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40639" marR="40639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40639" marR="40639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40639" marR="40639" indent="80009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40639" marR="40639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40639" marR="40639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40639" marR="40639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40639" marR="40639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40639" marR="40639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9"/>
    <p:restoredTop sz="93625"/>
  </p:normalViewPr>
  <p:slideViewPr>
    <p:cSldViewPr snapToGrid="0" snapToObjects="1">
      <p:cViewPr varScale="1">
        <p:scale>
          <a:sx n="100" d="100"/>
          <a:sy n="100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000" b="1" i="0" u="none" strike="noStrike">
                <a:solidFill>
                  <a:srgbClr val="000000"/>
                </a:solidFill>
                <a:latin typeface="Helvetica"/>
              </a:rPr>
              <a:t>Funding per FY</a:t>
            </a:r>
          </a:p>
        </c:rich>
      </c:tx>
      <c:layout>
        <c:manualLayout>
          <c:xMode val="edge"/>
          <c:yMode val="edge"/>
          <c:x val="0.29908099999999999"/>
          <c:y val="0"/>
          <c:w val="0.401839"/>
          <c:h val="0.155716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7550099999999999"/>
          <c:y val="0.15571699999999999"/>
          <c:w val="0.81949899999999998"/>
          <c:h val="0.753924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Proposals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568000</c:v>
                </c:pt>
                <c:pt idx="1">
                  <c:v>1183000</c:v>
                </c:pt>
                <c:pt idx="2">
                  <c:v>798000</c:v>
                </c:pt>
                <c:pt idx="3">
                  <c:v>1489000</c:v>
                </c:pt>
                <c:pt idx="4">
                  <c:v>1113000</c:v>
                </c:pt>
                <c:pt idx="5">
                  <c:v>1000000</c:v>
                </c:pt>
                <c:pt idx="6">
                  <c:v>1000000</c:v>
                </c:pt>
                <c:pt idx="7">
                  <c:v>1000000</c:v>
                </c:pt>
                <c:pt idx="8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1-6242-A072-A3B05672F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&quot;$&quot;#,##0.00" sourceLinked="0"/>
        <c:majorTickMark val="in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600000"/>
          <c:min val="0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&quot;$&quot;#,##0" sourceLinked="0"/>
        <c:majorTickMark val="in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094734552"/>
        <c:crosses val="autoZero"/>
        <c:crossBetween val="between"/>
        <c:majorUnit val="200000"/>
        <c:minorUnit val="100000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17500" marR="41275" indent="-317500">
              <a:buClr>
                <a:srgbClr val="FF2600"/>
              </a:buClr>
              <a:buSzPct val="175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buClr>
                <a:srgbClr val="011993"/>
              </a:buClr>
              <a:buSzPct val="104999"/>
              <a:buFont typeface="Lucida Grande"/>
              <a:buChar char="‣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buClr>
                <a:srgbClr val="011993"/>
              </a:buClr>
              <a:buSzPct val="80000"/>
              <a:buChar char="๏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892968" y="1151929"/>
            <a:ext cx="7358064" cy="2321720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 defTabSz="457192">
              <a:defRPr sz="5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8" y="3536156"/>
            <a:ext cx="7358064" cy="794743"/>
          </a:xfrm>
          <a:prstGeom prst="rect">
            <a:avLst/>
          </a:prstGeom>
        </p:spPr>
        <p:txBody>
          <a:bodyPr lIns="45719" tIns="45719" rIns="45719" bIns="45719"/>
          <a:lstStyle>
            <a:lvl1pPr marL="335274" indent="-335274" defTabSz="457192">
              <a:spcBef>
                <a:spcPts val="500"/>
              </a:spcBef>
              <a:buClrTx/>
              <a:buFont typeface="Arial"/>
              <a:buChar char="•"/>
              <a:defRPr sz="2200">
                <a:solidFill>
                  <a:srgbClr val="FFFFFF"/>
                </a:solidFill>
              </a:defRPr>
            </a:lvl1pPr>
            <a:lvl2pPr marL="929624" indent="-279395" defTabSz="457192">
              <a:spcBef>
                <a:spcPts val="500"/>
              </a:spcBef>
              <a:buClrTx/>
              <a:buFont typeface="Arial"/>
              <a:defRPr sz="2200">
                <a:solidFill>
                  <a:srgbClr val="FFFFFF"/>
                </a:solidFill>
              </a:defRPr>
            </a:lvl2pPr>
            <a:lvl3pPr marL="1523976" indent="-223516" defTabSz="457192">
              <a:spcBef>
                <a:spcPts val="500"/>
              </a:spcBef>
              <a:buClrTx/>
              <a:buFont typeface="Arial"/>
              <a:defRPr sz="2200">
                <a:solidFill>
                  <a:srgbClr val="FFFFFF"/>
                </a:solidFill>
              </a:defRPr>
            </a:lvl3pPr>
            <a:lvl4pPr marL="2174205" indent="-223516" defTabSz="457192">
              <a:spcBef>
                <a:spcPts val="500"/>
              </a:spcBef>
              <a:buClrTx/>
              <a:buFont typeface="Arial"/>
              <a:defRPr sz="2200">
                <a:solidFill>
                  <a:srgbClr val="FFFFFF"/>
                </a:solidFill>
              </a:defRPr>
            </a:lvl4pPr>
            <a:lvl5pPr marL="2824435" indent="-223516" defTabSz="457192">
              <a:spcBef>
                <a:spcPts val="500"/>
              </a:spcBef>
              <a:buClrTx/>
              <a:buFont typeface="Arial"/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6140" y="6416993"/>
            <a:ext cx="250660" cy="243840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10765">
              <a:defRPr sz="11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892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56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8" y="3545085"/>
            <a:ext cx="7358064" cy="794744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spcBef>
                <a:spcPts val="0"/>
              </a:spcBef>
              <a:buClrTx/>
              <a:buSz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spcBef>
                <a:spcPts val="0"/>
              </a:spcBef>
              <a:buClrTx/>
              <a:buSz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spcBef>
                <a:spcPts val="0"/>
              </a:spcBef>
              <a:buClrTx/>
              <a:buSz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spcBef>
                <a:spcPts val="0"/>
              </a:spcBef>
              <a:buClrTx/>
              <a:buSz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spcBef>
                <a:spcPts val="0"/>
              </a:spcBef>
              <a:buClrTx/>
              <a:buSz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6" y="6536531"/>
            <a:ext cx="239485" cy="232486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1100" i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395534" y="353610"/>
            <a:ext cx="8539290" cy="780686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69003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3" y="1134295"/>
            <a:ext cx="8539290" cy="552407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Clr>
                <a:srgbClr val="690034"/>
              </a:buClr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74700" indent="-317500">
              <a:spcBef>
                <a:spcPts val="300"/>
              </a:spcBef>
              <a:buClr>
                <a:srgbClr val="690034"/>
              </a:buClr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68400" indent="-254000">
              <a:spcBef>
                <a:spcPts val="300"/>
              </a:spcBef>
              <a:buClr>
                <a:srgbClr val="690034"/>
              </a:buClr>
              <a:buChar char="▪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57350" indent="-285750">
              <a:spcBef>
                <a:spcPts val="300"/>
              </a:spcBef>
              <a:buClr>
                <a:srgbClr val="690034"/>
              </a:buClr>
              <a:buSzPct val="8000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114550" indent="-285750">
              <a:spcBef>
                <a:spcPts val="300"/>
              </a:spcBef>
              <a:buClr>
                <a:srgbClr val="690034"/>
              </a:buClr>
              <a:buSzPct val="9000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161" y="6637905"/>
            <a:ext cx="250662" cy="243841"/>
          </a:xfrm>
          <a:prstGeom prst="rect">
            <a:avLst/>
          </a:prstGeom>
        </p:spPr>
        <p:txBody>
          <a:bodyPr anchor="ctr"/>
          <a:lstStyle>
            <a:lvl1pPr>
              <a:defRPr sz="1100" i="0">
                <a:solidFill>
                  <a:srgbClr val="76767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457200" y="194726"/>
            <a:ext cx="8229600" cy="397934"/>
          </a:xfrm>
          <a:prstGeom prst="rect">
            <a:avLst/>
          </a:prstGeom>
        </p:spPr>
        <p:txBody>
          <a:bodyPr anchor="ctr"/>
          <a:lstStyle>
            <a:lvl1pPr algn="ctr" defTabSz="457200">
              <a:defRPr sz="4200" b="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700"/>
              </a:spcBef>
              <a:buClrTx/>
              <a:buSzPct val="85000"/>
              <a:buFont typeface="Arial"/>
              <a:buChar char="•"/>
              <a:defRPr sz="3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  <a:lvl2pPr marL="783771" indent="-326571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2pPr>
            <a:lvl3pPr marL="1219200" indent="-30480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3pPr>
            <a:lvl4pPr marL="1737360" indent="-36576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4pPr>
            <a:lvl5pPr marL="2194560" indent="-36576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7900" y="6089651"/>
            <a:ext cx="343903" cy="358141"/>
          </a:xfrm>
          <a:prstGeom prst="rect">
            <a:avLst/>
          </a:prstGeom>
        </p:spPr>
        <p:txBody>
          <a:bodyPr/>
          <a:lstStyle>
            <a:lvl1pPr algn="l" defTabSz="457200">
              <a:defRPr sz="180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800"/>
              </a:lnSpc>
              <a:defRPr sz="5400" b="0">
                <a:solidFill>
                  <a:srgbClr val="2F5897"/>
                </a:solidFill>
                <a:effectLst>
                  <a:outerShdw blurRad="63500" dist="38100" dir="5400000" rotWithShape="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ClrTx/>
              <a:buFont typeface="Arial"/>
              <a:buChar char="•"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85825" indent="-428625">
              <a:spcBef>
                <a:spcPts val="500"/>
              </a:spcBef>
              <a:buClrTx/>
              <a:buFont typeface="Arial"/>
              <a:buChar char="o"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57300" indent="-342900">
              <a:spcBef>
                <a:spcPts val="500"/>
              </a:spcBef>
              <a:buClrTx/>
              <a:buFont typeface="Arial"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14500" indent="-342900">
              <a:spcBef>
                <a:spcPts val="500"/>
              </a:spcBef>
              <a:buClrTx/>
              <a:buFont typeface="Arial"/>
              <a:buChar char="o"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71700" indent="-342900">
              <a:spcBef>
                <a:spcPts val="500"/>
              </a:spcBef>
              <a:buClrTx/>
              <a:buFont typeface="Arial"/>
              <a:buChar char="•"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277" y="6416230"/>
            <a:ext cx="236485" cy="245365"/>
          </a:xfrm>
          <a:prstGeom prst="rect">
            <a:avLst/>
          </a:prstGeom>
        </p:spPr>
        <p:txBody>
          <a:bodyPr lIns="27432" tIns="27432" rIns="27432" bIns="27432" anchor="ctr"/>
          <a:lstStyle>
            <a:lvl1pPr algn="l" defTabSz="457200">
              <a:defRPr sz="1200" i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 defTabSz="457200"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700"/>
              </a:spcBef>
              <a:buClrTx/>
              <a:buSz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 defTabSz="457200">
              <a:spcBef>
                <a:spcPts val="700"/>
              </a:spcBef>
              <a:buClrTx/>
              <a:buSz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 defTabSz="457200">
              <a:spcBef>
                <a:spcPts val="700"/>
              </a:spcBef>
              <a:buClrTx/>
              <a:buSz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 defTabSz="457200">
              <a:spcBef>
                <a:spcPts val="700"/>
              </a:spcBef>
              <a:buClrTx/>
              <a:buSz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 defTabSz="457200">
              <a:spcBef>
                <a:spcPts val="700"/>
              </a:spcBef>
              <a:buClrTx/>
              <a:buSz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 defTabSz="457200"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700"/>
              </a:spcBef>
              <a:buClrTx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</a:defRPr>
            </a:lvl2pPr>
            <a:lvl3pPr marL="1219200" indent="-30480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</a:defRPr>
            </a:lvl3pPr>
            <a:lvl4pPr marL="1737360" indent="-36576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</a:defRPr>
            </a:lvl4pPr>
            <a:lvl5pPr marL="2194560" indent="-365760" defTabSz="457200">
              <a:spcBef>
                <a:spcPts val="700"/>
              </a:spcBef>
              <a:buClrTx/>
              <a:buFont typeface="Arial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lnSpc>
                <a:spcPct val="90000"/>
              </a:lnSpc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Font typeface="Arial"/>
              <a:defRPr sz="2800">
                <a:solidFill>
                  <a:srgbClr val="000000"/>
                </a:solidFill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64085" y="5656479"/>
            <a:ext cx="241122" cy="246381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12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457200" y="55658"/>
            <a:ext cx="8229600" cy="645060"/>
          </a:xfrm>
          <a:prstGeom prst="rect">
            <a:avLst/>
          </a:prstGeom>
        </p:spPr>
        <p:txBody>
          <a:bodyPr anchor="ctr"/>
          <a:lstStyle>
            <a:lvl1pPr algn="ctr" defTabSz="457200"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17500" marR="41275" indent="-317500">
              <a:buClr>
                <a:srgbClr val="FF2600"/>
              </a:buClr>
              <a:buSzPct val="175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buClr>
                <a:srgbClr val="011993"/>
              </a:buClr>
              <a:buSzPct val="104999"/>
              <a:buFont typeface="Lucida Grande"/>
              <a:buChar char="‣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buClr>
                <a:srgbClr val="011993"/>
              </a:buClr>
              <a:buSzPct val="80000"/>
              <a:buChar char="๏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2008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139700" y="812800"/>
            <a:ext cx="8902700" cy="5930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1475" marR="41275" indent="-2286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4268" y="6553200"/>
            <a:ext cx="280989" cy="304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/>
        </p:nvSpPr>
        <p:spPr>
          <a:xfrm flipV="1">
            <a:off x="83384" y="1372790"/>
            <a:ext cx="8977233" cy="1"/>
          </a:xfrm>
          <a:prstGeom prst="line">
            <a:avLst/>
          </a:prstGeom>
          <a:ln w="254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33884" y="848679"/>
            <a:ext cx="8778517" cy="536254"/>
          </a:xfrm>
          <a:prstGeom prst="rect">
            <a:avLst/>
          </a:prstGeom>
        </p:spPr>
        <p:txBody>
          <a:bodyPr lIns="38100" tIns="38100" rIns="38100" bIns="381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117022" y="1426788"/>
            <a:ext cx="8909955" cy="4448176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3737" y="5702033"/>
            <a:ext cx="286669" cy="273584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 flipV="1">
            <a:off x="83384" y="661701"/>
            <a:ext cx="8977232" cy="1"/>
          </a:xfrm>
          <a:prstGeom prst="line">
            <a:avLst/>
          </a:prstGeom>
          <a:ln w="254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4100"/>
              </a:lnSpc>
              <a:spcBef>
                <a:spcPts val="1200"/>
              </a:spcBef>
              <a:defRPr sz="1100"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02619" y="57468"/>
            <a:ext cx="8938762" cy="536254"/>
          </a:xfrm>
          <a:prstGeom prst="rect">
            <a:avLst/>
          </a:prstGeom>
        </p:spPr>
        <p:txBody>
          <a:bodyPr lIns="38100" tIns="38100" rIns="38100" bIns="38100" anchor="ctr">
            <a:noAutofit/>
          </a:bodyPr>
          <a:lstStyle>
            <a:lvl1pPr marL="41275" marR="41275">
              <a:defRPr sz="36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xfrm>
            <a:off x="117022" y="729682"/>
            <a:ext cx="8909956" cy="5859086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41275" marR="41275" indent="0">
              <a:buClrTx/>
              <a:buSzTx/>
              <a:buNone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488461" marR="41275" indent="-234461">
              <a:buClr>
                <a:srgbClr val="FF2600"/>
              </a:buClr>
              <a:buSzPct val="15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65225" marR="41275" indent="-209550">
              <a:buClr>
                <a:srgbClr val="434ED6"/>
              </a:buClr>
              <a:buSzPct val="115000"/>
              <a:buFont typeface="Lucida Grande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01511" marR="41275" indent="-288636">
              <a:buClr>
                <a:srgbClr val="434ED6"/>
              </a:buClr>
              <a:buFont typeface="Lucida Grande"/>
              <a:buChar char="๏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75814" marR="41275" indent="-205739">
              <a:buClr>
                <a:srgbClr val="434ED6"/>
              </a:buClr>
              <a:buSzPct val="125000"/>
              <a:buChar char="-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5784" y="6603431"/>
            <a:ext cx="258416" cy="249015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ctr" defTabSz="457200">
              <a:defRPr sz="12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 5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0" y="6324600"/>
            <a:ext cx="9144000" cy="530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0" y="0"/>
            <a:ext cx="9144000" cy="155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11"/>
          <p:cNvGrpSpPr/>
          <p:nvPr/>
        </p:nvGrpSpPr>
        <p:grpSpPr>
          <a:xfrm>
            <a:off x="304799" y="557589"/>
            <a:ext cx="8362951" cy="237811"/>
            <a:chOff x="0" y="0"/>
            <a:chExt cx="8362950" cy="237809"/>
          </a:xfrm>
        </p:grpSpPr>
        <p:sp>
          <p:nvSpPr>
            <p:cNvPr id="4" name="Straight Connector 12"/>
            <p:cNvSpPr/>
            <p:nvPr/>
          </p:nvSpPr>
          <p:spPr>
            <a:xfrm>
              <a:off x="133350" y="237809"/>
              <a:ext cx="8229601" cy="1"/>
            </a:xfrm>
            <a:prstGeom prst="line">
              <a:avLst/>
            </a:prstGeom>
            <a:noFill/>
            <a:ln w="28575" cap="flat">
              <a:solidFill>
                <a:srgbClr val="AAC0D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>
                <a:defRPr sz="1800">
                  <a:solidFill>
                    <a:srgbClr val="616161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" name="Straight Connector 13"/>
            <p:cNvSpPr/>
            <p:nvPr/>
          </p:nvSpPr>
          <p:spPr>
            <a:xfrm flipH="1" flipV="1">
              <a:off x="-1" y="0"/>
              <a:ext cx="152402" cy="236539"/>
            </a:xfrm>
            <a:prstGeom prst="line">
              <a:avLst/>
            </a:prstGeom>
            <a:noFill/>
            <a:ln w="57150" cap="flat">
              <a:solidFill>
                <a:srgbClr val="AAC0D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>
                <a:defRPr sz="1800">
                  <a:solidFill>
                    <a:srgbClr val="616161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3323" y="6602185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marL="0" marR="0" algn="r">
              <a:defRPr sz="900" i="1">
                <a:solidFill>
                  <a:srgbClr val="61616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F497D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342900" marR="0" indent="-342900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▪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1pPr>
      <a:lvl2pPr marL="778668" marR="0" indent="-321468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–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2pPr>
      <a:lvl3pPr marL="12083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3pPr>
      <a:lvl4pPr marL="16655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–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4pPr>
      <a:lvl5pPr marL="21227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5pPr>
      <a:lvl6pPr marL="25799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6pPr>
      <a:lvl7pPr marL="30371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7pPr>
      <a:lvl8pPr marL="34943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8pPr>
      <a:lvl9pPr marL="39515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09" name="EIC Detector(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EIC Detector(s)</a:t>
            </a:r>
          </a:p>
        </p:txBody>
      </p:sp>
      <p:sp>
        <p:nvSpPr>
          <p:cNvPr id="210" name="Consensus within the EIC communit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Consensus within the EIC community:</a:t>
            </a:r>
          </a:p>
          <a:p>
            <a:pPr lvl="1">
              <a:spcBef>
                <a:spcPts val="0"/>
              </a:spcBef>
            </a:pPr>
            <a:r>
              <a:t>A least 1 </a:t>
            </a:r>
            <a:r>
              <a:rPr>
                <a:solidFill>
                  <a:srgbClr val="021EAA"/>
                </a:solidFill>
              </a:rPr>
              <a:t>general purpose</a:t>
            </a:r>
            <a:r>
              <a:t> detector</a:t>
            </a:r>
          </a:p>
          <a:p>
            <a:pPr lvl="1">
              <a:spcBef>
                <a:spcPts val="0"/>
              </a:spcBef>
            </a:pPr>
            <a:r>
              <a:t>Needs for a second detector - majority favors a </a:t>
            </a:r>
            <a:r>
              <a:rPr>
                <a:solidFill>
                  <a:srgbClr val="021EAA"/>
                </a:solidFill>
              </a:rPr>
              <a:t>second general purpose</a:t>
            </a:r>
            <a:r>
              <a:t> detector instead of more specialized detector</a:t>
            </a:r>
          </a:p>
          <a:p>
            <a:pPr lvl="1">
              <a:spcBef>
                <a:spcPts val="0"/>
              </a:spcBef>
            </a:pPr>
            <a:r>
              <a:t>Arguments for 2 detectors similar as for every collider</a:t>
            </a:r>
          </a:p>
          <a:p>
            <a:pPr lvl="1">
              <a:spcBef>
                <a:spcPts val="0"/>
              </a:spcBef>
            </a:pPr>
            <a:r>
              <a:t>The 2 detectors should be complementary </a:t>
            </a:r>
          </a:p>
          <a:p>
            <a:pPr lvl="1">
              <a:spcBef>
                <a:spcPts val="0"/>
              </a:spcBef>
            </a:pPr>
            <a:r>
              <a:t>Both machine designs include at least 2 IRs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13" name="Forward"/>
          <p:cNvSpPr txBox="1"/>
          <p:nvPr/>
        </p:nvSpPr>
        <p:spPr>
          <a:xfrm>
            <a:off x="7413857" y="5496023"/>
            <a:ext cx="127278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EAA"/>
                </a:solidFill>
              </a:defRPr>
            </a:lvl1pPr>
          </a:lstStyle>
          <a:p>
            <a:r>
              <a:t>Forward</a:t>
            </a:r>
          </a:p>
        </p:txBody>
      </p:sp>
      <p:sp>
        <p:nvSpPr>
          <p:cNvPr id="214" name="Backward"/>
          <p:cNvSpPr txBox="1"/>
          <p:nvPr/>
        </p:nvSpPr>
        <p:spPr>
          <a:xfrm>
            <a:off x="304954" y="5496023"/>
            <a:ext cx="1493204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Backward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D2274-5ADA-1C4D-9AA1-1598B7A0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57" y="4187186"/>
            <a:ext cx="5321300" cy="25184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17" name="Unique Requi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Unique Requirements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19" name="Challenges…"/>
          <p:cNvSpPr txBox="1">
            <a:spLocks noGrp="1"/>
          </p:cNvSpPr>
          <p:nvPr>
            <p:ph type="body" idx="1"/>
          </p:nvPr>
        </p:nvSpPr>
        <p:spPr>
          <a:xfrm>
            <a:off x="152400" y="729165"/>
            <a:ext cx="4900176" cy="6028783"/>
          </a:xfrm>
          <a:prstGeom prst="rect">
            <a:avLst/>
          </a:prstGeom>
        </p:spPr>
        <p:txBody>
          <a:bodyPr/>
          <a:lstStyle/>
          <a:p>
            <a:pPr>
              <a:defRPr sz="2400" b="1"/>
            </a:pPr>
            <a:r>
              <a:rPr dirty="0"/>
              <a:t>Challenges</a:t>
            </a:r>
          </a:p>
          <a:p>
            <a:pPr lvl="1">
              <a:defRPr sz="2200"/>
            </a:pPr>
            <a:r>
              <a:rPr dirty="0"/>
              <a:t>Hermeticity</a:t>
            </a:r>
          </a:p>
          <a:p>
            <a:pPr lvl="1">
              <a:defRPr sz="2200"/>
            </a:pPr>
            <a:r>
              <a:rPr dirty="0"/>
              <a:t>Precision + compactness </a:t>
            </a:r>
            <a:r>
              <a:rPr dirty="0" err="1"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/>
              <a:t>large fields (~ 3 T)</a:t>
            </a:r>
          </a:p>
          <a:p>
            <a:pPr lvl="1">
              <a:defRPr sz="2200"/>
            </a:pPr>
            <a:r>
              <a:rPr dirty="0"/>
              <a:t>Low mass precision tracking </a:t>
            </a:r>
          </a:p>
          <a:p>
            <a:pPr lvl="1">
              <a:defRPr sz="2200">
                <a:solidFill>
                  <a:srgbClr val="FF2600"/>
                </a:solidFill>
              </a:defRPr>
            </a:pPr>
            <a:r>
              <a:rPr dirty="0"/>
              <a:t>Broad PID range (e and π/K/p)</a:t>
            </a:r>
          </a:p>
          <a:p>
            <a:pPr lvl="2">
              <a:defRPr sz="2200">
                <a:solidFill>
                  <a:srgbClr val="FF2600"/>
                </a:solidFill>
              </a:defRPr>
            </a:pPr>
            <a:r>
              <a:rPr dirty="0"/>
              <a:t>250 MeV/c - 50 GeV/c </a:t>
            </a:r>
          </a:p>
          <a:p>
            <a:pPr lvl="1">
              <a:defRPr sz="2200"/>
            </a:pPr>
            <a:r>
              <a:rPr dirty="0"/>
              <a:t>Good calorimetry</a:t>
            </a:r>
          </a:p>
          <a:p>
            <a:pPr lvl="2">
              <a:defRPr sz="2200"/>
            </a:pPr>
            <a:r>
              <a:rPr dirty="0"/>
              <a:t>HCAL: extreme req. in forward region (&lt;50%/√E)</a:t>
            </a:r>
          </a:p>
          <a:p>
            <a:pPr lvl="2">
              <a:defRPr sz="2200">
                <a:solidFill>
                  <a:srgbClr val="FF2600"/>
                </a:solidFill>
              </a:defRPr>
            </a:pPr>
            <a:r>
              <a:rPr dirty="0"/>
              <a:t>EMCAL: extreme req. backwards region (&lt;2%/√E)</a:t>
            </a:r>
          </a:p>
          <a:p>
            <a:pPr>
              <a:defRPr sz="2400" b="1"/>
            </a:pPr>
            <a:r>
              <a:rPr dirty="0"/>
              <a:t>Moderate Requirements</a:t>
            </a:r>
          </a:p>
          <a:p>
            <a:pPr lvl="1">
              <a:defRPr sz="2200"/>
            </a:pPr>
            <a:r>
              <a:rPr dirty="0"/>
              <a:t>Modest radiation hardness requirements, low pile-up, low multiplicity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9B25F-9CD4-874C-9898-B9412D762355}"/>
              </a:ext>
            </a:extLst>
          </p:cNvPr>
          <p:cNvGrpSpPr/>
          <p:nvPr/>
        </p:nvGrpSpPr>
        <p:grpSpPr>
          <a:xfrm>
            <a:off x="5118835" y="740027"/>
            <a:ext cx="3885071" cy="2663573"/>
            <a:chOff x="5118835" y="740027"/>
            <a:chExt cx="3885071" cy="2663573"/>
          </a:xfrm>
        </p:grpSpPr>
        <p:sp>
          <p:nvSpPr>
            <p:cNvPr id="221" name="p (GeV/c)"/>
            <p:cNvSpPr txBox="1"/>
            <p:nvPr/>
          </p:nvSpPr>
          <p:spPr>
            <a:xfrm rot="16200000">
              <a:off x="4768414" y="1742659"/>
              <a:ext cx="1024395" cy="323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dirty="0"/>
                <a:t>p (GeV/c)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785657-C9D5-5544-9DD9-40052E18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449" y="740027"/>
              <a:ext cx="3666457" cy="266357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9B8B86-CC91-2945-A163-05534E535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34" y="3573578"/>
            <a:ext cx="3942425" cy="29825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26" name="R&amp;D Effo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R&amp;D Efforts</a:t>
            </a:r>
          </a:p>
        </p:txBody>
      </p:sp>
      <p:sp>
        <p:nvSpPr>
          <p:cNvPr id="227" name="Laboratory Directed Research &amp; Development Programs (LDRDs) at National Labs in the US (BNL, JLAB, ANL)…"/>
          <p:cNvSpPr txBox="1">
            <a:spLocks noGrp="1"/>
          </p:cNvSpPr>
          <p:nvPr>
            <p:ph type="body" idx="1"/>
          </p:nvPr>
        </p:nvSpPr>
        <p:spPr>
          <a:xfrm>
            <a:off x="139700" y="762000"/>
            <a:ext cx="8763000" cy="4787900"/>
          </a:xfrm>
          <a:prstGeom prst="rect">
            <a:avLst/>
          </a:prstGeom>
        </p:spPr>
        <p:txBody>
          <a:bodyPr/>
          <a:lstStyle/>
          <a:p>
            <a:pPr lvl="1">
              <a:defRPr sz="2100"/>
            </a:pPr>
            <a:r>
              <a:rPr dirty="0"/>
              <a:t>Laboratory Directed Research &amp; Development Programs (LDRDs) at National Labs in the US (BNL, JLAB, ANL)</a:t>
            </a:r>
          </a:p>
          <a:p>
            <a:pPr lvl="1">
              <a:defRPr sz="2100"/>
            </a:pPr>
            <a:r>
              <a:rPr dirty="0"/>
              <a:t>R&amp;D at Belle-II and Panda has some overlap with EIC</a:t>
            </a:r>
          </a:p>
          <a:p>
            <a:pPr lvl="1">
              <a:defRPr sz="2100"/>
            </a:pPr>
            <a:r>
              <a:rPr dirty="0"/>
              <a:t>CERN/LHC</a:t>
            </a:r>
          </a:p>
          <a:p>
            <a:pPr lvl="2">
              <a:defRPr sz="2100"/>
            </a:pPr>
            <a:r>
              <a:rPr sz="2000" dirty="0"/>
              <a:t>No R&amp;D on key EIC challenges (PID, </a:t>
            </a:r>
            <a:r>
              <a:rPr sz="2000" dirty="0" err="1"/>
              <a:t>ECal</a:t>
            </a:r>
            <a:r>
              <a:rPr sz="2000" dirty="0"/>
              <a:t>)</a:t>
            </a:r>
          </a:p>
          <a:p>
            <a:pPr lvl="2">
              <a:defRPr sz="2100"/>
            </a:pPr>
            <a:r>
              <a:rPr sz="2000" dirty="0"/>
              <a:t>R&amp;D for phase-I upgrades ended, phase-II focus on radiation hardness and rate</a:t>
            </a:r>
          </a:p>
          <a:p>
            <a:pPr lvl="1">
              <a:defRPr sz="2100">
                <a:solidFill>
                  <a:srgbClr val="FF2600"/>
                </a:solidFill>
              </a:defRPr>
            </a:pPr>
            <a:r>
              <a:rPr dirty="0"/>
              <a:t>Generic EIC Detector R&amp;D Program</a:t>
            </a:r>
          </a:p>
          <a:p>
            <a:pPr lvl="2">
              <a:defRPr sz="2100"/>
            </a:pPr>
            <a:r>
              <a:rPr dirty="0"/>
              <a:t>Started in 2011 by BNL, in association with </a:t>
            </a:r>
            <a:r>
              <a:rPr dirty="0" err="1"/>
              <a:t>JLab</a:t>
            </a:r>
            <a:r>
              <a:rPr dirty="0"/>
              <a:t> and DOE NP</a:t>
            </a:r>
          </a:p>
          <a:p>
            <a:pPr lvl="2">
              <a:defRPr sz="2100"/>
            </a:pPr>
            <a:r>
              <a:rPr dirty="0"/>
              <a:t>Funded by DOE NP, through RHIC operations</a:t>
            </a:r>
          </a:p>
          <a:p>
            <a:pPr lvl="2">
              <a:defRPr sz="2100"/>
            </a:pPr>
            <a:r>
              <a:rPr dirty="0"/>
              <a:t>Program explicitly open to international participation</a:t>
            </a:r>
          </a:p>
          <a:p>
            <a:pPr lvl="2">
              <a:defRPr sz="2100"/>
            </a:pPr>
            <a:r>
              <a:rPr dirty="0"/>
              <a:t>Standing EIC Detector Advisory Committee with internationally recognized detector experts</a:t>
            </a:r>
          </a:p>
          <a:p>
            <a:pPr lvl="2">
              <a:defRPr sz="2100"/>
            </a:pPr>
            <a:endParaRPr dirty="0"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6B45D-DC09-D64C-B89D-74362C099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92" y="5549900"/>
            <a:ext cx="5996940" cy="832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3EC0E-F22C-6346-B9C9-7087B2AE01E3}"/>
              </a:ext>
            </a:extLst>
          </p:cNvPr>
          <p:cNvSpPr/>
          <p:nvPr/>
        </p:nvSpPr>
        <p:spPr>
          <a:xfrm>
            <a:off x="1168400" y="6382808"/>
            <a:ext cx="7023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</a:rPr>
              <a:t>Current:</a:t>
            </a:r>
            <a:r>
              <a:rPr lang="en-US" sz="1100" dirty="0">
                <a:latin typeface="Arial" panose="020B0604020202020204" pitchFamily="34" charset="0"/>
              </a:rPr>
              <a:t> Marcel </a:t>
            </a:r>
            <a:r>
              <a:rPr lang="en-US" sz="1100" dirty="0" err="1">
                <a:latin typeface="Arial" panose="020B0604020202020204" pitchFamily="34" charset="0"/>
              </a:rPr>
              <a:t>Demarteau</a:t>
            </a:r>
            <a:r>
              <a:rPr lang="en-US" sz="1100" b="1" dirty="0">
                <a:solidFill>
                  <a:srgbClr val="FB0207"/>
                </a:solidFill>
                <a:latin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</a:rPr>
              <a:t>(ANL, Chair), Carl Haber (LBNL), Peter </a:t>
            </a:r>
            <a:r>
              <a:rPr lang="en-US" sz="1100" dirty="0" err="1">
                <a:latin typeface="Arial" panose="020B0604020202020204" pitchFamily="34" charset="0"/>
              </a:rPr>
              <a:t>Krizan</a:t>
            </a:r>
            <a:r>
              <a:rPr lang="en-US" sz="1100" dirty="0">
                <a:latin typeface="Arial" panose="020B0604020202020204" pitchFamily="34" charset="0"/>
              </a:rPr>
              <a:t> (Ljubljana), Ian </a:t>
            </a:r>
            <a:r>
              <a:rPr lang="en-US" sz="1100" dirty="0" err="1">
                <a:latin typeface="Arial" panose="020B0604020202020204" pitchFamily="34" charset="0"/>
              </a:rPr>
              <a:t>Shipsey</a:t>
            </a:r>
            <a:r>
              <a:rPr lang="en-US" sz="1100" dirty="0">
                <a:latin typeface="Arial" panose="020B0604020202020204" pitchFamily="34" charset="0"/>
              </a:rPr>
              <a:t> (Oxford), Rick Van Berg (</a:t>
            </a:r>
            <a:r>
              <a:rPr lang="en-US" sz="1100" dirty="0" err="1">
                <a:latin typeface="Arial" panose="020B0604020202020204" pitchFamily="34" charset="0"/>
              </a:rPr>
              <a:t>UPenn</a:t>
            </a:r>
            <a:r>
              <a:rPr lang="en-US" sz="1100" dirty="0">
                <a:latin typeface="Arial" panose="020B0604020202020204" pitchFamily="34" charset="0"/>
              </a:rPr>
              <a:t>), Jerry </a:t>
            </a:r>
            <a:r>
              <a:rPr lang="en-US" sz="1100" dirty="0" err="1">
                <a:latin typeface="Arial" panose="020B0604020202020204" pitchFamily="34" charset="0"/>
              </a:rPr>
              <a:t>Va’vra</a:t>
            </a:r>
            <a:r>
              <a:rPr lang="en-US" sz="1100" dirty="0">
                <a:latin typeface="Arial" panose="020B0604020202020204" pitchFamily="34" charset="0"/>
              </a:rPr>
              <a:t> (SLAC), Glenn Young (</a:t>
            </a:r>
            <a:r>
              <a:rPr lang="en-US" sz="1100" dirty="0" err="1">
                <a:latin typeface="Arial" panose="020B0604020202020204" pitchFamily="34" charset="0"/>
              </a:rPr>
              <a:t>JLab</a:t>
            </a:r>
            <a:r>
              <a:rPr lang="en-US" sz="1100" dirty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32" name="Generic EIC Detector R&amp;D Pr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1275" marR="41275">
              <a:defRPr sz="3600"/>
            </a:lvl1pPr>
          </a:lstStyle>
          <a:p>
            <a:r>
              <a:t>Generic EIC Detector R&amp;D Program</a:t>
            </a:r>
          </a:p>
        </p:txBody>
      </p:sp>
      <p:sp>
        <p:nvSpPr>
          <p:cNvPr id="233" name="Typical 10-11 projects supported at any time…"/>
          <p:cNvSpPr txBox="1">
            <a:spLocks noGrp="1"/>
          </p:cNvSpPr>
          <p:nvPr>
            <p:ph type="body" idx="1"/>
          </p:nvPr>
        </p:nvSpPr>
        <p:spPr>
          <a:xfrm>
            <a:off x="-117194" y="740458"/>
            <a:ext cx="8763001" cy="5930901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0"/>
              </a:spcBef>
              <a:defRPr sz="2300"/>
            </a:pPr>
            <a:r>
              <a:t>Typical 10-11 projects supported at any time</a:t>
            </a:r>
          </a:p>
          <a:p>
            <a:pPr lvl="1">
              <a:spcBef>
                <a:spcPts val="0"/>
              </a:spcBef>
              <a:defRPr sz="2300"/>
            </a:pPr>
            <a:r>
              <a:t>Attempt to merge projects in larger consortia when related (calorimetry, tracking, PID, Si-Vertex)</a:t>
            </a:r>
          </a:p>
          <a:p>
            <a:pPr lvl="1">
              <a:spcBef>
                <a:spcPts val="0"/>
              </a:spcBef>
              <a:defRPr sz="2300"/>
            </a:pPr>
            <a:r>
              <a:t>Participation:</a:t>
            </a:r>
          </a:p>
          <a:p>
            <a:pPr lvl="2">
              <a:spcBef>
                <a:spcPts val="0"/>
              </a:spcBef>
              <a:defRPr sz="2100">
                <a:solidFill>
                  <a:srgbClr val="FF2600"/>
                </a:solidFill>
              </a:defRPr>
            </a:pPr>
            <a:r>
              <a:t>46 institutions (13 non-US), 6 Natl. Labs</a:t>
            </a:r>
          </a:p>
          <a:p>
            <a:pPr lvl="2">
              <a:spcBef>
                <a:spcPts val="0"/>
              </a:spcBef>
              <a:defRPr sz="2100">
                <a:solidFill>
                  <a:srgbClr val="FF2600"/>
                </a:solidFill>
              </a:defRPr>
            </a:pPr>
            <a:r>
              <a:t>187 participants</a:t>
            </a:r>
          </a:p>
          <a:p>
            <a:pPr lvl="2">
              <a:spcBef>
                <a:spcPts val="0"/>
              </a:spcBef>
              <a:defRPr sz="2100"/>
            </a:pPr>
            <a:r>
              <a:t>Important seed for formation of EIC collaborations</a:t>
            </a:r>
          </a:p>
          <a:p>
            <a:pPr lvl="2">
              <a:spcBef>
                <a:spcPts val="0"/>
              </a:spcBef>
              <a:defRPr sz="2100">
                <a:solidFill>
                  <a:srgbClr val="FF2600"/>
                </a:solidFill>
              </a:defRPr>
            </a:pPr>
            <a:r>
              <a:rPr>
                <a:solidFill>
                  <a:srgbClr val="000000"/>
                </a:solidFill>
              </a:rPr>
              <a:t>Since 2016 budget</a:t>
            </a:r>
            <a:r>
              <a:t> flat at $1M/year</a:t>
            </a:r>
          </a:p>
          <a:p>
            <a:pPr lvl="1">
              <a:spcBef>
                <a:spcPts val="0"/>
              </a:spcBef>
              <a:defRPr sz="2300"/>
            </a:pPr>
            <a:r>
              <a:t>Requested funds exceed available funds by factor 2.5 (FY18)</a:t>
            </a:r>
          </a:p>
          <a:p>
            <a:pPr lvl="1">
              <a:spcBef>
                <a:spcPts val="0"/>
              </a:spcBef>
              <a:defRPr sz="2300"/>
            </a:pPr>
            <a:r>
              <a:t>Despite being underfunded projects make steady and excellent progress. </a:t>
            </a:r>
          </a:p>
          <a:p>
            <a:pPr lvl="1">
              <a:spcBef>
                <a:spcPts val="0"/>
              </a:spcBef>
              <a:defRPr sz="2300"/>
            </a:pPr>
            <a:r>
              <a:t>Need for increased R&amp;D to meet challenges as recommended in 2015 LRP</a:t>
            </a:r>
          </a:p>
          <a:p>
            <a:pPr lvl="2">
              <a:spcBef>
                <a:spcPts val="0"/>
              </a:spcBef>
              <a:defRPr sz="2100"/>
            </a:pPr>
            <a:r>
              <a:t>Funding is spread too thin</a:t>
            </a:r>
          </a:p>
          <a:p>
            <a:pPr lvl="2">
              <a:spcBef>
                <a:spcPts val="0"/>
              </a:spcBef>
              <a:defRPr sz="2100"/>
            </a:pPr>
            <a:r>
              <a:t>Funding fewer would discourage many &amp; excludes groups with expertise that want to get involved 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35" name="N.B.: Generic RHIC detector funding was ~$4M in 2018$"/>
          <p:cNvSpPr txBox="1"/>
          <p:nvPr/>
        </p:nvSpPr>
        <p:spPr>
          <a:xfrm>
            <a:off x="249967" y="6342140"/>
            <a:ext cx="764941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941100"/>
                </a:solidFill>
              </a:defRPr>
            </a:pPr>
            <a:r>
              <a:t>N.B.: </a:t>
            </a:r>
            <a:r>
              <a:rPr i="1"/>
              <a:t>Generic</a:t>
            </a:r>
            <a:r>
              <a:t> RHIC detector funding was ~$4M in 2018$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865" y="1319948"/>
            <a:ext cx="8167132" cy="5444755"/>
          </a:xfrm>
          <a:prstGeom prst="rect">
            <a:avLst/>
          </a:prstGeom>
          <a:ln w="12700"/>
        </p:spPr>
      </p:pic>
      <p:sp>
        <p:nvSpPr>
          <p:cNvPr id="239" name="Supporting Slides"/>
          <p:cNvSpPr txBox="1"/>
          <p:nvPr/>
        </p:nvSpPr>
        <p:spPr>
          <a:xfrm>
            <a:off x="637816" y="1123"/>
            <a:ext cx="807809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marR="0" defTabSz="457200">
              <a:defRPr sz="8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Supporting Slides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aphicFrame>
        <p:nvGraphicFramePr>
          <p:cNvPr id="242" name="Funding per FY"/>
          <p:cNvGraphicFramePr/>
          <p:nvPr/>
        </p:nvGraphicFramePr>
        <p:xfrm>
          <a:off x="1851042" y="1455682"/>
          <a:ext cx="4634846" cy="2936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lnSpc>
                <a:spcPts val="5600"/>
              </a:lnSpc>
              <a:spcBef>
                <a:spcPts val="1200"/>
              </a:spcBef>
              <a:defRPr>
                <a:uFillTx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45" name="FY19 Proj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FY19 Projects</a:t>
            </a:r>
          </a:p>
        </p:txBody>
      </p:sp>
      <p:sp>
        <p:nvSpPr>
          <p:cNvPr id="246" name="11 Projects approved for FY19…"/>
          <p:cNvSpPr txBox="1">
            <a:spLocks noGrp="1"/>
          </p:cNvSpPr>
          <p:nvPr>
            <p:ph type="body" idx="1"/>
          </p:nvPr>
        </p:nvSpPr>
        <p:spPr>
          <a:xfrm>
            <a:off x="190500" y="812800"/>
            <a:ext cx="8763000" cy="541488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700"/>
              </a:spcBef>
            </a:pPr>
            <a:r>
              <a:t>11 Projects approved for FY19</a:t>
            </a:r>
          </a:p>
          <a:p>
            <a:pPr lvl="1">
              <a:spcBef>
                <a:spcPts val="700"/>
              </a:spcBef>
              <a:defRPr sz="2300"/>
            </a:pPr>
            <a:r>
              <a:rPr>
                <a:solidFill>
                  <a:srgbClr val="008F00"/>
                </a:solidFill>
              </a:rPr>
              <a:t>eRD1</a:t>
            </a:r>
            <a:r>
              <a:t> - Calorimeter consortium</a:t>
            </a:r>
          </a:p>
          <a:p>
            <a:pPr lvl="1">
              <a:spcBef>
                <a:spcPts val="700"/>
              </a:spcBef>
              <a:defRPr sz="2300"/>
            </a:pPr>
            <a:r>
              <a:rPr>
                <a:solidFill>
                  <a:srgbClr val="008F00"/>
                </a:solidFill>
              </a:rPr>
              <a:t>eRD6</a:t>
            </a:r>
            <a:r>
              <a:t> - Tracking/PID consortium</a:t>
            </a:r>
          </a:p>
          <a:p>
            <a:pPr lvl="1">
              <a:spcBef>
                <a:spcPts val="700"/>
              </a:spcBef>
              <a:defRPr sz="2300"/>
            </a:pPr>
            <a:r>
              <a:rPr>
                <a:solidFill>
                  <a:srgbClr val="008F00"/>
                </a:solidFill>
              </a:rPr>
              <a:t>eRD14</a:t>
            </a:r>
            <a:r>
              <a:t> - PID consortium</a:t>
            </a:r>
          </a:p>
          <a:p>
            <a:pPr lvl="1">
              <a:spcBef>
                <a:spcPts val="700"/>
              </a:spcBef>
              <a:defRPr sz="2300"/>
            </a:pPr>
            <a:r>
              <a:t>eRD22 - GEM Transition Radiation Detector (TRD)</a:t>
            </a:r>
          </a:p>
          <a:p>
            <a:pPr lvl="1">
              <a:spcBef>
                <a:spcPts val="700"/>
              </a:spcBef>
              <a:defRPr sz="2300"/>
            </a:pPr>
            <a:r>
              <a:t>eRD16 - Fwd Silicon tracking </a:t>
            </a:r>
            <a:endParaRPr>
              <a:solidFill>
                <a:srgbClr val="941100"/>
              </a:solidFill>
            </a:endParaRPr>
          </a:p>
          <a:p>
            <a:pPr lvl="1">
              <a:spcBef>
                <a:spcPts val="700"/>
              </a:spcBef>
              <a:defRPr sz="2300"/>
            </a:pPr>
            <a:r>
              <a:t>eRD18 - Central Si tracking/Si sensors</a:t>
            </a:r>
          </a:p>
          <a:p>
            <a:pPr lvl="1">
              <a:spcBef>
                <a:spcPts val="700"/>
              </a:spcBef>
              <a:defRPr sz="2300"/>
            </a:pPr>
            <a:r>
              <a:t>eRD15 - Compton spectrometer</a:t>
            </a:r>
          </a:p>
          <a:p>
            <a:pPr lvl="1">
              <a:spcBef>
                <a:spcPts val="700"/>
              </a:spcBef>
              <a:defRPr sz="2300"/>
            </a:pPr>
            <a:r>
              <a:t>eRD17 - e+A Simulations/Nuclear Breakup (BEAGLE)</a:t>
            </a:r>
          </a:p>
          <a:p>
            <a:pPr lvl="1">
              <a:spcBef>
                <a:spcPts val="700"/>
              </a:spcBef>
              <a:defRPr sz="2300"/>
            </a:pPr>
            <a:r>
              <a:rPr>
                <a:solidFill>
                  <a:srgbClr val="008F00"/>
                </a:solidFill>
              </a:rPr>
              <a:t>eRD20</a:t>
            </a:r>
            <a:r>
              <a:t> - Software consortium</a:t>
            </a:r>
          </a:p>
          <a:p>
            <a:pPr lvl="1">
              <a:spcBef>
                <a:spcPts val="700"/>
              </a:spcBef>
              <a:defRPr sz="2300"/>
            </a:pPr>
            <a:r>
              <a:t>eRD21 - Background studies</a:t>
            </a:r>
          </a:p>
          <a:p>
            <a:pPr lvl="1">
              <a:spcBef>
                <a:spcPts val="700"/>
              </a:spcBef>
              <a:defRPr sz="2300"/>
            </a:pPr>
            <a:r>
              <a:t>New - DAQ/Streaming Readout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48" name="Green = consortia"/>
          <p:cNvSpPr txBox="1"/>
          <p:nvPr/>
        </p:nvSpPr>
        <p:spPr>
          <a:xfrm>
            <a:off x="363077" y="6334046"/>
            <a:ext cx="2321755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solidFill>
                  <a:srgbClr val="008F00"/>
                </a:solidFill>
              </a:defRPr>
            </a:lvl1pPr>
          </a:lstStyle>
          <a:p>
            <a:r>
              <a:t>Green = consortia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878-560A-CA4F-B94F-FAF891361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" y="805333"/>
            <a:ext cx="7572888" cy="2632130"/>
          </a:xfrm>
          <a:prstGeom prst="rect">
            <a:avLst/>
          </a:prstGeom>
        </p:spPr>
      </p:pic>
      <p:sp>
        <p:nvSpPr>
          <p:cNvPr id="25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Look back at RHIC Detector R&amp;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Look back at RHIC Detector R&amp;D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54" name="2018 $"/>
          <p:cNvSpPr txBox="1"/>
          <p:nvPr/>
        </p:nvSpPr>
        <p:spPr>
          <a:xfrm>
            <a:off x="144835" y="3205385"/>
            <a:ext cx="1087201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2018 $</a:t>
            </a:r>
          </a:p>
        </p:txBody>
      </p:sp>
      <p:sp>
        <p:nvSpPr>
          <p:cNvPr id="255" name="$2,598,651.87"/>
          <p:cNvSpPr txBox="1"/>
          <p:nvPr/>
        </p:nvSpPr>
        <p:spPr>
          <a:xfrm>
            <a:off x="2209660" y="3205385"/>
            <a:ext cx="210414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$2,598,651.87</a:t>
            </a:r>
          </a:p>
        </p:txBody>
      </p:sp>
      <p:sp>
        <p:nvSpPr>
          <p:cNvPr id="256" name="https://www.usinflationcalculator.com"/>
          <p:cNvSpPr txBox="1"/>
          <p:nvPr/>
        </p:nvSpPr>
        <p:spPr>
          <a:xfrm>
            <a:off x="5516250" y="3267223"/>
            <a:ext cx="3464085" cy="3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https://www.usinflationcalculator.com</a:t>
            </a:r>
          </a:p>
        </p:txBody>
      </p:sp>
      <p:sp>
        <p:nvSpPr>
          <p:cNvPr id="257" name="$3,605,725.23"/>
          <p:cNvSpPr txBox="1"/>
          <p:nvPr/>
        </p:nvSpPr>
        <p:spPr>
          <a:xfrm>
            <a:off x="2934490" y="3651024"/>
            <a:ext cx="21041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$3,605,725.23</a:t>
            </a:r>
          </a:p>
        </p:txBody>
      </p:sp>
      <p:sp>
        <p:nvSpPr>
          <p:cNvPr id="258" name="$5,038,932.86"/>
          <p:cNvSpPr txBox="1"/>
          <p:nvPr/>
        </p:nvSpPr>
        <p:spPr>
          <a:xfrm>
            <a:off x="3715075" y="4041727"/>
            <a:ext cx="21041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$5,038,932.86</a:t>
            </a:r>
          </a:p>
        </p:txBody>
      </p:sp>
      <p:sp>
        <p:nvSpPr>
          <p:cNvPr id="259" name="$5,945,834.05"/>
          <p:cNvSpPr txBox="1"/>
          <p:nvPr/>
        </p:nvSpPr>
        <p:spPr>
          <a:xfrm>
            <a:off x="4453843" y="4487776"/>
            <a:ext cx="21041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$5,945,834.05</a:t>
            </a:r>
          </a:p>
        </p:txBody>
      </p:sp>
      <p:sp>
        <p:nvSpPr>
          <p:cNvPr id="260" name="$5,865,293.79"/>
          <p:cNvSpPr txBox="1"/>
          <p:nvPr/>
        </p:nvSpPr>
        <p:spPr>
          <a:xfrm>
            <a:off x="5220489" y="4878068"/>
            <a:ext cx="210414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$5,865,293.79</a:t>
            </a:r>
          </a:p>
        </p:txBody>
      </p:sp>
      <p:sp>
        <p:nvSpPr>
          <p:cNvPr id="261" name="$4,285,580.37"/>
          <p:cNvSpPr txBox="1"/>
          <p:nvPr/>
        </p:nvSpPr>
        <p:spPr>
          <a:xfrm>
            <a:off x="6196221" y="5326708"/>
            <a:ext cx="21041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$4,285,580.37</a:t>
            </a:r>
          </a:p>
        </p:txBody>
      </p:sp>
      <p:sp>
        <p:nvSpPr>
          <p:cNvPr id="262" name="Current generic R&amp;D level for EIC: $1M…"/>
          <p:cNvSpPr txBox="1"/>
          <p:nvPr/>
        </p:nvSpPr>
        <p:spPr>
          <a:xfrm>
            <a:off x="289159" y="5885369"/>
            <a:ext cx="8524770" cy="841256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6973" indent="-296333">
              <a:buSzPct val="45000"/>
              <a:buBlip>
                <a:blip r:embed="rId3"/>
              </a:buBlip>
            </a:pPr>
            <a:r>
              <a:rPr dirty="0"/>
              <a:t>Current generic R&amp;D level for EIC: $1M</a:t>
            </a:r>
          </a:p>
          <a:p>
            <a:pPr marL="336973" indent="-296333">
              <a:buSzPct val="45000"/>
              <a:buBlip>
                <a:blip r:embed="rId3"/>
              </a:buBlip>
            </a:pPr>
            <a:r>
              <a:rPr dirty="0"/>
              <a:t>EIC detector has 2-3 more subsystems than RHIC detector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rrent EIC Detector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EIC Detector Concepts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66" name="Rounded Rectangle 13"/>
          <p:cNvSpPr/>
          <p:nvPr/>
        </p:nvSpPr>
        <p:spPr>
          <a:xfrm>
            <a:off x="218535" y="774838"/>
            <a:ext cx="8534401" cy="5737881"/>
          </a:xfrm>
          <a:prstGeom prst="roundRect">
            <a:avLst>
              <a:gd name="adj" fmla="val 6673"/>
            </a:avLst>
          </a:prstGeom>
          <a:solidFill>
            <a:srgbClr val="616161"/>
          </a:solidFill>
          <a:ln w="12700">
            <a:miter lim="400000"/>
          </a:ln>
        </p:spPr>
        <p:txBody>
          <a:bodyPr lIns="45719" rIns="45719"/>
          <a:lstStyle/>
          <a:p>
            <a:pPr marL="0" marR="0">
              <a:defRPr sz="1800">
                <a:solidFill>
                  <a:srgbClr val="61616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TextBox 6"/>
          <p:cNvSpPr txBox="1"/>
          <p:nvPr/>
        </p:nvSpPr>
        <p:spPr>
          <a:xfrm>
            <a:off x="5277922" y="951898"/>
            <a:ext cx="32347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>
              <a:defRPr sz="1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Jefferson lab  concept: JLEIC</a:t>
            </a:r>
          </a:p>
        </p:txBody>
      </p:sp>
      <p:sp>
        <p:nvSpPr>
          <p:cNvPr id="268" name="TextBox 7"/>
          <p:cNvSpPr txBox="1"/>
          <p:nvPr/>
        </p:nvSpPr>
        <p:spPr>
          <a:xfrm>
            <a:off x="1134781" y="3745467"/>
            <a:ext cx="216120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>
              <a:defRPr sz="1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sPhenix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t> ePhenix</a:t>
            </a:r>
          </a:p>
        </p:txBody>
      </p:sp>
      <p:sp>
        <p:nvSpPr>
          <p:cNvPr id="269" name="TextBox 8"/>
          <p:cNvSpPr txBox="1"/>
          <p:nvPr/>
        </p:nvSpPr>
        <p:spPr>
          <a:xfrm>
            <a:off x="5174584" y="3766065"/>
            <a:ext cx="294612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>
              <a:defRPr sz="1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Argonne concept: TOPSiDE</a:t>
            </a:r>
          </a:p>
        </p:txBody>
      </p:sp>
      <p:sp>
        <p:nvSpPr>
          <p:cNvPr id="270" name="TextBox 5"/>
          <p:cNvSpPr txBox="1"/>
          <p:nvPr/>
        </p:nvSpPr>
        <p:spPr>
          <a:xfrm>
            <a:off x="800327" y="926067"/>
            <a:ext cx="310875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>
              <a:defRPr sz="1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Brookhaven concept: BEAST</a:t>
            </a:r>
          </a:p>
        </p:txBody>
      </p:sp>
      <p:pic>
        <p:nvPicPr>
          <p:cNvPr id="27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4267200"/>
            <a:ext cx="2988094" cy="173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14999" t="9678" r="7000" b="3120"/>
          <a:stretch>
            <a:fillRect/>
          </a:stretch>
        </p:blipFill>
        <p:spPr>
          <a:xfrm>
            <a:off x="984578" y="1371599"/>
            <a:ext cx="2749222" cy="192093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traight Connector 15"/>
          <p:cNvSpPr/>
          <p:nvPr/>
        </p:nvSpPr>
        <p:spPr>
          <a:xfrm flipH="1">
            <a:off x="4572000" y="751819"/>
            <a:ext cx="1" cy="5783919"/>
          </a:xfrm>
          <a:prstGeom prst="line">
            <a:avLst/>
          </a:prstGeom>
          <a:ln w="98425">
            <a:solidFill>
              <a:srgbClr val="FFFFFF"/>
            </a:solidFill>
          </a:ln>
        </p:spPr>
        <p:txBody>
          <a:bodyPr lIns="45719" rIns="45719"/>
          <a:lstStyle/>
          <a:p>
            <a:pPr marL="0" marR="0">
              <a:defRPr sz="1800">
                <a:solidFill>
                  <a:srgbClr val="61616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4" name="Straight Connector 17"/>
          <p:cNvSpPr/>
          <p:nvPr/>
        </p:nvSpPr>
        <p:spPr>
          <a:xfrm flipH="1" flipV="1">
            <a:off x="304799" y="3581400"/>
            <a:ext cx="8534401" cy="1"/>
          </a:xfrm>
          <a:prstGeom prst="line">
            <a:avLst/>
          </a:prstGeom>
          <a:ln w="98425">
            <a:solidFill>
              <a:srgbClr val="FFFFFF"/>
            </a:solidFill>
          </a:ln>
        </p:spPr>
        <p:txBody>
          <a:bodyPr lIns="45719" rIns="45719"/>
          <a:lstStyle/>
          <a:p>
            <a:pPr marL="0" marR="0">
              <a:defRPr sz="1800">
                <a:solidFill>
                  <a:srgbClr val="61616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5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5493" y="4260827"/>
            <a:ext cx="3449797" cy="181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6988" y="1371600"/>
            <a:ext cx="2746413" cy="192093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Current Concepts…"/>
          <p:cNvSpPr txBox="1">
            <a:spLocks noGrp="1"/>
          </p:cNvSpPr>
          <p:nvPr>
            <p:ph type="body" sz="quarter" idx="4294967295"/>
          </p:nvPr>
        </p:nvSpPr>
        <p:spPr>
          <a:xfrm>
            <a:off x="2588341" y="2266422"/>
            <a:ext cx="4027643" cy="3036832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lIns="50800" tIns="50800" rIns="50800" bIns="50800">
            <a:noAutofit/>
          </a:bodyPr>
          <a:lstStyle/>
          <a:p>
            <a:pPr marL="317500" marR="41275" indent="-317500">
              <a:buClr>
                <a:srgbClr val="FF2600"/>
              </a:buClr>
              <a:buSzPct val="17500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Current Concepts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Important as test bed for detector R&amp;D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Each attempt to match requirements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Nothing is cast in stone 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Will evolve as new concepts are developed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596</Words>
  <Application>Microsoft Macintosh PowerPoint</Application>
  <PresentationFormat>On-screen Show (4:3)</PresentationFormat>
  <Paragraphs>94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Garamond</vt:lpstr>
      <vt:lpstr>Georgia</vt:lpstr>
      <vt:lpstr>Helvetica</vt:lpstr>
      <vt:lpstr>Helvetica Neue</vt:lpstr>
      <vt:lpstr>Helvetica Neue Medium</vt:lpstr>
      <vt:lpstr>Helvetica Neue Thin</vt:lpstr>
      <vt:lpstr>Lucida Grande</vt:lpstr>
      <vt:lpstr>Minion Pro</vt:lpstr>
      <vt:lpstr>Palatino Linotype</vt:lpstr>
      <vt:lpstr>Symbol</vt:lpstr>
      <vt:lpstr>Times</vt:lpstr>
      <vt:lpstr>Times New Roman</vt:lpstr>
      <vt:lpstr>Trebuchet MS</vt:lpstr>
      <vt:lpstr>White</vt:lpstr>
      <vt:lpstr>EIC Detector(s)</vt:lpstr>
      <vt:lpstr>Unique Requirements</vt:lpstr>
      <vt:lpstr>R&amp;D Efforts</vt:lpstr>
      <vt:lpstr>Generic EIC Detector R&amp;D Program</vt:lpstr>
      <vt:lpstr>PowerPoint Presentation</vt:lpstr>
      <vt:lpstr>PowerPoint Presentation</vt:lpstr>
      <vt:lpstr>FY19 Projects</vt:lpstr>
      <vt:lpstr>Look back at RHIC Detector R&amp;D</vt:lpstr>
      <vt:lpstr>Current EIC Detector Concepts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Detector(s)</dc:title>
  <cp:lastModifiedBy>Thomas Ullrich</cp:lastModifiedBy>
  <cp:revision>2</cp:revision>
  <dcterms:modified xsi:type="dcterms:W3CDTF">2018-10-18T19:12:44Z</dcterms:modified>
</cp:coreProperties>
</file>