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notesSlides/notesSlide1.xml" ContentType="application/vnd.openxmlformats-officedocument.presentationml.notesSlide+xml"/>
  <Override PartName="/ppt/media/image6.jpeg" ContentType="image/jpeg"/>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1.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1pPr>
    <a:lvl2pPr marL="40639" marR="40639" indent="2667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2pPr>
    <a:lvl3pPr marL="40639" marR="40639" indent="533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3pPr>
    <a:lvl4pPr marL="40639" marR="40639" indent="800099"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4pPr>
    <a:lvl5pPr marL="40639" marR="40639" indent="1066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5pPr>
    <a:lvl6pPr marL="40639" marR="40639" indent="13335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6pPr>
    <a:lvl7pPr marL="40639" marR="40639" indent="16129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7pPr>
    <a:lvl8pPr marL="40639" marR="40639" indent="1879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8pPr>
    <a:lvl9pPr marL="40639" marR="40639" indent="21463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1" i="0" strike="noStrike" sz="2000" u="none">
                <a:solidFill>
                  <a:srgbClr val="000000"/>
                </a:solidFill>
                <a:latin typeface="Helvetica"/>
              </a:defRPr>
            </a:pPr>
            <a:r>
              <a:rPr b="1" i="0" strike="noStrike" sz="2000" u="none">
                <a:solidFill>
                  <a:srgbClr val="000000"/>
                </a:solidFill>
                <a:latin typeface="Helvetica"/>
              </a:rPr>
              <a:t>Number of Proposals per FY</a:t>
            </a:r>
          </a:p>
        </c:rich>
      </c:tx>
      <c:layout>
        <c:manualLayout>
          <c:xMode val="edge"/>
          <c:yMode val="edge"/>
          <c:x val="0.12022"/>
          <c:y val="0"/>
          <c:w val="0.759561"/>
          <c:h val="0.155717"/>
        </c:manualLayout>
      </c:layout>
      <c:overlay val="1"/>
      <c:spPr>
        <a:noFill/>
        <a:effectLst/>
      </c:spPr>
    </c:title>
    <c:autoTitleDeleted val="1"/>
    <c:plotArea>
      <c:layout>
        <c:manualLayout>
          <c:layoutTarget val="inner"/>
          <c:xMode val="edge"/>
          <c:yMode val="edge"/>
          <c:x val="0.0706631"/>
          <c:y val="0.155717"/>
          <c:w val="0.924337"/>
          <c:h val="0.753924"/>
        </c:manualLayout>
      </c:layout>
      <c:barChart>
        <c:barDir val="col"/>
        <c:grouping val="clustered"/>
        <c:varyColors val="0"/>
        <c:ser>
          <c:idx val="0"/>
          <c:order val="0"/>
          <c:tx>
            <c:strRef>
              <c:f>Sheet1!$B$1</c:f>
              <c:strCache>
                <c:ptCount val="1"/>
                <c:pt idx="0">
                  <c:v>Number of Proposals</c:v>
                </c:pt>
              </c:strCache>
            </c:strRef>
          </c:tx>
          <c:spPr>
            <a:gradFill flip="none" rotWithShape="1">
              <a:gsLst>
                <a:gs pos="0">
                  <a:schemeClr val="accent1">
                    <a:satOff val="-3355"/>
                    <a:lumOff val="26614"/>
                  </a:schemeClr>
                </a:gs>
                <a:gs pos="100000">
                  <a:schemeClr val="accent1"/>
                </a:gs>
              </a:gsLst>
              <a:lin ang="5400000" scaled="0"/>
            </a:gradFill>
            <a:ln w="12700" cap="flat">
              <a:noFill/>
              <a:miter lim="400000"/>
            </a:ln>
            <a:effectLst/>
          </c:spPr>
          <c:invertIfNegative val="0"/>
          <c:dLbls>
            <c:numFmt formatCode="#,##0" sourceLinked="0"/>
            <c:txPr>
              <a:bodyPr/>
              <a:lstStyle/>
              <a:p>
                <a:pPr>
                  <a:defRPr b="0" i="0" strike="noStrike" sz="1200" u="none">
                    <a:solidFill>
                      <a:srgbClr val="FFFFFF"/>
                    </a:solidFill>
                    <a:effectLst>
                      <a:outerShdw sx="100000" sy="100000" kx="0" ky="0" algn="tl" rotWithShape="1" blurRad="63500" dist="38100" dir="5273901">
                        <a:srgbClr val="000000">
                          <a:alpha val="100000"/>
                        </a:srgbClr>
                      </a:outerShdw>
                    </a:effectLst>
                    <a:latin typeface="Helvetica"/>
                  </a:defRPr>
                </a:pPr>
              </a:p>
            </c:txPr>
            <c:dLblPos val="inEnd"/>
            <c:showLegendKey val="0"/>
            <c:showVal val="1"/>
            <c:showCatName val="0"/>
            <c:showSerName val="0"/>
            <c:showPercent val="0"/>
            <c:showBubbleSize val="0"/>
            <c:showLeaderLines val="0"/>
          </c:dLbls>
          <c:cat>
            <c:strRef>
              <c:f>Sheet1!$A$2:$A$9</c:f>
              <c:strCache>
                <c:ptCount val="8"/>
                <c:pt idx="0">
                  <c:v>2012</c:v>
                </c:pt>
                <c:pt idx="1">
                  <c:v>2013</c:v>
                </c:pt>
                <c:pt idx="2">
                  <c:v>2014</c:v>
                </c:pt>
                <c:pt idx="3">
                  <c:v>2015</c:v>
                </c:pt>
                <c:pt idx="4">
                  <c:v>2016</c:v>
                </c:pt>
                <c:pt idx="5">
                  <c:v>2017</c:v>
                </c:pt>
                <c:pt idx="6">
                  <c:v>2018</c:v>
                </c:pt>
                <c:pt idx="7">
                  <c:v>2019</c:v>
                </c:pt>
              </c:strCache>
            </c:strRef>
          </c:cat>
          <c:val>
            <c:numRef>
              <c:f>Sheet1!$B$2:$B$9</c:f>
              <c:numCache>
                <c:ptCount val="8"/>
                <c:pt idx="0">
                  <c:v>13.000000</c:v>
                </c:pt>
                <c:pt idx="1">
                  <c:v>7.000000</c:v>
                </c:pt>
                <c:pt idx="2">
                  <c:v>6.000000</c:v>
                </c:pt>
                <c:pt idx="3">
                  <c:v>12.000000</c:v>
                </c:pt>
                <c:pt idx="4">
                  <c:v>13.000000</c:v>
                </c:pt>
                <c:pt idx="5">
                  <c:v>17.000000</c:v>
                </c:pt>
                <c:pt idx="6">
                  <c:v>18.000000</c:v>
                </c:pt>
                <c:pt idx="7">
                  <c:v>11.000000</c:v>
                </c:pt>
              </c:numCache>
            </c:numRef>
          </c:val>
        </c:ser>
        <c:gapWidth val="40"/>
        <c:overlap val="-10"/>
        <c:axId val="2094734552"/>
        <c:axId val="2094734553"/>
      </c:barChart>
      <c:catAx>
        <c:axId val="2094734552"/>
        <c:scaling>
          <c:orientation val="minMax"/>
        </c:scaling>
        <c:delete val="0"/>
        <c:axPos val="b"/>
        <c:numFmt formatCode="General" sourceLinked="0"/>
        <c:majorTickMark val="in"/>
        <c:minorTickMark val="none"/>
        <c:tickLblPos val="low"/>
        <c:spPr>
          <a:ln w="12700" cap="flat">
            <a:solidFill>
              <a:srgbClr val="000000"/>
            </a:solidFill>
            <a:prstDash val="solid"/>
            <a:miter lim="400000"/>
          </a:ln>
        </c:spPr>
        <c:txPr>
          <a:bodyPr rot="0"/>
          <a:lstStyle/>
          <a:p>
            <a:pPr>
              <a:defRPr b="0" i="0" strike="noStrike" sz="1000" u="none">
                <a:solidFill>
                  <a:srgbClr val="000000"/>
                </a:solidFill>
                <a:latin typeface="Helvetica"/>
              </a:defRPr>
            </a:pPr>
          </a:p>
        </c:txPr>
        <c:crossAx val="2094734553"/>
        <c:crosses val="autoZero"/>
        <c:auto val="1"/>
        <c:lblAlgn val="ctr"/>
        <c:noMultiLvlLbl val="1"/>
      </c:catAx>
      <c:valAx>
        <c:axId val="2094734553"/>
        <c:scaling>
          <c:orientation val="minMax"/>
          <c:max val="20"/>
        </c:scaling>
        <c:delete val="0"/>
        <c:axPos val="l"/>
        <c:majorGridlines>
          <c:spPr>
            <a:ln w="3175" cap="flat">
              <a:solidFill>
                <a:srgbClr val="B8B8B8"/>
              </a:solidFill>
              <a:prstDash val="solid"/>
              <a:miter lim="400000"/>
            </a:ln>
          </c:spPr>
        </c:majorGridlines>
        <c:numFmt formatCode="General" sourceLinked="0"/>
        <c:majorTickMark val="in"/>
        <c:minorTickMark val="none"/>
        <c:tickLblPos val="nextTo"/>
        <c:spPr>
          <a:ln w="12700" cap="flat">
            <a:noFill/>
            <a:prstDash val="solid"/>
            <a:miter lim="400000"/>
          </a:ln>
        </c:spPr>
        <c:txPr>
          <a:bodyPr rot="0"/>
          <a:lstStyle/>
          <a:p>
            <a:pPr>
              <a:defRPr b="0" i="0" strike="noStrike" sz="1000" u="none">
                <a:solidFill>
                  <a:srgbClr val="000000"/>
                </a:solidFill>
                <a:latin typeface="Helvetica"/>
              </a:defRPr>
            </a:pPr>
          </a:p>
        </c:txPr>
        <c:crossAx val="2094734552"/>
        <c:crosses val="autoZero"/>
        <c:crossBetween val="between"/>
        <c:majorUnit val="5"/>
        <c:minorUnit val="2.5"/>
      </c:valAx>
      <c:spPr>
        <a:noFill/>
        <a:ln w="12700" cap="flat">
          <a:solidFill>
            <a:srgbClr val="000000"/>
          </a:solidFill>
          <a:prstDash val="solid"/>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1" i="0" strike="noStrike" sz="2000" u="none">
                <a:solidFill>
                  <a:srgbClr val="000000"/>
                </a:solidFill>
                <a:latin typeface="Helvetica"/>
              </a:defRPr>
            </a:pPr>
            <a:r>
              <a:rPr b="1" i="0" strike="noStrike" sz="2000" u="none">
                <a:solidFill>
                  <a:srgbClr val="000000"/>
                </a:solidFill>
                <a:latin typeface="Helvetica"/>
              </a:rPr>
              <a:t>Funding per FY</a:t>
            </a:r>
          </a:p>
        </c:rich>
      </c:tx>
      <c:layout>
        <c:manualLayout>
          <c:xMode val="edge"/>
          <c:yMode val="edge"/>
          <c:x val="0.299081"/>
          <c:y val="0"/>
          <c:w val="0.401839"/>
          <c:h val="0.155717"/>
        </c:manualLayout>
      </c:layout>
      <c:overlay val="1"/>
      <c:spPr>
        <a:noFill/>
        <a:effectLst/>
      </c:spPr>
    </c:title>
    <c:autoTitleDeleted val="1"/>
    <c:plotArea>
      <c:layout>
        <c:manualLayout>
          <c:layoutTarget val="inner"/>
          <c:xMode val="edge"/>
          <c:yMode val="edge"/>
          <c:x val="0.175501"/>
          <c:y val="0.155717"/>
          <c:w val="0.819499"/>
          <c:h val="0.753924"/>
        </c:manualLayout>
      </c:layout>
      <c:barChart>
        <c:barDir val="col"/>
        <c:grouping val="clustered"/>
        <c:varyColors val="0"/>
        <c:ser>
          <c:idx val="0"/>
          <c:order val="0"/>
          <c:tx>
            <c:strRef>
              <c:f>Sheet1!$B$1</c:f>
              <c:strCache>
                <c:ptCount val="1"/>
                <c:pt idx="0">
                  <c:v>Number of Proposals</c:v>
                </c:pt>
              </c:strCache>
            </c:strRef>
          </c:tx>
          <c:spPr>
            <a:gradFill flip="none" rotWithShape="1">
              <a:gsLst>
                <a:gs pos="0">
                  <a:schemeClr val="accent1">
                    <a:satOff val="-3355"/>
                    <a:lumOff val="26614"/>
                  </a:schemeClr>
                </a:gs>
                <a:gs pos="100000">
                  <a:schemeClr val="accent1"/>
                </a:gs>
              </a:gsLst>
              <a:lin ang="5400000" scaled="0"/>
            </a:gradFill>
            <a:ln w="12700" cap="flat">
              <a:noFill/>
              <a:miter lim="400000"/>
            </a:ln>
            <a:effectLst/>
          </c:spPr>
          <c:invertIfNegative val="0"/>
          <c:dLbls>
            <c:numFmt formatCode="#,##0" sourceLinked="0"/>
            <c:txPr>
              <a:bodyPr/>
              <a:lstStyle/>
              <a:p>
                <a:pPr>
                  <a:defRPr b="0" i="0" strike="noStrike" sz="1200" u="none">
                    <a:solidFill>
                      <a:srgbClr val="FFFFFF"/>
                    </a:solidFill>
                    <a:effectLst>
                      <a:outerShdw sx="100000" sy="100000" kx="0" ky="0" algn="tl" rotWithShape="1" blurRad="63500" dist="38100" dir="5273901">
                        <a:srgbClr val="000000">
                          <a:alpha val="100000"/>
                        </a:srgbClr>
                      </a:outerShdw>
                    </a:effectLst>
                    <a:latin typeface="Helvetica"/>
                  </a:defRPr>
                </a:pPr>
              </a:p>
            </c:txPr>
            <c:dLblPos val="inEnd"/>
            <c:showLegendKey val="0"/>
            <c:showVal val="0"/>
            <c:showCatName val="0"/>
            <c:showSerName val="0"/>
            <c:showPercent val="0"/>
            <c:showBubbleSize val="0"/>
            <c:showLeaderLines val="0"/>
          </c:dLbls>
          <c:cat>
            <c:strRef>
              <c:f>Sheet1!$A$2:$A$10</c:f>
              <c:strCache>
                <c:ptCount val="9"/>
                <c:pt idx="0">
                  <c:v>2011</c:v>
                </c:pt>
                <c:pt idx="1">
                  <c:v>2012</c:v>
                </c:pt>
                <c:pt idx="2">
                  <c:v>2013</c:v>
                </c:pt>
                <c:pt idx="3">
                  <c:v>2014</c:v>
                </c:pt>
                <c:pt idx="4">
                  <c:v>2015</c:v>
                </c:pt>
                <c:pt idx="5">
                  <c:v>2016</c:v>
                </c:pt>
                <c:pt idx="6">
                  <c:v>2017</c:v>
                </c:pt>
                <c:pt idx="7">
                  <c:v>2018</c:v>
                </c:pt>
                <c:pt idx="8">
                  <c:v>2019</c:v>
                </c:pt>
              </c:strCache>
            </c:strRef>
          </c:cat>
          <c:val>
            <c:numRef>
              <c:f>Sheet1!$B$2:$B$10</c:f>
              <c:numCache>
                <c:ptCount val="9"/>
                <c:pt idx="0">
                  <c:v>568000.000000</c:v>
                </c:pt>
                <c:pt idx="1">
                  <c:v>1183000.000000</c:v>
                </c:pt>
                <c:pt idx="2">
                  <c:v>798000.000000</c:v>
                </c:pt>
                <c:pt idx="3">
                  <c:v>1489000.000000</c:v>
                </c:pt>
                <c:pt idx="4">
                  <c:v>1113000.000000</c:v>
                </c:pt>
                <c:pt idx="5">
                  <c:v>1000000.000000</c:v>
                </c:pt>
                <c:pt idx="6">
                  <c:v>1000000.000000</c:v>
                </c:pt>
                <c:pt idx="7">
                  <c:v>1000000.000000</c:v>
                </c:pt>
                <c:pt idx="8">
                  <c:v>1000000.000000</c:v>
                </c:pt>
              </c:numCache>
            </c:numRef>
          </c:val>
        </c:ser>
        <c:gapWidth val="40"/>
        <c:overlap val="-10"/>
        <c:axId val="2094734552"/>
        <c:axId val="2094734553"/>
      </c:barChart>
      <c:catAx>
        <c:axId val="2094734552"/>
        <c:scaling>
          <c:orientation val="minMax"/>
        </c:scaling>
        <c:delete val="0"/>
        <c:axPos val="b"/>
        <c:numFmt formatCode="&quot;$&quot;#,##0.00" sourceLinked="0"/>
        <c:majorTickMark val="in"/>
        <c:minorTickMark val="none"/>
        <c:tickLblPos val="low"/>
        <c:spPr>
          <a:ln w="12700" cap="flat">
            <a:solidFill>
              <a:srgbClr val="000000"/>
            </a:solidFill>
            <a:prstDash val="solid"/>
            <a:miter lim="400000"/>
          </a:ln>
        </c:spPr>
        <c:txPr>
          <a:bodyPr rot="0"/>
          <a:lstStyle/>
          <a:p>
            <a:pPr>
              <a:defRPr b="0" i="0" strike="noStrike" sz="1000" u="none">
                <a:solidFill>
                  <a:srgbClr val="000000"/>
                </a:solidFill>
                <a:latin typeface="Helvetica"/>
              </a:defRPr>
            </a:pPr>
          </a:p>
        </c:txPr>
        <c:crossAx val="2094734553"/>
        <c:crosses val="autoZero"/>
        <c:auto val="1"/>
        <c:lblAlgn val="ctr"/>
        <c:noMultiLvlLbl val="1"/>
      </c:catAx>
      <c:valAx>
        <c:axId val="2094734553"/>
        <c:scaling>
          <c:orientation val="minMax"/>
          <c:max val="1.6e+06"/>
          <c:min val="0"/>
        </c:scaling>
        <c:delete val="0"/>
        <c:axPos val="l"/>
        <c:majorGridlines>
          <c:spPr>
            <a:ln w="3175" cap="flat">
              <a:solidFill>
                <a:srgbClr val="B8B8B8"/>
              </a:solidFill>
              <a:prstDash val="solid"/>
              <a:miter lim="400000"/>
            </a:ln>
          </c:spPr>
        </c:majorGridlines>
        <c:numFmt formatCode="&quot;$&quot;#,##0" sourceLinked="0"/>
        <c:majorTickMark val="in"/>
        <c:minorTickMark val="none"/>
        <c:tickLblPos val="nextTo"/>
        <c:spPr>
          <a:ln w="12700" cap="flat">
            <a:noFill/>
            <a:prstDash val="solid"/>
            <a:miter lim="400000"/>
          </a:ln>
        </c:spPr>
        <c:txPr>
          <a:bodyPr rot="0"/>
          <a:lstStyle/>
          <a:p>
            <a:pPr>
              <a:defRPr b="0" i="0" strike="noStrike" sz="1000" u="none">
                <a:solidFill>
                  <a:srgbClr val="000000"/>
                </a:solidFill>
                <a:latin typeface="Helvetica"/>
              </a:defRPr>
            </a:pPr>
          </a:p>
        </c:txPr>
        <c:crossAx val="2094734552"/>
        <c:crosses val="autoZero"/>
        <c:crossBetween val="between"/>
        <c:majorUnit val="200000"/>
        <c:minorUnit val="100000"/>
      </c:valAx>
      <c:spPr>
        <a:noFill/>
        <a:ln w="12700" cap="flat">
          <a:solidFill>
            <a:srgbClr val="000000"/>
          </a:solidFill>
          <a:prstDash val="solid"/>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DIRC = Detection of Internally Reflected Cherenkov light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Title Page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Interior Page Design 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Interior Page Design 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Interior Page Design 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Interior Page Design 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Interior Page Design 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Project Engineering and Design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Figure 5 shows scatter plot showing ratios of Cherenkov-to-Scintillation for 50 GeV</a:t>
            </a:r>
          </a:p>
          <a:p>
            <a:pPr/>
            <a:r>
              <a:t>pions, and ratio of energy deposited in the first 1.25 ns to the total energy deposited in</a:t>
            </a:r>
          </a:p>
          <a:p>
            <a:pPr/>
            <a:r>
              <a:t>the calorimeter, as predicted by MC (IEEE Transaction on Nuclear Science, Vol.63,,</a:t>
            </a:r>
          </a:p>
          <a:p>
            <a:pPr/>
            <a:r>
              <a:t>No2, April 2016, A. Benaglia et al.). In both cases, a reliable correction to the total</a:t>
            </a:r>
          </a:p>
          <a:p>
            <a:pPr/>
            <a:r>
              <a:t>energy is possible on event-by-event basis.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Vitreous State Laboratory (VSL).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PEEK Polyether ether ketone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r>
              <a:t>High pt -&gt; gas RICH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In a DIRC (Detection of Internally Reflected Cherenkov light), another design of a RICH detector, light that is captured by total internal reflection inside the solid radiator reaches the light sensors at the detector perimeter, the precise rectangular cross section of the radiator preserving the angular information of the Cherenkov light cone.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hape 417"/>
          <p:cNvSpPr/>
          <p:nvPr>
            <p:ph type="sldImg"/>
          </p:nvPr>
        </p:nvSpPr>
        <p:spPr>
          <a:prstGeom prst="rect">
            <a:avLst/>
          </a:prstGeom>
        </p:spPr>
        <p:txBody>
          <a:bodyPr/>
          <a:lstStyle/>
          <a:p>
            <a:pPr/>
          </a:p>
        </p:txBody>
      </p:sp>
      <p:sp>
        <p:nvSpPr>
          <p:cNvPr id="418" name="Shape 418"/>
          <p:cNvSpPr/>
          <p:nvPr>
            <p:ph type="body" sz="quarter" idx="1"/>
          </p:nvPr>
        </p:nvSpPr>
        <p:spPr>
          <a:prstGeom prst="rect">
            <a:avLst/>
          </a:prstGeom>
        </p:spPr>
        <p:txBody>
          <a:bodyPr/>
          <a:lstStyle/>
          <a:p>
            <a:pPr/>
            <a:r>
              <a:t>In a DIRC (Detection of Internally Reflected Cherenkov light), another design of a RICH detector, light that is captured by total internal reflection inside the solid radiator reaches the light sensors at the detector perimeter, the precise rectangular cross section of the radiator preserving the angular information of the Cherenkov light cone.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Large-Area Picosecond PhotoDetector (LAPPD)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16"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17" name="Title Text"/>
          <p:cNvSpPr txBox="1"/>
          <p:nvPr>
            <p:ph type="title"/>
          </p:nvPr>
        </p:nvSpPr>
        <p:spPr>
          <a:xfrm>
            <a:off x="106362" y="19050"/>
            <a:ext cx="8931276" cy="67449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18" name="Body Level One…"/>
          <p:cNvSpPr txBox="1"/>
          <p:nvPr>
            <p:ph type="body" idx="1"/>
          </p:nvPr>
        </p:nvSpPr>
        <p:spPr>
          <a:xfrm>
            <a:off x="114300" y="812800"/>
            <a:ext cx="8763000" cy="5930900"/>
          </a:xfrm>
          <a:prstGeom prst="rect">
            <a:avLst/>
          </a:prstGeom>
        </p:spPr>
        <p:txBody>
          <a:bodyPr lIns="50800" tIns="50800" rIns="50800" bIns="50800">
            <a:noAutofit/>
          </a:bodyPr>
          <a:lstStyle>
            <a:lvl1pPr marL="317500" marR="41275" indent="-317500">
              <a:buClr>
                <a:srgbClr val="FF2600"/>
              </a:buClr>
              <a:buSzPct val="175000"/>
              <a:buChar char="•"/>
              <a:defRPr sz="2600">
                <a:solidFill>
                  <a:srgbClr val="000000"/>
                </a:solidFill>
                <a:uFill>
                  <a:solidFill>
                    <a:srgbClr val="000000"/>
                  </a:solidFill>
                </a:uFill>
                <a:latin typeface="+mn-lt"/>
                <a:ea typeface="+mn-ea"/>
                <a:cs typeface="+mn-cs"/>
                <a:sym typeface="Arial"/>
              </a:defRPr>
            </a:lvl1pPr>
            <a:lvl2pPr marL="635000" marR="41275" indent="-317500">
              <a:buClr>
                <a:srgbClr val="011993"/>
              </a:buClr>
              <a:buSzPct val="104999"/>
              <a:buFont typeface="Lucida Grande"/>
              <a:buChar char="‣"/>
              <a:defRPr sz="2600">
                <a:solidFill>
                  <a:srgbClr val="000000"/>
                </a:solidFill>
                <a:uFill>
                  <a:solidFill>
                    <a:srgbClr val="000000"/>
                  </a:solidFill>
                </a:uFill>
                <a:latin typeface="+mn-lt"/>
                <a:ea typeface="+mn-ea"/>
                <a:cs typeface="+mn-cs"/>
                <a:sym typeface="Arial"/>
              </a:defRPr>
            </a:lvl2pPr>
            <a:lvl3pPr marL="952500" marR="41275" indent="-317500">
              <a:buClr>
                <a:srgbClr val="011993"/>
              </a:buClr>
              <a:buSzPct val="80000"/>
              <a:buChar char="๏"/>
              <a:defRPr sz="2600">
                <a:solidFill>
                  <a:srgbClr val="000000"/>
                </a:solidFill>
                <a:uFill>
                  <a:solidFill>
                    <a:srgbClr val="000000"/>
                  </a:solidFill>
                </a:uFill>
                <a:latin typeface="+mn-lt"/>
                <a:ea typeface="+mn-ea"/>
                <a:cs typeface="+mn-cs"/>
                <a:sym typeface="Arial"/>
              </a:defRPr>
            </a:lvl3pPr>
            <a:lvl4pPr marL="12700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4pPr>
            <a:lvl5pPr marL="15875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100" name="Title Text"/>
          <p:cNvSpPr txBox="1"/>
          <p:nvPr>
            <p:ph type="title"/>
          </p:nvPr>
        </p:nvSpPr>
        <p:spPr>
          <a:xfrm>
            <a:off x="892968" y="1151929"/>
            <a:ext cx="7358064" cy="2321720"/>
          </a:xfrm>
          <a:prstGeom prst="rect">
            <a:avLst/>
          </a:prstGeom>
        </p:spPr>
        <p:txBody>
          <a:bodyPr lIns="45719" tIns="45719" rIns="45719" bIns="45719" anchor="ctr"/>
          <a:lstStyle>
            <a:lvl1pPr algn="ctr" defTabSz="457192">
              <a:defRPr b="0" sz="5600">
                <a:solidFill>
                  <a:srgbClr val="FFFFFF"/>
                </a:solidFill>
                <a:latin typeface="Calibri"/>
                <a:ea typeface="Calibri"/>
                <a:cs typeface="Calibri"/>
                <a:sym typeface="Calibri"/>
              </a:defRPr>
            </a:lvl1pPr>
          </a:lstStyle>
          <a:p>
            <a:pPr/>
            <a:r>
              <a:t>Title Text</a:t>
            </a:r>
          </a:p>
        </p:txBody>
      </p:sp>
      <p:sp>
        <p:nvSpPr>
          <p:cNvPr id="101" name="Body Level One…"/>
          <p:cNvSpPr txBox="1"/>
          <p:nvPr>
            <p:ph type="body" sz="quarter" idx="1"/>
          </p:nvPr>
        </p:nvSpPr>
        <p:spPr>
          <a:xfrm>
            <a:off x="892968" y="3536156"/>
            <a:ext cx="7358064" cy="794743"/>
          </a:xfrm>
          <a:prstGeom prst="rect">
            <a:avLst/>
          </a:prstGeom>
        </p:spPr>
        <p:txBody>
          <a:bodyPr lIns="45719" tIns="45719" rIns="45719" bIns="45719"/>
          <a:lstStyle>
            <a:lvl1pPr marL="335274" indent="-335274" defTabSz="457192">
              <a:spcBef>
                <a:spcPts val="500"/>
              </a:spcBef>
              <a:buClrTx/>
              <a:buFont typeface="Arial"/>
              <a:buChar char="•"/>
              <a:defRPr sz="2200">
                <a:solidFill>
                  <a:srgbClr val="FFFFFF"/>
                </a:solidFill>
              </a:defRPr>
            </a:lvl1pPr>
            <a:lvl2pPr marL="929624" indent="-279395" defTabSz="457192">
              <a:spcBef>
                <a:spcPts val="500"/>
              </a:spcBef>
              <a:buClrTx/>
              <a:buFont typeface="Arial"/>
              <a:defRPr sz="2200">
                <a:solidFill>
                  <a:srgbClr val="FFFFFF"/>
                </a:solidFill>
              </a:defRPr>
            </a:lvl2pPr>
            <a:lvl3pPr marL="1523976" indent="-223516" defTabSz="457192">
              <a:spcBef>
                <a:spcPts val="500"/>
              </a:spcBef>
              <a:buClrTx/>
              <a:buFont typeface="Arial"/>
              <a:defRPr sz="2200">
                <a:solidFill>
                  <a:srgbClr val="FFFFFF"/>
                </a:solidFill>
              </a:defRPr>
            </a:lvl3pPr>
            <a:lvl4pPr marL="2174205" indent="-223516" defTabSz="457192">
              <a:spcBef>
                <a:spcPts val="500"/>
              </a:spcBef>
              <a:buClrTx/>
              <a:buFont typeface="Arial"/>
              <a:defRPr sz="2200">
                <a:solidFill>
                  <a:srgbClr val="FFFFFF"/>
                </a:solidFill>
              </a:defRPr>
            </a:lvl4pPr>
            <a:lvl5pPr marL="2824435" indent="-223516" defTabSz="457192">
              <a:spcBef>
                <a:spcPts val="500"/>
              </a:spcBef>
              <a:buClrTx/>
              <a:buFont typeface="Arial"/>
              <a:defRPr sz="2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02" name="Slide Number"/>
          <p:cNvSpPr txBox="1"/>
          <p:nvPr>
            <p:ph type="sldNum" sz="quarter" idx="2"/>
          </p:nvPr>
        </p:nvSpPr>
        <p:spPr>
          <a:xfrm>
            <a:off x="8436140" y="6416993"/>
            <a:ext cx="250660" cy="243840"/>
          </a:xfrm>
          <a:prstGeom prst="rect">
            <a:avLst/>
          </a:prstGeom>
        </p:spPr>
        <p:txBody>
          <a:bodyPr lIns="45719" tIns="45719" rIns="45719" bIns="45719" anchor="ctr"/>
          <a:lstStyle>
            <a:lvl1pPr defTabSz="410765">
              <a:defRPr i="0" sz="11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109" name="Title Text"/>
          <p:cNvSpPr txBox="1"/>
          <p:nvPr>
            <p:ph type="title"/>
          </p:nvPr>
        </p:nvSpPr>
        <p:spPr>
          <a:xfrm>
            <a:off x="892968" y="1151929"/>
            <a:ext cx="7358064" cy="2321720"/>
          </a:xfrm>
          <a:prstGeom prst="rect">
            <a:avLst/>
          </a:prstGeom>
        </p:spPr>
        <p:txBody>
          <a:bodyPr lIns="35718" tIns="35718" rIns="35718" bIns="35718" anchor="b"/>
          <a:lstStyle>
            <a:lvl1pPr algn="ctr" defTabSz="410765">
              <a:defRPr b="0"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110" name="Body Level One…"/>
          <p:cNvSpPr txBox="1"/>
          <p:nvPr>
            <p:ph type="body" sz="quarter" idx="1"/>
          </p:nvPr>
        </p:nvSpPr>
        <p:spPr>
          <a:xfrm>
            <a:off x="892968" y="3545085"/>
            <a:ext cx="7358064" cy="794744"/>
          </a:xfrm>
          <a:prstGeom prst="rect">
            <a:avLst/>
          </a:prstGeom>
        </p:spPr>
        <p:txBody>
          <a:bodyPr lIns="35718" tIns="35718" rIns="35718" bIns="35718"/>
          <a:lstStyle>
            <a:lvl1pPr marL="0" indent="0" algn="ctr" defTabSz="410765">
              <a:spcBef>
                <a:spcPts val="0"/>
              </a:spcBef>
              <a:buClrTx/>
              <a:buSzTx/>
              <a:buNone/>
              <a:defRPr sz="2600">
                <a:solidFill>
                  <a:srgbClr val="000000"/>
                </a:solidFill>
                <a:latin typeface="Helvetica Neue"/>
                <a:ea typeface="Helvetica Neue"/>
                <a:cs typeface="Helvetica Neue"/>
                <a:sym typeface="Helvetica Neue"/>
              </a:defRPr>
            </a:lvl1pPr>
            <a:lvl2pPr marL="0" indent="0" algn="ctr" defTabSz="410765">
              <a:spcBef>
                <a:spcPts val="0"/>
              </a:spcBef>
              <a:buClrTx/>
              <a:buSzTx/>
              <a:buNone/>
              <a:defRPr sz="2600">
                <a:solidFill>
                  <a:srgbClr val="000000"/>
                </a:solidFill>
                <a:latin typeface="Helvetica Neue"/>
                <a:ea typeface="Helvetica Neue"/>
                <a:cs typeface="Helvetica Neue"/>
                <a:sym typeface="Helvetica Neue"/>
              </a:defRPr>
            </a:lvl2pPr>
            <a:lvl3pPr marL="0" indent="0" algn="ctr" defTabSz="410765">
              <a:spcBef>
                <a:spcPts val="0"/>
              </a:spcBef>
              <a:buClrTx/>
              <a:buSzTx/>
              <a:buNone/>
              <a:defRPr sz="2600">
                <a:solidFill>
                  <a:srgbClr val="000000"/>
                </a:solidFill>
                <a:latin typeface="Helvetica Neue"/>
                <a:ea typeface="Helvetica Neue"/>
                <a:cs typeface="Helvetica Neue"/>
                <a:sym typeface="Helvetica Neue"/>
              </a:defRPr>
            </a:lvl3pPr>
            <a:lvl4pPr marL="0" indent="0" algn="ctr" defTabSz="410765">
              <a:spcBef>
                <a:spcPts val="0"/>
              </a:spcBef>
              <a:buClrTx/>
              <a:buSzTx/>
              <a:buNone/>
              <a:defRPr sz="2600">
                <a:solidFill>
                  <a:srgbClr val="000000"/>
                </a:solidFill>
                <a:latin typeface="Helvetica Neue"/>
                <a:ea typeface="Helvetica Neue"/>
                <a:cs typeface="Helvetica Neue"/>
                <a:sym typeface="Helvetica Neue"/>
              </a:defRPr>
            </a:lvl4pPr>
            <a:lvl5pPr marL="0" indent="0" algn="ctr" defTabSz="410765">
              <a:spcBef>
                <a:spcPts val="0"/>
              </a:spcBef>
              <a:buClrTx/>
              <a:buSzTx/>
              <a:buNone/>
              <a:defRPr sz="2600">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xfrm>
            <a:off x="4449876" y="6536531"/>
            <a:ext cx="239485" cy="232486"/>
          </a:xfrm>
          <a:prstGeom prst="rect">
            <a:avLst/>
          </a:prstGeom>
        </p:spPr>
        <p:txBody>
          <a:bodyPr lIns="35718" tIns="35718" rIns="35718" bIns="35718"/>
          <a:lstStyle>
            <a:lvl1pPr algn="ctr" defTabSz="410765">
              <a:defRPr i="0" sz="11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Title Text"/>
          <p:cNvSpPr txBox="1"/>
          <p:nvPr>
            <p:ph type="title"/>
          </p:nvPr>
        </p:nvSpPr>
        <p:spPr>
          <a:xfrm>
            <a:off x="395534" y="353610"/>
            <a:ext cx="8539290" cy="780686"/>
          </a:xfrm>
          <a:prstGeom prst="rect">
            <a:avLst/>
          </a:prstGeom>
        </p:spPr>
        <p:txBody>
          <a:bodyPr anchor="ctr"/>
          <a:lstStyle>
            <a:lvl1pPr>
              <a:defRPr b="0" sz="2400">
                <a:solidFill>
                  <a:srgbClr val="690034"/>
                </a:solidFill>
                <a:latin typeface="Georgia"/>
                <a:ea typeface="Georgia"/>
                <a:cs typeface="Georgia"/>
                <a:sym typeface="Georgia"/>
              </a:defRPr>
            </a:lvl1pPr>
          </a:lstStyle>
          <a:p>
            <a:pPr/>
            <a:r>
              <a:t>Title Text</a:t>
            </a:r>
          </a:p>
        </p:txBody>
      </p:sp>
      <p:sp>
        <p:nvSpPr>
          <p:cNvPr id="119" name="Body Level One…"/>
          <p:cNvSpPr txBox="1"/>
          <p:nvPr>
            <p:ph type="body" idx="1"/>
          </p:nvPr>
        </p:nvSpPr>
        <p:spPr>
          <a:xfrm>
            <a:off x="395533" y="1134295"/>
            <a:ext cx="8539290" cy="5524070"/>
          </a:xfrm>
          <a:prstGeom prst="rect">
            <a:avLst/>
          </a:prstGeom>
        </p:spPr>
        <p:txBody>
          <a:bodyPr/>
          <a:lstStyle>
            <a:lvl1pPr>
              <a:spcBef>
                <a:spcPts val="300"/>
              </a:spcBef>
              <a:buClr>
                <a:srgbClr val="690034"/>
              </a:buClr>
              <a:defRPr sz="2000">
                <a:solidFill>
                  <a:srgbClr val="000000"/>
                </a:solidFill>
                <a:latin typeface="+mn-lt"/>
                <a:ea typeface="+mn-ea"/>
                <a:cs typeface="+mn-cs"/>
                <a:sym typeface="Arial"/>
              </a:defRPr>
            </a:lvl1pPr>
            <a:lvl2pPr marL="774700" indent="-317500">
              <a:spcBef>
                <a:spcPts val="300"/>
              </a:spcBef>
              <a:buClr>
                <a:srgbClr val="690034"/>
              </a:buClr>
              <a:defRPr sz="2000">
                <a:solidFill>
                  <a:srgbClr val="000000"/>
                </a:solidFill>
                <a:latin typeface="+mn-lt"/>
                <a:ea typeface="+mn-ea"/>
                <a:cs typeface="+mn-cs"/>
                <a:sym typeface="Arial"/>
              </a:defRPr>
            </a:lvl2pPr>
            <a:lvl3pPr marL="1168400" indent="-254000">
              <a:spcBef>
                <a:spcPts val="300"/>
              </a:spcBef>
              <a:buClr>
                <a:srgbClr val="690034"/>
              </a:buClr>
              <a:buChar char="▪"/>
              <a:defRPr sz="2000">
                <a:solidFill>
                  <a:srgbClr val="000000"/>
                </a:solidFill>
                <a:latin typeface="+mn-lt"/>
                <a:ea typeface="+mn-ea"/>
                <a:cs typeface="+mn-cs"/>
                <a:sym typeface="Arial"/>
              </a:defRPr>
            </a:lvl3pPr>
            <a:lvl4pPr marL="1657350" indent="-285750">
              <a:spcBef>
                <a:spcPts val="300"/>
              </a:spcBef>
              <a:buClr>
                <a:srgbClr val="690034"/>
              </a:buClr>
              <a:buSzPct val="80000"/>
              <a:defRPr sz="2000">
                <a:solidFill>
                  <a:srgbClr val="000000"/>
                </a:solidFill>
                <a:latin typeface="+mn-lt"/>
                <a:ea typeface="+mn-ea"/>
                <a:cs typeface="+mn-cs"/>
                <a:sym typeface="Arial"/>
              </a:defRPr>
            </a:lvl4pPr>
            <a:lvl5pPr marL="2114550" indent="-285750">
              <a:spcBef>
                <a:spcPts val="300"/>
              </a:spcBef>
              <a:buClr>
                <a:srgbClr val="690034"/>
              </a:buClr>
              <a:buSzPct val="90000"/>
              <a:defRPr sz="2000">
                <a:solidFill>
                  <a:srgbClr val="000000"/>
                </a:solid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8684161" y="6637905"/>
            <a:ext cx="250662" cy="243841"/>
          </a:xfrm>
          <a:prstGeom prst="rect">
            <a:avLst/>
          </a:prstGeom>
        </p:spPr>
        <p:txBody>
          <a:bodyPr anchor="ctr"/>
          <a:lstStyle>
            <a:lvl1pPr>
              <a:defRPr i="0" sz="1100">
                <a:solidFill>
                  <a:srgbClr val="76767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Blank Slide">
    <p:spTree>
      <p:nvGrpSpPr>
        <p:cNvPr id="1" name=""/>
        <p:cNvGrpSpPr/>
        <p:nvPr/>
      </p:nvGrpSpPr>
      <p:grpSpPr>
        <a:xfrm>
          <a:off x="0" y="0"/>
          <a:ext cx="0" cy="0"/>
          <a:chOff x="0" y="0"/>
          <a:chExt cx="0" cy="0"/>
        </a:xfrm>
      </p:grpSpPr>
      <p:sp>
        <p:nvSpPr>
          <p:cNvPr id="127"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457200" y="194726"/>
            <a:ext cx="8229600" cy="397934"/>
          </a:xfrm>
          <a:prstGeom prst="rect">
            <a:avLst/>
          </a:prstGeom>
        </p:spPr>
        <p:txBody>
          <a:bodyPr anchor="ctr"/>
          <a:lstStyle>
            <a:lvl1pPr algn="ctr" defTabSz="457200">
              <a:defRPr b="0" sz="4200">
                <a:solidFill>
                  <a:srgbClr val="000000"/>
                </a:solidFill>
                <a:latin typeface="Minion Pro"/>
                <a:ea typeface="Minion Pro"/>
                <a:cs typeface="Minion Pro"/>
                <a:sym typeface="Minion Pro"/>
              </a:defRPr>
            </a:lvl1pPr>
          </a:lstStyle>
          <a:p>
            <a:pPr/>
            <a:r>
              <a:t>Title Text</a:t>
            </a:r>
          </a:p>
        </p:txBody>
      </p:sp>
      <p:sp>
        <p:nvSpPr>
          <p:cNvPr id="135" name="Body Level One…"/>
          <p:cNvSpPr txBox="1"/>
          <p:nvPr>
            <p:ph type="body" idx="1"/>
          </p:nvPr>
        </p:nvSpPr>
        <p:spPr>
          <a:xfrm>
            <a:off x="457200" y="1600200"/>
            <a:ext cx="8229600" cy="4525963"/>
          </a:xfrm>
          <a:prstGeom prst="rect">
            <a:avLst/>
          </a:prstGeom>
        </p:spPr>
        <p:txBody>
          <a:bodyPr/>
          <a:lstStyle>
            <a:lvl1pPr defTabSz="457200">
              <a:spcBef>
                <a:spcPts val="700"/>
              </a:spcBef>
              <a:buClrTx/>
              <a:buSzPct val="85000"/>
              <a:buFont typeface="Arial"/>
              <a:buChar char="•"/>
              <a:defRPr sz="3200">
                <a:solidFill>
                  <a:srgbClr val="000000"/>
                </a:solidFill>
                <a:latin typeface="Minion Pro"/>
                <a:ea typeface="Minion Pro"/>
                <a:cs typeface="Minion Pro"/>
                <a:sym typeface="Minion Pro"/>
              </a:defRPr>
            </a:lvl1pPr>
            <a:lvl2pPr marL="783771" indent="-326571" defTabSz="457200">
              <a:spcBef>
                <a:spcPts val="700"/>
              </a:spcBef>
              <a:buClrTx/>
              <a:buFont typeface="Arial"/>
              <a:defRPr sz="3200">
                <a:solidFill>
                  <a:srgbClr val="000000"/>
                </a:solidFill>
                <a:latin typeface="Minion Pro"/>
                <a:ea typeface="Minion Pro"/>
                <a:cs typeface="Minion Pro"/>
                <a:sym typeface="Minion Pro"/>
              </a:defRPr>
            </a:lvl2pPr>
            <a:lvl3pPr marL="1219200" indent="-304800" defTabSz="457200">
              <a:spcBef>
                <a:spcPts val="700"/>
              </a:spcBef>
              <a:buClrTx/>
              <a:buFont typeface="Arial"/>
              <a:defRPr sz="3200">
                <a:solidFill>
                  <a:srgbClr val="000000"/>
                </a:solidFill>
                <a:latin typeface="Minion Pro"/>
                <a:ea typeface="Minion Pro"/>
                <a:cs typeface="Minion Pro"/>
                <a:sym typeface="Minion Pro"/>
              </a:defRPr>
            </a:lvl3pPr>
            <a:lvl4pPr marL="1737360" indent="-365760" defTabSz="457200">
              <a:spcBef>
                <a:spcPts val="700"/>
              </a:spcBef>
              <a:buClrTx/>
              <a:buFont typeface="Arial"/>
              <a:defRPr sz="3200">
                <a:solidFill>
                  <a:srgbClr val="000000"/>
                </a:solidFill>
                <a:latin typeface="Minion Pro"/>
                <a:ea typeface="Minion Pro"/>
                <a:cs typeface="Minion Pro"/>
                <a:sym typeface="Minion Pro"/>
              </a:defRPr>
            </a:lvl4pPr>
            <a:lvl5pPr marL="2194560" indent="-365760" defTabSz="457200">
              <a:spcBef>
                <a:spcPts val="700"/>
              </a:spcBef>
              <a:buClrTx/>
              <a:buFont typeface="Arial"/>
              <a:defRPr sz="3200">
                <a:solidFill>
                  <a:srgbClr val="000000"/>
                </a:solidFill>
                <a:latin typeface="Minion Pro"/>
                <a:ea typeface="Minion Pro"/>
                <a:cs typeface="Minion Pro"/>
                <a:sym typeface="Minion Pro"/>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8597900" y="6089651"/>
            <a:ext cx="343903" cy="358141"/>
          </a:xfrm>
          <a:prstGeom prst="rect">
            <a:avLst/>
          </a:prstGeom>
        </p:spPr>
        <p:txBody>
          <a:bodyPr/>
          <a:lstStyle>
            <a:lvl1pPr algn="l" defTabSz="457200">
              <a:defRPr i="0"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0">
    <p:bg>
      <p:bgPr>
        <a:gradFill flip="none" rotWithShape="1">
          <a:gsLst>
            <a:gs pos="50000">
              <a:srgbClr val="FFFFFF"/>
            </a:gs>
            <a:gs pos="76000">
              <a:srgbClr val="F3F3F3"/>
            </a:gs>
            <a:gs pos="92000">
              <a:srgbClr val="D9D9D9"/>
            </a:gs>
          </a:gsLst>
          <a:path path="circle">
            <a:fillToRect l="50000" t="50000" r="50000" b="50000"/>
          </a:path>
        </a:gradFill>
      </p:bgPr>
    </p:bg>
    <p:spTree>
      <p:nvGrpSpPr>
        <p:cNvPr id="1" name=""/>
        <p:cNvGrpSpPr/>
        <p:nvPr/>
      </p:nvGrpSpPr>
      <p:grpSpPr>
        <a:xfrm>
          <a:off x="0" y="0"/>
          <a:ext cx="0" cy="0"/>
          <a:chOff x="0" y="0"/>
          <a:chExt cx="0" cy="0"/>
        </a:xfrm>
      </p:grpSpPr>
      <p:sp>
        <p:nvSpPr>
          <p:cNvPr id="143" name="Title Text"/>
          <p:cNvSpPr txBox="1"/>
          <p:nvPr>
            <p:ph type="title"/>
          </p:nvPr>
        </p:nvSpPr>
        <p:spPr>
          <a:xfrm>
            <a:off x="457200" y="0"/>
            <a:ext cx="8229600" cy="1600200"/>
          </a:xfrm>
          <a:prstGeom prst="rect">
            <a:avLst/>
          </a:prstGeom>
        </p:spPr>
        <p:txBody>
          <a:bodyPr anchor="b"/>
          <a:lstStyle>
            <a:lvl1pPr algn="ctr">
              <a:lnSpc>
                <a:spcPts val="5800"/>
              </a:lnSpc>
              <a:defRPr b="0" sz="5400">
                <a:solidFill>
                  <a:srgbClr val="2F5897"/>
                </a:solidFill>
                <a:effectLst>
                  <a:outerShdw sx="100000" sy="100000" kx="0" ky="0" algn="b" rotWithShape="0" blurRad="63500" dist="38100" dir="5400000">
                    <a:srgbClr val="000000">
                      <a:alpha val="25000"/>
                    </a:srgbClr>
                  </a:outerShdw>
                </a:effectLst>
                <a:latin typeface="Palatino Linotype"/>
                <a:ea typeface="Palatino Linotype"/>
                <a:cs typeface="Palatino Linotype"/>
                <a:sym typeface="Palatino Linotype"/>
              </a:defRPr>
            </a:lvl1pPr>
          </a:lstStyle>
          <a:p>
            <a:pPr/>
            <a:r>
              <a:t>Title Text</a:t>
            </a:r>
          </a:p>
        </p:txBody>
      </p:sp>
      <p:sp>
        <p:nvSpPr>
          <p:cNvPr id="144" name="Body Level One…"/>
          <p:cNvSpPr txBox="1"/>
          <p:nvPr>
            <p:ph type="body" idx="1"/>
          </p:nvPr>
        </p:nvSpPr>
        <p:spPr>
          <a:xfrm>
            <a:off x="457200" y="1600200"/>
            <a:ext cx="8229600" cy="4525963"/>
          </a:xfrm>
          <a:prstGeom prst="rect">
            <a:avLst/>
          </a:prstGeom>
        </p:spPr>
        <p:txBody>
          <a:bodyPr/>
          <a:lstStyle>
            <a:lvl1pPr>
              <a:spcBef>
                <a:spcPts val="500"/>
              </a:spcBef>
              <a:buClrTx/>
              <a:buFont typeface="Arial"/>
              <a:buChar char="•"/>
              <a:defRPr sz="2400">
                <a:solidFill>
                  <a:srgbClr val="808080"/>
                </a:solidFill>
                <a:latin typeface="Century Gothic"/>
                <a:ea typeface="Century Gothic"/>
                <a:cs typeface="Century Gothic"/>
                <a:sym typeface="Century Gothic"/>
              </a:defRPr>
            </a:lvl1pPr>
            <a:lvl2pPr marL="885825" indent="-428625">
              <a:spcBef>
                <a:spcPts val="500"/>
              </a:spcBef>
              <a:buClrTx/>
              <a:buFont typeface="Arial"/>
              <a:buChar char="o"/>
              <a:defRPr sz="2400">
                <a:solidFill>
                  <a:srgbClr val="808080"/>
                </a:solidFill>
                <a:latin typeface="Century Gothic"/>
                <a:ea typeface="Century Gothic"/>
                <a:cs typeface="Century Gothic"/>
                <a:sym typeface="Century Gothic"/>
              </a:defRPr>
            </a:lvl2pPr>
            <a:lvl3pPr marL="1257300" indent="-342900">
              <a:spcBef>
                <a:spcPts val="500"/>
              </a:spcBef>
              <a:buClrTx/>
              <a:buFont typeface="Arial"/>
              <a:defRPr sz="2400">
                <a:solidFill>
                  <a:srgbClr val="808080"/>
                </a:solidFill>
                <a:latin typeface="Century Gothic"/>
                <a:ea typeface="Century Gothic"/>
                <a:cs typeface="Century Gothic"/>
                <a:sym typeface="Century Gothic"/>
              </a:defRPr>
            </a:lvl3pPr>
            <a:lvl4pPr marL="1714500" indent="-342900">
              <a:spcBef>
                <a:spcPts val="500"/>
              </a:spcBef>
              <a:buClrTx/>
              <a:buFont typeface="Arial"/>
              <a:buChar char="o"/>
              <a:defRPr sz="2400">
                <a:solidFill>
                  <a:srgbClr val="808080"/>
                </a:solidFill>
                <a:latin typeface="Century Gothic"/>
                <a:ea typeface="Century Gothic"/>
                <a:cs typeface="Century Gothic"/>
                <a:sym typeface="Century Gothic"/>
              </a:defRPr>
            </a:lvl4pPr>
            <a:lvl5pPr marL="2171700" indent="-342900">
              <a:spcBef>
                <a:spcPts val="500"/>
              </a:spcBef>
              <a:buClrTx/>
              <a:buFont typeface="Arial"/>
              <a:buChar char="•"/>
              <a:defRPr sz="2400">
                <a:solidFill>
                  <a:srgbClr val="808080"/>
                </a:solidFill>
                <a:latin typeface="Century Gothic"/>
                <a:ea typeface="Century Gothic"/>
                <a:cs typeface="Century Gothic"/>
                <a:sym typeface="Century Gothic"/>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8543277" y="6416230"/>
            <a:ext cx="236485" cy="245365"/>
          </a:xfrm>
          <a:prstGeom prst="rect">
            <a:avLst/>
          </a:prstGeom>
        </p:spPr>
        <p:txBody>
          <a:bodyPr lIns="27432" tIns="27432" rIns="27432" bIns="27432" anchor="ctr"/>
          <a:lstStyle>
            <a:lvl1pPr algn="l" defTabSz="457200">
              <a:defRPr i="0" sz="1200">
                <a:solidFill>
                  <a:srgbClr val="59595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152" name="Title Text"/>
          <p:cNvSpPr txBox="1"/>
          <p:nvPr>
            <p:ph type="title"/>
          </p:nvPr>
        </p:nvSpPr>
        <p:spPr>
          <a:xfrm>
            <a:off x="685800" y="2130425"/>
            <a:ext cx="7772400" cy="1470025"/>
          </a:xfrm>
          <a:prstGeom prst="rect">
            <a:avLst/>
          </a:prstGeom>
        </p:spPr>
        <p:txBody>
          <a:bodyPr anchor="ctr"/>
          <a:lstStyle>
            <a:lvl1pPr algn="ctr" defTabSz="457200">
              <a:defRPr b="0" sz="4400">
                <a:solidFill>
                  <a:srgbClr val="000000"/>
                </a:solidFill>
                <a:latin typeface="Calibri"/>
                <a:ea typeface="Calibri"/>
                <a:cs typeface="Calibri"/>
                <a:sym typeface="Calibri"/>
              </a:defRPr>
            </a:lvl1pPr>
          </a:lstStyle>
          <a:p>
            <a:pPr/>
            <a:r>
              <a:t>Title Text</a:t>
            </a:r>
          </a:p>
        </p:txBody>
      </p:sp>
      <p:sp>
        <p:nvSpPr>
          <p:cNvPr id="153" name="Body Level One…"/>
          <p:cNvSpPr txBox="1"/>
          <p:nvPr>
            <p:ph type="body" sz="quarter" idx="1"/>
          </p:nvPr>
        </p:nvSpPr>
        <p:spPr>
          <a:xfrm>
            <a:off x="1371600" y="3886200"/>
            <a:ext cx="6400800" cy="1752600"/>
          </a:xfrm>
          <a:prstGeom prst="rect">
            <a:avLst/>
          </a:prstGeom>
        </p:spPr>
        <p:txBody>
          <a:bodyPr/>
          <a:lstStyle>
            <a:lvl1pPr marL="0" indent="0" algn="ctr" defTabSz="457200">
              <a:spcBef>
                <a:spcPts val="700"/>
              </a:spcBef>
              <a:buClrTx/>
              <a:buSzTx/>
              <a:buNone/>
              <a:defRPr sz="3200">
                <a:solidFill>
                  <a:srgbClr val="888888"/>
                </a:solidFill>
              </a:defRPr>
            </a:lvl1pPr>
            <a:lvl2pPr marL="0" indent="457200" algn="ctr" defTabSz="457200">
              <a:spcBef>
                <a:spcPts val="700"/>
              </a:spcBef>
              <a:buClrTx/>
              <a:buSzTx/>
              <a:buNone/>
              <a:defRPr sz="3200">
                <a:solidFill>
                  <a:srgbClr val="888888"/>
                </a:solidFill>
              </a:defRPr>
            </a:lvl2pPr>
            <a:lvl3pPr marL="0" indent="914400" algn="ctr" defTabSz="457200">
              <a:spcBef>
                <a:spcPts val="700"/>
              </a:spcBef>
              <a:buClrTx/>
              <a:buSzTx/>
              <a:buNone/>
              <a:defRPr sz="3200">
                <a:solidFill>
                  <a:srgbClr val="888888"/>
                </a:solidFill>
              </a:defRPr>
            </a:lvl3pPr>
            <a:lvl4pPr marL="0" indent="1371600" algn="ctr" defTabSz="457200">
              <a:spcBef>
                <a:spcPts val="700"/>
              </a:spcBef>
              <a:buClrTx/>
              <a:buSzTx/>
              <a:buNone/>
              <a:defRPr sz="3200">
                <a:solidFill>
                  <a:srgbClr val="888888"/>
                </a:solidFill>
              </a:defRPr>
            </a:lvl4pPr>
            <a:lvl5pPr marL="0" indent="1828800" algn="ctr" defTabSz="457200">
              <a:spcBef>
                <a:spcPts val="700"/>
              </a:spcBef>
              <a:buClrTx/>
              <a:buSzTx/>
              <a:buNone/>
              <a:defRPr sz="32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8422818" y="6404292"/>
            <a:ext cx="263983" cy="269241"/>
          </a:xfrm>
          <a:prstGeom prst="rect">
            <a:avLst/>
          </a:prstGeom>
        </p:spPr>
        <p:txBody>
          <a:bodyPr anchor="ctr"/>
          <a:lstStyle>
            <a:lvl1pPr defTabSz="457200">
              <a:defRPr i="0" sz="12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61" name="Title Text"/>
          <p:cNvSpPr txBox="1"/>
          <p:nvPr>
            <p:ph type="title"/>
          </p:nvPr>
        </p:nvSpPr>
        <p:spPr>
          <a:xfrm>
            <a:off x="457200" y="274638"/>
            <a:ext cx="8229600" cy="1143001"/>
          </a:xfrm>
          <a:prstGeom prst="rect">
            <a:avLst/>
          </a:prstGeom>
        </p:spPr>
        <p:txBody>
          <a:bodyPr anchor="ctr"/>
          <a:lstStyle>
            <a:lvl1pPr algn="ctr" defTabSz="457200">
              <a:defRPr b="0" sz="4400">
                <a:solidFill>
                  <a:srgbClr val="000000"/>
                </a:solidFill>
                <a:latin typeface="Calibri"/>
                <a:ea typeface="Calibri"/>
                <a:cs typeface="Calibri"/>
                <a:sym typeface="Calibri"/>
              </a:defRPr>
            </a:lvl1pPr>
          </a:lstStyle>
          <a:p>
            <a:pPr/>
            <a:r>
              <a:t>Title Text</a:t>
            </a:r>
          </a:p>
        </p:txBody>
      </p:sp>
      <p:sp>
        <p:nvSpPr>
          <p:cNvPr id="162" name="Body Level One…"/>
          <p:cNvSpPr txBox="1"/>
          <p:nvPr>
            <p:ph type="body" idx="1"/>
          </p:nvPr>
        </p:nvSpPr>
        <p:spPr>
          <a:xfrm>
            <a:off x="457200" y="1600200"/>
            <a:ext cx="8229600" cy="4525963"/>
          </a:xfrm>
          <a:prstGeom prst="rect">
            <a:avLst/>
          </a:prstGeom>
        </p:spPr>
        <p:txBody>
          <a:bodyPr/>
          <a:lstStyle>
            <a:lvl1pPr defTabSz="457200">
              <a:spcBef>
                <a:spcPts val="700"/>
              </a:spcBef>
              <a:buClrTx/>
              <a:buFont typeface="Arial"/>
              <a:buChar char="•"/>
              <a:defRPr sz="3200">
                <a:solidFill>
                  <a:srgbClr val="000000"/>
                </a:solidFill>
              </a:defRPr>
            </a:lvl1pPr>
            <a:lvl2pPr marL="783771" indent="-326571" defTabSz="457200">
              <a:spcBef>
                <a:spcPts val="700"/>
              </a:spcBef>
              <a:buClrTx/>
              <a:buFont typeface="Arial"/>
              <a:defRPr sz="3200">
                <a:solidFill>
                  <a:srgbClr val="000000"/>
                </a:solidFill>
              </a:defRPr>
            </a:lvl2pPr>
            <a:lvl3pPr marL="1219200" indent="-304800" defTabSz="457200">
              <a:spcBef>
                <a:spcPts val="700"/>
              </a:spcBef>
              <a:buClrTx/>
              <a:buFont typeface="Arial"/>
              <a:defRPr sz="3200">
                <a:solidFill>
                  <a:srgbClr val="000000"/>
                </a:solidFill>
              </a:defRPr>
            </a:lvl3pPr>
            <a:lvl4pPr marL="1737360" indent="-365760" defTabSz="457200">
              <a:spcBef>
                <a:spcPts val="700"/>
              </a:spcBef>
              <a:buClrTx/>
              <a:buFont typeface="Arial"/>
              <a:defRPr sz="3200">
                <a:solidFill>
                  <a:srgbClr val="000000"/>
                </a:solidFill>
              </a:defRPr>
            </a:lvl4pPr>
            <a:lvl5pPr marL="2194560" indent="-365760" defTabSz="457200">
              <a:spcBef>
                <a:spcPts val="700"/>
              </a:spcBef>
              <a:buClrTx/>
              <a:buFont typeface="Arial"/>
              <a:defRPr sz="32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63" name="Slide Number"/>
          <p:cNvSpPr txBox="1"/>
          <p:nvPr>
            <p:ph type="sldNum" sz="quarter" idx="2"/>
          </p:nvPr>
        </p:nvSpPr>
        <p:spPr>
          <a:xfrm>
            <a:off x="8422818" y="6404292"/>
            <a:ext cx="263983" cy="269241"/>
          </a:xfrm>
          <a:prstGeom prst="rect">
            <a:avLst/>
          </a:prstGeom>
        </p:spPr>
        <p:txBody>
          <a:bodyPr anchor="ctr"/>
          <a:lstStyle>
            <a:lvl1pPr defTabSz="457200">
              <a:defRPr i="0" sz="12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70" name="Title Text"/>
          <p:cNvSpPr txBox="1"/>
          <p:nvPr>
            <p:ph type="title"/>
          </p:nvPr>
        </p:nvSpPr>
        <p:spPr>
          <a:xfrm>
            <a:off x="628650" y="1131093"/>
            <a:ext cx="7886700" cy="994174"/>
          </a:xfrm>
          <a:prstGeom prst="rect">
            <a:avLst/>
          </a:prstGeom>
        </p:spPr>
        <p:txBody>
          <a:bodyPr lIns="34289" tIns="34289" rIns="34289" bIns="34289" anchor="ctr"/>
          <a:lstStyle>
            <a:lvl1pPr>
              <a:lnSpc>
                <a:spcPct val="90000"/>
              </a:lnSpc>
              <a:defRPr b="0" sz="4400">
                <a:solidFill>
                  <a:srgbClr val="000000"/>
                </a:solidFill>
                <a:latin typeface="Calibri Light"/>
                <a:ea typeface="Calibri Light"/>
                <a:cs typeface="Calibri Light"/>
                <a:sym typeface="Calibri Light"/>
              </a:defRPr>
            </a:lvl1pPr>
          </a:lstStyle>
          <a:p>
            <a:pPr/>
            <a:r>
              <a:t>Title Text</a:t>
            </a:r>
          </a:p>
        </p:txBody>
      </p:sp>
      <p:sp>
        <p:nvSpPr>
          <p:cNvPr id="171" name="Body Level One…"/>
          <p:cNvSpPr txBox="1"/>
          <p:nvPr>
            <p:ph type="body" idx="1"/>
          </p:nvPr>
        </p:nvSpPr>
        <p:spPr>
          <a:xfrm>
            <a:off x="628650" y="2226468"/>
            <a:ext cx="7886700" cy="3263505"/>
          </a:xfrm>
          <a:prstGeom prst="rect">
            <a:avLst/>
          </a:prstGeom>
        </p:spPr>
        <p:txBody>
          <a:bodyPr lIns="34289" tIns="34289" rIns="34289" bIns="34289"/>
          <a:lstStyle>
            <a:lvl1pPr marL="228600" indent="-228600">
              <a:lnSpc>
                <a:spcPct val="90000"/>
              </a:lnSpc>
              <a:spcBef>
                <a:spcPts val="1000"/>
              </a:spcBef>
              <a:buClrTx/>
              <a:buFont typeface="Arial"/>
              <a:buChar char="•"/>
              <a:defRPr sz="2800">
                <a:solidFill>
                  <a:srgbClr val="000000"/>
                </a:solidFill>
              </a:defRPr>
            </a:lvl1pPr>
            <a:lvl2pPr marL="723900" indent="-266700">
              <a:lnSpc>
                <a:spcPct val="90000"/>
              </a:lnSpc>
              <a:spcBef>
                <a:spcPts val="1000"/>
              </a:spcBef>
              <a:buClrTx/>
              <a:buFont typeface="Arial"/>
              <a:buChar char="•"/>
              <a:defRPr sz="2800">
                <a:solidFill>
                  <a:srgbClr val="000000"/>
                </a:solidFill>
              </a:defRPr>
            </a:lvl2pPr>
            <a:lvl3pPr marL="1234439" indent="-320039">
              <a:lnSpc>
                <a:spcPct val="90000"/>
              </a:lnSpc>
              <a:spcBef>
                <a:spcPts val="1000"/>
              </a:spcBef>
              <a:buClrTx/>
              <a:buFont typeface="Arial"/>
              <a:defRPr sz="2800">
                <a:solidFill>
                  <a:srgbClr val="000000"/>
                </a:solidFill>
              </a:defRPr>
            </a:lvl3pPr>
            <a:lvl4pPr marL="1727200" indent="-355600">
              <a:lnSpc>
                <a:spcPct val="90000"/>
              </a:lnSpc>
              <a:spcBef>
                <a:spcPts val="1000"/>
              </a:spcBef>
              <a:buClrTx/>
              <a:buFont typeface="Arial"/>
              <a:buChar char="•"/>
              <a:defRPr sz="2800">
                <a:solidFill>
                  <a:srgbClr val="000000"/>
                </a:solidFill>
              </a:defRPr>
            </a:lvl4pPr>
            <a:lvl5pPr marL="2184400" indent="-355600">
              <a:lnSpc>
                <a:spcPct val="90000"/>
              </a:lnSpc>
              <a:spcBef>
                <a:spcPts val="1000"/>
              </a:spcBef>
              <a:buClrTx/>
              <a:buFont typeface="Arial"/>
              <a:buChar char="•"/>
              <a:defRPr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72" name="Slide Number"/>
          <p:cNvSpPr txBox="1"/>
          <p:nvPr>
            <p:ph type="sldNum" sz="quarter" idx="2"/>
          </p:nvPr>
        </p:nvSpPr>
        <p:spPr>
          <a:xfrm>
            <a:off x="8764085" y="5656479"/>
            <a:ext cx="241122" cy="246381"/>
          </a:xfrm>
          <a:prstGeom prst="rect">
            <a:avLst/>
          </a:prstGeom>
        </p:spPr>
        <p:txBody>
          <a:bodyPr lIns="34289" tIns="34289" rIns="34289" bIns="34289" anchor="ctr"/>
          <a:lstStyle>
            <a:lvl1pPr>
              <a:defRPr i="0" sz="12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79" name="Title Text"/>
          <p:cNvSpPr txBox="1"/>
          <p:nvPr>
            <p:ph type="title"/>
          </p:nvPr>
        </p:nvSpPr>
        <p:spPr>
          <a:xfrm>
            <a:off x="457200" y="55658"/>
            <a:ext cx="8229600" cy="645060"/>
          </a:xfrm>
          <a:prstGeom prst="rect">
            <a:avLst/>
          </a:prstGeom>
        </p:spPr>
        <p:txBody>
          <a:bodyPr anchor="ctr"/>
          <a:lstStyle>
            <a:lvl1pPr algn="ctr" defTabSz="457200">
              <a:defRPr b="0" sz="4400">
                <a:solidFill>
                  <a:srgbClr val="000000"/>
                </a:solidFill>
                <a:latin typeface="Calibri"/>
                <a:ea typeface="Calibri"/>
                <a:cs typeface="Calibri"/>
                <a:sym typeface="Calibri"/>
              </a:defRPr>
            </a:lvl1pPr>
          </a:lstStyle>
          <a:p>
            <a:pPr/>
            <a:r>
              <a:t>Title Text</a:t>
            </a:r>
          </a:p>
        </p:txBody>
      </p:sp>
      <p:sp>
        <p:nvSpPr>
          <p:cNvPr id="180" name="Slide Number"/>
          <p:cNvSpPr txBox="1"/>
          <p:nvPr>
            <p:ph type="sldNum" sz="quarter" idx="2"/>
          </p:nvPr>
        </p:nvSpPr>
        <p:spPr>
          <a:xfrm>
            <a:off x="8422818" y="6404292"/>
            <a:ext cx="263983" cy="269241"/>
          </a:xfrm>
          <a:prstGeom prst="rect">
            <a:avLst/>
          </a:prstGeom>
        </p:spPr>
        <p:txBody>
          <a:bodyPr anchor="ctr"/>
          <a:lstStyle>
            <a:lvl1pPr defTabSz="457200">
              <a:defRPr i="0" sz="12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Empty Slide">
    <p:spTree>
      <p:nvGrpSpPr>
        <p:cNvPr id="1" name=""/>
        <p:cNvGrpSpPr/>
        <p:nvPr/>
      </p:nvGrpSpPr>
      <p:grpSpPr>
        <a:xfrm>
          <a:off x="0" y="0"/>
          <a:ext cx="0" cy="0"/>
          <a:chOff x="0" y="0"/>
          <a:chExt cx="0" cy="0"/>
        </a:xfrm>
      </p:grpSpPr>
      <p:sp>
        <p:nvSpPr>
          <p:cNvPr id="26"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27" name="Title Text"/>
          <p:cNvSpPr txBox="1"/>
          <p:nvPr>
            <p:ph type="title"/>
          </p:nvPr>
        </p:nvSpPr>
        <p:spPr>
          <a:xfrm>
            <a:off x="136525" y="44450"/>
            <a:ext cx="8931275" cy="71755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28"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Blank Slide">
    <p:spTree>
      <p:nvGrpSpPr>
        <p:cNvPr id="1" name=""/>
        <p:cNvGrpSpPr/>
        <p:nvPr/>
      </p:nvGrpSpPr>
      <p:grpSpPr>
        <a:xfrm>
          <a:off x="0" y="0"/>
          <a:ext cx="0" cy="0"/>
          <a:chOff x="0" y="0"/>
          <a:chExt cx="0" cy="0"/>
        </a:xfrm>
      </p:grpSpPr>
      <p:sp>
        <p:nvSpPr>
          <p:cNvPr id="35"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42"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3" name="Title Text"/>
          <p:cNvSpPr txBox="1"/>
          <p:nvPr>
            <p:ph type="title"/>
          </p:nvPr>
        </p:nvSpPr>
        <p:spPr>
          <a:xfrm>
            <a:off x="136525" y="44450"/>
            <a:ext cx="8931275" cy="71755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44" name="Body Level One…"/>
          <p:cNvSpPr txBox="1"/>
          <p:nvPr>
            <p:ph type="body" idx="1"/>
          </p:nvPr>
        </p:nvSpPr>
        <p:spPr>
          <a:xfrm>
            <a:off x="114300" y="812800"/>
            <a:ext cx="8763000" cy="5930900"/>
          </a:xfrm>
          <a:prstGeom prst="rect">
            <a:avLst/>
          </a:prstGeom>
        </p:spPr>
        <p:txBody>
          <a:bodyPr lIns="50800" tIns="50800" rIns="50800" bIns="50800">
            <a:noAutofit/>
          </a:bodyPr>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S2008 Slides">
    <p:spTree>
      <p:nvGrpSpPr>
        <p:cNvPr id="1" name=""/>
        <p:cNvGrpSpPr/>
        <p:nvPr/>
      </p:nvGrpSpPr>
      <p:grpSpPr>
        <a:xfrm>
          <a:off x="0" y="0"/>
          <a:ext cx="0" cy="0"/>
          <a:chOff x="0" y="0"/>
          <a:chExt cx="0" cy="0"/>
        </a:xfrm>
      </p:grpSpPr>
      <p:sp>
        <p:nvSpPr>
          <p:cNvPr id="52"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53" name="Title Text"/>
          <p:cNvSpPr txBox="1"/>
          <p:nvPr>
            <p:ph type="title"/>
          </p:nvPr>
        </p:nvSpPr>
        <p:spPr>
          <a:xfrm>
            <a:off x="136525" y="44450"/>
            <a:ext cx="8931275" cy="71755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54" name="Body Level One…"/>
          <p:cNvSpPr txBox="1"/>
          <p:nvPr>
            <p:ph type="body" idx="1"/>
          </p:nvPr>
        </p:nvSpPr>
        <p:spPr>
          <a:xfrm>
            <a:off x="139700" y="812800"/>
            <a:ext cx="8902700" cy="5930900"/>
          </a:xfrm>
          <a:prstGeom prst="rect">
            <a:avLst/>
          </a:prstGeom>
        </p:spPr>
        <p:txBody>
          <a:bodyPr lIns="50800" tIns="50800" rIns="50800" bIns="50800">
            <a:noAutofit/>
          </a:bodyPr>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500">
                <a:solidFill>
                  <a:srgbClr val="000000"/>
                </a:solidFill>
                <a:uFill>
                  <a:solidFill>
                    <a:srgbClr val="000000"/>
                  </a:solidFill>
                </a:uFill>
                <a:latin typeface="+mn-lt"/>
                <a:ea typeface="+mn-ea"/>
                <a:cs typeface="+mn-cs"/>
                <a:sym typeface="Arial"/>
              </a:defRPr>
            </a:lvl3pPr>
            <a:lvl4pPr marL="1641475" marR="41275" indent="-2286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8754268" y="6553200"/>
            <a:ext cx="280989" cy="304800"/>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Empty Slide">
    <p:spTree>
      <p:nvGrpSpPr>
        <p:cNvPr id="1" name=""/>
        <p:cNvGrpSpPr/>
        <p:nvPr/>
      </p:nvGrpSpPr>
      <p:grpSpPr>
        <a:xfrm>
          <a:off x="0" y="0"/>
          <a:ext cx="0" cy="0"/>
          <a:chOff x="0" y="0"/>
          <a:chExt cx="0" cy="0"/>
        </a:xfrm>
      </p:grpSpPr>
      <p:sp>
        <p:nvSpPr>
          <p:cNvPr id="62"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63" name="Title Text"/>
          <p:cNvSpPr txBox="1"/>
          <p:nvPr>
            <p:ph type="title"/>
          </p:nvPr>
        </p:nvSpPr>
        <p:spPr>
          <a:xfrm>
            <a:off x="136525" y="44450"/>
            <a:ext cx="8931275" cy="717550"/>
          </a:xfrm>
          <a:prstGeom prst="rect">
            <a:avLst/>
          </a:prstGeom>
        </p:spPr>
        <p:txBody>
          <a:bodyPr lIns="50800" tIns="50800" rIns="50800" bIns="508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64"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71" name="Line"/>
          <p:cNvSpPr/>
          <p:nvPr/>
        </p:nvSpPr>
        <p:spPr>
          <a:xfrm flipV="1">
            <a:off x="83384" y="1372790"/>
            <a:ext cx="8977233" cy="1"/>
          </a:xfrm>
          <a:prstGeom prst="line">
            <a:avLst/>
          </a:prstGeom>
          <a:ln w="254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72" name="Title Text"/>
          <p:cNvSpPr txBox="1"/>
          <p:nvPr>
            <p:ph type="title"/>
          </p:nvPr>
        </p:nvSpPr>
        <p:spPr>
          <a:xfrm>
            <a:off x="133884" y="848679"/>
            <a:ext cx="8778517" cy="536254"/>
          </a:xfrm>
          <a:prstGeom prst="rect">
            <a:avLst/>
          </a:prstGeom>
        </p:spPr>
        <p:txBody>
          <a:bodyPr lIns="38100" tIns="38100" rIns="38100" bIns="38100" anchor="ctr">
            <a:noAutofit/>
          </a:bodyP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73" name="Body Level One…"/>
          <p:cNvSpPr txBox="1"/>
          <p:nvPr>
            <p:ph type="body" idx="1"/>
          </p:nvPr>
        </p:nvSpPr>
        <p:spPr>
          <a:xfrm>
            <a:off x="117022" y="1426788"/>
            <a:ext cx="8909955" cy="4448176"/>
          </a:xfrm>
          <a:prstGeom prst="rect">
            <a:avLst/>
          </a:prstGeom>
        </p:spPr>
        <p:txBody>
          <a:bodyPr lIns="38100" tIns="38100" rIns="38100" bIns="38100">
            <a:noAutofit/>
          </a:bodyPr>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xfrm>
            <a:off x="8813737" y="5702033"/>
            <a:ext cx="286669" cy="273584"/>
          </a:xfrm>
          <a:prstGeom prst="rect">
            <a:avLst/>
          </a:prstGeom>
        </p:spPr>
        <p:txBody>
          <a:bodyPr lIns="38100" tIns="38100" rIns="38100" bIns="38100" anchor="ctr"/>
          <a:lstStyle>
            <a:lvl1pPr algn="ctr" defTabSz="457200">
              <a:defRPr i="0"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81" name="Line"/>
          <p:cNvSpPr/>
          <p:nvPr/>
        </p:nvSpPr>
        <p:spPr>
          <a:xfrm flipV="1">
            <a:off x="83384" y="661701"/>
            <a:ext cx="8977232" cy="1"/>
          </a:xfrm>
          <a:prstGeom prst="line">
            <a:avLst/>
          </a:prstGeom>
          <a:ln w="25400">
            <a:solidFill>
              <a:srgbClr val="021EAA"/>
            </a:solidFill>
          </a:ln>
        </p:spPr>
        <p:txBody>
          <a:bodyPr lIns="0" tIns="0" rIns="0" bIns="0"/>
          <a:lstStyle/>
          <a:p>
            <a:pPr marL="0" marR="0" defTabSz="457200">
              <a:lnSpc>
                <a:spcPts val="4100"/>
              </a:lnSpc>
              <a:spcBef>
                <a:spcPts val="1200"/>
              </a:spcBef>
              <a:defRPr sz="1100">
                <a:uFillTx/>
                <a:latin typeface="Times"/>
                <a:ea typeface="Times"/>
                <a:cs typeface="Times"/>
                <a:sym typeface="Times"/>
              </a:defRPr>
            </a:pPr>
          </a:p>
        </p:txBody>
      </p:sp>
      <p:sp>
        <p:nvSpPr>
          <p:cNvPr id="82" name="Title Text"/>
          <p:cNvSpPr txBox="1"/>
          <p:nvPr>
            <p:ph type="title"/>
          </p:nvPr>
        </p:nvSpPr>
        <p:spPr>
          <a:xfrm>
            <a:off x="102619" y="57468"/>
            <a:ext cx="8938762" cy="536254"/>
          </a:xfrm>
          <a:prstGeom prst="rect">
            <a:avLst/>
          </a:prstGeom>
        </p:spPr>
        <p:txBody>
          <a:bodyPr lIns="38100" tIns="38100" rIns="38100" bIns="38100" anchor="ctr">
            <a:noAutofit/>
          </a:bodyPr>
          <a:lstStyle>
            <a:lvl1pPr marL="41275" marR="41275">
              <a:defRPr b="0" sz="3600">
                <a:solidFill>
                  <a:srgbClr val="021EAA"/>
                </a:solidFill>
                <a:uFill>
                  <a:solidFill>
                    <a:srgbClr val="021EAA"/>
                  </a:solidFill>
                </a:uFill>
                <a:latin typeface="+mn-lt"/>
                <a:ea typeface="+mn-ea"/>
                <a:cs typeface="+mn-cs"/>
                <a:sym typeface="Arial"/>
              </a:defRPr>
            </a:lvl1pPr>
          </a:lstStyle>
          <a:p>
            <a:pPr/>
            <a:r>
              <a:t>Title Text</a:t>
            </a:r>
          </a:p>
        </p:txBody>
      </p:sp>
      <p:sp>
        <p:nvSpPr>
          <p:cNvPr id="83" name="Body Level One…"/>
          <p:cNvSpPr txBox="1"/>
          <p:nvPr>
            <p:ph type="body" idx="1"/>
          </p:nvPr>
        </p:nvSpPr>
        <p:spPr>
          <a:xfrm>
            <a:off x="117022" y="729682"/>
            <a:ext cx="8909956" cy="5859086"/>
          </a:xfrm>
          <a:prstGeom prst="rect">
            <a:avLst/>
          </a:prstGeom>
        </p:spPr>
        <p:txBody>
          <a:bodyPr lIns="38100" tIns="38100" rIns="38100" bIns="38100">
            <a:noAutofit/>
          </a:bodyPr>
          <a:lstStyle>
            <a:lvl1pPr marL="41275" marR="41275" indent="0">
              <a:buClrTx/>
              <a:buSzTx/>
              <a:buNone/>
              <a:defRPr sz="2600">
                <a:solidFill>
                  <a:srgbClr val="000000"/>
                </a:solidFill>
                <a:uFill>
                  <a:solidFill>
                    <a:srgbClr val="000000"/>
                  </a:solidFill>
                </a:uFill>
                <a:latin typeface="+mn-lt"/>
                <a:ea typeface="+mn-ea"/>
                <a:cs typeface="+mn-cs"/>
                <a:sym typeface="Arial"/>
              </a:defRPr>
            </a:lvl1pPr>
            <a:lvl2pPr marL="488461" marR="41275" indent="-234461">
              <a:buClr>
                <a:srgbClr val="FF2600"/>
              </a:buClr>
              <a:buSzPct val="150000"/>
              <a:buChar char="•"/>
              <a:defRPr sz="2400">
                <a:solidFill>
                  <a:srgbClr val="000000"/>
                </a:solidFill>
                <a:uFill>
                  <a:solidFill>
                    <a:srgbClr val="000000"/>
                  </a:solidFill>
                </a:uFill>
                <a:latin typeface="+mn-lt"/>
                <a:ea typeface="+mn-ea"/>
                <a:cs typeface="+mn-cs"/>
                <a:sym typeface="Arial"/>
              </a:defRPr>
            </a:lvl2pPr>
            <a:lvl3pPr marL="1165225" marR="41275" indent="-209550">
              <a:buClr>
                <a:srgbClr val="434ED6"/>
              </a:buClr>
              <a:buSzPct val="115000"/>
              <a:buFont typeface="Lucida Grande"/>
              <a:buChar char="‣"/>
              <a:defRPr sz="2200">
                <a:solidFill>
                  <a:srgbClr val="000000"/>
                </a:solidFill>
                <a:uFill>
                  <a:solidFill>
                    <a:srgbClr val="000000"/>
                  </a:solidFill>
                </a:uFill>
                <a:latin typeface="+mn-lt"/>
                <a:ea typeface="+mn-ea"/>
                <a:cs typeface="+mn-cs"/>
                <a:sym typeface="Arial"/>
              </a:defRPr>
            </a:lvl3pPr>
            <a:lvl4pPr marL="1701511" marR="41275" indent="-288636">
              <a:buClr>
                <a:srgbClr val="434ED6"/>
              </a:buClr>
              <a:buFont typeface="Lucida Grande"/>
              <a:buChar char="๏"/>
              <a:defRPr sz="2000">
                <a:solidFill>
                  <a:srgbClr val="000000"/>
                </a:solidFill>
                <a:uFill>
                  <a:solidFill>
                    <a:srgbClr val="000000"/>
                  </a:solidFill>
                </a:uFill>
                <a:latin typeface="+mn-lt"/>
                <a:ea typeface="+mn-ea"/>
                <a:cs typeface="+mn-cs"/>
                <a:sym typeface="Arial"/>
              </a:defRPr>
            </a:lvl4pPr>
            <a:lvl5pPr marL="2075814" marR="41275" indent="-205739">
              <a:buClr>
                <a:srgbClr val="434ED6"/>
              </a:buClr>
              <a:buSzPct val="125000"/>
              <a:buChar char="-"/>
              <a:defRPr>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xfrm>
            <a:off x="8885784" y="6603431"/>
            <a:ext cx="258416" cy="249015"/>
          </a:xfrm>
          <a:prstGeom prst="rect">
            <a:avLst/>
          </a:prstGeom>
        </p:spPr>
        <p:txBody>
          <a:bodyPr lIns="38100" tIns="38100" rIns="38100" bIns="38100" anchor="ctr"/>
          <a:lstStyle>
            <a:lvl1pPr algn="ctr" defTabSz="457200">
              <a:defRPr i="0" sz="12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1" name="Title Text"/>
          <p:cNvSpPr txBox="1"/>
          <p:nvPr>
            <p:ph type="title"/>
          </p:nvPr>
        </p:nvSpPr>
        <p:spPr>
          <a:prstGeom prst="rect">
            <a:avLst/>
          </a:prstGeom>
        </p:spPr>
        <p:txBody>
          <a:bodyPr/>
          <a:lstStyle/>
          <a:p>
            <a:pPr/>
            <a:r>
              <a:t>Title Text</a:t>
            </a:r>
          </a:p>
        </p:txBody>
      </p:sp>
      <p:sp>
        <p:nvSpPr>
          <p:cNvPr id="9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5" descr="Picture 5"/>
          <p:cNvPicPr>
            <a:picLocks noChangeAspect="1"/>
          </p:cNvPicPr>
          <p:nvPr/>
        </p:nvPicPr>
        <p:blipFill>
          <a:blip r:embed="rId2">
            <a:extLst/>
          </a:blip>
          <a:stretch>
            <a:fillRect/>
          </a:stretch>
        </p:blipFill>
        <p:spPr>
          <a:xfrm>
            <a:off x="0" y="6324600"/>
            <a:ext cx="9144000" cy="530225"/>
          </a:xfrm>
          <a:prstGeom prst="rect">
            <a:avLst/>
          </a:prstGeom>
          <a:ln w="12700">
            <a:miter lim="400000"/>
          </a:ln>
        </p:spPr>
      </p:pic>
      <p:pic>
        <p:nvPicPr>
          <p:cNvPr id="3" name="Picture 7" descr="Picture 7"/>
          <p:cNvPicPr>
            <a:picLocks noChangeAspect="1"/>
          </p:cNvPicPr>
          <p:nvPr/>
        </p:nvPicPr>
        <p:blipFill>
          <a:blip r:embed="rId3">
            <a:extLst/>
          </a:blip>
          <a:stretch>
            <a:fillRect/>
          </a:stretch>
        </p:blipFill>
        <p:spPr>
          <a:xfrm>
            <a:off x="0" y="0"/>
            <a:ext cx="9144000" cy="155575"/>
          </a:xfrm>
          <a:prstGeom prst="rect">
            <a:avLst/>
          </a:prstGeom>
          <a:ln w="12700">
            <a:miter lim="400000"/>
          </a:ln>
        </p:spPr>
      </p:pic>
      <p:grpSp>
        <p:nvGrpSpPr>
          <p:cNvPr id="6" name="Group 11"/>
          <p:cNvGrpSpPr/>
          <p:nvPr/>
        </p:nvGrpSpPr>
        <p:grpSpPr>
          <a:xfrm>
            <a:off x="304799" y="557589"/>
            <a:ext cx="8362951" cy="237811"/>
            <a:chOff x="0" y="0"/>
            <a:chExt cx="8362950" cy="237809"/>
          </a:xfrm>
        </p:grpSpPr>
        <p:sp>
          <p:nvSpPr>
            <p:cNvPr id="4" name="Straight Connector 12"/>
            <p:cNvSpPr/>
            <p:nvPr/>
          </p:nvSpPr>
          <p:spPr>
            <a:xfrm>
              <a:off x="133350" y="237809"/>
              <a:ext cx="8229601" cy="1"/>
            </a:xfrm>
            <a:prstGeom prst="line">
              <a:avLst/>
            </a:prstGeom>
            <a:noFill/>
            <a:ln w="28575" cap="flat">
              <a:solidFill>
                <a:srgbClr val="AAC0D7"/>
              </a:solidFill>
              <a:prstDash val="solid"/>
              <a:round/>
            </a:ln>
            <a:effectLst/>
          </p:spPr>
          <p:txBody>
            <a:bodyPr wrap="square" lIns="45719" tIns="45719" rIns="45719" bIns="45719" numCol="1" anchor="t">
              <a:noAutofit/>
            </a:bodyPr>
            <a:lstStyle/>
            <a:p>
              <a:pPr marL="0" marR="0">
                <a:defRPr sz="1800">
                  <a:solidFill>
                    <a:srgbClr val="616161"/>
                  </a:solidFill>
                  <a:uFillTx/>
                  <a:latin typeface="Calibri"/>
                  <a:ea typeface="Calibri"/>
                  <a:cs typeface="Calibri"/>
                  <a:sym typeface="Calibri"/>
                </a:defRPr>
              </a:pPr>
            </a:p>
          </p:txBody>
        </p:sp>
        <p:sp>
          <p:nvSpPr>
            <p:cNvPr id="5" name="Straight Connector 13"/>
            <p:cNvSpPr/>
            <p:nvPr/>
          </p:nvSpPr>
          <p:spPr>
            <a:xfrm flipH="1" flipV="1">
              <a:off x="-1" y="0"/>
              <a:ext cx="152402" cy="236539"/>
            </a:xfrm>
            <a:prstGeom prst="line">
              <a:avLst/>
            </a:prstGeom>
            <a:noFill/>
            <a:ln w="57150" cap="flat">
              <a:solidFill>
                <a:srgbClr val="AAC0D7"/>
              </a:solidFill>
              <a:prstDash val="solid"/>
              <a:round/>
            </a:ln>
            <a:effectLst/>
          </p:spPr>
          <p:txBody>
            <a:bodyPr wrap="square" lIns="45719" tIns="45719" rIns="45719" bIns="45719" numCol="1" anchor="t">
              <a:noAutofit/>
            </a:bodyPr>
            <a:lstStyle/>
            <a:p>
              <a:pPr marL="0" marR="0">
                <a:defRPr sz="1800">
                  <a:solidFill>
                    <a:srgbClr val="616161"/>
                  </a:solidFill>
                  <a:uFillTx/>
                  <a:latin typeface="Calibri"/>
                  <a:ea typeface="Calibri"/>
                  <a:cs typeface="Calibri"/>
                  <a:sym typeface="Calibri"/>
                </a:defRPr>
              </a:pPr>
            </a:p>
          </p:txBody>
        </p:sp>
      </p:grpSp>
      <p:sp>
        <p:nvSpPr>
          <p:cNvPr id="7" name="Title Text"/>
          <p:cNvSpPr txBox="1"/>
          <p:nvPr>
            <p:ph type="title"/>
          </p:nvPr>
        </p:nvSpPr>
        <p:spPr>
          <a:xfrm>
            <a:off x="457200" y="274638"/>
            <a:ext cx="8229600" cy="6397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8" name="Body Level One…"/>
          <p:cNvSpPr txBox="1"/>
          <p:nvPr>
            <p:ph type="body" idx="1"/>
          </p:nvPr>
        </p:nvSpPr>
        <p:spPr>
          <a:xfrm>
            <a:off x="457200" y="990600"/>
            <a:ext cx="8229600" cy="51355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8843323" y="6602185"/>
            <a:ext cx="224022" cy="218441"/>
          </a:xfrm>
          <a:prstGeom prst="rect">
            <a:avLst/>
          </a:prstGeom>
          <a:ln w="12700">
            <a:miter lim="400000"/>
          </a:ln>
        </p:spPr>
        <p:txBody>
          <a:bodyPr wrap="none" lIns="45719" rIns="45719">
            <a:spAutoFit/>
          </a:bodyPr>
          <a:lstStyle>
            <a:lvl1pPr marL="0" marR="0" algn="r">
              <a:defRPr i="1" sz="900">
                <a:solidFill>
                  <a:srgbClr val="616161"/>
                </a:solidFill>
                <a:uFillTx/>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Lst>
  <p:transition xmlns:p14="http://schemas.microsoft.com/office/powerpoint/2010/main" spd="med" advClick="1"/>
  <p:txStyles>
    <p:titleStyle>
      <a:lvl1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1pPr>
      <a:lvl2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2pPr>
      <a:lvl3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3pPr>
      <a:lvl4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4pPr>
      <a:lvl5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5pPr>
      <a:lvl6pPr marL="0" marR="0" indent="45720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6pPr>
      <a:lvl7pPr marL="0" marR="0" indent="91440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7pPr>
      <a:lvl8pPr marL="0" marR="0" indent="137160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8pPr>
      <a:lvl9pPr marL="0" marR="0" indent="1828800" algn="l" defTabSz="914400" latinLnBrk="0">
        <a:lnSpc>
          <a:spcPct val="100000"/>
        </a:lnSpc>
        <a:spcBef>
          <a:spcPts val="0"/>
        </a:spcBef>
        <a:spcAft>
          <a:spcPts val="0"/>
        </a:spcAft>
        <a:buClrTx/>
        <a:buSzTx/>
        <a:buFontTx/>
        <a:buNone/>
        <a:tabLst/>
        <a:defRPr b="1" baseline="0" cap="none" i="0" spc="0" strike="noStrike" sz="2600" u="none">
          <a:ln>
            <a:noFill/>
          </a:ln>
          <a:solidFill>
            <a:srgbClr val="1F497D"/>
          </a:solidFill>
          <a:uFillTx/>
          <a:latin typeface="Trebuchet MS"/>
          <a:ea typeface="Trebuchet MS"/>
          <a:cs typeface="Trebuchet MS"/>
          <a:sym typeface="Trebuchet MS"/>
        </a:defRPr>
      </a:lvl9pPr>
    </p:titleStyle>
    <p:bodyStyle>
      <a:lvl1pPr marL="342900" marR="0" indent="-342900"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1pPr>
      <a:lvl2pPr marL="778668" marR="0" indent="-321468"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2pPr>
      <a:lvl3pPr marL="12083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3pPr>
      <a:lvl4pPr marL="16655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4pPr>
      <a:lvl5pPr marL="21227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5pPr>
      <a:lvl6pPr marL="25799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6pPr>
      <a:lvl7pPr marL="30371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7pPr>
      <a:lvl8pPr marL="34943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8pPr>
      <a:lvl9pPr marL="39515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9pPr>
    </p:bodyStyle>
    <p:otherStyle>
      <a:lvl1pPr marL="0" marR="0" indent="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1pPr>
      <a:lvl2pPr marL="0" marR="0" indent="4572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2pPr>
      <a:lvl3pPr marL="0" marR="0" indent="9144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3pPr>
      <a:lvl4pPr marL="0" marR="0" indent="13716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4pPr>
      <a:lvl5pPr marL="0" marR="0" indent="18288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5pPr>
      <a:lvl6pPr marL="0" marR="0" indent="22860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6pPr>
      <a:lvl7pPr marL="0" marR="0" indent="27432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7pPr>
      <a:lvl8pPr marL="0" marR="0" indent="32004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8pPr>
      <a:lvl9pPr marL="0" marR="0" indent="3657600" algn="r" defTabSz="914400" latinLnBrk="0">
        <a:lnSpc>
          <a:spcPct val="100000"/>
        </a:lnSpc>
        <a:spcBef>
          <a:spcPts val="0"/>
        </a:spcBef>
        <a:spcAft>
          <a:spcPts val="0"/>
        </a:spcAft>
        <a:buClrTx/>
        <a:buSzTx/>
        <a:buFontTx/>
        <a:buNone/>
        <a:tabLst/>
        <a:defRPr b="0" baseline="0" cap="none" i="1" spc="0" strike="noStrike" sz="9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tif"/><Relationship Id="rId4"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3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1.g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 Id="rId3" Type="http://schemas.openxmlformats.org/officeDocument/2006/relationships/image" Target="../media/image4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0.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5.tif"/><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0.jpeg"/><Relationship Id="rId4" Type="http://schemas.openxmlformats.org/officeDocument/2006/relationships/image" Target="../media/image4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0.jpe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1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0.jpeg"/><Relationship Id="rId4" Type="http://schemas.openxmlformats.org/officeDocument/2006/relationships/image" Target="../media/image51.png"/><Relationship Id="rId5" Type="http://schemas.openxmlformats.org/officeDocument/2006/relationships/image" Target="../media/image5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12.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13.jpeg"/><Relationship Id="rId10" Type="http://schemas.openxmlformats.org/officeDocument/2006/relationships/image" Target="../media/image14.jpeg"/><Relationship Id="rId11" Type="http://schemas.openxmlformats.org/officeDocument/2006/relationships/image" Target="../media/image15.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1.png"/><Relationship Id="rId3" Type="http://schemas.openxmlformats.org/officeDocument/2006/relationships/image" Target="../media/image6.tif"/><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16.jpeg"/><Relationship Id="rId7" Type="http://schemas.openxmlformats.org/officeDocument/2006/relationships/image" Target="../media/image64.png"/><Relationship Id="rId8" Type="http://schemas.openxmlformats.org/officeDocument/2006/relationships/image" Target="../media/image17.jpeg"/><Relationship Id="rId9" Type="http://schemas.openxmlformats.org/officeDocument/2006/relationships/image" Target="../media/image65.png"/><Relationship Id="rId10" Type="http://schemas.openxmlformats.org/officeDocument/2006/relationships/image" Target="../media/image6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Detector R&amp;D"/>
          <p:cNvSpPr txBox="1"/>
          <p:nvPr/>
        </p:nvSpPr>
        <p:spPr>
          <a:xfrm>
            <a:off x="244919" y="84907"/>
            <a:ext cx="8465377" cy="940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5900">
                <a:solidFill>
                  <a:srgbClr val="021EAA"/>
                </a:solidFill>
              </a:defRPr>
            </a:lvl1pPr>
          </a:lstStyle>
          <a:p>
            <a:pPr/>
            <a:r>
              <a:t>Detector R&amp;D</a:t>
            </a:r>
          </a:p>
        </p:txBody>
      </p:sp>
      <p:sp>
        <p:nvSpPr>
          <p:cNvPr id="190" name="Thomas Ullrich, EIC User Meeting…"/>
          <p:cNvSpPr txBox="1"/>
          <p:nvPr/>
        </p:nvSpPr>
        <p:spPr>
          <a:xfrm>
            <a:off x="122931" y="6031723"/>
            <a:ext cx="4719150" cy="75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021EAA"/>
                </a:solidFill>
              </a:defRPr>
            </a:pPr>
            <a:r>
              <a:t>Thomas Ullrich, EIC User Meeting</a:t>
            </a:r>
          </a:p>
          <a:p>
            <a:pPr>
              <a:defRPr sz="2200">
                <a:solidFill>
                  <a:srgbClr val="021EAA"/>
                </a:solidFill>
              </a:defRPr>
            </a:pPr>
            <a:r>
              <a:t>CUA, Washington DC, July 29, 2018</a:t>
            </a:r>
          </a:p>
        </p:txBody>
      </p:sp>
      <p:pic>
        <p:nvPicPr>
          <p:cNvPr id="191" name="yale_newlogo_yaleblue.pdf" descr="yale_newlogo_yaleblue.pdf"/>
          <p:cNvPicPr>
            <a:picLocks noChangeAspect="1"/>
          </p:cNvPicPr>
          <p:nvPr/>
        </p:nvPicPr>
        <p:blipFill>
          <a:blip r:embed="rId2">
            <a:extLst/>
          </a:blip>
          <a:stretch>
            <a:fillRect/>
          </a:stretch>
        </p:blipFill>
        <p:spPr>
          <a:xfrm>
            <a:off x="5698082" y="6170578"/>
            <a:ext cx="764213" cy="333009"/>
          </a:xfrm>
          <a:prstGeom prst="rect">
            <a:avLst/>
          </a:prstGeom>
          <a:ln w="12700"/>
        </p:spPr>
      </p:pic>
      <p:pic>
        <p:nvPicPr>
          <p:cNvPr id="192" name="bnl_logo.png" descr="bnl_logo.png"/>
          <p:cNvPicPr>
            <a:picLocks noChangeAspect="1"/>
          </p:cNvPicPr>
          <p:nvPr/>
        </p:nvPicPr>
        <p:blipFill>
          <a:blip r:embed="rId3">
            <a:extLst/>
          </a:blip>
          <a:stretch>
            <a:fillRect/>
          </a:stretch>
        </p:blipFill>
        <p:spPr>
          <a:xfrm>
            <a:off x="6661546" y="5982677"/>
            <a:ext cx="2171701" cy="850953"/>
          </a:xfrm>
          <a:prstGeom prst="rect">
            <a:avLst/>
          </a:prstGeom>
          <a:ln w="12700">
            <a:miter lim="400000"/>
          </a:ln>
        </p:spPr>
      </p:pic>
      <p:pic>
        <p:nvPicPr>
          <p:cNvPr id="193" name="EIC_RD_CUA.jpg" descr="EIC_RD_CUA.jpg"/>
          <p:cNvPicPr>
            <a:picLocks noChangeAspect="1"/>
          </p:cNvPicPr>
          <p:nvPr/>
        </p:nvPicPr>
        <p:blipFill>
          <a:blip r:embed="rId4">
            <a:extLst/>
          </a:blip>
          <a:stretch>
            <a:fillRect/>
          </a:stretch>
        </p:blipFill>
        <p:spPr>
          <a:xfrm>
            <a:off x="429418" y="1061568"/>
            <a:ext cx="8285028" cy="4504255"/>
          </a:xfrm>
          <a:prstGeom prst="rect">
            <a:avLst/>
          </a:prstGeom>
          <a:ln w="12700"/>
        </p:spPr>
      </p:pic>
      <p:sp>
        <p:nvSpPr>
          <p:cNvPr id="194" name="Photos in part  from talks at EIC Detector R&amp;D Committee Meeting: July 26/27, 2018, CUA"/>
          <p:cNvSpPr txBox="1"/>
          <p:nvPr/>
        </p:nvSpPr>
        <p:spPr>
          <a:xfrm>
            <a:off x="378065" y="5451134"/>
            <a:ext cx="8363779" cy="3235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vl1pPr>
          </a:lstStyle>
          <a:p>
            <a:pPr/>
            <a:r>
              <a:t>Photos in part  from talks at EIC Detector R&amp;D Committee Meeting: July 26/27, 2018, CUA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2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7"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258"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21EAA"/>
                </a:solidFill>
              </a:defRPr>
            </a:lvl1pPr>
          </a:lstStyle>
          <a:p>
            <a:pPr/>
            <a:r>
              <a:t>Forward</a:t>
            </a:r>
          </a:p>
        </p:txBody>
      </p:sp>
      <p:sp>
        <p:nvSpPr>
          <p:cNvPr id="259"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Backward</a:t>
            </a:r>
          </a:p>
        </p:txBody>
      </p:sp>
      <p:sp>
        <p:nvSpPr>
          <p:cNvPr id="260" name="Very Backward…"/>
          <p:cNvSpPr txBox="1"/>
          <p:nvPr>
            <p:ph type="body" sz="half" idx="4294967295"/>
          </p:nvPr>
        </p:nvSpPr>
        <p:spPr>
          <a:xfrm>
            <a:off x="152396" y="4178604"/>
            <a:ext cx="8839208" cy="1828674"/>
          </a:xfrm>
          <a:prstGeom prst="rect">
            <a:avLst/>
          </a:prstGeom>
        </p:spPr>
        <p:txBody>
          <a:bodyPr lIns="50800" tIns="50800" rIns="50800" bIns="50800">
            <a:noAutofit/>
          </a:bodyPr>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Very Backward</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Access to low Q</a:t>
            </a:r>
            <a:r>
              <a:rPr baseline="31999"/>
              <a:t>2</a:t>
            </a:r>
            <a:r>
              <a:t> region: Low Q2 tracker</a:t>
            </a:r>
          </a:p>
        </p:txBody>
      </p:sp>
      <p:sp>
        <p:nvSpPr>
          <p:cNvPr id="261" name="Line"/>
          <p:cNvSpPr/>
          <p:nvPr/>
        </p:nvSpPr>
        <p:spPr>
          <a:xfrm flipV="1">
            <a:off x="758155" y="3094526"/>
            <a:ext cx="448641" cy="1009053"/>
          </a:xfrm>
          <a:prstGeom prst="line">
            <a:avLst/>
          </a:prstGeom>
          <a:ln w="50800">
            <a:solidFill>
              <a:srgbClr val="000000"/>
            </a:solidFill>
            <a:tailEnd type="triangle"/>
          </a:ln>
        </p:spPr>
        <p:txBody>
          <a:bodyPr lIns="0" tIns="0" rIns="0" bIns="0"/>
          <a:lstStyle/>
          <a:p>
            <a:pPr>
              <a:defRPr>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264" name="R&amp;D Driver: Requirements"/>
          <p:cNvSpPr txBox="1"/>
          <p:nvPr>
            <p:ph type="title"/>
          </p:nvPr>
        </p:nvSpPr>
        <p:spPr>
          <a:prstGeom prst="rect">
            <a:avLst/>
          </a:prstGeom>
        </p:spPr>
        <p:txBody>
          <a:bodyPr/>
          <a:lstStyle/>
          <a:p>
            <a:pPr/>
            <a:r>
              <a:t>R&amp;D Driver: Requirements</a:t>
            </a:r>
          </a:p>
        </p:txBody>
      </p:sp>
      <p:sp>
        <p:nvSpPr>
          <p:cNvPr id="265" name="Slide Number"/>
          <p:cNvSpPr txBox="1"/>
          <p:nvPr>
            <p:ph type="sldNum" sz="quarter" idx="2"/>
          </p:nvPr>
        </p:nvSpPr>
        <p:spPr>
          <a:xfrm>
            <a:off x="8745326" y="6556108"/>
            <a:ext cx="298873"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6" name="Big View:…"/>
          <p:cNvSpPr txBox="1"/>
          <p:nvPr>
            <p:ph type="body" idx="1"/>
          </p:nvPr>
        </p:nvSpPr>
        <p:spPr>
          <a:xfrm>
            <a:off x="152400" y="729165"/>
            <a:ext cx="8763000" cy="3500891"/>
          </a:xfrm>
          <a:prstGeom prst="rect">
            <a:avLst/>
          </a:prstGeom>
        </p:spPr>
        <p:txBody>
          <a:bodyPr/>
          <a:lstStyle/>
          <a:p>
            <a:pPr>
              <a:defRPr b="1" sz="2400"/>
            </a:pPr>
            <a:r>
              <a:t>Big View:</a:t>
            </a:r>
          </a:p>
          <a:p>
            <a:pPr lvl="1">
              <a:defRPr sz="2200"/>
            </a:pPr>
            <a:r>
              <a:t>Hermetic detector, low mass inner tracking</a:t>
            </a:r>
          </a:p>
          <a:p>
            <a:pPr lvl="1">
              <a:defRPr sz="2200"/>
            </a:pPr>
            <a:r>
              <a:t>good PID (e and π/K/p)</a:t>
            </a:r>
          </a:p>
          <a:p>
            <a:pPr lvl="2">
              <a:defRPr sz="2200"/>
            </a:pPr>
            <a:r>
              <a:t>extreme requirements in forward region </a:t>
            </a:r>
          </a:p>
          <a:p>
            <a:pPr lvl="1">
              <a:defRPr sz="2200"/>
            </a:pPr>
            <a:r>
              <a:t>Good calorimetry</a:t>
            </a:r>
          </a:p>
          <a:p>
            <a:pPr lvl="2">
              <a:defRPr sz="2200"/>
            </a:pPr>
            <a:r>
              <a:t>HCAL: extreme req. in forward region</a:t>
            </a:r>
          </a:p>
          <a:p>
            <a:pPr lvl="2">
              <a:defRPr sz="2200"/>
            </a:pPr>
            <a:r>
              <a:t>EMCAL: extreme req. backwards region</a:t>
            </a:r>
          </a:p>
          <a:p>
            <a:pPr lvl="1">
              <a:defRPr sz="2200"/>
            </a:pPr>
            <a:r>
              <a:t>Moderate radiation hardness requirements, low pile-up, low multiplicity</a:t>
            </a:r>
          </a:p>
        </p:txBody>
      </p:sp>
      <p:grpSp>
        <p:nvGrpSpPr>
          <p:cNvPr id="269" name="Group"/>
          <p:cNvGrpSpPr/>
          <p:nvPr/>
        </p:nvGrpSpPr>
        <p:grpSpPr>
          <a:xfrm>
            <a:off x="199855" y="717801"/>
            <a:ext cx="8744290" cy="5579936"/>
            <a:chOff x="0" y="0"/>
            <a:chExt cx="8744289" cy="5579934"/>
          </a:xfrm>
        </p:grpSpPr>
        <p:pic>
          <p:nvPicPr>
            <p:cNvPr id="267" name="Requirements.pdf" descr="Requirements.pdf"/>
            <p:cNvPicPr>
              <a:picLocks noChangeAspect="1"/>
            </p:cNvPicPr>
            <p:nvPr/>
          </p:nvPicPr>
          <p:blipFill>
            <a:blip r:embed="rId2">
              <a:extLst/>
            </a:blip>
            <a:srcRect l="2091" t="10788" r="2091" b="16393"/>
            <a:stretch>
              <a:fillRect/>
            </a:stretch>
          </p:blipFill>
          <p:spPr>
            <a:xfrm>
              <a:off x="41709" y="0"/>
              <a:ext cx="8702581" cy="5110553"/>
            </a:xfrm>
            <a:prstGeom prst="rect">
              <a:avLst/>
            </a:prstGeom>
            <a:ln w="12700" cap="flat">
              <a:noFill/>
              <a:round/>
            </a:ln>
            <a:effectLst/>
          </p:spPr>
        </p:pic>
        <p:sp>
          <p:nvSpPr>
            <p:cNvPr id="268" name="From R&amp;D Handbook (later more)"/>
            <p:cNvSpPr txBox="1"/>
            <p:nvPr/>
          </p:nvSpPr>
          <p:spPr>
            <a:xfrm>
              <a:off x="0" y="5182260"/>
              <a:ext cx="4156613" cy="3976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100"/>
              </a:lvl1pPr>
            </a:lstStyle>
            <a:p>
              <a:pPr/>
              <a:r>
                <a:t>From R&amp;D Handbook (later more)</a:t>
              </a:r>
            </a:p>
          </p:txBody>
        </p:sp>
      </p:grpSp>
      <p:grpSp>
        <p:nvGrpSpPr>
          <p:cNvPr id="274" name="Group"/>
          <p:cNvGrpSpPr/>
          <p:nvPr/>
        </p:nvGrpSpPr>
        <p:grpSpPr>
          <a:xfrm>
            <a:off x="342352" y="4252783"/>
            <a:ext cx="5249123" cy="2703840"/>
            <a:chOff x="0" y="0"/>
            <a:chExt cx="5249122" cy="2703838"/>
          </a:xfrm>
        </p:grpSpPr>
        <p:grpSp>
          <p:nvGrpSpPr>
            <p:cNvPr id="272" name="Group"/>
            <p:cNvGrpSpPr/>
            <p:nvPr/>
          </p:nvGrpSpPr>
          <p:grpSpPr>
            <a:xfrm>
              <a:off x="-1" y="0"/>
              <a:ext cx="3876990" cy="2703839"/>
              <a:chOff x="0" y="0"/>
              <a:chExt cx="3876988" cy="2703838"/>
            </a:xfrm>
          </p:grpSpPr>
          <p:pic>
            <p:nvPicPr>
              <p:cNvPr id="270" name="Image" descr="Image"/>
              <p:cNvPicPr>
                <a:picLocks noChangeAspect="1"/>
              </p:cNvPicPr>
              <p:nvPr/>
            </p:nvPicPr>
            <p:blipFill>
              <a:blip r:embed="rId3">
                <a:extLst/>
              </a:blip>
              <a:stretch>
                <a:fillRect/>
              </a:stretch>
            </p:blipFill>
            <p:spPr>
              <a:xfrm>
                <a:off x="155105" y="0"/>
                <a:ext cx="3721884" cy="2703839"/>
              </a:xfrm>
              <a:prstGeom prst="rect">
                <a:avLst/>
              </a:prstGeom>
              <a:ln w="12700" cap="flat">
                <a:noFill/>
                <a:round/>
              </a:ln>
              <a:effectLst/>
            </p:spPr>
          </p:pic>
          <p:sp>
            <p:nvSpPr>
              <p:cNvPr id="271" name="p (GeV/c)"/>
              <p:cNvSpPr txBox="1"/>
              <p:nvPr/>
            </p:nvSpPr>
            <p:spPr>
              <a:xfrm rot="16200000">
                <a:off x="-350421" y="1054027"/>
                <a:ext cx="1024395" cy="3235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pPr/>
                <a:r>
                  <a:t>p (GeV/c)</a:t>
                </a:r>
              </a:p>
            </p:txBody>
          </p:sp>
        </p:grpSp>
        <p:sp>
          <p:nvSpPr>
            <p:cNvPr id="273" name="From WP"/>
            <p:cNvSpPr txBox="1"/>
            <p:nvPr/>
          </p:nvSpPr>
          <p:spPr>
            <a:xfrm>
              <a:off x="3968260" y="1984971"/>
              <a:ext cx="1280863" cy="397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100"/>
              </a:lvl1pPr>
            </a:lstStyle>
            <a:p>
              <a:pPr/>
              <a:r>
                <a:t>From WP</a:t>
              </a:r>
            </a:p>
          </p:txBody>
        </p:sp>
      </p:grpSp>
      <p:sp>
        <p:nvSpPr>
          <p:cNvPr id="275" name="Hard Numbers:…"/>
          <p:cNvSpPr txBox="1"/>
          <p:nvPr/>
        </p:nvSpPr>
        <p:spPr>
          <a:xfrm>
            <a:off x="190500" y="4150952"/>
            <a:ext cx="8763000" cy="1686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a:spcBef>
                <a:spcPts val="400"/>
              </a:spcBef>
              <a:buClr>
                <a:srgbClr val="FF2600"/>
              </a:buClr>
              <a:buSzPct val="175000"/>
              <a:buChar char="•"/>
              <a:defRPr b="1"/>
            </a:pPr>
            <a:r>
              <a:t>Hard Numbers:</a:t>
            </a:r>
          </a:p>
          <a:p>
            <a:pPr lvl="1" marL="635000" marR="41275" indent="-317500">
              <a:spcBef>
                <a:spcPts val="400"/>
              </a:spcBef>
              <a:buClr>
                <a:srgbClr val="011993"/>
              </a:buClr>
              <a:buSzPct val="104999"/>
              <a:buFont typeface="Lucida Grande"/>
              <a:buChar char="‣"/>
              <a:defRPr sz="2200"/>
            </a:pPr>
            <a:r>
              <a:t>General consensus on many fronts </a:t>
            </a:r>
            <a:r>
              <a:rPr>
                <a:solidFill>
                  <a:srgbClr val="FF2600"/>
                </a:solidFill>
              </a:rPr>
              <a:t>but need more refinement</a:t>
            </a:r>
          </a:p>
          <a:p>
            <a:pPr lvl="1" marL="635000" marR="41275" indent="-317500">
              <a:spcBef>
                <a:spcPts val="400"/>
              </a:spcBef>
              <a:buClr>
                <a:srgbClr val="011993"/>
              </a:buClr>
              <a:buSzPct val="104999"/>
              <a:buFont typeface="Lucida Grande"/>
              <a:buChar char="‣"/>
              <a:defRPr sz="2200"/>
            </a:pPr>
            <a:r>
              <a:t>Identify physics driver and specify/verify needs</a:t>
            </a:r>
          </a:p>
          <a:p>
            <a:pPr lvl="1" marL="635000" marR="41275" indent="-317500">
              <a:spcBef>
                <a:spcPts val="400"/>
              </a:spcBef>
              <a:buClr>
                <a:srgbClr val="011993"/>
              </a:buClr>
              <a:buSzPct val="104999"/>
              <a:buFont typeface="Lucida Grande"/>
              <a:buChar char="‣"/>
              <a:defRPr sz="2200"/>
            </a:pPr>
            <a:r>
              <a:t>Also need to take into account correlation between subsystems</a:t>
            </a:r>
          </a:p>
        </p:txBody>
      </p:sp>
      <p:grpSp>
        <p:nvGrpSpPr>
          <p:cNvPr id="278" name="Group"/>
          <p:cNvGrpSpPr/>
          <p:nvPr/>
        </p:nvGrpSpPr>
        <p:grpSpPr>
          <a:xfrm>
            <a:off x="965246" y="893596"/>
            <a:ext cx="7450427" cy="5785772"/>
            <a:chOff x="0" y="0"/>
            <a:chExt cx="7450425" cy="5785771"/>
          </a:xfrm>
        </p:grpSpPr>
        <p:pic>
          <p:nvPicPr>
            <p:cNvPr id="276" name="Eic_r&amp;d_july2018_v4.2_intro 3.pdf" descr="Eic_r&amp;d_july2018_v4.2_intro 3.pdf"/>
            <p:cNvPicPr>
              <a:picLocks noChangeAspect="1"/>
            </p:cNvPicPr>
            <p:nvPr/>
          </p:nvPicPr>
          <p:blipFill>
            <a:blip r:embed="rId4">
              <a:extLst/>
            </a:blip>
            <a:srcRect l="0" t="2433" r="0" b="0"/>
            <a:stretch>
              <a:fillRect/>
            </a:stretch>
          </p:blipFill>
          <p:spPr>
            <a:xfrm>
              <a:off x="3952" y="0"/>
              <a:ext cx="7446474" cy="5448951"/>
            </a:xfrm>
            <a:prstGeom prst="rect">
              <a:avLst/>
            </a:prstGeom>
            <a:ln w="12700" cap="flat">
              <a:noFill/>
              <a:round/>
            </a:ln>
            <a:effectLst/>
          </p:spPr>
        </p:pic>
        <p:sp>
          <p:nvSpPr>
            <p:cNvPr id="277" name="eRD1: Tanja Horn"/>
            <p:cNvSpPr txBox="1"/>
            <p:nvPr/>
          </p:nvSpPr>
          <p:spPr>
            <a:xfrm>
              <a:off x="0" y="5391122"/>
              <a:ext cx="2187927" cy="3946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a:lvl1pPr>
            </a:lstStyle>
            <a:p>
              <a:pPr/>
              <a:r>
                <a:t>eRD1: Tanja Horn</a:t>
              </a:r>
            </a:p>
          </p:txBody>
        </p:sp>
      </p:grpSp>
      <p:sp>
        <p:nvSpPr>
          <p:cNvPr id="279" name="Within the next year we need to refine detector requirements from detailed simulations focusing on main physics driver"/>
          <p:cNvSpPr txBox="1"/>
          <p:nvPr/>
        </p:nvSpPr>
        <p:spPr>
          <a:xfrm>
            <a:off x="273503" y="5882342"/>
            <a:ext cx="8596994" cy="828229"/>
          </a:xfrm>
          <a:prstGeom prst="rect">
            <a:avLst/>
          </a:prstGeom>
          <a:solidFill>
            <a:srgbClr val="00FDFF"/>
          </a:solidFill>
          <a:ln w="25400">
            <a:solidFill>
              <a:srgbClr val="000000"/>
            </a:solidFill>
          </a:ln>
          <a:extLst>
            <a:ext uri="{C572A759-6A51-4108-AA02-DFA0A04FC94B}">
              <ma14:wrappingTextBoxFlag xmlns:ma14="http://schemas.microsoft.com/office/mac/drawingml/2011/main" val="1"/>
            </a:ext>
          </a:extLst>
        </p:spPr>
        <p:txBody>
          <a:bodyPr lIns="50800" tIns="50800" rIns="50800" bIns="50800" anchor="ctr">
            <a:spAutoFit/>
          </a:bodyPr>
          <a:lstStyle/>
          <a:p>
            <a:pPr/>
            <a:r>
              <a:t>Within the next year we need to refine detector requirements from detailed simulations focusing on main physics driver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274"/>
                                        </p:tgtEl>
                                        <p:attrNameLst>
                                          <p:attrName>style.visibility</p:attrName>
                                        </p:attrNameLst>
                                      </p:cBhvr>
                                      <p:to>
                                        <p:strVal val="hidden"/>
                                      </p:to>
                                    </p:set>
                                  </p:childTnLst>
                                </p:cTn>
                              </p:par>
                            </p:childTnLst>
                          </p:cTn>
                        </p:par>
                        <p:par>
                          <p:cTn id="11" fill="hold">
                            <p:stCondLst>
                              <p:cond delay="0"/>
                            </p:stCondLst>
                            <p:childTnLst>
                              <p:par>
                                <p:cTn id="12" presetClass="entr" nodeType="afterEffect" presetSubtype="16" presetID="23" grpId="3" fill="hold">
                                  <p:stCondLst>
                                    <p:cond delay="0"/>
                                  </p:stCondLst>
                                  <p:iterate type="el" backwards="0">
                                    <p:tmAbs val="0"/>
                                  </p:iterate>
                                  <p:childTnLst>
                                    <p:set>
                                      <p:cBhvr>
                                        <p:cTn id="13" fill="hold"/>
                                        <p:tgtEl>
                                          <p:spTgt spid="269"/>
                                        </p:tgtEl>
                                        <p:attrNameLst>
                                          <p:attrName>style.visibility</p:attrName>
                                        </p:attrNameLst>
                                      </p:cBhvr>
                                      <p:to>
                                        <p:strVal val="visible"/>
                                      </p:to>
                                    </p:set>
                                    <p:anim calcmode="lin" valueType="num">
                                      <p:cBhvr>
                                        <p:cTn id="14" dur="750" fill="hold"/>
                                        <p:tgtEl>
                                          <p:spTgt spid="269"/>
                                        </p:tgtEl>
                                        <p:attrNameLst>
                                          <p:attrName>ppt_w</p:attrName>
                                        </p:attrNameLst>
                                      </p:cBhvr>
                                      <p:tavLst>
                                        <p:tav tm="0">
                                          <p:val>
                                            <p:fltVal val="0"/>
                                          </p:val>
                                        </p:tav>
                                        <p:tav tm="100000">
                                          <p:val>
                                            <p:strVal val="#ppt_w"/>
                                          </p:val>
                                        </p:tav>
                                      </p:tavLst>
                                    </p:anim>
                                    <p:anim calcmode="lin" valueType="num">
                                      <p:cBhvr>
                                        <p:cTn id="15" dur="750" fill="hold"/>
                                        <p:tgtEl>
                                          <p:spTgt spid="269"/>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Class="exit" nodeType="clickEffect" presetSubtype="0" presetID="1" grpId="4" fill="hold">
                                  <p:stCondLst>
                                    <p:cond delay="0"/>
                                  </p:stCondLst>
                                  <p:iterate type="el" backwards="0">
                                    <p:tmAbs val="0"/>
                                  </p:iterate>
                                  <p:childTnLst>
                                    <p:set>
                                      <p:cBhvr>
                                        <p:cTn id="19" fill="hold">
                                          <p:stCondLst>
                                            <p:cond delay="0"/>
                                          </p:stCondLst>
                                        </p:cTn>
                                        <p:tgtEl>
                                          <p:spTgt spid="269"/>
                                        </p:tgtEl>
                                        <p:attrNameLst>
                                          <p:attrName>style.visibility</p:attrName>
                                        </p:attrNameLst>
                                      </p:cBhvr>
                                      <p:to>
                                        <p:strVal val="hidden"/>
                                      </p:to>
                                    </p:set>
                                  </p:childTnLst>
                                </p:cTn>
                              </p:par>
                            </p:childTnLst>
                          </p:cTn>
                        </p:par>
                        <p:par>
                          <p:cTn id="20" fill="hold">
                            <p:stCondLst>
                              <p:cond delay="0"/>
                            </p:stCondLst>
                            <p:childTnLst>
                              <p:par>
                                <p:cTn id="21" presetClass="entr" nodeType="afterEffect" presetSubtype="0" presetID="1" grpId="5" fill="hold">
                                  <p:stCondLst>
                                    <p:cond delay="0"/>
                                  </p:stCondLst>
                                  <p:iterate type="el" backwards="0">
                                    <p:tmAbs val="0"/>
                                  </p:iterate>
                                  <p:childTnLst>
                                    <p:set>
                                      <p:cBhvr>
                                        <p:cTn id="22" fill="hold"/>
                                        <p:tgtEl>
                                          <p:spTgt spid="2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6" fill="hold">
                                  <p:stCondLst>
                                    <p:cond delay="0"/>
                                  </p:stCondLst>
                                  <p:iterate type="el" backwards="0">
                                    <p:tmAbs val="0"/>
                                  </p:iterate>
                                  <p:childTnLst>
                                    <p:set>
                                      <p:cBhvr>
                                        <p:cTn id="26" fill="hold"/>
                                        <p:tgtEl>
                                          <p:spTgt spid="278"/>
                                        </p:tgtEl>
                                        <p:attrNameLst>
                                          <p:attrName>style.visibility</p:attrName>
                                        </p:attrNameLst>
                                      </p:cBhvr>
                                      <p:to>
                                        <p:strVal val="visible"/>
                                      </p:to>
                                    </p:set>
                                    <p:anim calcmode="lin" valueType="num">
                                      <p:cBhvr>
                                        <p:cTn id="27" dur="750" fill="hold"/>
                                        <p:tgtEl>
                                          <p:spTgt spid="278"/>
                                        </p:tgtEl>
                                        <p:attrNameLst>
                                          <p:attrName>ppt_w</p:attrName>
                                        </p:attrNameLst>
                                      </p:cBhvr>
                                      <p:tavLst>
                                        <p:tav tm="0">
                                          <p:val>
                                            <p:fltVal val="0"/>
                                          </p:val>
                                        </p:tav>
                                        <p:tav tm="100000">
                                          <p:val>
                                            <p:strVal val="#ppt_w"/>
                                          </p:val>
                                        </p:tav>
                                      </p:tavLst>
                                    </p:anim>
                                    <p:anim calcmode="lin" valueType="num">
                                      <p:cBhvr>
                                        <p:cTn id="28" dur="750" fill="hold"/>
                                        <p:tgtEl>
                                          <p:spTgt spid="278"/>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xit" nodeType="clickEffect" presetSubtype="0" presetID="1" grpId="7" fill="hold">
                                  <p:stCondLst>
                                    <p:cond delay="0"/>
                                  </p:stCondLst>
                                  <p:iterate type="el" backwards="0">
                                    <p:tmAbs val="0"/>
                                  </p:iterate>
                                  <p:childTnLst>
                                    <p:set>
                                      <p:cBhvr>
                                        <p:cTn id="32" fill="hold">
                                          <p:stCondLst>
                                            <p:cond delay="0"/>
                                          </p:stCondLst>
                                        </p:cTn>
                                        <p:tgtEl>
                                          <p:spTgt spid="2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8" fill="hold">
                                  <p:stCondLst>
                                    <p:cond delay="0"/>
                                  </p:stCondLst>
                                  <p:iterate type="el" backwards="0">
                                    <p:tmAbs val="0"/>
                                  </p:iterate>
                                  <p:childTnLst>
                                    <p:set>
                                      <p:cBhvr>
                                        <p:cTn id="36" fill="hold"/>
                                        <p:tgtEl>
                                          <p:spTgt spid="2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1"/>
      <p:bldP build="whole" bldLvl="1" animBg="1" rev="0" advAuto="0" spid="274" grpId="2"/>
      <p:bldP build="whole" bldLvl="1" animBg="1" rev="0" advAuto="0" spid="269" grpId="3"/>
      <p:bldP build="whole" bldLvl="1" animBg="1" rev="0" advAuto="0" spid="269" grpId="4"/>
      <p:bldP build="whole" bldLvl="1" animBg="1" rev="0" advAuto="0" spid="275" grpId="5"/>
      <p:bldP build="whole" bldLvl="1" animBg="1" rev="0" advAuto="0" spid="278" grpId="6"/>
      <p:bldP build="whole" bldLvl="1" animBg="1" rev="0" advAuto="0" spid="278" grpId="7"/>
      <p:bldP build="whole" bldLvl="1" animBg="1" rev="0" advAuto="0" spid="279" grpId="8"/>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282" name="Generic EIC Detector R&amp;D Efforts"/>
          <p:cNvSpPr txBox="1"/>
          <p:nvPr>
            <p:ph type="title"/>
          </p:nvPr>
        </p:nvSpPr>
        <p:spPr>
          <a:prstGeom prst="rect">
            <a:avLst/>
          </a:prstGeom>
        </p:spPr>
        <p:txBody>
          <a:bodyPr/>
          <a:lstStyle/>
          <a:p>
            <a:pPr/>
            <a:r>
              <a:t>Generic EIC Detector R&amp;D Efforts</a:t>
            </a:r>
          </a:p>
        </p:txBody>
      </p:sp>
      <p:sp>
        <p:nvSpPr>
          <p:cNvPr id="283" name="Generic EIC Detector R&amp;D Program (covered here)…"/>
          <p:cNvSpPr txBox="1"/>
          <p:nvPr>
            <p:ph type="body" idx="1"/>
          </p:nvPr>
        </p:nvSpPr>
        <p:spPr>
          <a:xfrm>
            <a:off x="190500" y="766305"/>
            <a:ext cx="8763000" cy="5991743"/>
          </a:xfrm>
          <a:prstGeom prst="rect">
            <a:avLst/>
          </a:prstGeom>
        </p:spPr>
        <p:txBody>
          <a:bodyPr/>
          <a:lstStyle/>
          <a:p>
            <a:pPr>
              <a:defRPr>
                <a:solidFill>
                  <a:srgbClr val="941100"/>
                </a:solidFill>
              </a:defRPr>
            </a:pPr>
            <a:r>
              <a:t>Generic EIC Detector R&amp;D Program (covered here)</a:t>
            </a:r>
          </a:p>
          <a:p>
            <a:pPr>
              <a:spcBef>
                <a:spcPts val="2500"/>
              </a:spcBef>
            </a:pPr>
            <a:r>
              <a:t>Other substantial efforts with impact on EIC</a:t>
            </a:r>
          </a:p>
          <a:p>
            <a:pPr lvl="1">
              <a:spcBef>
                <a:spcPts val="600"/>
              </a:spcBef>
              <a:defRPr sz="2300"/>
            </a:pPr>
            <a:r>
              <a:t>Laboratory Directed Research &amp; Development Programs (LDRDs) at National Labs in the US (</a:t>
            </a:r>
            <a:r>
              <a:rPr>
                <a:solidFill>
                  <a:srgbClr val="021EAA"/>
                </a:solidFill>
              </a:rPr>
              <a:t>BNL, JLAB, ANL</a:t>
            </a:r>
            <a:r>
              <a:t>)</a:t>
            </a:r>
          </a:p>
          <a:p>
            <a:pPr lvl="1">
              <a:spcBef>
                <a:spcPts val="600"/>
              </a:spcBef>
              <a:defRPr sz="2300"/>
            </a:pPr>
            <a:r>
              <a:t>CERN</a:t>
            </a:r>
          </a:p>
          <a:p>
            <a:pPr lvl="2" marL="1273175">
              <a:spcBef>
                <a:spcPts val="600"/>
              </a:spcBef>
              <a:buSzPct val="104999"/>
              <a:buFont typeface="Lucida Grande"/>
              <a:buChar char="‣"/>
              <a:defRPr sz="2300"/>
            </a:pPr>
            <a:r>
              <a:t>R&amp;D program with partial match with EIC needs (e.g. RD51 </a:t>
            </a:r>
            <a:r>
              <a:rPr>
                <a:solidFill>
                  <a:srgbClr val="021EAA"/>
                </a:solidFill>
              </a:rPr>
              <a:t>Micro-Pattern Gas Detectors Technologies</a:t>
            </a:r>
            <a:r>
              <a:t>) </a:t>
            </a:r>
          </a:p>
          <a:p>
            <a:pPr lvl="2" marL="1273175">
              <a:spcBef>
                <a:spcPts val="600"/>
              </a:spcBef>
              <a:buSzPct val="104999"/>
              <a:buFont typeface="Lucida Grande"/>
              <a:buChar char="‣"/>
              <a:defRPr sz="2300"/>
            </a:pPr>
            <a:r>
              <a:t>LHC Experiments R&amp;D for phase-I upgrades, especially ALICE (</a:t>
            </a:r>
            <a:r>
              <a:rPr>
                <a:solidFill>
                  <a:srgbClr val="021EAA"/>
                </a:solidFill>
              </a:rPr>
              <a:t>TPC, ITS, SAMPA</a:t>
            </a:r>
            <a:r>
              <a:t>) and LHCb (</a:t>
            </a:r>
            <a:r>
              <a:rPr>
                <a:solidFill>
                  <a:srgbClr val="021EAA"/>
                </a:solidFill>
              </a:rPr>
              <a:t>RICH, trigger less DAQ</a:t>
            </a:r>
            <a:r>
              <a:t>). Now in production, R&amp;D finished.</a:t>
            </a:r>
          </a:p>
          <a:p>
            <a:pPr lvl="1">
              <a:spcBef>
                <a:spcPts val="600"/>
              </a:spcBef>
              <a:defRPr sz="2300"/>
            </a:pPr>
            <a:r>
              <a:t>R&amp;D at Belle-II and Panda (crystals, DIRC, …)</a:t>
            </a:r>
          </a:p>
          <a:p>
            <a:pPr lvl="1">
              <a:spcBef>
                <a:spcPts val="600"/>
              </a:spcBef>
              <a:defRPr sz="2300"/>
            </a:pPr>
            <a:r>
              <a:t>ILC related R&amp;D</a:t>
            </a:r>
          </a:p>
        </p:txBody>
      </p:sp>
      <p:sp>
        <p:nvSpPr>
          <p:cNvPr id="2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289" name="Generic EIC Detector R&amp;D Program"/>
          <p:cNvSpPr txBox="1"/>
          <p:nvPr>
            <p:ph type="title"/>
          </p:nvPr>
        </p:nvSpPr>
        <p:spPr>
          <a:prstGeom prst="rect">
            <a:avLst/>
          </a:prstGeom>
        </p:spPr>
        <p:txBody>
          <a:bodyPr/>
          <a:lstStyle>
            <a:lvl1pPr marL="41275" marR="41275">
              <a:defRPr sz="3600"/>
            </a:lvl1pPr>
          </a:lstStyle>
          <a:p>
            <a:pPr/>
            <a:r>
              <a:t>Generic EIC Detector R&amp;D Program</a:t>
            </a:r>
          </a:p>
        </p:txBody>
      </p:sp>
      <p:sp>
        <p:nvSpPr>
          <p:cNvPr id="290" name="Started 2011 BNL, in association with JLab and the DOE Office of NP…"/>
          <p:cNvSpPr txBox="1"/>
          <p:nvPr>
            <p:ph type="body" idx="1"/>
          </p:nvPr>
        </p:nvSpPr>
        <p:spPr>
          <a:xfrm>
            <a:off x="102352" y="742850"/>
            <a:ext cx="8763015" cy="3704982"/>
          </a:xfrm>
          <a:prstGeom prst="rect">
            <a:avLst/>
          </a:prstGeom>
        </p:spPr>
        <p:txBody>
          <a:bodyPr/>
          <a:lstStyle/>
          <a:p>
            <a:pPr>
              <a:defRPr sz="2400"/>
            </a:pPr>
            <a:r>
              <a:t>Started 2011 BNL, in association with JLab and the DOE Office of NP</a:t>
            </a:r>
          </a:p>
          <a:p>
            <a:pPr>
              <a:defRPr sz="2400"/>
            </a:pPr>
            <a:r>
              <a:t>Funded by DOE through RHIC operations funds</a:t>
            </a:r>
          </a:p>
          <a:p>
            <a:pPr>
              <a:defRPr sz="2400"/>
            </a:pPr>
            <a:r>
              <a:t>Program explicitly open to international participation</a:t>
            </a:r>
          </a:p>
          <a:p>
            <a:pPr>
              <a:defRPr sz="2400"/>
            </a:pPr>
            <a:r>
              <a:t>Standing EIC Detector Advisory Committee consisting of internationally recognized experts in detector technology</a:t>
            </a:r>
          </a:p>
          <a:p>
            <a:pPr>
              <a:defRPr sz="2400"/>
            </a:pPr>
            <a:r>
              <a:t>Meets twice a year, funding limited to one year (FY)</a:t>
            </a:r>
          </a:p>
          <a:p>
            <a:pPr lvl="1">
              <a:defRPr sz="2200"/>
            </a:pPr>
            <a:r>
              <a:t>~January: Review of ongoing projects</a:t>
            </a:r>
          </a:p>
          <a:p>
            <a:pPr lvl="1">
              <a:defRPr sz="2200"/>
            </a:pPr>
            <a:r>
              <a:t>~July: Review and new proposals</a:t>
            </a:r>
          </a:p>
        </p:txBody>
      </p:sp>
      <p:sp>
        <p:nvSpPr>
          <p:cNvPr id="2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2" name="Current: Marcel Demarteau** (ANL), Carl Haber (LBNL), Peter Krizan (Ljubljana),…"/>
          <p:cNvSpPr txBox="1"/>
          <p:nvPr/>
        </p:nvSpPr>
        <p:spPr>
          <a:xfrm>
            <a:off x="254908" y="5527600"/>
            <a:ext cx="6421149" cy="52513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0" marR="0" defTabSz="594359">
              <a:defRPr sz="1300">
                <a:uFillTx/>
              </a:defRPr>
            </a:pPr>
            <a:r>
              <a:rPr b="1"/>
              <a:t>Current:</a:t>
            </a:r>
            <a:r>
              <a:t> </a:t>
            </a:r>
            <a:r>
              <a:t>Marcel Demarteau</a:t>
            </a:r>
            <a:r>
              <a:rPr b="1">
                <a:solidFill>
                  <a:srgbClr val="FF2600"/>
                </a:solidFill>
              </a:rPr>
              <a:t>**</a:t>
            </a:r>
            <a:r>
              <a:rPr baseline="-2461"/>
              <a:t> </a:t>
            </a:r>
            <a:r>
              <a:t>(ANL), Carl Haber (LBNL), Peter Krizan (Ljubljana), </a:t>
            </a:r>
          </a:p>
          <a:p>
            <a:pPr marL="0" marR="0" defTabSz="594359">
              <a:defRPr sz="1300">
                <a:uFillTx/>
              </a:defRPr>
            </a:pPr>
            <a:r>
              <a:t>Ian Shipsey</a:t>
            </a:r>
            <a:r>
              <a:rPr baseline="-2461"/>
              <a:t> </a:t>
            </a:r>
            <a:r>
              <a:t>(Oxford), Rick Van Berg (UPenn), Jerry Va’vra (SLAC), Glenn Young (JLab)</a:t>
            </a:r>
          </a:p>
        </p:txBody>
      </p:sp>
      <p:grpSp>
        <p:nvGrpSpPr>
          <p:cNvPr id="300" name="Group"/>
          <p:cNvGrpSpPr/>
          <p:nvPr/>
        </p:nvGrpSpPr>
        <p:grpSpPr>
          <a:xfrm>
            <a:off x="219339" y="4497143"/>
            <a:ext cx="6397037" cy="885065"/>
            <a:chOff x="0" y="0"/>
            <a:chExt cx="6397035" cy="885064"/>
          </a:xfrm>
        </p:grpSpPr>
        <p:pic>
          <p:nvPicPr>
            <p:cNvPr id="293" name="Image" descr="Image"/>
            <p:cNvPicPr>
              <a:picLocks noChangeAspect="1"/>
            </p:cNvPicPr>
            <p:nvPr/>
          </p:nvPicPr>
          <p:blipFill>
            <a:blip r:embed="rId2">
              <a:extLst/>
            </a:blip>
            <a:stretch>
              <a:fillRect/>
            </a:stretch>
          </p:blipFill>
          <p:spPr>
            <a:xfrm>
              <a:off x="0" y="0"/>
              <a:ext cx="702233" cy="877791"/>
            </a:xfrm>
            <a:prstGeom prst="rect">
              <a:avLst/>
            </a:prstGeom>
            <a:ln w="12700" cap="flat">
              <a:noFill/>
              <a:round/>
            </a:ln>
            <a:effectLst/>
          </p:spPr>
        </p:pic>
        <p:pic>
          <p:nvPicPr>
            <p:cNvPr id="294" name="Image" descr="Image"/>
            <p:cNvPicPr>
              <a:picLocks noChangeAspect="1"/>
            </p:cNvPicPr>
            <p:nvPr/>
          </p:nvPicPr>
          <p:blipFill>
            <a:blip r:embed="rId3">
              <a:extLst/>
            </a:blip>
            <a:stretch>
              <a:fillRect/>
            </a:stretch>
          </p:blipFill>
          <p:spPr>
            <a:xfrm>
              <a:off x="820426" y="0"/>
              <a:ext cx="877792" cy="877791"/>
            </a:xfrm>
            <a:prstGeom prst="rect">
              <a:avLst/>
            </a:prstGeom>
            <a:ln w="12700" cap="flat">
              <a:noFill/>
              <a:round/>
            </a:ln>
            <a:effectLst/>
          </p:spPr>
        </p:pic>
        <p:pic>
          <p:nvPicPr>
            <p:cNvPr id="295" name="Image" descr="Image"/>
            <p:cNvPicPr>
              <a:picLocks noChangeAspect="1"/>
            </p:cNvPicPr>
            <p:nvPr/>
          </p:nvPicPr>
          <p:blipFill>
            <a:blip r:embed="rId4">
              <a:extLst/>
            </a:blip>
            <a:stretch>
              <a:fillRect/>
            </a:stretch>
          </p:blipFill>
          <p:spPr>
            <a:xfrm>
              <a:off x="1892870" y="0"/>
              <a:ext cx="594841" cy="877791"/>
            </a:xfrm>
            <a:prstGeom prst="rect">
              <a:avLst/>
            </a:prstGeom>
            <a:ln w="12700" cap="flat">
              <a:noFill/>
              <a:round/>
            </a:ln>
            <a:effectLst/>
          </p:spPr>
        </p:pic>
        <p:pic>
          <p:nvPicPr>
            <p:cNvPr id="296" name="Image" descr="Image"/>
            <p:cNvPicPr>
              <a:picLocks noChangeAspect="1"/>
            </p:cNvPicPr>
            <p:nvPr/>
          </p:nvPicPr>
          <p:blipFill>
            <a:blip r:embed="rId5">
              <a:extLst/>
            </a:blip>
            <a:srcRect l="15523" t="0" r="15523" b="50701"/>
            <a:stretch>
              <a:fillRect/>
            </a:stretch>
          </p:blipFill>
          <p:spPr>
            <a:xfrm>
              <a:off x="2668959" y="0"/>
              <a:ext cx="928435" cy="885065"/>
            </a:xfrm>
            <a:prstGeom prst="rect">
              <a:avLst/>
            </a:prstGeom>
            <a:ln w="12700" cap="flat">
              <a:noFill/>
              <a:round/>
            </a:ln>
            <a:effectLst/>
          </p:spPr>
        </p:pic>
        <p:pic>
          <p:nvPicPr>
            <p:cNvPr id="297" name="Image" descr="Image"/>
            <p:cNvPicPr>
              <a:picLocks noChangeAspect="1"/>
            </p:cNvPicPr>
            <p:nvPr/>
          </p:nvPicPr>
          <p:blipFill>
            <a:blip r:embed="rId6">
              <a:extLst/>
            </a:blip>
            <a:srcRect l="21981" t="27896" r="59970" b="42655"/>
            <a:stretch>
              <a:fillRect/>
            </a:stretch>
          </p:blipFill>
          <p:spPr>
            <a:xfrm>
              <a:off x="3715554" y="0"/>
              <a:ext cx="723488" cy="884927"/>
            </a:xfrm>
            <a:prstGeom prst="rect">
              <a:avLst/>
            </a:prstGeom>
            <a:ln w="12700" cap="flat">
              <a:noFill/>
              <a:round/>
            </a:ln>
            <a:effectLst/>
          </p:spPr>
        </p:pic>
        <p:pic>
          <p:nvPicPr>
            <p:cNvPr id="298" name="Image" descr="Image"/>
            <p:cNvPicPr>
              <a:picLocks noChangeAspect="1"/>
            </p:cNvPicPr>
            <p:nvPr/>
          </p:nvPicPr>
          <p:blipFill>
            <a:blip r:embed="rId7">
              <a:extLst/>
            </a:blip>
            <a:stretch>
              <a:fillRect/>
            </a:stretch>
          </p:blipFill>
          <p:spPr>
            <a:xfrm>
              <a:off x="4568101" y="0"/>
              <a:ext cx="884934" cy="884934"/>
            </a:xfrm>
            <a:prstGeom prst="rect">
              <a:avLst/>
            </a:prstGeom>
            <a:ln w="12700" cap="flat">
              <a:noFill/>
              <a:round/>
            </a:ln>
            <a:effectLst/>
          </p:spPr>
        </p:pic>
        <p:pic>
          <p:nvPicPr>
            <p:cNvPr id="299" name="Image" descr="Image"/>
            <p:cNvPicPr>
              <a:picLocks noChangeAspect="1"/>
            </p:cNvPicPr>
            <p:nvPr/>
          </p:nvPicPr>
          <p:blipFill>
            <a:blip r:embed="rId8">
              <a:extLst/>
            </a:blip>
            <a:srcRect l="5384" t="3127" r="5384" b="13434"/>
            <a:stretch>
              <a:fillRect/>
            </a:stretch>
          </p:blipFill>
          <p:spPr>
            <a:xfrm>
              <a:off x="5597226" y="0"/>
              <a:ext cx="799810" cy="885005"/>
            </a:xfrm>
            <a:prstGeom prst="rect">
              <a:avLst/>
            </a:prstGeom>
            <a:ln w="12700" cap="flat">
              <a:noFill/>
              <a:round/>
            </a:ln>
            <a:effectLst/>
          </p:spPr>
        </p:pic>
      </p:grpSp>
      <p:grpSp>
        <p:nvGrpSpPr>
          <p:cNvPr id="303" name="Group"/>
          <p:cNvGrpSpPr/>
          <p:nvPr/>
        </p:nvGrpSpPr>
        <p:grpSpPr>
          <a:xfrm>
            <a:off x="7215189" y="4497143"/>
            <a:ext cx="1499075" cy="885066"/>
            <a:chOff x="0" y="0"/>
            <a:chExt cx="1499074" cy="885064"/>
          </a:xfrm>
        </p:grpSpPr>
        <p:pic>
          <p:nvPicPr>
            <p:cNvPr id="301" name="EIC Detector R&amp;D Committee.jpg" descr="EIC Detector R&amp;D Committee.jpg"/>
            <p:cNvPicPr>
              <a:picLocks noChangeAspect="1"/>
            </p:cNvPicPr>
            <p:nvPr/>
          </p:nvPicPr>
          <p:blipFill>
            <a:blip r:embed="rId9">
              <a:extLst/>
            </a:blip>
            <a:srcRect l="16565" t="4612" r="76294" b="66785"/>
            <a:stretch>
              <a:fillRect/>
            </a:stretch>
          </p:blipFill>
          <p:spPr>
            <a:xfrm>
              <a:off x="0" y="0"/>
              <a:ext cx="628203" cy="885065"/>
            </a:xfrm>
            <a:prstGeom prst="rect">
              <a:avLst/>
            </a:prstGeom>
            <a:ln w="12700" cap="flat">
              <a:noFill/>
              <a:miter lim="400000"/>
            </a:ln>
            <a:effectLst/>
          </p:spPr>
        </p:pic>
        <p:pic>
          <p:nvPicPr>
            <p:cNvPr id="302" name="EIC Detector R&amp;D Committee.jpg" descr="EIC Detector R&amp;D Committee.jpg"/>
            <p:cNvPicPr>
              <a:picLocks noChangeAspect="1"/>
            </p:cNvPicPr>
            <p:nvPr/>
          </p:nvPicPr>
          <p:blipFill>
            <a:blip r:embed="rId9">
              <a:extLst/>
            </a:blip>
            <a:srcRect l="57059" t="11681" r="34532" b="59843"/>
            <a:stretch>
              <a:fillRect/>
            </a:stretch>
          </p:blipFill>
          <p:spPr>
            <a:xfrm>
              <a:off x="756135" y="0"/>
              <a:ext cx="742940" cy="884909"/>
            </a:xfrm>
            <a:prstGeom prst="rect">
              <a:avLst/>
            </a:prstGeom>
            <a:ln w="12700" cap="flat">
              <a:noFill/>
              <a:miter lim="400000"/>
            </a:ln>
            <a:effectLst/>
          </p:spPr>
        </p:pic>
      </p:grpSp>
      <p:sp>
        <p:nvSpPr>
          <p:cNvPr id="304" name="Retired:…"/>
          <p:cNvSpPr txBox="1"/>
          <p:nvPr/>
        </p:nvSpPr>
        <p:spPr>
          <a:xfrm>
            <a:off x="7022516" y="5493314"/>
            <a:ext cx="2029145" cy="54608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0" marR="0" defTabSz="576072">
              <a:defRPr sz="1260">
                <a:uFillTx/>
              </a:defRPr>
            </a:pPr>
            <a:r>
              <a:rPr b="1"/>
              <a:t>Retired:</a:t>
            </a:r>
            <a:r>
              <a:t> </a:t>
            </a:r>
          </a:p>
          <a:p>
            <a:pPr marL="0" marR="0" defTabSz="576072">
              <a:defRPr sz="1260">
                <a:uFillTx/>
              </a:defRPr>
            </a:pPr>
            <a:r>
              <a:t>Robert  Klanner (Hamburg), </a:t>
            </a:r>
          </a:p>
          <a:p>
            <a:pPr marL="0" marR="0" defTabSz="576072">
              <a:defRPr sz="1260">
                <a:uFillTx/>
              </a:defRPr>
            </a:pPr>
            <a:r>
              <a:t>Howard Wieman (LBL) </a:t>
            </a:r>
          </a:p>
        </p:txBody>
      </p:sp>
      <p:sp>
        <p:nvSpPr>
          <p:cNvPr id="305" name="**Chair"/>
          <p:cNvSpPr txBox="1"/>
          <p:nvPr/>
        </p:nvSpPr>
        <p:spPr>
          <a:xfrm>
            <a:off x="239717" y="6024426"/>
            <a:ext cx="571700" cy="254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marL="0" marR="0" defTabSz="457200">
              <a:defRPr sz="1200">
                <a:solidFill>
                  <a:srgbClr val="FF0000"/>
                </a:solidFill>
                <a:uFillTx/>
                <a:latin typeface="Helvetica"/>
                <a:ea typeface="Helvetica"/>
                <a:cs typeface="Helvetica"/>
                <a:sym typeface="Helvetica"/>
              </a:defRPr>
            </a:lvl1pPr>
          </a:lstStyle>
          <a:p>
            <a:pPr/>
            <a:r>
              <a:t>**Chair</a:t>
            </a:r>
          </a:p>
        </p:txBody>
      </p:sp>
      <p:sp>
        <p:nvSpPr>
          <p:cNvPr id="306" name="URL: https://wiki.bnl.gov/conferences/index.php/EIC_R%25D"/>
          <p:cNvSpPr txBox="1"/>
          <p:nvPr/>
        </p:nvSpPr>
        <p:spPr>
          <a:xfrm>
            <a:off x="128905" y="6336028"/>
            <a:ext cx="9498057" cy="422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solidFill>
                  <a:srgbClr val="008F00"/>
                </a:solidFill>
              </a:defRPr>
            </a:lvl1pPr>
          </a:lstStyle>
          <a:p>
            <a:pPr/>
            <a:r>
              <a:t>URL: https://wiki.bnl.gov/conferences/index.php/EIC_R%25D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R&amp;D Program In Numbers"/>
          <p:cNvSpPr txBox="1"/>
          <p:nvPr>
            <p:ph type="title"/>
          </p:nvPr>
        </p:nvSpPr>
        <p:spPr>
          <a:prstGeom prst="rect">
            <a:avLst/>
          </a:prstGeom>
        </p:spPr>
        <p:txBody>
          <a:bodyPr/>
          <a:lstStyle/>
          <a:p>
            <a:pPr/>
            <a:r>
              <a:t>R&amp;D Program In Numbers</a:t>
            </a:r>
          </a:p>
        </p:txBody>
      </p:sp>
      <p:sp>
        <p:nvSpPr>
          <p:cNvPr id="3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10" name="Number of Proposals per FY"/>
          <p:cNvGraphicFramePr/>
          <p:nvPr/>
        </p:nvGraphicFramePr>
        <p:xfrm>
          <a:off x="257589" y="785242"/>
          <a:ext cx="4515269" cy="2936092"/>
        </p:xfrm>
        <a:graphic xmlns:a="http://schemas.openxmlformats.org/drawingml/2006/main">
          <a:graphicData uri="http://schemas.openxmlformats.org/drawingml/2006/chart">
            <c:chart xmlns:c="http://schemas.openxmlformats.org/drawingml/2006/chart" r:id="rId2"/>
          </a:graphicData>
        </a:graphic>
      </p:graphicFrame>
      <p:sp>
        <p:nvSpPr>
          <p:cNvPr id="311" name="Typical 10-11 projects supported…"/>
          <p:cNvSpPr txBox="1"/>
          <p:nvPr/>
        </p:nvSpPr>
        <p:spPr>
          <a:xfrm>
            <a:off x="4961356" y="839420"/>
            <a:ext cx="4057158" cy="4438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1" marL="239058" marR="41275" indent="-239058">
              <a:spcBef>
                <a:spcPts val="400"/>
              </a:spcBef>
              <a:buClr>
                <a:srgbClr val="FF2600"/>
              </a:buClr>
              <a:buSzPct val="150000"/>
              <a:buChar char="•"/>
              <a:defRPr sz="2200"/>
            </a:pPr>
            <a:r>
              <a:t>Typical 10-11 projects supported</a:t>
            </a:r>
          </a:p>
          <a:p>
            <a:pPr lvl="1" marL="239058" marR="41275" indent="-239058">
              <a:spcBef>
                <a:spcPts val="400"/>
              </a:spcBef>
              <a:buClr>
                <a:srgbClr val="FF2600"/>
              </a:buClr>
              <a:buSzPct val="150000"/>
              <a:buChar char="•"/>
              <a:defRPr sz="2200"/>
            </a:pPr>
            <a:r>
              <a:t>Attempt to merge projects in consortia when related</a:t>
            </a:r>
          </a:p>
          <a:p>
            <a:pPr lvl="1" marL="239058" marR="41275" indent="-239058">
              <a:spcBef>
                <a:spcPts val="400"/>
              </a:spcBef>
              <a:buClr>
                <a:srgbClr val="FF2600"/>
              </a:buClr>
              <a:buSzPct val="150000"/>
              <a:buChar char="•"/>
              <a:defRPr sz="2200">
                <a:solidFill>
                  <a:srgbClr val="021EAA"/>
                </a:solidFill>
              </a:defRPr>
            </a:pPr>
            <a:r>
              <a:t>Participation:</a:t>
            </a:r>
          </a:p>
          <a:p>
            <a:pPr lvl="2" marL="594658" marR="41275" indent="-239058">
              <a:spcBef>
                <a:spcPts val="400"/>
              </a:spcBef>
              <a:buClr>
                <a:srgbClr val="021EAA"/>
              </a:buClr>
              <a:buSzPct val="100000"/>
              <a:buChar char="‣"/>
              <a:defRPr sz="2200">
                <a:solidFill>
                  <a:srgbClr val="021EAA"/>
                </a:solidFill>
              </a:defRPr>
            </a:pPr>
            <a:r>
              <a:t>46 institutions (13 non-US)</a:t>
            </a:r>
          </a:p>
          <a:p>
            <a:pPr lvl="2" marL="594658" marR="41275" indent="-239058">
              <a:spcBef>
                <a:spcPts val="400"/>
              </a:spcBef>
              <a:buClr>
                <a:srgbClr val="021EAA"/>
              </a:buClr>
              <a:buSzPct val="100000"/>
              <a:buChar char="‣"/>
              <a:defRPr sz="2200">
                <a:solidFill>
                  <a:srgbClr val="021EAA"/>
                </a:solidFill>
              </a:defRPr>
            </a:pPr>
            <a:r>
              <a:t>6 Natl. Labs</a:t>
            </a:r>
          </a:p>
          <a:p>
            <a:pPr lvl="2" marL="594658" marR="41275" indent="-239058">
              <a:spcBef>
                <a:spcPts val="400"/>
              </a:spcBef>
              <a:buClr>
                <a:srgbClr val="021EAA"/>
              </a:buClr>
              <a:buSzPct val="100000"/>
              <a:buChar char="‣"/>
              <a:defRPr sz="2200">
                <a:solidFill>
                  <a:srgbClr val="021EAA"/>
                </a:solidFill>
              </a:defRPr>
            </a:pPr>
            <a:r>
              <a:t>187 participants</a:t>
            </a:r>
          </a:p>
          <a:p>
            <a:pPr lvl="1" marL="239058" marR="41275" indent="-239058">
              <a:spcBef>
                <a:spcPts val="400"/>
              </a:spcBef>
              <a:buClr>
                <a:srgbClr val="FF2600"/>
              </a:buClr>
              <a:buSzPct val="150000"/>
              <a:buChar char="•"/>
              <a:defRPr sz="2200"/>
            </a:pPr>
            <a:r>
              <a:t>Since 2016 budget flat ~$1M</a:t>
            </a:r>
          </a:p>
          <a:p>
            <a:pPr lvl="1" marL="239058" marR="41275" indent="-239058">
              <a:spcBef>
                <a:spcPts val="400"/>
              </a:spcBef>
              <a:buClr>
                <a:srgbClr val="FF2600"/>
              </a:buClr>
              <a:buSzPct val="150000"/>
              <a:buChar char="•"/>
              <a:defRPr sz="2200"/>
            </a:pPr>
            <a:r>
              <a:t>Requested funds exceed available funds by factor 1.5-2.5</a:t>
            </a:r>
          </a:p>
        </p:txBody>
      </p:sp>
      <p:graphicFrame>
        <p:nvGraphicFramePr>
          <p:cNvPr id="312" name="Funding per FY"/>
          <p:cNvGraphicFramePr/>
          <p:nvPr/>
        </p:nvGraphicFramePr>
        <p:xfrm>
          <a:off x="119134" y="3805780"/>
          <a:ext cx="4634846" cy="2936091"/>
        </p:xfrm>
        <a:graphic xmlns:a="http://schemas.openxmlformats.org/drawingml/2006/main">
          <a:graphicData uri="http://schemas.openxmlformats.org/drawingml/2006/chart">
            <c:chart xmlns:c="http://schemas.openxmlformats.org/drawingml/2006/chart" r:id="rId3"/>
          </a:graphicData>
        </a:graphic>
      </p:graphicFrame>
      <p:grpSp>
        <p:nvGrpSpPr>
          <p:cNvPr id="315" name="Group"/>
          <p:cNvGrpSpPr/>
          <p:nvPr/>
        </p:nvGrpSpPr>
        <p:grpSpPr>
          <a:xfrm>
            <a:off x="2341531" y="1201802"/>
            <a:ext cx="660097" cy="865786"/>
            <a:chOff x="0" y="0"/>
            <a:chExt cx="660096" cy="865785"/>
          </a:xfrm>
        </p:grpSpPr>
        <p:sp>
          <p:nvSpPr>
            <p:cNvPr id="313" name="LRP"/>
            <p:cNvSpPr txBox="1"/>
            <p:nvPr/>
          </p:nvSpPr>
          <p:spPr>
            <a:xfrm>
              <a:off x="0" y="-1"/>
              <a:ext cx="660097" cy="4250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ctr">
              <a:noAutofit/>
            </a:bodyPr>
            <a:lstStyle>
              <a:lvl1pPr marL="0" marR="0">
                <a:defRPr sz="1400">
                  <a:uFillTx/>
                  <a:latin typeface="Helvetica"/>
                  <a:ea typeface="Helvetica"/>
                  <a:cs typeface="Helvetica"/>
                  <a:sym typeface="Helvetica"/>
                </a:defRPr>
              </a:lvl1pPr>
            </a:lstStyle>
            <a:p>
              <a:pPr/>
              <a:r>
                <a:t>LRP</a:t>
              </a:r>
            </a:p>
          </p:txBody>
        </p:sp>
        <p:sp>
          <p:nvSpPr>
            <p:cNvPr id="314" name="Line"/>
            <p:cNvSpPr/>
            <p:nvPr/>
          </p:nvSpPr>
          <p:spPr>
            <a:xfrm flipH="1">
              <a:off x="293688" y="381101"/>
              <a:ext cx="1" cy="484685"/>
            </a:xfrm>
            <a:prstGeom prst="line">
              <a:avLst/>
            </a:prstGeom>
            <a:noFill/>
            <a:ln w="63500" cap="flat">
              <a:solidFill>
                <a:srgbClr val="000000"/>
              </a:solidFill>
              <a:prstDash val="solid"/>
              <a:round/>
              <a:tailEnd type="triangle" w="med" len="med"/>
            </a:ln>
            <a:effectLst/>
          </p:spPr>
          <p:txBody>
            <a:bodyPr wrap="square" lIns="0" tIns="0" rIns="0" bIns="0" numCol="1" anchor="t">
              <a:noAutofit/>
            </a:bodyPr>
            <a:lstStyle/>
            <a:p>
              <a:pPr marL="81279" marR="81279" defTabSz="1828800">
                <a:defRPr sz="4800">
                  <a:latin typeface="Times New Roman"/>
                  <a:ea typeface="Times New Roman"/>
                  <a:cs typeface="Times New Roman"/>
                  <a:sym typeface="Times New Roman"/>
                </a:defRPr>
              </a:pPr>
            </a:p>
          </p:txBody>
        </p:sp>
      </p:grpSp>
      <p:sp>
        <p:nvSpPr>
          <p:cNvPr id="316" name="N.B.: Generic RHIC detector funding was $4M in 2018$"/>
          <p:cNvSpPr txBox="1"/>
          <p:nvPr/>
        </p:nvSpPr>
        <p:spPr>
          <a:xfrm>
            <a:off x="5082397" y="5815332"/>
            <a:ext cx="3815076"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r>
              <a:t>N.B.: </a:t>
            </a:r>
            <a:r>
              <a:rPr i="1"/>
              <a:t>Generic</a:t>
            </a:r>
            <a:r>
              <a:t> RHIC detector funding was $4M in 2018$</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319" name="FY19 Projects"/>
          <p:cNvSpPr txBox="1"/>
          <p:nvPr>
            <p:ph type="title"/>
          </p:nvPr>
        </p:nvSpPr>
        <p:spPr>
          <a:prstGeom prst="rect">
            <a:avLst/>
          </a:prstGeom>
        </p:spPr>
        <p:txBody>
          <a:bodyPr/>
          <a:lstStyle/>
          <a:p>
            <a:pPr/>
            <a:r>
              <a:t>FY19 Projects</a:t>
            </a:r>
          </a:p>
        </p:txBody>
      </p:sp>
      <p:sp>
        <p:nvSpPr>
          <p:cNvPr id="320" name="11 Projects are considered in FY19…"/>
          <p:cNvSpPr txBox="1"/>
          <p:nvPr>
            <p:ph type="body" idx="1"/>
          </p:nvPr>
        </p:nvSpPr>
        <p:spPr>
          <a:xfrm>
            <a:off x="190500" y="812800"/>
            <a:ext cx="8763000" cy="5414885"/>
          </a:xfrm>
          <a:prstGeom prst="rect">
            <a:avLst/>
          </a:prstGeom>
        </p:spPr>
        <p:txBody>
          <a:bodyPr/>
          <a:lstStyle/>
          <a:p>
            <a:pPr>
              <a:spcBef>
                <a:spcPts val="700"/>
              </a:spcBef>
            </a:pPr>
            <a:r>
              <a:t>11 Projects are considered in FY19</a:t>
            </a:r>
          </a:p>
          <a:p>
            <a:pPr lvl="1">
              <a:spcBef>
                <a:spcPts val="700"/>
              </a:spcBef>
              <a:defRPr sz="2300"/>
            </a:pPr>
            <a:r>
              <a:rPr>
                <a:solidFill>
                  <a:srgbClr val="008F00"/>
                </a:solidFill>
              </a:rPr>
              <a:t>eRD1</a:t>
            </a:r>
            <a:r>
              <a:t> - Calorimeter consortium</a:t>
            </a:r>
          </a:p>
          <a:p>
            <a:pPr lvl="1">
              <a:spcBef>
                <a:spcPts val="700"/>
              </a:spcBef>
              <a:defRPr sz="2300"/>
            </a:pPr>
            <a:r>
              <a:rPr>
                <a:solidFill>
                  <a:srgbClr val="008F00"/>
                </a:solidFill>
              </a:rPr>
              <a:t>eRD6</a:t>
            </a:r>
            <a:r>
              <a:t> - Tracking/PID consortium</a:t>
            </a:r>
          </a:p>
          <a:p>
            <a:pPr lvl="1">
              <a:spcBef>
                <a:spcPts val="700"/>
              </a:spcBef>
              <a:defRPr sz="2300"/>
            </a:pPr>
            <a:r>
              <a:rPr>
                <a:solidFill>
                  <a:srgbClr val="008F00"/>
                </a:solidFill>
              </a:rPr>
              <a:t>eRD14</a:t>
            </a:r>
            <a:r>
              <a:t> - PID consortium</a:t>
            </a:r>
          </a:p>
          <a:p>
            <a:pPr lvl="1">
              <a:spcBef>
                <a:spcPts val="700"/>
              </a:spcBef>
              <a:defRPr sz="2300"/>
            </a:pPr>
            <a:r>
              <a:t>eRD22 - GEM Transition Radiation Detector (TRD)</a:t>
            </a:r>
          </a:p>
          <a:p>
            <a:pPr lvl="1">
              <a:spcBef>
                <a:spcPts val="700"/>
              </a:spcBef>
              <a:defRPr sz="2300"/>
            </a:pPr>
            <a:r>
              <a:t>eRD16 - Fwd Silicon tracking </a:t>
            </a:r>
            <a:endParaRPr>
              <a:solidFill>
                <a:srgbClr val="941100"/>
              </a:solidFill>
            </a:endParaRPr>
          </a:p>
          <a:p>
            <a:pPr lvl="1">
              <a:spcBef>
                <a:spcPts val="700"/>
              </a:spcBef>
              <a:defRPr sz="2300"/>
            </a:pPr>
            <a:r>
              <a:t>eRD18 - Central Si tracking/Si sensors</a:t>
            </a:r>
          </a:p>
          <a:p>
            <a:pPr lvl="1">
              <a:spcBef>
                <a:spcPts val="700"/>
              </a:spcBef>
              <a:defRPr sz="2300"/>
            </a:pPr>
            <a:r>
              <a:t>eRD15 - Compton spectrometer</a:t>
            </a:r>
          </a:p>
          <a:p>
            <a:pPr lvl="1">
              <a:spcBef>
                <a:spcPts val="700"/>
              </a:spcBef>
              <a:defRPr sz="2300"/>
            </a:pPr>
            <a:r>
              <a:t>eRD17 - e+A Simulations/Nuclear Breakup (BEAGLE)</a:t>
            </a:r>
          </a:p>
          <a:p>
            <a:pPr lvl="1">
              <a:spcBef>
                <a:spcPts val="700"/>
              </a:spcBef>
              <a:defRPr sz="2300"/>
            </a:pPr>
            <a:r>
              <a:rPr>
                <a:solidFill>
                  <a:srgbClr val="008F00"/>
                </a:solidFill>
              </a:rPr>
              <a:t>eRD20</a:t>
            </a:r>
            <a:r>
              <a:t> - Software consortium</a:t>
            </a:r>
          </a:p>
          <a:p>
            <a:pPr lvl="1">
              <a:spcBef>
                <a:spcPts val="700"/>
              </a:spcBef>
              <a:defRPr sz="2300"/>
            </a:pPr>
            <a:r>
              <a:t>eRD21 - Background studies</a:t>
            </a:r>
          </a:p>
          <a:p>
            <a:pPr lvl="1">
              <a:spcBef>
                <a:spcPts val="700"/>
              </a:spcBef>
              <a:defRPr sz="2300"/>
            </a:pPr>
            <a:r>
              <a:t>New - DAQ/Streaming Readout</a:t>
            </a:r>
          </a:p>
        </p:txBody>
      </p:sp>
      <p:sp>
        <p:nvSpPr>
          <p:cNvPr id="3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2" name="Green = consortia"/>
          <p:cNvSpPr txBox="1"/>
          <p:nvPr/>
        </p:nvSpPr>
        <p:spPr>
          <a:xfrm>
            <a:off x="363077" y="6334046"/>
            <a:ext cx="2321755"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solidFill>
                  <a:srgbClr val="008F00"/>
                </a:solidFill>
              </a:defRPr>
            </a:lvl1pPr>
          </a:lstStyle>
          <a:p>
            <a:pPr/>
            <a:r>
              <a:t>Green = consortia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327" name="W-SciFi Calorimetry (eRD1)"/>
          <p:cNvSpPr txBox="1"/>
          <p:nvPr>
            <p:ph type="title"/>
          </p:nvPr>
        </p:nvSpPr>
        <p:spPr>
          <a:prstGeom prst="rect">
            <a:avLst/>
          </a:prstGeom>
        </p:spPr>
        <p:txBody>
          <a:bodyPr/>
          <a:lstStyle/>
          <a:p>
            <a:pPr/>
            <a:r>
              <a:t>W-SciFi Calorimetry (eRD1)</a:t>
            </a:r>
          </a:p>
        </p:txBody>
      </p:sp>
      <p:sp>
        <p:nvSpPr>
          <p:cNvPr id="328" name="Scintillating fibers embedded in W-powder composite absorber…"/>
          <p:cNvSpPr txBox="1"/>
          <p:nvPr>
            <p:ph type="body" idx="1"/>
          </p:nvPr>
        </p:nvSpPr>
        <p:spPr>
          <a:xfrm>
            <a:off x="87414" y="767607"/>
            <a:ext cx="8931276" cy="5930901"/>
          </a:xfrm>
          <a:prstGeom prst="rect">
            <a:avLst/>
          </a:prstGeom>
        </p:spPr>
        <p:txBody>
          <a:bodyPr/>
          <a:lstStyle/>
          <a:p>
            <a:pPr>
              <a:buSzPct val="150000"/>
              <a:defRPr b="1" sz="2200">
                <a:solidFill>
                  <a:srgbClr val="FF2600"/>
                </a:solidFill>
              </a:defRPr>
            </a:pPr>
            <a:r>
              <a:t>Scintillating fibers embedded in W-powder composite absorber</a:t>
            </a:r>
          </a:p>
          <a:p>
            <a:pPr>
              <a:defRPr sz="2200"/>
            </a:pPr>
            <a:r>
              <a:t>Development led to working prototypes with good energy &amp; position resolutions, choice of readout technology, all coupled with levels of radiation hardness that would result in a capable EM calorimeter for the barrel and hadron-going directions at an EIC. </a:t>
            </a:r>
          </a:p>
          <a:p>
            <a:pPr>
              <a:defRPr sz="2200"/>
            </a:pPr>
            <a:r>
              <a:t>Technology is used for EMCal in sPHENIX</a:t>
            </a:r>
            <a:endParaRPr b="1" sz="1700">
              <a:solidFill>
                <a:srgbClr val="008F00"/>
              </a:solidFill>
            </a:endParaRPr>
          </a:p>
          <a:p>
            <a:pPr>
              <a:defRPr sz="2200"/>
            </a:pPr>
            <a:r>
              <a:t>Issue: In RHIC beam in 2017, η=3.75, ~10</a:t>
            </a:r>
            <a:r>
              <a:rPr baseline="31999"/>
              <a:t>11</a:t>
            </a:r>
            <a:r>
              <a:t> n/cm</a:t>
            </a:r>
            <a:r>
              <a:rPr baseline="31999"/>
              <a:t>2 </a:t>
            </a:r>
            <a:r>
              <a:t>SiPM show non-homogeneous degradations </a:t>
            </a:r>
            <a:r>
              <a:rPr>
                <a:latin typeface="Symbol"/>
                <a:ea typeface="Symbol"/>
                <a:cs typeface="Symbol"/>
                <a:sym typeface="Symbol"/>
              </a:rPr>
              <a:t>Þ</a:t>
            </a:r>
            <a:r>
              <a:t> need for a good monitoring system for a W-SciFi calorimeter (future project?)</a:t>
            </a:r>
          </a:p>
        </p:txBody>
      </p:sp>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 name="Image" descr="Image"/>
          <p:cNvPicPr>
            <a:picLocks noChangeAspect="1"/>
          </p:cNvPicPr>
          <p:nvPr/>
        </p:nvPicPr>
        <p:blipFill>
          <a:blip r:embed="rId2">
            <a:extLst/>
          </a:blip>
          <a:stretch>
            <a:fillRect/>
          </a:stretch>
        </p:blipFill>
        <p:spPr>
          <a:xfrm>
            <a:off x="192453" y="4144740"/>
            <a:ext cx="4432319" cy="2627771"/>
          </a:xfrm>
          <a:prstGeom prst="rect">
            <a:avLst/>
          </a:prstGeom>
          <a:ln w="12700"/>
        </p:spPr>
      </p:pic>
      <p:pic>
        <p:nvPicPr>
          <p:cNvPr id="331" name="Picture 6" descr="Picture 6"/>
          <p:cNvPicPr>
            <a:picLocks noChangeAspect="1"/>
          </p:cNvPicPr>
          <p:nvPr/>
        </p:nvPicPr>
        <p:blipFill>
          <a:blip r:embed="rId3">
            <a:extLst/>
          </a:blip>
          <a:stretch>
            <a:fillRect/>
          </a:stretch>
        </p:blipFill>
        <p:spPr>
          <a:xfrm>
            <a:off x="4860378" y="4758660"/>
            <a:ext cx="3869074" cy="1904776"/>
          </a:xfrm>
          <a:prstGeom prst="rect">
            <a:avLst/>
          </a:prstGeom>
          <a:ln w="12700">
            <a:miter lim="400000"/>
          </a:ln>
        </p:spPr>
      </p:pic>
      <p:pic>
        <p:nvPicPr>
          <p:cNvPr id="332" name="Image" descr="Image"/>
          <p:cNvPicPr>
            <a:picLocks noChangeAspect="1"/>
          </p:cNvPicPr>
          <p:nvPr/>
        </p:nvPicPr>
        <p:blipFill>
          <a:blip r:embed="rId4">
            <a:extLst/>
          </a:blip>
          <a:stretch>
            <a:fillRect/>
          </a:stretch>
        </p:blipFill>
        <p:spPr>
          <a:xfrm>
            <a:off x="7143089" y="3879388"/>
            <a:ext cx="1836376" cy="1393749"/>
          </a:xfrm>
          <a:prstGeom prst="rect">
            <a:avLst/>
          </a:prstGeom>
          <a:ln w="12700"/>
        </p:spPr>
      </p:pic>
      <p:sp>
        <p:nvSpPr>
          <p:cNvPr id="333" name="UCLA/BNL/IU/PSU/TAMU"/>
          <p:cNvSpPr txBox="1"/>
          <p:nvPr/>
        </p:nvSpPr>
        <p:spPr>
          <a:xfrm>
            <a:off x="6570742" y="343108"/>
            <a:ext cx="2514898"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400"/>
              </a:spcBef>
              <a:buClr>
                <a:srgbClr val="FF2600"/>
              </a:buClr>
              <a:defRPr b="1" sz="1600">
                <a:solidFill>
                  <a:srgbClr val="008F00"/>
                </a:solidFill>
              </a:defRPr>
            </a:lvl1pPr>
          </a:lstStyle>
          <a:p>
            <a:pPr>
              <a:defRPr b="0">
                <a:solidFill>
                  <a:srgbClr val="000000"/>
                </a:solidFill>
              </a:defRPr>
            </a:pPr>
            <a:r>
              <a:rPr b="1">
                <a:solidFill>
                  <a:srgbClr val="008F00"/>
                </a:solidFill>
              </a:rPr>
              <a:t>UCLA/BNL/IU/PSU/TAMU</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336" name="Hadron Calorimetry (eRD1)"/>
          <p:cNvSpPr txBox="1"/>
          <p:nvPr>
            <p:ph type="title"/>
          </p:nvPr>
        </p:nvSpPr>
        <p:spPr>
          <a:prstGeom prst="rect">
            <a:avLst/>
          </a:prstGeom>
        </p:spPr>
        <p:txBody>
          <a:bodyPr/>
          <a:lstStyle/>
          <a:p>
            <a:pPr/>
            <a:r>
              <a:t>Hadron Calorimetry (eRD1)</a:t>
            </a:r>
          </a:p>
        </p:txBody>
      </p:sp>
      <p:sp>
        <p:nvSpPr>
          <p:cNvPr id="337" name="New effort: examine timing of signals from a hadronic calorimeter to possibly dramatically (factor 2) improve energy resolution…"/>
          <p:cNvSpPr txBox="1"/>
          <p:nvPr>
            <p:ph type="body" idx="1"/>
          </p:nvPr>
        </p:nvSpPr>
        <p:spPr>
          <a:xfrm>
            <a:off x="91703" y="738001"/>
            <a:ext cx="6536905" cy="5969271"/>
          </a:xfrm>
          <a:prstGeom prst="rect">
            <a:avLst/>
          </a:prstGeom>
        </p:spPr>
        <p:txBody>
          <a:bodyPr/>
          <a:lstStyle/>
          <a:p>
            <a:pPr>
              <a:spcBef>
                <a:spcPts val="500"/>
              </a:spcBef>
              <a:defRPr sz="2300"/>
            </a:pPr>
            <a:r>
              <a:t>New effort: examine </a:t>
            </a:r>
            <a:r>
              <a:rPr>
                <a:solidFill>
                  <a:srgbClr val="021EAA"/>
                </a:solidFill>
              </a:rPr>
              <a:t>timing of signals</a:t>
            </a:r>
            <a:r>
              <a:t> from a hadronic calorimeter to possibly dramatically (factor 2) improve energy resolution </a:t>
            </a:r>
          </a:p>
          <a:p>
            <a:pPr>
              <a:spcBef>
                <a:spcPts val="500"/>
              </a:spcBef>
              <a:defRPr sz="2300"/>
            </a:pPr>
            <a:r>
              <a:t>Utilization of observable correlated with the total number of neutrons in the shower to make correction to the observed total energy on the event-by-event basis.</a:t>
            </a:r>
          </a:p>
          <a:p>
            <a:pPr lvl="1">
              <a:spcBef>
                <a:spcPts val="500"/>
              </a:spcBef>
              <a:defRPr sz="2200"/>
            </a:pPr>
            <a:r>
              <a:t>Ratio of Cherenkov to Scintillation light in DREAM</a:t>
            </a:r>
          </a:p>
          <a:p>
            <a:pPr lvl="1">
              <a:spcBef>
                <a:spcPts val="500"/>
              </a:spcBef>
              <a:defRPr sz="2200"/>
            </a:pPr>
            <a:r>
              <a:t>Timing information of shower development may be used in a similar fashion. </a:t>
            </a:r>
          </a:p>
          <a:p>
            <a:pPr lvl="1">
              <a:spcBef>
                <a:spcPts val="500"/>
              </a:spcBef>
              <a:defRPr sz="2200"/>
            </a:pPr>
            <a:r>
              <a:t>In addition: ZEUS FNC Tile/WLS method to use timing for e/h separation </a:t>
            </a:r>
          </a:p>
          <a:p>
            <a:pPr>
              <a:spcBef>
                <a:spcPts val="500"/>
              </a:spcBef>
              <a:defRPr sz="2300">
                <a:solidFill>
                  <a:srgbClr val="021EAA"/>
                </a:solidFill>
              </a:defRPr>
            </a:pPr>
            <a:r>
              <a:t>FY19: proof of principle using a small, 3x3 prototype (iron and lead absorber and scintillation tiles) in FNAL test beam</a:t>
            </a:r>
          </a:p>
        </p:txBody>
      </p:sp>
      <p:sp>
        <p:nvSpPr>
          <p:cNvPr id="3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9" name="page10image1762848.png" descr="page10image1762848.png"/>
          <p:cNvPicPr>
            <a:picLocks noChangeAspect="1"/>
          </p:cNvPicPr>
          <p:nvPr/>
        </p:nvPicPr>
        <p:blipFill>
          <a:blip r:embed="rId3">
            <a:extLst/>
          </a:blip>
          <a:stretch>
            <a:fillRect/>
          </a:stretch>
        </p:blipFill>
        <p:spPr>
          <a:xfrm>
            <a:off x="6671222" y="4630701"/>
            <a:ext cx="2353635" cy="2199766"/>
          </a:xfrm>
          <a:prstGeom prst="rect">
            <a:avLst/>
          </a:prstGeom>
          <a:ln w="12700"/>
        </p:spPr>
      </p:pic>
      <p:sp>
        <p:nvSpPr>
          <p:cNvPr id="340" name="Text"/>
          <p:cNvSpPr txBox="1"/>
          <p:nvPr/>
        </p:nvSpPr>
        <p:spPr>
          <a:xfrm>
            <a:off x="3779756" y="1376474"/>
            <a:ext cx="2667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lnSpc>
                <a:spcPts val="4200"/>
              </a:lnSpc>
              <a:spcBef>
                <a:spcPts val="1200"/>
              </a:spcBef>
              <a:defRPr>
                <a:uFillTx/>
                <a:latin typeface="Times"/>
                <a:ea typeface="Times"/>
                <a:cs typeface="Times"/>
                <a:sym typeface="Times"/>
              </a:defRPr>
            </a:lvl1pPr>
          </a:lstStyle>
          <a:p>
            <a:pPr/>
            <a:r>
              <a:t> </a:t>
            </a:r>
          </a:p>
        </p:txBody>
      </p:sp>
      <p:sp>
        <p:nvSpPr>
          <p:cNvPr id="341" name="Had"/>
          <p:cNvSpPr txBox="1"/>
          <p:nvPr/>
        </p:nvSpPr>
        <p:spPr>
          <a:xfrm>
            <a:off x="8203290" y="6097721"/>
            <a:ext cx="730757"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defRPr>
            </a:lvl1pPr>
          </a:lstStyle>
          <a:p>
            <a:pPr/>
            <a:r>
              <a:t>Had</a:t>
            </a:r>
          </a:p>
        </p:txBody>
      </p:sp>
      <p:sp>
        <p:nvSpPr>
          <p:cNvPr id="342" name="EM"/>
          <p:cNvSpPr txBox="1"/>
          <p:nvPr/>
        </p:nvSpPr>
        <p:spPr>
          <a:xfrm>
            <a:off x="7028279" y="5114779"/>
            <a:ext cx="61214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defRPr>
            </a:lvl1pPr>
          </a:lstStyle>
          <a:p>
            <a:pPr/>
            <a:r>
              <a:t>EM</a:t>
            </a:r>
          </a:p>
        </p:txBody>
      </p:sp>
      <p:pic>
        <p:nvPicPr>
          <p:cNvPr id="343" name="Image" descr="Image"/>
          <p:cNvPicPr>
            <a:picLocks noChangeAspect="1"/>
          </p:cNvPicPr>
          <p:nvPr/>
        </p:nvPicPr>
        <p:blipFill>
          <a:blip r:embed="rId4">
            <a:extLst/>
          </a:blip>
          <a:srcRect l="0" t="2392" r="51349" b="2392"/>
          <a:stretch>
            <a:fillRect/>
          </a:stretch>
        </p:blipFill>
        <p:spPr>
          <a:xfrm>
            <a:off x="6734408" y="799189"/>
            <a:ext cx="2227100" cy="1907644"/>
          </a:xfrm>
          <a:prstGeom prst="rect">
            <a:avLst/>
          </a:prstGeom>
          <a:ln w="12700"/>
        </p:spPr>
      </p:pic>
      <p:pic>
        <p:nvPicPr>
          <p:cNvPr id="344" name="Image" descr="Image"/>
          <p:cNvPicPr>
            <a:picLocks noChangeAspect="1"/>
          </p:cNvPicPr>
          <p:nvPr/>
        </p:nvPicPr>
        <p:blipFill>
          <a:blip r:embed="rId4">
            <a:extLst/>
          </a:blip>
          <a:srcRect l="51815" t="0" r="1112" b="0"/>
          <a:stretch>
            <a:fillRect/>
          </a:stretch>
        </p:blipFill>
        <p:spPr>
          <a:xfrm>
            <a:off x="6811798" y="2730051"/>
            <a:ext cx="2135200" cy="1985286"/>
          </a:xfrm>
          <a:prstGeom prst="rect">
            <a:avLst/>
          </a:prstGeom>
          <a:ln w="12700"/>
        </p:spPr>
      </p:pic>
      <p:sp>
        <p:nvSpPr>
          <p:cNvPr id="345" name="UCLA/BNL/IU/PSU/TAMU"/>
          <p:cNvSpPr txBox="1"/>
          <p:nvPr/>
        </p:nvSpPr>
        <p:spPr>
          <a:xfrm>
            <a:off x="6596142" y="343108"/>
            <a:ext cx="2514898"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400"/>
              </a:spcBef>
              <a:buClr>
                <a:srgbClr val="FF2600"/>
              </a:buClr>
              <a:defRPr b="1" sz="1600">
                <a:solidFill>
                  <a:srgbClr val="008F00"/>
                </a:solidFill>
              </a:defRPr>
            </a:lvl1pPr>
          </a:lstStyle>
          <a:p>
            <a:pPr>
              <a:defRPr b="0">
                <a:solidFill>
                  <a:srgbClr val="000000"/>
                </a:solidFill>
              </a:defRPr>
            </a:pPr>
            <a:r>
              <a:rPr b="1">
                <a:solidFill>
                  <a:srgbClr val="008F00"/>
                </a:solidFill>
              </a:rPr>
              <a:t>UCLA/BNL/IU/PSU/TAMU</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350" name="Scintillating Glasses  (eRD1)"/>
          <p:cNvSpPr txBox="1"/>
          <p:nvPr>
            <p:ph type="title"/>
          </p:nvPr>
        </p:nvSpPr>
        <p:spPr>
          <a:prstGeom prst="rect">
            <a:avLst/>
          </a:prstGeom>
        </p:spPr>
        <p:txBody>
          <a:bodyPr/>
          <a:lstStyle/>
          <a:p>
            <a:pPr/>
            <a:r>
              <a:t>Scintillating Glasses  (eRD1)</a:t>
            </a:r>
          </a:p>
        </p:txBody>
      </p:sp>
      <p:sp>
        <p:nvSpPr>
          <p:cNvPr id="351" name="e-going direction needs high precision calorimetry (≲ 2%/√E)…"/>
          <p:cNvSpPr txBox="1"/>
          <p:nvPr>
            <p:ph type="body" idx="1"/>
          </p:nvPr>
        </p:nvSpPr>
        <p:spPr>
          <a:xfrm>
            <a:off x="103001" y="733712"/>
            <a:ext cx="8763001" cy="5930901"/>
          </a:xfrm>
          <a:prstGeom prst="rect">
            <a:avLst/>
          </a:prstGeom>
        </p:spPr>
        <p:txBody>
          <a:bodyPr/>
          <a:lstStyle/>
          <a:p>
            <a:pPr>
              <a:defRPr sz="2300"/>
            </a:pPr>
            <a:r>
              <a:t>e-going direction needs high precision calorimetry (≲ 2%/√E)</a:t>
            </a:r>
          </a:p>
          <a:p>
            <a:pPr>
              <a:defRPr sz="2300"/>
            </a:pPr>
            <a:r>
              <a:t>Requires Lead Tungstate (PbWO4) crystals</a:t>
            </a:r>
          </a:p>
          <a:p>
            <a:pPr lvl="1">
              <a:defRPr sz="2300"/>
            </a:pPr>
            <a:r>
              <a:t>Despite progress still a struggle to work with vendors (SICCAS &amp; CRYTUR) to get high quality PbWO4 crystals</a:t>
            </a:r>
          </a:p>
          <a:p>
            <a:pPr>
              <a:defRPr sz="2300">
                <a:solidFill>
                  <a:srgbClr val="FF2600"/>
                </a:solidFill>
              </a:defRPr>
            </a:pPr>
            <a:r>
              <a:t>New effort: Study various scintillating glasses </a:t>
            </a:r>
          </a:p>
          <a:p>
            <a:pPr lvl="1">
              <a:defRPr sz="2300"/>
            </a:pPr>
            <a:r>
              <a:t>Similar to lead glass in many properties but exhibit up to 100x the light yield per GeV. </a:t>
            </a:r>
          </a:p>
          <a:p>
            <a:pPr lvl="1">
              <a:defRPr sz="2300"/>
            </a:pPr>
            <a:r>
              <a:t>Path to inexpensive high resolution EM calorimeters</a:t>
            </a:r>
          </a:p>
          <a:p>
            <a:pPr>
              <a:defRPr sz="2300"/>
            </a:pPr>
            <a:r>
              <a:t>Past: Limited to small samples due to difficulties with scaling up the production while maintaining the needed purity. </a:t>
            </a:r>
          </a:p>
          <a:p>
            <a:pPr>
              <a:defRPr sz="2300">
                <a:solidFill>
                  <a:srgbClr val="021EAA"/>
                </a:solidFill>
              </a:defRPr>
            </a:pPr>
            <a:r>
              <a:t>The VSL at CUA offers the facilities and expertise</a:t>
            </a:r>
          </a:p>
        </p:txBody>
      </p:sp>
      <p:sp>
        <p:nvSpPr>
          <p:cNvPr id="3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Image" descr="Image"/>
          <p:cNvPicPr>
            <a:picLocks noChangeAspect="1"/>
          </p:cNvPicPr>
          <p:nvPr/>
        </p:nvPicPr>
        <p:blipFill>
          <a:blip r:embed="rId3">
            <a:extLst/>
          </a:blip>
          <a:stretch>
            <a:fillRect/>
          </a:stretch>
        </p:blipFill>
        <p:spPr>
          <a:xfrm>
            <a:off x="70120" y="5014304"/>
            <a:ext cx="6267717" cy="1611168"/>
          </a:xfrm>
          <a:prstGeom prst="rect">
            <a:avLst/>
          </a:prstGeom>
          <a:ln w="12700"/>
        </p:spPr>
      </p:pic>
      <p:sp>
        <p:nvSpPr>
          <p:cNvPr id="354" name="Samples made at CUA/VSL with new method. 35 times lighoutput of PbWO4"/>
          <p:cNvSpPr txBox="1"/>
          <p:nvPr/>
        </p:nvSpPr>
        <p:spPr>
          <a:xfrm>
            <a:off x="6428557" y="5294341"/>
            <a:ext cx="2627861" cy="12996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defTabSz="457200">
              <a:lnSpc>
                <a:spcPts val="4800"/>
              </a:lnSpc>
              <a:spcBef>
                <a:spcPts val="1200"/>
              </a:spcBef>
              <a:defRPr sz="2033">
                <a:solidFill>
                  <a:srgbClr val="021EAA"/>
                </a:solidFill>
                <a:uFillTx/>
              </a:defRPr>
            </a:lvl1pPr>
          </a:lstStyle>
          <a:p>
            <a:pPr/>
            <a:r>
              <a:t>Samples made at CUA/VSL with new method. 35 times lighoutput of PbWO4</a:t>
            </a:r>
          </a:p>
        </p:txBody>
      </p:sp>
      <p:sp>
        <p:nvSpPr>
          <p:cNvPr id="355" name="IPN-Orsay, CUA,…"/>
          <p:cNvSpPr txBox="1"/>
          <p:nvPr/>
        </p:nvSpPr>
        <p:spPr>
          <a:xfrm>
            <a:off x="7333708" y="53548"/>
            <a:ext cx="1804294" cy="6054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41275">
              <a:spcBef>
                <a:spcPts val="400"/>
              </a:spcBef>
              <a:defRPr b="1" sz="1600">
                <a:solidFill>
                  <a:srgbClr val="008F00"/>
                </a:solidFill>
              </a:defRPr>
            </a:pPr>
            <a:r>
              <a:t>IPN-Orsay, CUA, </a:t>
            </a:r>
          </a:p>
          <a:p>
            <a:pPr marL="0" marR="41275">
              <a:spcBef>
                <a:spcPts val="400"/>
              </a:spcBef>
              <a:defRPr b="1" sz="1600">
                <a:solidFill>
                  <a:srgbClr val="008F00"/>
                </a:solidFill>
              </a:defRPr>
            </a:pPr>
            <a:r>
              <a:t>VSL, Caltech</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360" name="GEM R&amp;D Program (eRD3)"/>
          <p:cNvSpPr txBox="1"/>
          <p:nvPr>
            <p:ph type="title"/>
          </p:nvPr>
        </p:nvSpPr>
        <p:spPr>
          <a:prstGeom prst="rect">
            <a:avLst/>
          </a:prstGeom>
        </p:spPr>
        <p:txBody>
          <a:bodyPr/>
          <a:lstStyle/>
          <a:p>
            <a:pPr/>
            <a:r>
              <a:t>GEM R&amp;D Program (eRD3)</a:t>
            </a:r>
          </a:p>
        </p:txBody>
      </p:sp>
      <p:sp>
        <p:nvSpPr>
          <p:cNvPr id="361" name="Effort concentrated on forward GEM and barrel MMG tracking solutions…"/>
          <p:cNvSpPr txBox="1"/>
          <p:nvPr>
            <p:ph type="body" sz="half" idx="1"/>
          </p:nvPr>
        </p:nvSpPr>
        <p:spPr>
          <a:xfrm>
            <a:off x="103001" y="719384"/>
            <a:ext cx="5336473" cy="3504527"/>
          </a:xfrm>
          <a:prstGeom prst="rect">
            <a:avLst/>
          </a:prstGeom>
        </p:spPr>
        <p:txBody>
          <a:bodyPr/>
          <a:lstStyle/>
          <a:p>
            <a:pPr>
              <a:spcBef>
                <a:spcPts val="500"/>
              </a:spcBef>
              <a:defRPr sz="2200"/>
            </a:pPr>
            <a:r>
              <a:t>Effort concentrated on forward </a:t>
            </a:r>
            <a:r>
              <a:rPr>
                <a:solidFill>
                  <a:srgbClr val="FF2600"/>
                </a:solidFill>
              </a:rPr>
              <a:t>GEM and barrel MMG tracking solutions</a:t>
            </a:r>
            <a:r>
              <a:t> </a:t>
            </a:r>
          </a:p>
          <a:p>
            <a:pPr>
              <a:spcBef>
                <a:spcPts val="500"/>
              </a:spcBef>
              <a:defRPr sz="2200"/>
            </a:pPr>
            <a:r>
              <a:t>Large, well equipped, laboratory has been created at Temple University partly from this program but with significant help from the University. </a:t>
            </a:r>
          </a:p>
          <a:p>
            <a:pPr>
              <a:spcBef>
                <a:spcPts val="500"/>
              </a:spcBef>
              <a:defRPr sz="2200">
                <a:solidFill>
                  <a:srgbClr val="021EAA"/>
                </a:solidFill>
              </a:defRPr>
            </a:pPr>
            <a:r>
              <a:t>The laboratory now includes optical CCD-based scanners for large GEM foils, ultrasonic baths, and an X-ray characterization station</a:t>
            </a:r>
          </a:p>
        </p:txBody>
      </p:sp>
      <p:sp>
        <p:nvSpPr>
          <p:cNvPr id="3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3" name="Picture 25" descr="Picture 25"/>
          <p:cNvPicPr>
            <a:picLocks noChangeAspect="1"/>
          </p:cNvPicPr>
          <p:nvPr/>
        </p:nvPicPr>
        <p:blipFill>
          <a:blip r:embed="rId2">
            <a:extLst/>
          </a:blip>
          <a:srcRect l="11524" t="2741" r="21193" b="5672"/>
          <a:stretch>
            <a:fillRect/>
          </a:stretch>
        </p:blipFill>
        <p:spPr>
          <a:xfrm>
            <a:off x="5497698" y="863377"/>
            <a:ext cx="3515693" cy="2691887"/>
          </a:xfrm>
          <a:prstGeom prst="rect">
            <a:avLst/>
          </a:prstGeom>
          <a:ln w="12700">
            <a:miter lim="400000"/>
          </a:ln>
        </p:spPr>
      </p:pic>
      <p:pic>
        <p:nvPicPr>
          <p:cNvPr id="364" name="Picture 2" descr="Picture 2"/>
          <p:cNvPicPr>
            <a:picLocks noChangeAspect="1"/>
          </p:cNvPicPr>
          <p:nvPr/>
        </p:nvPicPr>
        <p:blipFill>
          <a:blip r:embed="rId3">
            <a:extLst/>
          </a:blip>
          <a:srcRect l="0" t="0" r="49521" b="0"/>
          <a:stretch>
            <a:fillRect/>
          </a:stretch>
        </p:blipFill>
        <p:spPr>
          <a:xfrm>
            <a:off x="6845020" y="3705178"/>
            <a:ext cx="2200330" cy="3107754"/>
          </a:xfrm>
          <a:prstGeom prst="rect">
            <a:avLst/>
          </a:prstGeom>
          <a:ln w="12700">
            <a:miter lim="400000"/>
          </a:ln>
        </p:spPr>
      </p:pic>
      <p:sp>
        <p:nvSpPr>
          <p:cNvPr id="365" name="Real resource for the MPGD community…"/>
          <p:cNvSpPr txBox="1"/>
          <p:nvPr/>
        </p:nvSpPr>
        <p:spPr>
          <a:xfrm>
            <a:off x="148194" y="4351439"/>
            <a:ext cx="6797778" cy="2233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17500" marR="41275" indent="-317500">
              <a:spcBef>
                <a:spcPts val="500"/>
              </a:spcBef>
              <a:buClr>
                <a:srgbClr val="FF2600"/>
              </a:buClr>
              <a:buSzPct val="175000"/>
              <a:buChar char="•"/>
              <a:defRPr sz="2200">
                <a:solidFill>
                  <a:srgbClr val="FF2600"/>
                </a:solidFill>
              </a:defRPr>
            </a:pPr>
            <a:r>
              <a:t>Real resource for the MPGD community</a:t>
            </a:r>
          </a:p>
          <a:p>
            <a:pPr lvl="1" marL="635000" marR="41275" indent="-317500">
              <a:spcBef>
                <a:spcPts val="500"/>
              </a:spcBef>
              <a:buClr>
                <a:srgbClr val="011993"/>
              </a:buClr>
              <a:buSzPct val="104999"/>
              <a:buFont typeface="Lucida Grande"/>
              <a:buChar char="‣"/>
              <a:defRPr sz="2200"/>
            </a:pPr>
            <a:r>
              <a:t>Analyzed foils for BONUS experiment and Mecaro (Korean company).</a:t>
            </a:r>
          </a:p>
          <a:p>
            <a:pPr marL="317500" marR="41275" indent="-317500">
              <a:spcBef>
                <a:spcPts val="500"/>
              </a:spcBef>
              <a:buClr>
                <a:srgbClr val="FF2600"/>
              </a:buClr>
              <a:buSzPct val="175000"/>
              <a:buChar char="•"/>
              <a:defRPr sz="2200"/>
            </a:pPr>
            <a:r>
              <a:t>Characterization with cosmics and x-rays of triple-GEM detector with Kapton spacer rings and G10 spacer grids </a:t>
            </a:r>
            <a:r>
              <a:rPr>
                <a:solidFill>
                  <a:srgbClr val="941100"/>
                </a:solidFill>
              </a:rPr>
              <a:t>closes out the eRD3 program</a:t>
            </a:r>
            <a:r>
              <a:t>.</a:t>
            </a:r>
          </a:p>
        </p:txBody>
      </p:sp>
      <p:sp>
        <p:nvSpPr>
          <p:cNvPr id="366" name="Temple, Saclay"/>
          <p:cNvSpPr txBox="1"/>
          <p:nvPr/>
        </p:nvSpPr>
        <p:spPr>
          <a:xfrm>
            <a:off x="7528018" y="330250"/>
            <a:ext cx="1567558" cy="3235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400"/>
              </a:spcBef>
              <a:defRPr b="1" sz="1600">
                <a:solidFill>
                  <a:srgbClr val="008F00"/>
                </a:solidFill>
              </a:defRPr>
            </a:lvl1pPr>
          </a:lstStyle>
          <a:p>
            <a:pPr/>
            <a:r>
              <a:t>Temple, Saclay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197" name="Setting the Stage: EIC Detector(s)"/>
          <p:cNvSpPr txBox="1"/>
          <p:nvPr>
            <p:ph type="title"/>
          </p:nvPr>
        </p:nvSpPr>
        <p:spPr>
          <a:prstGeom prst="rect">
            <a:avLst/>
          </a:prstGeom>
        </p:spPr>
        <p:txBody>
          <a:bodyPr/>
          <a:lstStyle/>
          <a:p>
            <a:pPr/>
            <a:r>
              <a:t>Setting the Stage: EIC Detector(s)</a:t>
            </a:r>
          </a:p>
        </p:txBody>
      </p:sp>
      <p:sp>
        <p:nvSpPr>
          <p:cNvPr id="198" name="Consensus within the EIC community:…"/>
          <p:cNvSpPr txBox="1"/>
          <p:nvPr>
            <p:ph type="body" idx="1"/>
          </p:nvPr>
        </p:nvSpPr>
        <p:spPr>
          <a:prstGeom prst="rect">
            <a:avLst/>
          </a:prstGeom>
        </p:spPr>
        <p:txBody>
          <a:bodyPr/>
          <a:lstStyle/>
          <a:p>
            <a:pPr>
              <a:spcBef>
                <a:spcPts val="1600"/>
              </a:spcBef>
            </a:pPr>
            <a:r>
              <a:t>Consensus within the EIC community:</a:t>
            </a:r>
          </a:p>
          <a:p>
            <a:pPr lvl="1">
              <a:spcBef>
                <a:spcPts val="1600"/>
              </a:spcBef>
            </a:pPr>
            <a:r>
              <a:t>A least 1 </a:t>
            </a:r>
            <a:r>
              <a:rPr>
                <a:solidFill>
                  <a:srgbClr val="021EAA"/>
                </a:solidFill>
              </a:rPr>
              <a:t>general purpose</a:t>
            </a:r>
            <a:r>
              <a:t> detector</a:t>
            </a:r>
          </a:p>
          <a:p>
            <a:pPr lvl="1">
              <a:spcBef>
                <a:spcPts val="1600"/>
              </a:spcBef>
            </a:pPr>
            <a:r>
              <a:t>Needs for a second detector - majority favors a </a:t>
            </a:r>
            <a:r>
              <a:rPr>
                <a:solidFill>
                  <a:srgbClr val="021EAA"/>
                </a:solidFill>
              </a:rPr>
              <a:t>second general purpose</a:t>
            </a:r>
            <a:r>
              <a:t> detector instead of more specialized detector</a:t>
            </a:r>
          </a:p>
          <a:p>
            <a:pPr lvl="1">
              <a:spcBef>
                <a:spcPts val="1600"/>
              </a:spcBef>
            </a:pPr>
            <a:r>
              <a:t>Arguments for 2 detectors similar as for every collider</a:t>
            </a:r>
          </a:p>
          <a:p>
            <a:pPr lvl="1">
              <a:spcBef>
                <a:spcPts val="1600"/>
              </a:spcBef>
            </a:pPr>
            <a:r>
              <a:t>The 2 detectors should be complementary (different strengths) - success of combined HERA data is good example</a:t>
            </a:r>
          </a:p>
          <a:p>
            <a:pPr>
              <a:spcBef>
                <a:spcPts val="1600"/>
              </a:spcBef>
            </a:pPr>
            <a:r>
              <a:t>Both machine designs include at least 2 IRs</a:t>
            </a:r>
          </a:p>
        </p:txBody>
      </p:sp>
      <p:sp>
        <p:nvSpPr>
          <p:cNvPr id="199"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369" name="Large, Low-Mass Prototype GEMs (eRD6)"/>
          <p:cNvSpPr txBox="1"/>
          <p:nvPr>
            <p:ph type="title"/>
          </p:nvPr>
        </p:nvSpPr>
        <p:spPr>
          <a:prstGeom prst="rect">
            <a:avLst/>
          </a:prstGeom>
        </p:spPr>
        <p:txBody>
          <a:bodyPr/>
          <a:lstStyle>
            <a:lvl1pPr>
              <a:defRPr sz="3600"/>
            </a:lvl1pPr>
          </a:lstStyle>
          <a:p>
            <a:pPr/>
            <a:r>
              <a:t>Large, Low-Mass Prototype GEMs (eRD6)</a:t>
            </a:r>
          </a:p>
        </p:txBody>
      </p:sp>
      <p:sp>
        <p:nvSpPr>
          <p:cNvPr id="370" name="Initial assembly of carbon-fiber frame prototype and test…"/>
          <p:cNvSpPr txBox="1"/>
          <p:nvPr>
            <p:ph type="body" idx="1"/>
          </p:nvPr>
        </p:nvSpPr>
        <p:spPr>
          <a:xfrm>
            <a:off x="190500" y="767607"/>
            <a:ext cx="8763000" cy="4251758"/>
          </a:xfrm>
          <a:prstGeom prst="rect">
            <a:avLst/>
          </a:prstGeom>
        </p:spPr>
        <p:txBody>
          <a:bodyPr/>
          <a:lstStyle/>
          <a:p>
            <a:pPr>
              <a:defRPr sz="2200"/>
            </a:pPr>
            <a:r>
              <a:t>Initial assembly of carbon-fiber frame prototype and test </a:t>
            </a:r>
          </a:p>
          <a:p>
            <a:pPr>
              <a:defRPr sz="2200"/>
            </a:pPr>
            <a:r>
              <a:t>Encouraging:</a:t>
            </a:r>
          </a:p>
          <a:p>
            <a:pPr lvl="1">
              <a:defRPr sz="2000"/>
            </a:pPr>
            <a:r>
              <a:t>CF frame doesn’t show any large deformation when stack is tensioned</a:t>
            </a:r>
          </a:p>
          <a:p>
            <a:pPr lvl="1">
              <a:defRPr sz="2000"/>
            </a:pPr>
            <a:r>
              <a:t>No issues with conductivity of CF</a:t>
            </a:r>
          </a:p>
          <a:p>
            <a:pPr lvl="1">
              <a:defRPr sz="2000"/>
            </a:pPr>
            <a:r>
              <a:t>Total chamber mass below 3 kg (w/ HV filter but w/o FE electronics) </a:t>
            </a:r>
          </a:p>
          <a:p>
            <a:pPr lvl="1">
              <a:defRPr sz="2000"/>
            </a:pPr>
            <a:r>
              <a:t>First data: Readout uses long zigzag strips, find low noise</a:t>
            </a:r>
          </a:p>
          <a:p>
            <a:pPr>
              <a:defRPr sz="2200"/>
            </a:pPr>
            <a:r>
              <a:t>Problematic: </a:t>
            </a:r>
          </a:p>
          <a:p>
            <a:pPr lvl="1">
              <a:defRPr sz="2000"/>
            </a:pPr>
            <a:r>
              <a:t>Detector did not hold full voltage (HV trips) probably caused by on parts by insufficient stretching of the 5 foils in the stack</a:t>
            </a:r>
          </a:p>
          <a:p>
            <a:pPr>
              <a:defRPr sz="2200"/>
            </a:pPr>
            <a:r>
              <a:t>Remedies:</a:t>
            </a:r>
          </a:p>
          <a:p>
            <a:pPr lvl="1">
              <a:defRPr sz="2000"/>
            </a:pPr>
            <a:r>
              <a:t>Redesign and improvement of inner frames and pull outs</a:t>
            </a:r>
          </a:p>
          <a:p>
            <a:pPr lvl="1">
              <a:defRPr sz="2000"/>
            </a:pPr>
            <a:r>
              <a:t>FY19: pull-outs with a more solid design (PolyEther Ether Ketone)</a:t>
            </a:r>
          </a:p>
        </p:txBody>
      </p:sp>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Image" descr="Image"/>
          <p:cNvPicPr>
            <a:picLocks noChangeAspect="1"/>
          </p:cNvPicPr>
          <p:nvPr/>
        </p:nvPicPr>
        <p:blipFill>
          <a:blip r:embed="rId3">
            <a:extLst/>
          </a:blip>
          <a:stretch>
            <a:fillRect/>
          </a:stretch>
        </p:blipFill>
        <p:spPr>
          <a:xfrm>
            <a:off x="43669" y="5306013"/>
            <a:ext cx="2831493" cy="1474572"/>
          </a:xfrm>
          <a:prstGeom prst="rect">
            <a:avLst/>
          </a:prstGeom>
          <a:ln w="12700"/>
        </p:spPr>
      </p:pic>
      <p:pic>
        <p:nvPicPr>
          <p:cNvPr id="373" name="Image" descr="Image"/>
          <p:cNvPicPr>
            <a:picLocks noChangeAspect="1"/>
          </p:cNvPicPr>
          <p:nvPr/>
        </p:nvPicPr>
        <p:blipFill>
          <a:blip r:embed="rId4">
            <a:extLst/>
          </a:blip>
          <a:stretch>
            <a:fillRect/>
          </a:stretch>
        </p:blipFill>
        <p:spPr>
          <a:xfrm>
            <a:off x="2806356" y="5306013"/>
            <a:ext cx="2257336" cy="1474572"/>
          </a:xfrm>
          <a:prstGeom prst="rect">
            <a:avLst/>
          </a:prstGeom>
          <a:ln w="12700"/>
        </p:spPr>
      </p:pic>
      <p:pic>
        <p:nvPicPr>
          <p:cNvPr id="374" name="Image" descr="Image"/>
          <p:cNvPicPr>
            <a:picLocks noChangeAspect="1"/>
          </p:cNvPicPr>
          <p:nvPr/>
        </p:nvPicPr>
        <p:blipFill>
          <a:blip r:embed="rId5">
            <a:extLst/>
          </a:blip>
          <a:stretch>
            <a:fillRect/>
          </a:stretch>
        </p:blipFill>
        <p:spPr>
          <a:xfrm>
            <a:off x="7100879" y="5080534"/>
            <a:ext cx="2000427" cy="1798530"/>
          </a:xfrm>
          <a:prstGeom prst="rect">
            <a:avLst/>
          </a:prstGeom>
          <a:ln w="12700"/>
        </p:spPr>
      </p:pic>
      <p:pic>
        <p:nvPicPr>
          <p:cNvPr id="375" name="Image" descr="Image"/>
          <p:cNvPicPr>
            <a:picLocks noChangeAspect="1"/>
          </p:cNvPicPr>
          <p:nvPr/>
        </p:nvPicPr>
        <p:blipFill>
          <a:blip r:embed="rId6">
            <a:extLst/>
          </a:blip>
          <a:stretch>
            <a:fillRect/>
          </a:stretch>
        </p:blipFill>
        <p:spPr>
          <a:xfrm>
            <a:off x="5140860" y="5306013"/>
            <a:ext cx="1895552" cy="1474572"/>
          </a:xfrm>
          <a:prstGeom prst="rect">
            <a:avLst/>
          </a:prstGeom>
          <a:ln w="12700"/>
        </p:spPr>
      </p:pic>
      <p:sp>
        <p:nvSpPr>
          <p:cNvPr id="376" name="FIT"/>
          <p:cNvSpPr txBox="1"/>
          <p:nvPr/>
        </p:nvSpPr>
        <p:spPr>
          <a:xfrm>
            <a:off x="8510652" y="804886"/>
            <a:ext cx="514221"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400"/>
              </a:spcBef>
              <a:defRPr b="1" sz="2100">
                <a:solidFill>
                  <a:srgbClr val="008F00"/>
                </a:solidFill>
              </a:defRPr>
            </a:lvl1pPr>
          </a:lstStyle>
          <a:p>
            <a:pPr/>
            <a:r>
              <a:t>FIT</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 descr="Image"/>
          <p:cNvPicPr>
            <a:picLocks noChangeAspect="1"/>
          </p:cNvPicPr>
          <p:nvPr/>
        </p:nvPicPr>
        <p:blipFill>
          <a:blip r:embed="rId3">
            <a:extLst/>
          </a:blip>
          <a:stretch>
            <a:fillRect/>
          </a:stretch>
        </p:blipFill>
        <p:spPr>
          <a:xfrm>
            <a:off x="5247263" y="4346114"/>
            <a:ext cx="3804746" cy="2438619"/>
          </a:xfrm>
          <a:prstGeom prst="rect">
            <a:avLst/>
          </a:prstGeom>
          <a:ln w="12700"/>
        </p:spPr>
      </p:pic>
      <p:sp>
        <p:nvSpPr>
          <p:cNvPr id="381"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382" name="R&amp;D on MPGDs for RICH Detectors"/>
          <p:cNvSpPr txBox="1"/>
          <p:nvPr>
            <p:ph type="title"/>
          </p:nvPr>
        </p:nvSpPr>
        <p:spPr>
          <a:prstGeom prst="rect">
            <a:avLst/>
          </a:prstGeom>
        </p:spPr>
        <p:txBody>
          <a:bodyPr/>
          <a:lstStyle/>
          <a:p>
            <a:pPr/>
            <a:r>
              <a:t>R&amp;D on MPGDs for RICH Detectors</a:t>
            </a:r>
          </a:p>
        </p:txBody>
      </p:sp>
      <p:sp>
        <p:nvSpPr>
          <p:cNvPr id="383" name="Gaseous single-photon detection with MPGDs for high-momentum RICH…"/>
          <p:cNvSpPr txBox="1"/>
          <p:nvPr>
            <p:ph type="body" idx="1"/>
          </p:nvPr>
        </p:nvSpPr>
        <p:spPr>
          <a:xfrm>
            <a:off x="103001" y="733712"/>
            <a:ext cx="8763001" cy="5930901"/>
          </a:xfrm>
          <a:prstGeom prst="rect">
            <a:avLst/>
          </a:prstGeom>
        </p:spPr>
        <p:txBody>
          <a:bodyPr/>
          <a:lstStyle/>
          <a:p>
            <a:pPr>
              <a:defRPr sz="2300"/>
            </a:pPr>
            <a:r>
              <a:t>Gaseous single-photon detection with MPGDs for high-momentum RICH </a:t>
            </a:r>
          </a:p>
          <a:p>
            <a:pPr lvl="1">
              <a:defRPr sz="2300"/>
            </a:pPr>
            <a:r>
              <a:t>Development of resistive MMG prototype with miniaturized pad-size </a:t>
            </a:r>
          </a:p>
          <a:p>
            <a:pPr lvl="1">
              <a:defRPr sz="2300"/>
            </a:pPr>
            <a:r>
              <a:t>Use of innovative </a:t>
            </a:r>
            <a:r>
              <a:rPr>
                <a:solidFill>
                  <a:srgbClr val="FF2600"/>
                </a:solidFill>
              </a:rPr>
              <a:t>photocathode based on NanoDiamond (ND) particles</a:t>
            </a:r>
            <a:r>
              <a:t> coupled to MMG</a:t>
            </a:r>
          </a:p>
          <a:p>
            <a:pPr>
              <a:defRPr sz="2300"/>
            </a:pPr>
            <a:r>
              <a:t>Near future:</a:t>
            </a:r>
          </a:p>
          <a:p>
            <a:pPr lvl="2">
              <a:defRPr sz="2300"/>
            </a:pPr>
            <a:r>
              <a:t>Beam test with MMG + ND</a:t>
            </a:r>
          </a:p>
          <a:p>
            <a:pPr lvl="2">
              <a:defRPr sz="2300"/>
            </a:pPr>
            <a:r>
              <a:t>Production of a new set of small-size THGEM coated with ND and hydrogenated ND (HND)</a:t>
            </a:r>
          </a:p>
        </p:txBody>
      </p:sp>
      <p:sp>
        <p:nvSpPr>
          <p:cNvPr id="3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5" name="Image" descr="Image"/>
          <p:cNvPicPr>
            <a:picLocks noChangeAspect="1"/>
          </p:cNvPicPr>
          <p:nvPr/>
        </p:nvPicPr>
        <p:blipFill>
          <a:blip r:embed="rId4">
            <a:extLst/>
          </a:blip>
          <a:srcRect l="50587" t="0" r="0" b="0"/>
          <a:stretch>
            <a:fillRect/>
          </a:stretch>
        </p:blipFill>
        <p:spPr>
          <a:xfrm>
            <a:off x="89153" y="4805854"/>
            <a:ext cx="2988066" cy="1919162"/>
          </a:xfrm>
          <a:prstGeom prst="rect">
            <a:avLst/>
          </a:prstGeom>
          <a:ln w="12700"/>
        </p:spPr>
      </p:pic>
      <p:pic>
        <p:nvPicPr>
          <p:cNvPr id="386" name="Image" descr="Image"/>
          <p:cNvPicPr>
            <a:picLocks noChangeAspect="1"/>
          </p:cNvPicPr>
          <p:nvPr/>
        </p:nvPicPr>
        <p:blipFill>
          <a:blip r:embed="rId5">
            <a:extLst/>
          </a:blip>
          <a:stretch>
            <a:fillRect/>
          </a:stretch>
        </p:blipFill>
        <p:spPr>
          <a:xfrm>
            <a:off x="3023871" y="4886683"/>
            <a:ext cx="2107792" cy="1757630"/>
          </a:xfrm>
          <a:prstGeom prst="rect">
            <a:avLst/>
          </a:prstGeom>
          <a:ln w="12700"/>
        </p:spPr>
      </p:pic>
      <p:sp>
        <p:nvSpPr>
          <p:cNvPr id="387" name="INFN…"/>
          <p:cNvSpPr txBox="1"/>
          <p:nvPr/>
        </p:nvSpPr>
        <p:spPr>
          <a:xfrm>
            <a:off x="8336206" y="714881"/>
            <a:ext cx="769443" cy="5521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41275">
              <a:defRPr b="1" sz="1600">
                <a:solidFill>
                  <a:srgbClr val="008F00"/>
                </a:solidFill>
              </a:defRPr>
            </a:pPr>
            <a:r>
              <a:t>INFN</a:t>
            </a:r>
          </a:p>
          <a:p>
            <a:pPr marL="0" marR="41275">
              <a:defRPr b="1" sz="1600">
                <a:solidFill>
                  <a:srgbClr val="008F00"/>
                </a:solidFill>
              </a:defRPr>
            </a:pPr>
            <a:r>
              <a:t>Trieste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392" name="μRWELL Detectors (eRD6)"/>
          <p:cNvSpPr txBox="1"/>
          <p:nvPr>
            <p:ph type="title"/>
          </p:nvPr>
        </p:nvSpPr>
        <p:spPr>
          <a:xfrm>
            <a:off x="106362" y="26142"/>
            <a:ext cx="8931276" cy="674490"/>
          </a:xfrm>
          <a:prstGeom prst="rect">
            <a:avLst/>
          </a:prstGeom>
        </p:spPr>
        <p:txBody>
          <a:bodyPr/>
          <a:lstStyle/>
          <a:p>
            <a:pPr/>
            <a:r>
              <a:t>μRWELL Detectors (eRD6)</a:t>
            </a:r>
          </a:p>
        </p:txBody>
      </p:sp>
      <p:sp>
        <p:nvSpPr>
          <p:cNvPr id="393" name="Resistive micro-well detector (μRWELL) detector…"/>
          <p:cNvSpPr txBox="1"/>
          <p:nvPr>
            <p:ph type="body" idx="1"/>
          </p:nvPr>
        </p:nvSpPr>
        <p:spPr>
          <a:xfrm>
            <a:off x="103001" y="756309"/>
            <a:ext cx="8763001" cy="4051325"/>
          </a:xfrm>
          <a:prstGeom prst="rect">
            <a:avLst/>
          </a:prstGeom>
        </p:spPr>
        <p:txBody>
          <a:bodyPr/>
          <a:lstStyle/>
          <a:p>
            <a:pPr>
              <a:defRPr sz="2300"/>
            </a:pPr>
            <a:r>
              <a:rPr>
                <a:solidFill>
                  <a:srgbClr val="FF2600"/>
                </a:solidFill>
              </a:rPr>
              <a:t>Resistive micro-well detector</a:t>
            </a:r>
            <a:r>
              <a:t> (μRWELL) detector</a:t>
            </a:r>
          </a:p>
          <a:p>
            <a:pPr lvl="1">
              <a:defRPr sz="2200"/>
            </a:pPr>
            <a:r>
              <a:t>HV drift cathode, a drift gap, and a micro-well layer (similar to a single GEM foil) which is mounted on a resistive readout board </a:t>
            </a:r>
          </a:p>
          <a:p>
            <a:pPr lvl="1">
              <a:defRPr sz="2200"/>
            </a:pPr>
            <a:r>
              <a:t>Combines the advantages of both GEM and Micromega MMGs, needs no stretching</a:t>
            </a:r>
          </a:p>
          <a:p>
            <a:pPr>
              <a:defRPr sz="2300"/>
            </a:pPr>
            <a:r>
              <a:t>Goal: </a:t>
            </a:r>
            <a:r>
              <a:rPr>
                <a:solidFill>
                  <a:srgbClr val="FF2600"/>
                </a:solidFill>
              </a:rPr>
              <a:t>cylindrical </a:t>
            </a:r>
            <a:r>
              <a:rPr>
                <a:solidFill>
                  <a:srgbClr val="FF2600"/>
                </a:solidFill>
                <a:latin typeface="Times"/>
                <a:ea typeface="Times"/>
                <a:cs typeface="Times"/>
                <a:sym typeface="Times"/>
              </a:rPr>
              <a:t>μ</a:t>
            </a:r>
            <a:r>
              <a:rPr>
                <a:solidFill>
                  <a:srgbClr val="FF2600"/>
                </a:solidFill>
              </a:rPr>
              <a:t>RWELL</a:t>
            </a:r>
            <a:r>
              <a:rPr>
                <a:solidFill>
                  <a:srgbClr val="FF2600"/>
                </a:solidFill>
                <a:latin typeface="Times"/>
                <a:ea typeface="Times"/>
                <a:cs typeface="Times"/>
                <a:sym typeface="Times"/>
              </a:rPr>
              <a:t> </a:t>
            </a:r>
            <a:r>
              <a:rPr>
                <a:solidFill>
                  <a:srgbClr val="FF2600"/>
                </a:solidFill>
              </a:rPr>
              <a:t>layers</a:t>
            </a:r>
            <a:r>
              <a:t> (possible part of main tracker)</a:t>
            </a:r>
          </a:p>
          <a:p>
            <a:pPr>
              <a:defRPr sz="2300"/>
            </a:pPr>
            <a:r>
              <a:t>Acquired and assembled one small 10 cm </a:t>
            </a:r>
            <a:r>
              <a:rPr>
                <a:latin typeface="Times New Roman"/>
                <a:ea typeface="Times New Roman"/>
                <a:cs typeface="Times New Roman"/>
                <a:sym typeface="Times New Roman"/>
              </a:rPr>
              <a:t>× </a:t>
            </a:r>
            <a:r>
              <a:t>10 cm prototype with 2D X-Y strips readout </a:t>
            </a:r>
          </a:p>
          <a:p>
            <a:pPr lvl="1">
              <a:defRPr sz="2200"/>
            </a:pPr>
            <a:r>
              <a:t>X-Y strips signal are shared through capacitive coupling</a:t>
            </a:r>
          </a:p>
          <a:p>
            <a:pPr lvl="1">
              <a:defRPr sz="2200"/>
            </a:pPr>
            <a:r>
              <a:t>Analysis of the data just started and is ongoing </a:t>
            </a:r>
            <a:endParaRPr sz="700">
              <a:latin typeface="Times"/>
              <a:ea typeface="Times"/>
              <a:cs typeface="Times"/>
              <a:sym typeface="Times"/>
            </a:endParaRPr>
          </a:p>
        </p:txBody>
      </p:sp>
      <p:sp>
        <p:nvSpPr>
          <p:cNvPr id="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5" name="Image" descr="Image"/>
          <p:cNvPicPr>
            <a:picLocks noChangeAspect="1"/>
          </p:cNvPicPr>
          <p:nvPr/>
        </p:nvPicPr>
        <p:blipFill>
          <a:blip r:embed="rId2">
            <a:extLst/>
          </a:blip>
          <a:stretch>
            <a:fillRect/>
          </a:stretch>
        </p:blipFill>
        <p:spPr>
          <a:xfrm>
            <a:off x="268109" y="4759685"/>
            <a:ext cx="3483106" cy="2082436"/>
          </a:xfrm>
          <a:prstGeom prst="rect">
            <a:avLst/>
          </a:prstGeom>
          <a:ln w="12700"/>
        </p:spPr>
      </p:pic>
      <p:pic>
        <p:nvPicPr>
          <p:cNvPr id="396" name="Image" descr="Image"/>
          <p:cNvPicPr>
            <a:picLocks noChangeAspect="1"/>
          </p:cNvPicPr>
          <p:nvPr/>
        </p:nvPicPr>
        <p:blipFill>
          <a:blip r:embed="rId3">
            <a:extLst/>
          </a:blip>
          <a:stretch>
            <a:fillRect/>
          </a:stretch>
        </p:blipFill>
        <p:spPr>
          <a:xfrm>
            <a:off x="3905400" y="4659992"/>
            <a:ext cx="2252939" cy="2082436"/>
          </a:xfrm>
          <a:prstGeom prst="rect">
            <a:avLst/>
          </a:prstGeom>
          <a:ln w="12700"/>
        </p:spPr>
      </p:pic>
      <p:pic>
        <p:nvPicPr>
          <p:cNvPr id="397" name="Image" descr="Image"/>
          <p:cNvPicPr>
            <a:picLocks noChangeAspect="1"/>
          </p:cNvPicPr>
          <p:nvPr/>
        </p:nvPicPr>
        <p:blipFill>
          <a:blip r:embed="rId4">
            <a:extLst/>
          </a:blip>
          <a:stretch>
            <a:fillRect/>
          </a:stretch>
        </p:blipFill>
        <p:spPr>
          <a:xfrm>
            <a:off x="6312525" y="4779614"/>
            <a:ext cx="2361686" cy="2042578"/>
          </a:xfrm>
          <a:prstGeom prst="rect">
            <a:avLst/>
          </a:prstGeom>
          <a:ln w="12700"/>
        </p:spPr>
      </p:pic>
      <p:sp>
        <p:nvSpPr>
          <p:cNvPr id="398" name="FIT, UVA, Temple"/>
          <p:cNvSpPr txBox="1"/>
          <p:nvPr/>
        </p:nvSpPr>
        <p:spPr>
          <a:xfrm>
            <a:off x="7348978" y="293326"/>
            <a:ext cx="1732559"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defRPr b="1" sz="1600">
                <a:solidFill>
                  <a:srgbClr val="008F00"/>
                </a:solidFill>
              </a:defRPr>
            </a:lvl1pPr>
          </a:lstStyle>
          <a:p>
            <a:pPr/>
            <a:r>
              <a:t>FIT, UVA, Temple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01" name="Particle ID with RICH Detectors (eRD14)"/>
          <p:cNvSpPr txBox="1"/>
          <p:nvPr>
            <p:ph type="title"/>
          </p:nvPr>
        </p:nvSpPr>
        <p:spPr>
          <a:prstGeom prst="rect">
            <a:avLst/>
          </a:prstGeom>
        </p:spPr>
        <p:txBody>
          <a:bodyPr/>
          <a:lstStyle/>
          <a:p>
            <a:pPr/>
            <a:r>
              <a:t>Particle ID with RICH Detectors (eRD14)</a:t>
            </a:r>
          </a:p>
        </p:txBody>
      </p:sp>
      <p:sp>
        <p:nvSpPr>
          <p:cNvPr id="402" name="Developing a suite systems covering the full angular- and momentum range required Imaging Cherenkov detectors are the primary technology…"/>
          <p:cNvSpPr txBox="1"/>
          <p:nvPr>
            <p:ph type="body" idx="1"/>
          </p:nvPr>
        </p:nvSpPr>
        <p:spPr>
          <a:xfrm>
            <a:off x="114300" y="812800"/>
            <a:ext cx="8763000" cy="4199552"/>
          </a:xfrm>
          <a:prstGeom prst="rect">
            <a:avLst/>
          </a:prstGeom>
        </p:spPr>
        <p:txBody>
          <a:bodyPr/>
          <a:lstStyle/>
          <a:p>
            <a:pPr>
              <a:defRPr sz="2400"/>
            </a:pPr>
            <a:r>
              <a:t>Developing a suite systems covering the full angular- and momentum range required Imaging Cherenkov detectors are the primary technology</a:t>
            </a:r>
          </a:p>
          <a:p>
            <a:pPr>
              <a:defRPr sz="2400"/>
            </a:pPr>
            <a:r>
              <a:t>Current Projects</a:t>
            </a:r>
          </a:p>
          <a:p>
            <a:pPr lvl="1">
              <a:defRPr sz="2400"/>
            </a:pPr>
            <a:r>
              <a:t>DIRC: 10 GeV/c for p/K, 6 GeV/c for π/K, and 1.8 GeV/c for e/π</a:t>
            </a:r>
          </a:p>
          <a:p>
            <a:pPr lvl="2">
              <a:defRPr sz="2200"/>
            </a:pPr>
            <a:r>
              <a:t>Focus on lens: radiation hardness test &amp; realization of  3-layer lenses with improved radiation hardness using PbF2 and sapphire.</a:t>
            </a:r>
          </a:p>
          <a:p>
            <a:pPr lvl="2">
              <a:defRPr sz="2200"/>
            </a:pPr>
            <a:r>
              <a:t>Preparation for transfer of PANDA DIRC prototype to the US.</a:t>
            </a:r>
          </a:p>
        </p:txBody>
      </p:sp>
      <p:sp>
        <p:nvSpPr>
          <p:cNvPr id="4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4" name="Image" descr="Image"/>
          <p:cNvPicPr>
            <a:picLocks noChangeAspect="1"/>
          </p:cNvPicPr>
          <p:nvPr/>
        </p:nvPicPr>
        <p:blipFill>
          <a:blip r:embed="rId3">
            <a:extLst/>
          </a:blip>
          <a:stretch>
            <a:fillRect/>
          </a:stretch>
        </p:blipFill>
        <p:spPr>
          <a:xfrm>
            <a:off x="119108" y="4730416"/>
            <a:ext cx="3318295" cy="1720566"/>
          </a:xfrm>
          <a:prstGeom prst="rect">
            <a:avLst/>
          </a:prstGeom>
          <a:ln w="12700"/>
        </p:spPr>
      </p:pic>
      <p:pic>
        <p:nvPicPr>
          <p:cNvPr id="405" name="Image" descr="Image"/>
          <p:cNvPicPr>
            <a:picLocks noChangeAspect="1"/>
          </p:cNvPicPr>
          <p:nvPr/>
        </p:nvPicPr>
        <p:blipFill>
          <a:blip r:embed="rId4">
            <a:extLst/>
          </a:blip>
          <a:stretch>
            <a:fillRect/>
          </a:stretch>
        </p:blipFill>
        <p:spPr>
          <a:xfrm>
            <a:off x="3143520" y="4701447"/>
            <a:ext cx="5769138" cy="1981888"/>
          </a:xfrm>
          <a:prstGeom prst="rect">
            <a:avLst/>
          </a:prstGeom>
          <a:ln w="12700"/>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10" name="Particle ID with RICH Detectors (eRD14)"/>
          <p:cNvSpPr txBox="1"/>
          <p:nvPr>
            <p:ph type="title"/>
          </p:nvPr>
        </p:nvSpPr>
        <p:spPr>
          <a:xfrm>
            <a:off x="106362" y="7639"/>
            <a:ext cx="8931276" cy="664292"/>
          </a:xfrm>
          <a:prstGeom prst="rect">
            <a:avLst/>
          </a:prstGeom>
        </p:spPr>
        <p:txBody>
          <a:bodyPr/>
          <a:lstStyle/>
          <a:p>
            <a:pPr/>
            <a:r>
              <a:t>Particle ID with RICH Detectors (eRD14)</a:t>
            </a:r>
          </a:p>
        </p:txBody>
      </p:sp>
      <p:sp>
        <p:nvSpPr>
          <p:cNvPr id="411" name="dRICH: RICH with two radiators (gas + aerogel) to cover the full momentum range: more than 3 s.d. separation for π/K/p over 3-50 GeV/c in forward region (up to 15 GeV for e/π)…"/>
          <p:cNvSpPr txBox="1"/>
          <p:nvPr>
            <p:ph type="body" idx="1"/>
          </p:nvPr>
        </p:nvSpPr>
        <p:spPr>
          <a:xfrm>
            <a:off x="114300" y="812800"/>
            <a:ext cx="8915400" cy="3627143"/>
          </a:xfrm>
          <a:prstGeom prst="rect">
            <a:avLst/>
          </a:prstGeom>
        </p:spPr>
        <p:txBody>
          <a:bodyPr/>
          <a:lstStyle/>
          <a:p>
            <a:pPr lvl="1">
              <a:defRPr sz="2200"/>
            </a:pPr>
            <a:r>
              <a:rPr b="1"/>
              <a:t>dRICH</a:t>
            </a:r>
            <a:r>
              <a:t>: RICH with two radiators (gas + aerogel) to cover the full momentum range: more than 3 s.d. separation for π/K/p over 3-50 GeV/c in forward region (up to 15 GeV for e/π)</a:t>
            </a:r>
          </a:p>
          <a:p>
            <a:pPr lvl="2">
              <a:defRPr sz="2100"/>
            </a:pPr>
            <a:r>
              <a:t>Focus on simulations</a:t>
            </a:r>
          </a:p>
          <a:p>
            <a:pPr lvl="2">
              <a:defRPr sz="2100"/>
            </a:pPr>
            <a:r>
              <a:t>FY19: Build small prototype (with INFN support)</a:t>
            </a:r>
          </a:p>
          <a:p>
            <a:pPr lvl="1">
              <a:defRPr sz="2200"/>
            </a:pPr>
            <a:r>
              <a:rPr b="1"/>
              <a:t>mRHIC</a:t>
            </a:r>
            <a:r>
              <a:t>: Compact aerogel RICH covering up to 10 GeV/c (π/K/p)</a:t>
            </a:r>
          </a:p>
          <a:p>
            <a:pPr lvl="2">
              <a:defRPr sz="2100"/>
            </a:pPr>
            <a:r>
              <a:t>First RICH with (Fresnel) lens focusing</a:t>
            </a:r>
          </a:p>
          <a:p>
            <a:pPr lvl="2">
              <a:defRPr sz="2100"/>
            </a:pPr>
            <a:r>
              <a:t>Test beam data taken in June/July 2018 </a:t>
            </a:r>
          </a:p>
          <a:p>
            <a:pPr lvl="2">
              <a:defRPr sz="2100"/>
            </a:pPr>
            <a:r>
              <a:t>FY19: Use mRICH to work on integrated readout sensor electronics solution  for all Cherenkov systems</a:t>
            </a:r>
          </a:p>
        </p:txBody>
      </p:sp>
      <p:sp>
        <p:nvSpPr>
          <p:cNvPr id="4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3" name="Image" descr="Image"/>
          <p:cNvPicPr>
            <a:picLocks noChangeAspect="1"/>
          </p:cNvPicPr>
          <p:nvPr/>
        </p:nvPicPr>
        <p:blipFill>
          <a:blip r:embed="rId3">
            <a:extLst/>
          </a:blip>
          <a:stretch>
            <a:fillRect/>
          </a:stretch>
        </p:blipFill>
        <p:spPr>
          <a:xfrm>
            <a:off x="183191" y="4580812"/>
            <a:ext cx="2795748" cy="2108585"/>
          </a:xfrm>
          <a:prstGeom prst="rect">
            <a:avLst/>
          </a:prstGeom>
          <a:ln w="12700"/>
        </p:spPr>
      </p:pic>
      <p:pic>
        <p:nvPicPr>
          <p:cNvPr id="414" name="Image" descr="Image"/>
          <p:cNvPicPr>
            <a:picLocks noChangeAspect="1"/>
          </p:cNvPicPr>
          <p:nvPr/>
        </p:nvPicPr>
        <p:blipFill>
          <a:blip r:embed="rId4">
            <a:extLst/>
          </a:blip>
          <a:stretch>
            <a:fillRect/>
          </a:stretch>
        </p:blipFill>
        <p:spPr>
          <a:xfrm>
            <a:off x="3026247" y="4836907"/>
            <a:ext cx="3802706" cy="1596394"/>
          </a:xfrm>
          <a:prstGeom prst="rect">
            <a:avLst/>
          </a:prstGeom>
          <a:ln w="12700"/>
        </p:spPr>
      </p:pic>
      <p:sp>
        <p:nvSpPr>
          <p:cNvPr id="415" name="Beam test at Fermilab 6/2018"/>
          <p:cNvSpPr txBox="1"/>
          <p:nvPr/>
        </p:nvSpPr>
        <p:spPr>
          <a:xfrm>
            <a:off x="3052069" y="4488947"/>
            <a:ext cx="3920718" cy="385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marL="0" marR="41275" indent="0">
              <a:spcBef>
                <a:spcPts val="400"/>
              </a:spcBef>
              <a:buClr>
                <a:srgbClr val="011993"/>
              </a:buClr>
              <a:defRPr sz="2000">
                <a:solidFill>
                  <a:srgbClr val="021EAA"/>
                </a:solidFill>
              </a:defRPr>
            </a:pPr>
            <a:r>
              <a:t>Beam test at Fermilab 6/2018</a:t>
            </a:r>
          </a:p>
        </p:txBody>
      </p:sp>
      <p:sp>
        <p:nvSpPr>
          <p:cNvPr id="416" name="Institutes: ACU, ANL, BNL, CUA, William &amp; Mary, Duke, GSU, GSI, Howard, INFN Ferrara, INFN Roma, ISS Rome, JLAB, LANL, ODU, USM, UIC, UNM, SC, Yale"/>
          <p:cNvSpPr txBox="1"/>
          <p:nvPr/>
        </p:nvSpPr>
        <p:spPr>
          <a:xfrm>
            <a:off x="7045917" y="4682412"/>
            <a:ext cx="1920341" cy="189918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marL="41275" marR="41275">
              <a:spcBef>
                <a:spcPts val="400"/>
              </a:spcBef>
              <a:defRPr b="1" sz="1400">
                <a:solidFill>
                  <a:srgbClr val="008F00"/>
                </a:solidFill>
                <a:uFill>
                  <a:solidFill>
                    <a:srgbClr val="011585"/>
                  </a:solidFill>
                </a:uFill>
              </a:defRPr>
            </a:lvl1pPr>
          </a:lstStyle>
          <a:p>
            <a:pPr/>
            <a:r>
              <a:t>Institutes: ACU, ANL, BNL, CUA, William &amp; Mary, Duke, GSU, GSI, Howard, INFN Ferrara, INFN Roma, ISS Rome, JLAB, LANL, ODU, USM, UIC, UNM, SC, Yale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21" name="Something to Worry About"/>
          <p:cNvSpPr txBox="1"/>
          <p:nvPr>
            <p:ph type="title"/>
          </p:nvPr>
        </p:nvSpPr>
        <p:spPr>
          <a:prstGeom prst="rect">
            <a:avLst/>
          </a:prstGeom>
        </p:spPr>
        <p:txBody>
          <a:bodyPr/>
          <a:lstStyle/>
          <a:p>
            <a:pPr/>
            <a:r>
              <a:t>Something to Worry About</a:t>
            </a:r>
          </a:p>
        </p:txBody>
      </p:sp>
      <p:sp>
        <p:nvSpPr>
          <p:cNvPr id="422" name="Photon Detectors: The most important challenge is to provide a reliable highly-pixilated photodetector working at 2-3 Tesla. This problem is not yet solved.…"/>
          <p:cNvSpPr txBox="1"/>
          <p:nvPr>
            <p:ph type="body" idx="1"/>
          </p:nvPr>
        </p:nvSpPr>
        <p:spPr>
          <a:prstGeom prst="rect">
            <a:avLst/>
          </a:prstGeom>
        </p:spPr>
        <p:txBody>
          <a:bodyPr/>
          <a:lstStyle/>
          <a:p>
            <a:pPr>
              <a:defRPr sz="2400"/>
            </a:pPr>
            <a:r>
              <a:rPr b="1"/>
              <a:t>Photon Detectors:</a:t>
            </a:r>
            <a:r>
              <a:t> The most important challenge is to provide a </a:t>
            </a:r>
            <a:r>
              <a:rPr>
                <a:solidFill>
                  <a:srgbClr val="021EAA"/>
                </a:solidFill>
              </a:rPr>
              <a:t>reliable highly-pixilated photodetector</a:t>
            </a:r>
            <a:r>
              <a:t> working at </a:t>
            </a:r>
            <a:r>
              <a:rPr>
                <a:solidFill>
                  <a:srgbClr val="021EAA"/>
                </a:solidFill>
              </a:rPr>
              <a:t>2-3 Tesla</a:t>
            </a:r>
            <a:r>
              <a:t>. This problem is not yet solved.</a:t>
            </a:r>
          </a:p>
          <a:p>
            <a:pPr lvl="1">
              <a:defRPr sz="2400"/>
            </a:pPr>
            <a:r>
              <a:rPr b="1"/>
              <a:t>SiPMTs</a:t>
            </a:r>
            <a:r>
              <a:t>: in the past rejected for RICH detectors because of the neutron damage. This needs dedicated studies.</a:t>
            </a:r>
          </a:p>
          <a:p>
            <a:pPr lvl="1">
              <a:defRPr sz="2400"/>
            </a:pPr>
            <a:r>
              <a:rPr b="1"/>
              <a:t>MCP-PMTs</a:t>
            </a:r>
            <a:r>
              <a:t>: As far as MCP-PMTs, we do not know if the present MCPs are even designed right for the 2-3 Tesla operation. Needs studies.</a:t>
            </a:r>
          </a:p>
          <a:p>
            <a:pPr lvl="1">
              <a:defRPr b="1" sz="2400"/>
            </a:pPr>
            <a:r>
              <a:t>Large-Area Picosecond PhotoDetector (LAPPD)</a:t>
            </a:r>
          </a:p>
          <a:p>
            <a:pPr lvl="2">
              <a:defRPr sz="2400"/>
            </a:pPr>
            <a:r>
              <a:t>Commercialized by INCOM after initial development by LAPPD collaboration</a:t>
            </a:r>
          </a:p>
          <a:p>
            <a:pPr lvl="2">
              <a:defRPr sz="2400">
                <a:solidFill>
                  <a:srgbClr val="FF2600"/>
                </a:solidFill>
              </a:defRPr>
            </a:pPr>
            <a:r>
              <a:t>Promising but still not fully applicable for EIC needs. Work is needed on improving LAPPD’s in strong fields while maintaining QE and resolution. This is a major action item.</a:t>
            </a:r>
          </a:p>
        </p:txBody>
      </p:sp>
      <p:sp>
        <p:nvSpPr>
          <p:cNvPr id="4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4" name="See also talk by S.Dalla Torro on Sunday"/>
          <p:cNvSpPr txBox="1"/>
          <p:nvPr/>
        </p:nvSpPr>
        <p:spPr>
          <a:xfrm>
            <a:off x="4067016" y="6455547"/>
            <a:ext cx="4536633" cy="3731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solidFill>
                  <a:srgbClr val="008F00"/>
                </a:solidFill>
              </a:defRPr>
            </a:lvl1pPr>
          </a:lstStyle>
          <a:p>
            <a:pPr/>
            <a:r>
              <a:t>See also talk by S.Dalla Torro on Sunday</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29" name="Forward/backward Silicon Tracking (eRD16)"/>
          <p:cNvSpPr txBox="1"/>
          <p:nvPr>
            <p:ph type="title"/>
          </p:nvPr>
        </p:nvSpPr>
        <p:spPr>
          <a:prstGeom prst="rect">
            <a:avLst/>
          </a:prstGeom>
        </p:spPr>
        <p:txBody>
          <a:bodyPr/>
          <a:lstStyle>
            <a:lvl1pPr>
              <a:defRPr sz="3400"/>
            </a:lvl1pPr>
          </a:lstStyle>
          <a:p>
            <a:pPr/>
            <a:r>
              <a:t>Forward/backward Silicon Tracking (eRD16)</a:t>
            </a:r>
          </a:p>
        </p:txBody>
      </p:sp>
      <p:sp>
        <p:nvSpPr>
          <p:cNvPr id="4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1" name="angle-scan.pdf" descr="angle-scan.pdf"/>
          <p:cNvPicPr>
            <a:picLocks noChangeAspect="1"/>
          </p:cNvPicPr>
          <p:nvPr/>
        </p:nvPicPr>
        <p:blipFill>
          <a:blip r:embed="rId2">
            <a:extLst/>
          </a:blip>
          <a:stretch>
            <a:fillRect/>
          </a:stretch>
        </p:blipFill>
        <p:spPr>
          <a:xfrm>
            <a:off x="4840111" y="3956478"/>
            <a:ext cx="4195610" cy="2797074"/>
          </a:xfrm>
          <a:prstGeom prst="rect">
            <a:avLst/>
          </a:prstGeom>
          <a:ln w="12700">
            <a:miter lim="400000"/>
          </a:ln>
        </p:spPr>
      </p:pic>
      <p:pic>
        <p:nvPicPr>
          <p:cNvPr id="432" name="pixel-scan.pdf" descr="pixel-scan.pdf"/>
          <p:cNvPicPr>
            <a:picLocks noChangeAspect="1"/>
          </p:cNvPicPr>
          <p:nvPr/>
        </p:nvPicPr>
        <p:blipFill>
          <a:blip r:embed="rId3">
            <a:extLst/>
          </a:blip>
          <a:stretch>
            <a:fillRect/>
          </a:stretch>
        </p:blipFill>
        <p:spPr>
          <a:xfrm>
            <a:off x="257025" y="3956549"/>
            <a:ext cx="4195398" cy="2796933"/>
          </a:xfrm>
          <a:prstGeom prst="rect">
            <a:avLst/>
          </a:prstGeom>
          <a:ln w="12700">
            <a:miter lim="400000"/>
          </a:ln>
        </p:spPr>
      </p:pic>
      <p:pic>
        <p:nvPicPr>
          <p:cNvPr id="433" name="tracker.jpeg" descr="tracker.jpeg"/>
          <p:cNvPicPr>
            <a:picLocks noChangeAspect="1"/>
          </p:cNvPicPr>
          <p:nvPr/>
        </p:nvPicPr>
        <p:blipFill>
          <a:blip r:embed="rId4">
            <a:extLst/>
          </a:blip>
          <a:stretch>
            <a:fillRect/>
          </a:stretch>
        </p:blipFill>
        <p:spPr>
          <a:xfrm>
            <a:off x="6537020" y="1126958"/>
            <a:ext cx="2334552" cy="1854267"/>
          </a:xfrm>
          <a:prstGeom prst="rect">
            <a:avLst/>
          </a:prstGeom>
          <a:ln w="12700">
            <a:miter lim="400000"/>
          </a:ln>
        </p:spPr>
      </p:pic>
      <p:sp>
        <p:nvSpPr>
          <p:cNvPr id="434" name="Aim: Conceptual design of Si-tracker for forward/backward scattering angles…"/>
          <p:cNvSpPr txBox="1"/>
          <p:nvPr>
            <p:ph type="body" idx="1"/>
          </p:nvPr>
        </p:nvSpPr>
        <p:spPr>
          <a:xfrm>
            <a:off x="190500" y="744219"/>
            <a:ext cx="8763000" cy="3174478"/>
          </a:xfrm>
          <a:prstGeom prst="rect">
            <a:avLst/>
          </a:prstGeom>
        </p:spPr>
        <p:txBody>
          <a:bodyPr/>
          <a:lstStyle/>
          <a:p>
            <a:pPr>
              <a:defRPr sz="2400"/>
            </a:pPr>
            <a:r>
              <a:t>Aim: Conceptual design of Si-tracker for forward/backward scattering angles</a:t>
            </a:r>
          </a:p>
          <a:p>
            <a:pPr lvl="1">
              <a:defRPr sz="2400"/>
            </a:pPr>
            <a:r>
              <a:t>Science-driven sensor specifications</a:t>
            </a:r>
          </a:p>
          <a:p>
            <a:pPr lvl="1">
              <a:defRPr sz="2400">
                <a:solidFill>
                  <a:srgbClr val="FF2600"/>
                </a:solidFill>
              </a:defRPr>
            </a:pPr>
            <a:r>
              <a:t>Optimized disk geometry and layout</a:t>
            </a:r>
          </a:p>
          <a:p>
            <a:pPr lvl="1">
              <a:defRPr sz="2400"/>
            </a:pPr>
            <a:r>
              <a:t>Conceptual arrangement of services,</a:t>
            </a:r>
          </a:p>
          <a:p>
            <a:pPr lvl="1">
              <a:defRPr sz="2400"/>
            </a:pPr>
            <a:r>
              <a:t>Optimized integration with inner Si-tracker,</a:t>
            </a:r>
          </a:p>
          <a:p>
            <a:pPr>
              <a:defRPr sz="2400"/>
            </a:pPr>
            <a:r>
              <a:t>Close collaboration with eRD18 (barrel Si-tracker)</a:t>
            </a:r>
          </a:p>
        </p:txBody>
      </p:sp>
      <p:sp>
        <p:nvSpPr>
          <p:cNvPr id="435" name="LBL"/>
          <p:cNvSpPr txBox="1"/>
          <p:nvPr/>
        </p:nvSpPr>
        <p:spPr>
          <a:xfrm>
            <a:off x="8447595" y="3242447"/>
            <a:ext cx="583352" cy="3731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defRPr b="1" sz="1900">
                <a:solidFill>
                  <a:srgbClr val="008F00"/>
                </a:solidFill>
              </a:defRPr>
            </a:lvl1pPr>
          </a:lstStyle>
          <a:p>
            <a:pPr/>
            <a:r>
              <a:t>LBL</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38" name="Central Si Tracking and Vertexing (eRD18)"/>
          <p:cNvSpPr txBox="1"/>
          <p:nvPr>
            <p:ph type="title"/>
          </p:nvPr>
        </p:nvSpPr>
        <p:spPr>
          <a:prstGeom prst="rect">
            <a:avLst/>
          </a:prstGeom>
        </p:spPr>
        <p:txBody>
          <a:bodyPr/>
          <a:lstStyle>
            <a:lvl1pPr>
              <a:defRPr sz="3400"/>
            </a:lvl1pPr>
          </a:lstStyle>
          <a:p>
            <a:pPr/>
            <a:r>
              <a:t>Central Si Tracking and Vertexing (eRD18)</a:t>
            </a:r>
          </a:p>
        </p:txBody>
      </p:sp>
      <p:sp>
        <p:nvSpPr>
          <p:cNvPr id="439" name="Aim: Conceptual design based on depleted MAPS…"/>
          <p:cNvSpPr txBox="1"/>
          <p:nvPr>
            <p:ph type="body" idx="1"/>
          </p:nvPr>
        </p:nvSpPr>
        <p:spPr>
          <a:xfrm>
            <a:off x="190500" y="778509"/>
            <a:ext cx="8763000" cy="5930901"/>
          </a:xfrm>
          <a:prstGeom prst="rect">
            <a:avLst/>
          </a:prstGeom>
        </p:spPr>
        <p:txBody>
          <a:bodyPr/>
          <a:lstStyle/>
          <a:p>
            <a:pPr>
              <a:defRPr sz="2300"/>
            </a:pPr>
            <a:r>
              <a:t>Aim: Conceptual design based on depleted MAPS</a:t>
            </a:r>
          </a:p>
          <a:p>
            <a:pPr>
              <a:defRPr sz="2300"/>
            </a:pPr>
            <a:r>
              <a:t>Sensor development</a:t>
            </a:r>
          </a:p>
          <a:p>
            <a:pPr lvl="1">
              <a:defRPr sz="2300"/>
            </a:pPr>
            <a:r>
              <a:t>Selected technology: TowerJazz 180 nm modified process</a:t>
            </a:r>
          </a:p>
          <a:p>
            <a:pPr lvl="2">
              <a:defRPr sz="2300"/>
            </a:pPr>
            <a:r>
              <a:t>Fully depleted with small collection electrode</a:t>
            </a:r>
          </a:p>
          <a:p>
            <a:pPr lvl="2">
              <a:defRPr sz="2300"/>
            </a:pPr>
            <a:r>
              <a:t>Prototype test structures evaluated </a:t>
            </a:r>
          </a:p>
          <a:p>
            <a:pPr lvl="2">
              <a:defRPr sz="2300"/>
            </a:pPr>
            <a:r>
              <a:t>Drafted preliminary EIC DMAPS specifications</a:t>
            </a:r>
          </a:p>
          <a:p>
            <a:pPr lvl="2">
              <a:defRPr sz="2300"/>
            </a:pPr>
            <a:r>
              <a:t>Considering a timing layer with faster readout to tag bunch crossings</a:t>
            </a:r>
          </a:p>
          <a:p>
            <a:pPr>
              <a:defRPr sz="2300"/>
            </a:pPr>
            <a:r>
              <a:t>Layout simulations / detector performance</a:t>
            </a:r>
          </a:p>
        </p:txBody>
      </p:sp>
      <p:sp>
        <p:nvSpPr>
          <p:cNvPr id="4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43" name="Group 10"/>
          <p:cNvGrpSpPr/>
          <p:nvPr/>
        </p:nvGrpSpPr>
        <p:grpSpPr>
          <a:xfrm>
            <a:off x="395533" y="4766283"/>
            <a:ext cx="2701235" cy="1914155"/>
            <a:chOff x="0" y="0"/>
            <a:chExt cx="2701233" cy="1914153"/>
          </a:xfrm>
        </p:grpSpPr>
        <p:pic>
          <p:nvPicPr>
            <p:cNvPr id="441" name="Picture 8" descr="Picture 8"/>
            <p:cNvPicPr>
              <a:picLocks noChangeAspect="1"/>
            </p:cNvPicPr>
            <p:nvPr/>
          </p:nvPicPr>
          <p:blipFill>
            <a:blip r:embed="rId2">
              <a:extLst/>
            </a:blip>
            <a:stretch>
              <a:fillRect/>
            </a:stretch>
          </p:blipFill>
          <p:spPr>
            <a:xfrm>
              <a:off x="0" y="0"/>
              <a:ext cx="2701234" cy="1738056"/>
            </a:xfrm>
            <a:prstGeom prst="rect">
              <a:avLst/>
            </a:prstGeom>
            <a:ln w="12700" cap="flat">
              <a:noFill/>
              <a:miter lim="400000"/>
            </a:ln>
            <a:effectLst/>
          </p:spPr>
        </p:pic>
        <p:sp>
          <p:nvSpPr>
            <p:cNvPr id="442" name="Rectangle 9"/>
            <p:cNvSpPr txBox="1"/>
            <p:nvPr/>
          </p:nvSpPr>
          <p:spPr>
            <a:xfrm>
              <a:off x="308136" y="1687168"/>
              <a:ext cx="2234602" cy="226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defRPr sz="1000">
                  <a:uFillTx/>
                </a:defRPr>
              </a:lvl1pPr>
            </a:lstStyle>
            <a:p>
              <a:pPr/>
              <a:r>
                <a:t>W. Snoeys, NIMA 871 (2017) 90–96 </a:t>
              </a:r>
            </a:p>
          </p:txBody>
        </p:sp>
      </p:grpSp>
      <p:grpSp>
        <p:nvGrpSpPr>
          <p:cNvPr id="446" name="Picture 11"/>
          <p:cNvGrpSpPr/>
          <p:nvPr/>
        </p:nvGrpSpPr>
        <p:grpSpPr>
          <a:xfrm>
            <a:off x="3319200" y="4845689"/>
            <a:ext cx="2671835" cy="1617601"/>
            <a:chOff x="0" y="0"/>
            <a:chExt cx="2671834" cy="1617600"/>
          </a:xfrm>
        </p:grpSpPr>
        <p:pic>
          <p:nvPicPr>
            <p:cNvPr id="444" name="image5.png" descr="image5.png"/>
            <p:cNvPicPr>
              <a:picLocks noChangeAspect="1"/>
            </p:cNvPicPr>
            <p:nvPr/>
          </p:nvPicPr>
          <p:blipFill>
            <a:blip r:embed="rId3">
              <a:extLst/>
            </a:blip>
            <a:srcRect l="7009" t="0" r="5213" b="1609"/>
            <a:stretch>
              <a:fillRect/>
            </a:stretch>
          </p:blipFill>
          <p:spPr>
            <a:xfrm>
              <a:off x="4762" y="30636"/>
              <a:ext cx="2662310" cy="1582202"/>
            </a:xfrm>
            <a:prstGeom prst="rect">
              <a:avLst/>
            </a:prstGeom>
            <a:ln w="12700" cap="flat">
              <a:noFill/>
              <a:miter lim="400000"/>
            </a:ln>
            <a:effectLst/>
          </p:spPr>
        </p:pic>
        <p:sp>
          <p:nvSpPr>
            <p:cNvPr id="445" name="Rectangle"/>
            <p:cNvSpPr/>
            <p:nvPr/>
          </p:nvSpPr>
          <p:spPr>
            <a:xfrm>
              <a:off x="0" y="0"/>
              <a:ext cx="2671835" cy="1617601"/>
            </a:xfrm>
            <a:prstGeom prst="rect">
              <a:avLst/>
            </a:prstGeom>
            <a:noFill/>
            <a:ln w="9525" cap="flat">
              <a:solidFill>
                <a:srgbClr val="FFFFFF"/>
              </a:solidFill>
              <a:prstDash val="solid"/>
              <a:round/>
            </a:ln>
            <a:effectLst/>
          </p:spPr>
          <p:txBody>
            <a:bodyPr wrap="square" lIns="45719" tIns="45719" rIns="45719" bIns="45719" numCol="1" anchor="t">
              <a:noAutofit/>
            </a:bodyPr>
            <a:lstStyle/>
            <a:p>
              <a:pPr marL="0" marR="0">
                <a:defRPr b="1" sz="2800">
                  <a:solidFill>
                    <a:srgbClr val="91C8E1"/>
                  </a:solidFill>
                  <a:uFillTx/>
                </a:defRPr>
              </a:pPr>
            </a:p>
          </p:txBody>
        </p:sp>
      </p:grpSp>
      <p:pic>
        <p:nvPicPr>
          <p:cNvPr id="447" name="Picture 12" descr="Picture 12"/>
          <p:cNvPicPr>
            <a:picLocks noChangeAspect="1"/>
          </p:cNvPicPr>
          <p:nvPr/>
        </p:nvPicPr>
        <p:blipFill>
          <a:blip r:embed="rId4">
            <a:alphaModFix amt="85000"/>
            <a:extLst/>
          </a:blip>
          <a:stretch>
            <a:fillRect/>
          </a:stretch>
        </p:blipFill>
        <p:spPr>
          <a:xfrm>
            <a:off x="6127024" y="4435547"/>
            <a:ext cx="2934969" cy="2326381"/>
          </a:xfrm>
          <a:prstGeom prst="rect">
            <a:avLst/>
          </a:prstGeom>
          <a:ln w="12700">
            <a:miter lim="400000"/>
          </a:ln>
        </p:spPr>
      </p:pic>
      <p:sp>
        <p:nvSpPr>
          <p:cNvPr id="448" name="Rectangle 13"/>
          <p:cNvSpPr txBox="1"/>
          <p:nvPr/>
        </p:nvSpPr>
        <p:spPr>
          <a:xfrm>
            <a:off x="6593585" y="5512101"/>
            <a:ext cx="2337600"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algn="ctr">
              <a:defRPr sz="1200">
                <a:uFillTx/>
                <a:latin typeface="Cambria Math"/>
                <a:ea typeface="Cambria Math"/>
                <a:cs typeface="Cambria Math"/>
                <a:sym typeface="Cambria Math"/>
              </a:defRPr>
            </a:lvl1pPr>
          </a:lstStyle>
          <a:p>
            <a:pPr>
              <a:defRPr b="1" sz="2800">
                <a:solidFill>
                  <a:srgbClr val="ECECEC"/>
                </a:solidFill>
                <a:latin typeface="+mn-lt"/>
                <a:ea typeface="+mn-ea"/>
                <a:cs typeface="+mn-cs"/>
                <a:sym typeface="Arial"/>
              </a:defRPr>
            </a:pPr>
            <a:r>
              <a:rPr b="0" sz="1200">
                <a:solidFill>
                  <a:srgbClr val="000000"/>
                </a:solidFill>
                <a:latin typeface="Cambria Math"/>
                <a:ea typeface="Cambria Math"/>
                <a:cs typeface="Cambria Math"/>
                <a:sym typeface="Cambria Math"/>
              </a:rPr>
              <a:t>m @ 1 GeV/c</a:t>
            </a:r>
          </a:p>
        </p:txBody>
      </p:sp>
      <p:sp>
        <p:nvSpPr>
          <p:cNvPr id="449" name="TextBox 6"/>
          <p:cNvSpPr txBox="1"/>
          <p:nvPr/>
        </p:nvSpPr>
        <p:spPr>
          <a:xfrm>
            <a:off x="6984834" y="4983259"/>
            <a:ext cx="1349634" cy="277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0" marR="0">
              <a:defRPr sz="1200">
                <a:uFillTx/>
              </a:defRPr>
            </a:pPr>
            <a:r>
              <a:t>20 x 20 </a:t>
            </a:r>
            <a:r>
              <a:rPr>
                <a:latin typeface="Symbol"/>
                <a:ea typeface="Symbol"/>
                <a:cs typeface="Symbol"/>
                <a:sym typeface="Symbol"/>
              </a:rPr>
              <a:t>m</a:t>
            </a:r>
            <a:r>
              <a:t>m</a:t>
            </a:r>
            <a:r>
              <a:rPr baseline="30000"/>
              <a:t>2</a:t>
            </a:r>
            <a:r>
              <a:t> pixels</a:t>
            </a:r>
          </a:p>
        </p:txBody>
      </p:sp>
      <p:sp>
        <p:nvSpPr>
          <p:cNvPr id="450" name="Birmingham"/>
          <p:cNvSpPr txBox="1"/>
          <p:nvPr/>
        </p:nvSpPr>
        <p:spPr>
          <a:xfrm>
            <a:off x="7606024" y="685363"/>
            <a:ext cx="1522041" cy="3731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defRPr b="1" sz="1900">
                <a:solidFill>
                  <a:srgbClr val="008F00"/>
                </a:solidFill>
              </a:defRPr>
            </a:lvl1pPr>
          </a:lstStyle>
          <a:p>
            <a:pPr/>
            <a:r>
              <a:t>Birmingham</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53" name="FY19: Si Tracker Efforts (eRD16&amp;18)"/>
          <p:cNvSpPr txBox="1"/>
          <p:nvPr>
            <p:ph type="title"/>
          </p:nvPr>
        </p:nvSpPr>
        <p:spPr>
          <a:prstGeom prst="rect">
            <a:avLst/>
          </a:prstGeom>
        </p:spPr>
        <p:txBody>
          <a:bodyPr/>
          <a:lstStyle/>
          <a:p>
            <a:pPr/>
            <a:r>
              <a:t>FY19: Si Tracker Efforts (eRD16&amp;18)</a:t>
            </a:r>
          </a:p>
        </p:txBody>
      </p:sp>
      <p:sp>
        <p:nvSpPr>
          <p:cNvPr id="454" name="Sensor development…"/>
          <p:cNvSpPr txBox="1"/>
          <p:nvPr>
            <p:ph type="body" idx="1"/>
          </p:nvPr>
        </p:nvSpPr>
        <p:spPr>
          <a:xfrm>
            <a:off x="102870" y="824230"/>
            <a:ext cx="8763001" cy="5930901"/>
          </a:xfrm>
          <a:prstGeom prst="rect">
            <a:avLst/>
          </a:prstGeom>
        </p:spPr>
        <p:txBody>
          <a:bodyPr/>
          <a:lstStyle/>
          <a:p>
            <a:pPr>
              <a:spcBef>
                <a:spcPts val="1000"/>
              </a:spcBef>
              <a:defRPr sz="2400"/>
            </a:pPr>
            <a:r>
              <a:t>Sensor development</a:t>
            </a:r>
          </a:p>
          <a:p>
            <a:pPr lvl="1">
              <a:spcBef>
                <a:spcPts val="1000"/>
              </a:spcBef>
              <a:defRPr sz="2400"/>
            </a:pPr>
            <a:r>
              <a:t>CERN-TJ Investigator 2 chip</a:t>
            </a:r>
          </a:p>
          <a:p>
            <a:pPr lvl="1">
              <a:spcBef>
                <a:spcPts val="1000"/>
              </a:spcBef>
              <a:defRPr sz="2400"/>
            </a:pPr>
            <a:r>
              <a:t>ATLAS MALTA chip</a:t>
            </a:r>
          </a:p>
          <a:p>
            <a:pPr lvl="1">
              <a:spcBef>
                <a:spcPts val="1000"/>
              </a:spcBef>
              <a:defRPr sz="2400"/>
            </a:pPr>
            <a:r>
              <a:t>Additional designs will be available in fall</a:t>
            </a:r>
          </a:p>
          <a:p>
            <a:pPr lvl="2">
              <a:spcBef>
                <a:spcPts val="1000"/>
              </a:spcBef>
              <a:defRPr sz="2400"/>
            </a:pPr>
            <a:r>
              <a:t>Work with chip designer at RAL</a:t>
            </a:r>
          </a:p>
          <a:p>
            <a:pPr lvl="2">
              <a:spcBef>
                <a:spcPts val="1000"/>
              </a:spcBef>
              <a:defRPr sz="2400"/>
            </a:pPr>
            <a:r>
              <a:t>Simulate possible readout architectures</a:t>
            </a:r>
          </a:p>
          <a:p>
            <a:pPr lvl="2">
              <a:spcBef>
                <a:spcPts val="1000"/>
              </a:spcBef>
              <a:defRPr sz="2400"/>
            </a:pPr>
            <a:r>
              <a:t>Explore tradeoff between power and pixel size</a:t>
            </a:r>
          </a:p>
          <a:p>
            <a:pPr>
              <a:spcBef>
                <a:spcPts val="1000"/>
              </a:spcBef>
              <a:defRPr sz="2400"/>
            </a:pPr>
            <a:r>
              <a:t>Explore interface of barrel with forward/backward disks </a:t>
            </a:r>
          </a:p>
          <a:p>
            <a:pPr>
              <a:spcBef>
                <a:spcPts val="1000"/>
              </a:spcBef>
              <a:defRPr sz="2400"/>
            </a:pPr>
            <a:r>
              <a:t>Study trade-offs between barrel lengths and disk radii</a:t>
            </a:r>
          </a:p>
          <a:p>
            <a:pPr>
              <a:spcBef>
                <a:spcPts val="1000"/>
              </a:spcBef>
              <a:defRPr sz="2400"/>
            </a:pPr>
            <a:r>
              <a:t>Explore low-mass mechanical support concept(s) and cooling</a:t>
            </a:r>
          </a:p>
          <a:p>
            <a:pPr>
              <a:spcBef>
                <a:spcPts val="1000"/>
              </a:spcBef>
              <a:defRPr sz="2400"/>
            </a:pPr>
            <a:r>
              <a:t>Perform initial set of fast and slow simulations towards an all-Si tracker</a:t>
            </a:r>
          </a:p>
        </p:txBody>
      </p:sp>
      <p:sp>
        <p:nvSpPr>
          <p:cNvPr id="4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58" name="Background Studies (eRD21)"/>
          <p:cNvSpPr txBox="1"/>
          <p:nvPr>
            <p:ph type="title"/>
          </p:nvPr>
        </p:nvSpPr>
        <p:spPr>
          <a:xfrm>
            <a:off x="106362" y="53339"/>
            <a:ext cx="8931276" cy="625868"/>
          </a:xfrm>
          <a:prstGeom prst="rect">
            <a:avLst/>
          </a:prstGeom>
        </p:spPr>
        <p:txBody>
          <a:bodyPr/>
          <a:lstStyle/>
          <a:p>
            <a:pPr/>
            <a:r>
              <a:t>Background Studies (eRD21)</a:t>
            </a:r>
          </a:p>
        </p:txBody>
      </p:sp>
      <p:sp>
        <p:nvSpPr>
          <p:cNvPr id="459" name="Background Studies and the impact on the IR and Detector design/operation, electronics, beamline components…"/>
          <p:cNvSpPr txBox="1"/>
          <p:nvPr>
            <p:ph type="body" idx="1"/>
          </p:nvPr>
        </p:nvSpPr>
        <p:spPr>
          <a:xfrm>
            <a:off x="190500" y="798304"/>
            <a:ext cx="8763000" cy="5930901"/>
          </a:xfrm>
          <a:prstGeom prst="rect">
            <a:avLst/>
          </a:prstGeom>
        </p:spPr>
        <p:txBody>
          <a:bodyPr/>
          <a:lstStyle/>
          <a:p>
            <a:pPr>
              <a:spcBef>
                <a:spcPts val="600"/>
              </a:spcBef>
              <a:defRPr sz="2400"/>
            </a:pPr>
            <a:r>
              <a:t>Background Studies and the </a:t>
            </a:r>
            <a:r>
              <a:rPr>
                <a:solidFill>
                  <a:srgbClr val="FF2600"/>
                </a:solidFill>
              </a:rPr>
              <a:t>impact on the IR and Detector design/operation, electronics, beamline components</a:t>
            </a:r>
          </a:p>
          <a:p>
            <a:pPr lvl="1">
              <a:spcBef>
                <a:spcPts val="600"/>
              </a:spcBef>
              <a:defRPr sz="2400"/>
            </a:pPr>
            <a:r>
              <a:t>Synchrotron radiation, beam-gas interactions, beam halo effects and beam losses, </a:t>
            </a:r>
            <a:r>
              <a:rPr>
                <a:solidFill>
                  <a:srgbClr val="021EAA"/>
                </a:solidFill>
              </a:rPr>
              <a:t>neutron flux</a:t>
            </a:r>
            <a:r>
              <a:t>, …</a:t>
            </a:r>
          </a:p>
          <a:p>
            <a:pPr>
              <a:spcBef>
                <a:spcPts val="600"/>
              </a:spcBef>
              <a:defRPr sz="2400"/>
            </a:pPr>
            <a:r>
              <a:t>Substantial progress in FY18 created and benchmarked realistic simulation tools and techniques with a validation procedure using the HERA configuration</a:t>
            </a:r>
          </a:p>
          <a:p>
            <a:pPr lvl="1">
              <a:spcBef>
                <a:spcPts val="600"/>
              </a:spcBef>
              <a:defRPr sz="2400"/>
            </a:pPr>
            <a:r>
              <a:t>Applied this work to current JLEIC configuration (realistic machine configuration, vacuum pipe geometry and materials) to produce the first results of background due to </a:t>
            </a:r>
            <a:r>
              <a:rPr>
                <a:solidFill>
                  <a:srgbClr val="021EAA"/>
                </a:solidFill>
              </a:rPr>
              <a:t>synchrotron radiation.</a:t>
            </a:r>
          </a:p>
          <a:p>
            <a:pPr lvl="1">
              <a:spcBef>
                <a:spcPts val="600"/>
              </a:spcBef>
              <a:defRPr sz="2400"/>
            </a:pPr>
            <a:r>
              <a:t>Developed tools and procedures of general applicability to any EIC design </a:t>
            </a:r>
          </a:p>
          <a:p>
            <a:pPr>
              <a:spcBef>
                <a:spcPts val="1500"/>
              </a:spcBef>
              <a:buClr>
                <a:srgbClr val="011993"/>
              </a:buClr>
              <a:buSzPct val="104999"/>
              <a:buFont typeface="Lucida Grande"/>
              <a:buChar char="‣"/>
              <a:defRPr sz="2400"/>
            </a:pPr>
            <a:r>
              <a:t>BNL team have now joined eRD21.</a:t>
            </a:r>
          </a:p>
        </p:txBody>
      </p:sp>
      <p:sp>
        <p:nvSpPr>
          <p:cNvPr id="4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1" name="JLAB, SLAC, UCONN, ODU, BNL"/>
          <p:cNvSpPr txBox="1"/>
          <p:nvPr/>
        </p:nvSpPr>
        <p:spPr>
          <a:xfrm>
            <a:off x="5344668" y="6499166"/>
            <a:ext cx="3067051" cy="3112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1275">
              <a:spcBef>
                <a:spcPts val="400"/>
              </a:spcBef>
              <a:defRPr b="1" sz="1500">
                <a:solidFill>
                  <a:srgbClr val="008F00"/>
                </a:solidFill>
              </a:defRPr>
            </a:lvl1pPr>
          </a:lstStyle>
          <a:p>
            <a:pPr/>
            <a:r>
              <a:t>JLAB, SLAC, UCONN, ODU, BNL</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202"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3"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204"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21EAA"/>
                </a:solidFill>
              </a:defRPr>
            </a:lvl1pPr>
          </a:lstStyle>
          <a:p>
            <a:pPr/>
            <a:r>
              <a:t>Forward</a:t>
            </a:r>
          </a:p>
        </p:txBody>
      </p:sp>
      <p:sp>
        <p:nvSpPr>
          <p:cNvPr id="205"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Backward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64" name="Take Away Message"/>
          <p:cNvSpPr txBox="1"/>
          <p:nvPr>
            <p:ph type="title"/>
          </p:nvPr>
        </p:nvSpPr>
        <p:spPr>
          <a:prstGeom prst="rect">
            <a:avLst/>
          </a:prstGeom>
        </p:spPr>
        <p:txBody>
          <a:bodyPr/>
          <a:lstStyle/>
          <a:p>
            <a:pPr/>
            <a:r>
              <a:t>Take Away Message</a:t>
            </a:r>
          </a:p>
        </p:txBody>
      </p:sp>
      <p:sp>
        <p:nvSpPr>
          <p:cNvPr id="465" name="Despite not having a concrete detector design created by established collaborations the subsystems needed are rather well defined although choice of technology is still open in many places…"/>
          <p:cNvSpPr txBox="1"/>
          <p:nvPr>
            <p:ph type="body" idx="1"/>
          </p:nvPr>
        </p:nvSpPr>
        <p:spPr>
          <a:xfrm>
            <a:off x="99060" y="718819"/>
            <a:ext cx="8839207" cy="5930901"/>
          </a:xfrm>
          <a:prstGeom prst="rect">
            <a:avLst/>
          </a:prstGeom>
        </p:spPr>
        <p:txBody>
          <a:bodyPr/>
          <a:lstStyle/>
          <a:p>
            <a:pPr/>
            <a:r>
              <a:t>Despite not having a concrete detector design created by established collaborations the subsystems needed are rather well defined although choice of technology is still open in many places</a:t>
            </a:r>
          </a:p>
          <a:p>
            <a:pPr>
              <a:defRPr>
                <a:solidFill>
                  <a:srgbClr val="021EAA"/>
                </a:solidFill>
              </a:defRPr>
            </a:pPr>
            <a:r>
              <a:t>Requirements are </a:t>
            </a:r>
            <a:r>
              <a:rPr i="1"/>
              <a:t>approximately</a:t>
            </a:r>
            <a:r>
              <a:t> known but need to be refined further</a:t>
            </a:r>
          </a:p>
          <a:p>
            <a:pPr/>
            <a:r>
              <a:t>The EIC R&amp;D program is a vital part of the EIC efforts with many active participants</a:t>
            </a:r>
          </a:p>
          <a:p>
            <a:pPr/>
            <a:r>
              <a:t>Despite being underfunded the projects make steady and excellent progress. Publication record is very good.</a:t>
            </a:r>
          </a:p>
          <a:p>
            <a:pPr/>
            <a:r>
              <a:t>For the first time in 4 years the number of proposals is dropping</a:t>
            </a:r>
          </a:p>
          <a:p>
            <a:pPr>
              <a:defRPr>
                <a:solidFill>
                  <a:srgbClr val="021EAA"/>
                </a:solidFill>
              </a:defRPr>
            </a:pPr>
            <a:r>
              <a:t>Big challenges in PID (see next talk by Elke) that need our full attention. LAPPDs are of great importance.</a:t>
            </a:r>
          </a:p>
        </p:txBody>
      </p:sp>
      <p:sp>
        <p:nvSpPr>
          <p:cNvPr id="4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69" name="Project: EIC Detector Handbook"/>
          <p:cNvSpPr txBox="1"/>
          <p:nvPr>
            <p:ph type="title"/>
          </p:nvPr>
        </p:nvSpPr>
        <p:spPr>
          <a:prstGeom prst="rect">
            <a:avLst/>
          </a:prstGeom>
        </p:spPr>
        <p:txBody>
          <a:bodyPr/>
          <a:lstStyle/>
          <a:p>
            <a:pPr/>
            <a:r>
              <a:t>Project: EIC Detector Handbook</a:t>
            </a:r>
          </a:p>
        </p:txBody>
      </p:sp>
      <p:sp>
        <p:nvSpPr>
          <p:cNvPr id="470" name="“Living” document on detector requirements, R&amp;D needs, available technologies, EIC kinematics and more…"/>
          <p:cNvSpPr txBox="1"/>
          <p:nvPr>
            <p:ph type="body" idx="1"/>
          </p:nvPr>
        </p:nvSpPr>
        <p:spPr>
          <a:xfrm>
            <a:off x="190500" y="801369"/>
            <a:ext cx="6653317" cy="5889111"/>
          </a:xfrm>
          <a:prstGeom prst="rect">
            <a:avLst/>
          </a:prstGeom>
        </p:spPr>
        <p:txBody>
          <a:bodyPr/>
          <a:lstStyle/>
          <a:p>
            <a:pPr>
              <a:defRPr sz="2400"/>
            </a:pPr>
            <a:r>
              <a:t>“Living” document on detector requirements, R&amp;D needs, available technologies, EIC kinematics and more</a:t>
            </a:r>
          </a:p>
          <a:p>
            <a:pPr>
              <a:defRPr sz="2400"/>
            </a:pPr>
            <a:r>
              <a:t>Should be (once released) regularly updated as requirement get refined</a:t>
            </a:r>
          </a:p>
          <a:p>
            <a:pPr lvl="1">
              <a:defRPr sz="2400"/>
            </a:pPr>
            <a:r>
              <a:t>Needs user input - don’t complain, write and add to it or change and improve</a:t>
            </a:r>
          </a:p>
          <a:p>
            <a:pPr>
              <a:defRPr sz="2400"/>
            </a:pPr>
            <a:r>
              <a:t>Received lots of input from members of eRD1, eRD6, eRD14, eRD18, eRD22</a:t>
            </a:r>
          </a:p>
          <a:p>
            <a:pPr>
              <a:defRPr sz="2400"/>
            </a:pPr>
            <a:r>
              <a:t>Editors (</a:t>
            </a:r>
            <a:r>
              <a:rPr u="sng"/>
              <a:t>A. Kiselev</a:t>
            </a:r>
            <a:r>
              <a:t>, TU) now integrating text, ref., figures, iterating with authors</a:t>
            </a:r>
          </a:p>
          <a:p>
            <a:pPr>
              <a:defRPr sz="2400"/>
            </a:pPr>
            <a:r>
              <a:t>Currently 53 pages and growing</a:t>
            </a:r>
          </a:p>
          <a:p>
            <a:pPr>
              <a:defRPr sz="2400"/>
            </a:pPr>
            <a:r>
              <a:t>Missing: Trigger and DAQ, parts of pol. measurement, hadronic calorimeter</a:t>
            </a:r>
          </a:p>
          <a:p>
            <a:pPr>
              <a:defRPr sz="2400"/>
            </a:pPr>
            <a:r>
              <a:t>Plan first release in August (yes 2018)</a:t>
            </a:r>
          </a:p>
        </p:txBody>
      </p:sp>
      <p:sp>
        <p:nvSpPr>
          <p:cNvPr id="4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2" name="Image" descr="Image"/>
          <p:cNvPicPr>
            <a:picLocks noChangeAspect="1"/>
          </p:cNvPicPr>
          <p:nvPr/>
        </p:nvPicPr>
        <p:blipFill>
          <a:blip r:embed="rId2">
            <a:extLst/>
          </a:blip>
          <a:stretch>
            <a:fillRect/>
          </a:stretch>
        </p:blipFill>
        <p:spPr>
          <a:xfrm>
            <a:off x="7019355" y="858505"/>
            <a:ext cx="1865709" cy="2481020"/>
          </a:xfrm>
          <a:prstGeom prst="rect">
            <a:avLst/>
          </a:prstGeom>
          <a:ln w="12700">
            <a:solidFill>
              <a:srgbClr val="000000"/>
            </a:solidFill>
            <a:miter lim="400000"/>
          </a:ln>
        </p:spPr>
      </p:pic>
      <p:pic>
        <p:nvPicPr>
          <p:cNvPr id="473" name="Image" descr="Image"/>
          <p:cNvPicPr>
            <a:picLocks noChangeAspect="1"/>
          </p:cNvPicPr>
          <p:nvPr/>
        </p:nvPicPr>
        <p:blipFill>
          <a:blip r:embed="rId3">
            <a:extLst/>
          </a:blip>
          <a:stretch>
            <a:fillRect/>
          </a:stretch>
        </p:blipFill>
        <p:spPr>
          <a:xfrm>
            <a:off x="7019355" y="3433024"/>
            <a:ext cx="1865709" cy="2023632"/>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6" name="Image" descr="Image"/>
          <p:cNvPicPr>
            <a:picLocks noChangeAspect="1"/>
          </p:cNvPicPr>
          <p:nvPr/>
        </p:nvPicPr>
        <p:blipFill>
          <a:blip r:embed="rId2">
            <a:extLst/>
          </a:blip>
          <a:stretch>
            <a:fillRect/>
          </a:stretch>
        </p:blipFill>
        <p:spPr>
          <a:xfrm>
            <a:off x="585865" y="1319948"/>
            <a:ext cx="8167132" cy="5444755"/>
          </a:xfrm>
          <a:prstGeom prst="rect">
            <a:avLst/>
          </a:prstGeom>
          <a:ln w="12700"/>
        </p:spPr>
      </p:pic>
      <p:sp>
        <p:nvSpPr>
          <p:cNvPr id="477" name="Backup Slides"/>
          <p:cNvSpPr txBox="1"/>
          <p:nvPr/>
        </p:nvSpPr>
        <p:spPr>
          <a:xfrm>
            <a:off x="1158516" y="1123"/>
            <a:ext cx="655260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defRPr sz="8000">
                <a:uFillTx/>
                <a:latin typeface="Helvetica"/>
                <a:ea typeface="Helvetica"/>
                <a:cs typeface="Helvetica"/>
                <a:sym typeface="Helvetica"/>
              </a:defRPr>
            </a:lvl1pPr>
          </a:lstStyle>
          <a:p>
            <a:pPr/>
            <a:r>
              <a:t>Backup Slides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Line"/>
          <p:cNvSpPr/>
          <p:nvPr/>
        </p:nvSpPr>
        <p:spPr>
          <a:xfrm>
            <a:off x="152400" y="685800"/>
            <a:ext cx="8839200" cy="1588"/>
          </a:xfrm>
          <a:prstGeom prst="line">
            <a:avLst/>
          </a:prstGeom>
          <a:ln w="38100">
            <a:solidFill>
              <a:srgbClr val="021EAA"/>
            </a:solidFill>
          </a:ln>
        </p:spPr>
        <p:txBody>
          <a:bodyPr lIns="0" tIns="0" rIns="0" bIns="0"/>
          <a:lstStyle/>
          <a:p>
            <a:pPr marL="0" marR="0" defTabSz="457200">
              <a:lnSpc>
                <a:spcPts val="5600"/>
              </a:lnSpc>
              <a:spcBef>
                <a:spcPts val="1200"/>
              </a:spcBef>
              <a:defRPr>
                <a:uFillTx/>
                <a:latin typeface="Times"/>
                <a:ea typeface="Times"/>
                <a:cs typeface="Times"/>
                <a:sym typeface="Times"/>
              </a:defRPr>
            </a:pPr>
          </a:p>
        </p:txBody>
      </p:sp>
      <p:sp>
        <p:nvSpPr>
          <p:cNvPr id="480" name="Definitions"/>
          <p:cNvSpPr txBox="1"/>
          <p:nvPr>
            <p:ph type="title"/>
          </p:nvPr>
        </p:nvSpPr>
        <p:spPr>
          <a:prstGeom prst="rect">
            <a:avLst/>
          </a:prstGeom>
        </p:spPr>
        <p:txBody>
          <a:bodyPr/>
          <a:lstStyle/>
          <a:p>
            <a:pPr/>
            <a:r>
              <a:t>Definitions</a:t>
            </a:r>
          </a:p>
        </p:txBody>
      </p:sp>
      <p:sp>
        <p:nvSpPr>
          <p:cNvPr id="481" name="Generic EIC Detector R&amp;D…"/>
          <p:cNvSpPr txBox="1"/>
          <p:nvPr>
            <p:ph type="body" idx="1"/>
          </p:nvPr>
        </p:nvSpPr>
        <p:spPr>
          <a:xfrm>
            <a:off x="190500" y="816054"/>
            <a:ext cx="8763000" cy="5225892"/>
          </a:xfrm>
          <a:prstGeom prst="rect">
            <a:avLst/>
          </a:prstGeom>
        </p:spPr>
        <p:txBody>
          <a:bodyPr/>
          <a:lstStyle/>
          <a:p>
            <a:pPr>
              <a:spcBef>
                <a:spcPts val="500"/>
              </a:spcBef>
              <a:defRPr sz="2400"/>
            </a:pPr>
            <a:r>
              <a:rPr b="1"/>
              <a:t>Generic</a:t>
            </a:r>
            <a:r>
              <a:t> EIC Detector R&amp;D</a:t>
            </a:r>
          </a:p>
          <a:p>
            <a:pPr lvl="1">
              <a:spcBef>
                <a:spcPts val="500"/>
              </a:spcBef>
              <a:defRPr sz="2200"/>
            </a:pPr>
            <a:r>
              <a:t>R&amp;D that focuses on the need for </a:t>
            </a:r>
            <a:r>
              <a:rPr b="1"/>
              <a:t>any</a:t>
            </a:r>
            <a:r>
              <a:t> EIC detector</a:t>
            </a:r>
          </a:p>
          <a:p>
            <a:pPr lvl="1">
              <a:spcBef>
                <a:spcPts val="500"/>
              </a:spcBef>
              <a:defRPr sz="2200"/>
            </a:pPr>
            <a:r>
              <a:t>Independent of any specific design that might or might not features a subsystem with that technology</a:t>
            </a:r>
          </a:p>
          <a:p>
            <a:pPr lvl="1">
              <a:spcBef>
                <a:spcPts val="500"/>
              </a:spcBef>
              <a:defRPr sz="2200"/>
            </a:pPr>
            <a:r>
              <a:t>Needs clear motivation that it is targeted on EIC needs</a:t>
            </a:r>
          </a:p>
          <a:p>
            <a:pPr lvl="1">
              <a:spcBef>
                <a:spcPts val="500"/>
              </a:spcBef>
              <a:defRPr sz="2200"/>
            </a:pPr>
            <a:r>
              <a:t>Performed by anyone in and outside US</a:t>
            </a:r>
          </a:p>
          <a:p>
            <a:pPr lvl="1">
              <a:spcBef>
                <a:spcPts val="500"/>
              </a:spcBef>
              <a:defRPr sz="2200"/>
            </a:pPr>
            <a:r>
              <a:t>Little/No Preconstruction Engineering &amp; Design (PED) supported</a:t>
            </a:r>
          </a:p>
          <a:p>
            <a:pPr>
              <a:spcBef>
                <a:spcPts val="3700"/>
              </a:spcBef>
              <a:defRPr sz="2400">
                <a:solidFill>
                  <a:srgbClr val="021EAA"/>
                </a:solidFill>
              </a:defRPr>
            </a:pPr>
            <a:r>
              <a:rPr b="1"/>
              <a:t>Targeted</a:t>
            </a:r>
            <a:r>
              <a:t> EIC Detector R&amp;D</a:t>
            </a:r>
          </a:p>
          <a:p>
            <a:pPr lvl="1">
              <a:spcBef>
                <a:spcPts val="500"/>
              </a:spcBef>
              <a:defRPr sz="2200">
                <a:solidFill>
                  <a:srgbClr val="021EAA"/>
                </a:solidFill>
              </a:defRPr>
            </a:pPr>
            <a:r>
              <a:t>R&amp;D that focuses on the need for </a:t>
            </a:r>
            <a:r>
              <a:rPr b="1"/>
              <a:t>a specific</a:t>
            </a:r>
            <a:r>
              <a:t> EIC detector</a:t>
            </a:r>
          </a:p>
          <a:p>
            <a:pPr lvl="1">
              <a:spcBef>
                <a:spcPts val="500"/>
              </a:spcBef>
              <a:defRPr sz="2200">
                <a:solidFill>
                  <a:srgbClr val="021EAA"/>
                </a:solidFill>
              </a:defRPr>
            </a:pPr>
            <a:r>
              <a:t>Collaboration in place and mature detector design exist </a:t>
            </a:r>
          </a:p>
          <a:p>
            <a:pPr lvl="1">
              <a:spcBef>
                <a:spcPts val="500"/>
              </a:spcBef>
              <a:defRPr sz="2200">
                <a:solidFill>
                  <a:srgbClr val="021EAA"/>
                </a:solidFill>
              </a:defRPr>
            </a:pPr>
            <a:r>
              <a:t>R&amp;D is mostly conducted by collaboration members</a:t>
            </a:r>
          </a:p>
          <a:p>
            <a:pPr lvl="1">
              <a:spcBef>
                <a:spcPts val="500"/>
              </a:spcBef>
              <a:defRPr sz="2200">
                <a:solidFill>
                  <a:srgbClr val="021EAA"/>
                </a:solidFill>
              </a:defRPr>
            </a:pPr>
            <a:r>
              <a:t>PED is included at some level</a:t>
            </a:r>
          </a:p>
        </p:txBody>
      </p:sp>
      <p:sp>
        <p:nvSpPr>
          <p:cNvPr id="4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8" name="Group 67"/>
          <p:cNvGrpSpPr/>
          <p:nvPr/>
        </p:nvGrpSpPr>
        <p:grpSpPr>
          <a:xfrm>
            <a:off x="1514656" y="938770"/>
            <a:ext cx="6162941" cy="2048424"/>
            <a:chOff x="0" y="0"/>
            <a:chExt cx="6162939" cy="2048423"/>
          </a:xfrm>
        </p:grpSpPr>
        <p:sp>
          <p:nvSpPr>
            <p:cNvPr id="484" name="Rectangle 14"/>
            <p:cNvSpPr/>
            <p:nvPr/>
          </p:nvSpPr>
          <p:spPr>
            <a:xfrm rot="1320000">
              <a:off x="3901214" y="126480"/>
              <a:ext cx="762001" cy="530226"/>
            </a:xfrm>
            <a:prstGeom prst="rect">
              <a:avLst/>
            </a:prstGeom>
            <a:noFill/>
            <a:ln w="19050" cap="flat">
              <a:solidFill>
                <a:srgbClr val="0000FF"/>
              </a:solidFill>
              <a:prstDash val="solid"/>
              <a:miter lim="800000"/>
            </a:ln>
            <a:effectLst/>
          </p:spPr>
          <p:txBody>
            <a:bodyPr wrap="square" lIns="45719" tIns="45719" rIns="45719" bIns="45719" numCol="1" anchor="ctr">
              <a:noAutofit/>
            </a:bodyPr>
            <a:lstStyle/>
            <a:p>
              <a:pPr marL="0" marR="0" algn="ctr" defTabSz="457200">
                <a:defRPr sz="1800">
                  <a:uFillTx/>
                  <a:latin typeface="Calibri"/>
                  <a:ea typeface="Calibri"/>
                  <a:cs typeface="Calibri"/>
                  <a:sym typeface="Calibri"/>
                </a:defRPr>
              </a:pPr>
            </a:p>
          </p:txBody>
        </p:sp>
        <p:sp>
          <p:nvSpPr>
            <p:cNvPr id="485" name="Rectangle 15"/>
            <p:cNvSpPr/>
            <p:nvPr/>
          </p:nvSpPr>
          <p:spPr>
            <a:xfrm rot="1320000">
              <a:off x="5329964" y="1372667"/>
              <a:ext cx="762001" cy="527051"/>
            </a:xfrm>
            <a:prstGeom prst="rect">
              <a:avLst/>
            </a:prstGeom>
            <a:noFill/>
            <a:ln w="19050" cap="flat">
              <a:solidFill>
                <a:srgbClr val="0000FF"/>
              </a:solidFill>
              <a:prstDash val="solid"/>
              <a:miter lim="800000"/>
            </a:ln>
            <a:effectLst/>
          </p:spPr>
          <p:txBody>
            <a:bodyPr wrap="square" lIns="45719" tIns="45719" rIns="45719" bIns="45719" numCol="1" anchor="ctr">
              <a:noAutofit/>
            </a:bodyPr>
            <a:lstStyle/>
            <a:p>
              <a:pPr marL="0" marR="0" algn="ctr" defTabSz="457200">
                <a:defRPr sz="1800">
                  <a:uFillTx/>
                  <a:latin typeface="Calibri"/>
                  <a:ea typeface="Calibri"/>
                  <a:cs typeface="Calibri"/>
                  <a:sym typeface="Calibri"/>
                </a:defRPr>
              </a:pPr>
            </a:p>
          </p:txBody>
        </p:sp>
        <p:sp>
          <p:nvSpPr>
            <p:cNvPr id="486" name="Rectangle 17"/>
            <p:cNvSpPr/>
            <p:nvPr/>
          </p:nvSpPr>
          <p:spPr>
            <a:xfrm rot="20280000">
              <a:off x="72164" y="1391717"/>
              <a:ext cx="762001" cy="533401"/>
            </a:xfrm>
            <a:prstGeom prst="rect">
              <a:avLst/>
            </a:prstGeom>
            <a:noFill/>
            <a:ln w="19050" cap="flat">
              <a:solidFill>
                <a:srgbClr val="0000FF"/>
              </a:solidFill>
              <a:prstDash val="solid"/>
              <a:miter lim="800000"/>
            </a:ln>
            <a:effectLst/>
          </p:spPr>
          <p:txBody>
            <a:bodyPr wrap="square" lIns="45719" tIns="45719" rIns="45719" bIns="45719" numCol="1" anchor="ctr">
              <a:noAutofit/>
            </a:bodyPr>
            <a:lstStyle/>
            <a:p>
              <a:pPr marL="0" marR="0" algn="ctr" defTabSz="457200">
                <a:defRPr sz="1800">
                  <a:uFillTx/>
                  <a:latin typeface="Calibri"/>
                  <a:ea typeface="Calibri"/>
                  <a:cs typeface="Calibri"/>
                  <a:sym typeface="Calibri"/>
                </a:defRPr>
              </a:pPr>
            </a:p>
          </p:txBody>
        </p:sp>
        <p:sp>
          <p:nvSpPr>
            <p:cNvPr id="487" name="Rectangle 23"/>
            <p:cNvSpPr/>
            <p:nvPr/>
          </p:nvSpPr>
          <p:spPr>
            <a:xfrm rot="20280000">
              <a:off x="1481864" y="123305"/>
              <a:ext cx="762001" cy="533401"/>
            </a:xfrm>
            <a:prstGeom prst="rect">
              <a:avLst/>
            </a:prstGeom>
            <a:noFill/>
            <a:ln w="19050" cap="flat">
              <a:solidFill>
                <a:srgbClr val="0000FF"/>
              </a:solidFill>
              <a:prstDash val="solid"/>
              <a:miter lim="800000"/>
            </a:ln>
            <a:effectLst/>
          </p:spPr>
          <p:txBody>
            <a:bodyPr wrap="square" lIns="45719" tIns="45719" rIns="45719" bIns="45719" numCol="1" anchor="ctr">
              <a:noAutofit/>
            </a:bodyPr>
            <a:lstStyle/>
            <a:p>
              <a:pPr marL="0" marR="0" algn="ctr" defTabSz="457200">
                <a:defRPr sz="1800">
                  <a:uFillTx/>
                  <a:latin typeface="Calibri"/>
                  <a:ea typeface="Calibri"/>
                  <a:cs typeface="Calibri"/>
                  <a:sym typeface="Calibri"/>
                </a:defRPr>
              </a:pPr>
            </a:p>
          </p:txBody>
        </p:sp>
      </p:grpSp>
      <p:sp>
        <p:nvSpPr>
          <p:cNvPr id="489" name="Arc 25"/>
          <p:cNvSpPr/>
          <p:nvPr/>
        </p:nvSpPr>
        <p:spPr>
          <a:xfrm flipH="1" flipV="1">
            <a:off x="6901812" y="2308895"/>
            <a:ext cx="681039" cy="400953"/>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0" y="109"/>
                </a:moveTo>
                <a:cubicBezTo>
                  <a:pt x="521" y="37"/>
                  <a:pt x="1042" y="-3"/>
                  <a:pt x="1563" y="0"/>
                </a:cubicBezTo>
                <a:cubicBezTo>
                  <a:pt x="9112" y="0"/>
                  <a:pt x="16341" y="7790"/>
                  <a:pt x="21600" y="21597"/>
                </a:cubicBezTo>
              </a:path>
            </a:pathLst>
          </a:custGeom>
          <a:ln w="19050">
            <a:solidFill>
              <a:srgbClr val="FF6600"/>
            </a:solidFill>
            <a:prstDash val="sysDot"/>
          </a:ln>
        </p:spPr>
        <p:txBody>
          <a:bodyPr lIns="45719" rIns="45719" anchor="ctr"/>
          <a:lstStyle/>
          <a:p>
            <a:pPr marL="0" marR="0" defTabSz="457200">
              <a:defRPr sz="1800">
                <a:uFillTx/>
                <a:latin typeface="Calibri"/>
                <a:ea typeface="Calibri"/>
                <a:cs typeface="Calibri"/>
                <a:sym typeface="Calibri"/>
              </a:defRPr>
            </a:pPr>
          </a:p>
        </p:txBody>
      </p:sp>
      <p:sp>
        <p:nvSpPr>
          <p:cNvPr id="490" name="Freeform 42"/>
          <p:cNvSpPr/>
          <p:nvPr/>
        </p:nvSpPr>
        <p:spPr>
          <a:xfrm>
            <a:off x="2159912" y="1297033"/>
            <a:ext cx="2616201" cy="85909"/>
          </a:xfrm>
          <a:custGeom>
            <a:avLst/>
            <a:gdLst/>
            <a:ahLst/>
            <a:cxnLst>
              <a:cxn ang="0">
                <a:pos x="wd2" y="hd2"/>
              </a:cxn>
              <a:cxn ang="5400000">
                <a:pos x="wd2" y="hd2"/>
              </a:cxn>
              <a:cxn ang="10800000">
                <a:pos x="wd2" y="hd2"/>
              </a:cxn>
              <a:cxn ang="16200000">
                <a:pos x="wd2" y="hd2"/>
              </a:cxn>
            </a:cxnLst>
            <a:rect l="0" t="0" r="r" b="b"/>
            <a:pathLst>
              <a:path w="21600" h="19162" fill="norm" stroke="1" extrusionOk="0">
                <a:moveTo>
                  <a:pt x="0" y="9640"/>
                </a:moveTo>
                <a:lnTo>
                  <a:pt x="934" y="9175"/>
                </a:lnTo>
                <a:cubicBezTo>
                  <a:pt x="1223" y="7627"/>
                  <a:pt x="1443" y="-1431"/>
                  <a:pt x="1724" y="195"/>
                </a:cubicBezTo>
                <a:cubicBezTo>
                  <a:pt x="2005" y="1821"/>
                  <a:pt x="2324" y="18621"/>
                  <a:pt x="2613" y="18698"/>
                </a:cubicBezTo>
                <a:cubicBezTo>
                  <a:pt x="2901" y="18775"/>
                  <a:pt x="3167" y="737"/>
                  <a:pt x="3448" y="659"/>
                </a:cubicBezTo>
                <a:cubicBezTo>
                  <a:pt x="3729" y="582"/>
                  <a:pt x="4003" y="18234"/>
                  <a:pt x="4284" y="18234"/>
                </a:cubicBezTo>
                <a:cubicBezTo>
                  <a:pt x="4565" y="18234"/>
                  <a:pt x="4823" y="582"/>
                  <a:pt x="5119" y="659"/>
                </a:cubicBezTo>
                <a:cubicBezTo>
                  <a:pt x="5415" y="737"/>
                  <a:pt x="5765" y="18698"/>
                  <a:pt x="6053" y="18698"/>
                </a:cubicBezTo>
                <a:cubicBezTo>
                  <a:pt x="6342" y="18698"/>
                  <a:pt x="6554" y="659"/>
                  <a:pt x="6843" y="659"/>
                </a:cubicBezTo>
                <a:cubicBezTo>
                  <a:pt x="7132" y="659"/>
                  <a:pt x="7481" y="18698"/>
                  <a:pt x="7777" y="18698"/>
                </a:cubicBezTo>
                <a:cubicBezTo>
                  <a:pt x="8073" y="18698"/>
                  <a:pt x="8324" y="737"/>
                  <a:pt x="8613" y="659"/>
                </a:cubicBezTo>
                <a:cubicBezTo>
                  <a:pt x="8901" y="582"/>
                  <a:pt x="9213" y="18311"/>
                  <a:pt x="9494" y="18234"/>
                </a:cubicBezTo>
                <a:cubicBezTo>
                  <a:pt x="9775" y="18156"/>
                  <a:pt x="10003" y="117"/>
                  <a:pt x="10291" y="195"/>
                </a:cubicBezTo>
                <a:cubicBezTo>
                  <a:pt x="10580" y="272"/>
                  <a:pt x="10929" y="18621"/>
                  <a:pt x="11218" y="18698"/>
                </a:cubicBezTo>
                <a:cubicBezTo>
                  <a:pt x="11506" y="18775"/>
                  <a:pt x="11727" y="737"/>
                  <a:pt x="12008" y="659"/>
                </a:cubicBezTo>
                <a:cubicBezTo>
                  <a:pt x="12289" y="582"/>
                  <a:pt x="12600" y="18234"/>
                  <a:pt x="12896" y="18234"/>
                </a:cubicBezTo>
                <a:cubicBezTo>
                  <a:pt x="13192" y="18234"/>
                  <a:pt x="13481" y="582"/>
                  <a:pt x="13777" y="659"/>
                </a:cubicBezTo>
                <a:cubicBezTo>
                  <a:pt x="14073" y="737"/>
                  <a:pt x="14377" y="18698"/>
                  <a:pt x="14666" y="18698"/>
                </a:cubicBezTo>
                <a:cubicBezTo>
                  <a:pt x="14954" y="18698"/>
                  <a:pt x="15213" y="582"/>
                  <a:pt x="15501" y="659"/>
                </a:cubicBezTo>
                <a:cubicBezTo>
                  <a:pt x="15790" y="737"/>
                  <a:pt x="16094" y="19163"/>
                  <a:pt x="16382" y="19163"/>
                </a:cubicBezTo>
                <a:cubicBezTo>
                  <a:pt x="16671" y="19163"/>
                  <a:pt x="16937" y="814"/>
                  <a:pt x="17225" y="659"/>
                </a:cubicBezTo>
                <a:cubicBezTo>
                  <a:pt x="17514" y="504"/>
                  <a:pt x="17818" y="18234"/>
                  <a:pt x="18106" y="18234"/>
                </a:cubicBezTo>
                <a:cubicBezTo>
                  <a:pt x="18395" y="18234"/>
                  <a:pt x="18653" y="582"/>
                  <a:pt x="18942" y="659"/>
                </a:cubicBezTo>
                <a:cubicBezTo>
                  <a:pt x="19230" y="737"/>
                  <a:pt x="19549" y="17227"/>
                  <a:pt x="19830" y="18698"/>
                </a:cubicBezTo>
                <a:cubicBezTo>
                  <a:pt x="20111" y="20169"/>
                  <a:pt x="20324" y="11111"/>
                  <a:pt x="20620" y="9640"/>
                </a:cubicBezTo>
                <a:lnTo>
                  <a:pt x="21600" y="9717"/>
                </a:lnTo>
              </a:path>
            </a:pathLst>
          </a:custGeom>
          <a:ln w="12700">
            <a:solidFill>
              <a:srgbClr val="FF00FF"/>
            </a:solidFill>
            <a:headEnd type="stealth"/>
          </a:ln>
        </p:spPr>
        <p:txBody>
          <a:bodyPr lIns="45719" rIns="45719"/>
          <a:lstStyle/>
          <a:p>
            <a:pPr marL="0" marR="0" defTabSz="457200">
              <a:defRPr sz="1800">
                <a:uFillTx/>
                <a:latin typeface="Calibri"/>
                <a:ea typeface="Calibri"/>
                <a:cs typeface="Calibri"/>
                <a:sym typeface="Calibri"/>
              </a:defRPr>
            </a:pPr>
          </a:p>
        </p:txBody>
      </p:sp>
      <p:grpSp>
        <p:nvGrpSpPr>
          <p:cNvPr id="493" name="Group 69"/>
          <p:cNvGrpSpPr/>
          <p:nvPr/>
        </p:nvGrpSpPr>
        <p:grpSpPr>
          <a:xfrm>
            <a:off x="2596476" y="1342999"/>
            <a:ext cx="1192254" cy="1173167"/>
            <a:chOff x="0" y="0"/>
            <a:chExt cx="1192253" cy="1173166"/>
          </a:xfrm>
        </p:grpSpPr>
        <p:sp>
          <p:nvSpPr>
            <p:cNvPr id="491" name="Arc 50"/>
            <p:cNvSpPr/>
            <p:nvPr/>
          </p:nvSpPr>
          <p:spPr>
            <a:xfrm flipH="1">
              <a:off x="506453" y="0"/>
              <a:ext cx="685801" cy="400952"/>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0" y="109"/>
                  </a:moveTo>
                  <a:cubicBezTo>
                    <a:pt x="521" y="37"/>
                    <a:pt x="1042" y="-3"/>
                    <a:pt x="1563" y="0"/>
                  </a:cubicBezTo>
                  <a:cubicBezTo>
                    <a:pt x="9112" y="0"/>
                    <a:pt x="16341" y="7790"/>
                    <a:pt x="21600" y="21597"/>
                  </a:cubicBezTo>
                </a:path>
              </a:pathLst>
            </a:custGeom>
            <a:noFill/>
            <a:ln w="19050" cap="flat">
              <a:solidFill>
                <a:srgbClr val="FF00FF"/>
              </a:solidFill>
              <a:prstDash val="dash"/>
              <a:round/>
            </a:ln>
            <a:effectLst/>
          </p:spPr>
          <p:txBody>
            <a:bodyPr wrap="square" lIns="45719" tIns="45719" rIns="45719" bIns="45719" numCol="1" anchor="ctr">
              <a:noAutofit/>
            </a:bodyPr>
            <a:lstStyle/>
            <a:p>
              <a:pPr marL="0" marR="0" defTabSz="457200">
                <a:defRPr sz="1800">
                  <a:uFillTx/>
                  <a:latin typeface="Calibri"/>
                  <a:ea typeface="Calibri"/>
                  <a:cs typeface="Calibri"/>
                  <a:sym typeface="Calibri"/>
                </a:defRPr>
              </a:pPr>
            </a:p>
          </p:txBody>
        </p:sp>
        <p:sp>
          <p:nvSpPr>
            <p:cNvPr id="492" name="Line 52"/>
            <p:cNvSpPr/>
            <p:nvPr/>
          </p:nvSpPr>
          <p:spPr>
            <a:xfrm flipV="1">
              <a:off x="-1" y="363541"/>
              <a:ext cx="531813" cy="809626"/>
            </a:xfrm>
            <a:prstGeom prst="line">
              <a:avLst/>
            </a:prstGeom>
            <a:noFill/>
            <a:ln w="19050" cap="flat">
              <a:solidFill>
                <a:srgbClr val="FF00FF"/>
              </a:solidFill>
              <a:prstDash val="dash"/>
              <a:round/>
              <a:headEnd type="stealth" w="med" len="me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grpSp>
      <p:sp>
        <p:nvSpPr>
          <p:cNvPr id="494" name="Line 46"/>
          <p:cNvSpPr/>
          <p:nvPr/>
        </p:nvSpPr>
        <p:spPr>
          <a:xfrm>
            <a:off x="4156983" y="923963"/>
            <a:ext cx="1009651" cy="828675"/>
          </a:xfrm>
          <a:prstGeom prst="line">
            <a:avLst/>
          </a:prstGeom>
          <a:ln w="19050">
            <a:solidFill>
              <a:srgbClr val="00FFFF"/>
            </a:solidFill>
            <a:prstDash val="dash"/>
          </a:ln>
        </p:spPr>
        <p:txBody>
          <a:bodyPr lIns="45719" rIns="45719"/>
          <a:lstStyle/>
          <a:p>
            <a:pPr marL="0" marR="0" defTabSz="457200">
              <a:defRPr sz="1800">
                <a:uFillTx/>
                <a:latin typeface="Calibri"/>
                <a:ea typeface="Calibri"/>
                <a:cs typeface="Calibri"/>
                <a:sym typeface="Calibri"/>
              </a:defRPr>
            </a:pPr>
          </a:p>
        </p:txBody>
      </p:sp>
      <p:sp>
        <p:nvSpPr>
          <p:cNvPr id="495" name="Arc 61"/>
          <p:cNvSpPr/>
          <p:nvPr/>
        </p:nvSpPr>
        <p:spPr>
          <a:xfrm flipH="1" flipV="1" rot="7800000">
            <a:off x="3994788" y="850143"/>
            <a:ext cx="257183" cy="88315"/>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2535" y="8016"/>
                  <a:pt x="6550" y="-2"/>
                  <a:pt x="10818" y="0"/>
                </a:cubicBezTo>
                <a:cubicBezTo>
                  <a:pt x="15065" y="0"/>
                  <a:pt x="19062" y="7937"/>
                  <a:pt x="21600" y="21406"/>
                </a:cubicBezTo>
              </a:path>
            </a:pathLst>
          </a:custGeom>
          <a:ln w="19050">
            <a:solidFill>
              <a:srgbClr val="00FFFF"/>
            </a:solidFill>
          </a:ln>
        </p:spPr>
        <p:txBody>
          <a:bodyPr lIns="45719" rIns="45719" anchor="ctr"/>
          <a:lstStyle/>
          <a:p>
            <a:pPr marL="0" marR="0" defTabSz="457200">
              <a:defRPr sz="1800">
                <a:uFillTx/>
                <a:latin typeface="Calibri"/>
                <a:ea typeface="Calibri"/>
                <a:cs typeface="Calibri"/>
                <a:sym typeface="Calibri"/>
              </a:defRPr>
            </a:pPr>
          </a:p>
        </p:txBody>
      </p:sp>
      <p:sp>
        <p:nvSpPr>
          <p:cNvPr id="496" name="Arc 62"/>
          <p:cNvSpPr/>
          <p:nvPr/>
        </p:nvSpPr>
        <p:spPr>
          <a:xfrm flipH="1" flipV="1" rot="18600000">
            <a:off x="5062120" y="1736443"/>
            <a:ext cx="260359" cy="8831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2535" y="8016"/>
                  <a:pt x="6550" y="-2"/>
                  <a:pt x="10818" y="0"/>
                </a:cubicBezTo>
                <a:cubicBezTo>
                  <a:pt x="15065" y="0"/>
                  <a:pt x="19062" y="7937"/>
                  <a:pt x="21600" y="21406"/>
                </a:cubicBezTo>
              </a:path>
            </a:pathLst>
          </a:custGeom>
          <a:ln w="19050">
            <a:solidFill>
              <a:srgbClr val="00FFFF"/>
            </a:solidFill>
          </a:ln>
        </p:spPr>
        <p:txBody>
          <a:bodyPr lIns="45719" rIns="45719" anchor="ctr"/>
          <a:lstStyle/>
          <a:p>
            <a:pPr marL="0" marR="0" defTabSz="457200">
              <a:defRPr sz="1800">
                <a:uFillTx/>
                <a:latin typeface="Calibri"/>
                <a:ea typeface="Calibri"/>
                <a:cs typeface="Calibri"/>
                <a:sym typeface="Calibri"/>
              </a:defRPr>
            </a:pPr>
          </a:p>
        </p:txBody>
      </p:sp>
      <p:grpSp>
        <p:nvGrpSpPr>
          <p:cNvPr id="507" name="Group 66"/>
          <p:cNvGrpSpPr/>
          <p:nvPr/>
        </p:nvGrpSpPr>
        <p:grpSpPr>
          <a:xfrm>
            <a:off x="567646" y="1339826"/>
            <a:ext cx="8077200" cy="1371603"/>
            <a:chOff x="0" y="-1"/>
            <a:chExt cx="8077199" cy="1371601"/>
          </a:xfrm>
        </p:grpSpPr>
        <p:sp>
          <p:nvSpPr>
            <p:cNvPr id="497" name="Line 8"/>
            <p:cNvSpPr/>
            <p:nvPr/>
          </p:nvSpPr>
          <p:spPr>
            <a:xfrm>
              <a:off x="-1" y="1371600"/>
              <a:ext cx="1020764" cy="0"/>
            </a:xfrm>
            <a:prstGeom prst="line">
              <a:avLst/>
            </a:prstGeom>
            <a:noFill/>
            <a:ln w="19050" cap="flat">
              <a:solidFill>
                <a:srgbClr val="FF0000"/>
              </a:solidFill>
              <a:prstDash val="solid"/>
              <a:round/>
              <a:headEnd type="stealth" w="med" len="me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498" name="Line 9"/>
            <p:cNvSpPr/>
            <p:nvPr/>
          </p:nvSpPr>
          <p:spPr>
            <a:xfrm flipV="1">
              <a:off x="1731962" y="292100"/>
              <a:ext cx="795338" cy="795338"/>
            </a:xfrm>
            <a:prstGeom prst="line">
              <a:avLst/>
            </a:prstGeom>
            <a:noFill/>
            <a:ln w="19050" cap="flat">
              <a:solidFill>
                <a:srgbClr val="FF0000"/>
              </a:solidFill>
              <a:prstDash val="solid"/>
              <a:roun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499" name="Line 10"/>
            <p:cNvSpPr/>
            <p:nvPr/>
          </p:nvSpPr>
          <p:spPr>
            <a:xfrm>
              <a:off x="3217862" y="0"/>
              <a:ext cx="1612901" cy="0"/>
            </a:xfrm>
            <a:prstGeom prst="line">
              <a:avLst/>
            </a:prstGeom>
            <a:noFill/>
            <a:ln w="19050" cap="flat">
              <a:solidFill>
                <a:srgbClr val="FF0000"/>
              </a:solidFill>
              <a:prstDash val="solid"/>
              <a:roun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00" name="Line 11"/>
            <p:cNvSpPr/>
            <p:nvPr/>
          </p:nvSpPr>
          <p:spPr>
            <a:xfrm flipH="1" flipV="1">
              <a:off x="5540375" y="282574"/>
              <a:ext cx="796926" cy="796927"/>
            </a:xfrm>
            <a:prstGeom prst="line">
              <a:avLst/>
            </a:prstGeom>
            <a:noFill/>
            <a:ln w="19050" cap="flat">
              <a:solidFill>
                <a:srgbClr val="FF0000"/>
              </a:solidFill>
              <a:prstDash val="solid"/>
              <a:roun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01" name="Line 12"/>
            <p:cNvSpPr/>
            <p:nvPr/>
          </p:nvSpPr>
          <p:spPr>
            <a:xfrm>
              <a:off x="7037387" y="1371600"/>
              <a:ext cx="1039813" cy="0"/>
            </a:xfrm>
            <a:prstGeom prst="line">
              <a:avLst/>
            </a:prstGeom>
            <a:noFill/>
            <a:ln w="19050" cap="flat">
              <a:solidFill>
                <a:srgbClr val="FF0000"/>
              </a:solidFill>
              <a:prstDash val="solid"/>
              <a:roun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02" name="Arc 18"/>
            <p:cNvSpPr/>
            <p:nvPr/>
          </p:nvSpPr>
          <p:spPr>
            <a:xfrm flipH="1" rot="10800000">
              <a:off x="1019136" y="1079315"/>
              <a:ext cx="722352" cy="290700"/>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82"/>
                  </a:moveTo>
                  <a:cubicBezTo>
                    <a:pt x="470" y="28"/>
                    <a:pt x="940" y="-2"/>
                    <a:pt x="1409" y="0"/>
                  </a:cubicBezTo>
                  <a:cubicBezTo>
                    <a:pt x="9362" y="0"/>
                    <a:pt x="16847" y="8008"/>
                    <a:pt x="21600" y="21598"/>
                  </a:cubicBezTo>
                </a:path>
              </a:pathLst>
            </a:custGeom>
            <a:noFill/>
            <a:ln w="19050" cap="flat">
              <a:solidFill>
                <a:srgbClr val="FF0000"/>
              </a:solidFill>
              <a:prstDash val="solid"/>
              <a:round/>
            </a:ln>
            <a:effectLst/>
          </p:spPr>
          <p:txBody>
            <a:bodyPr wrap="square" lIns="45719" tIns="45719" rIns="45719" bIns="45719" numCol="1" anchor="ctr">
              <a:noAutofit/>
            </a:bodyPr>
            <a:lstStyle/>
            <a:p>
              <a:pPr marL="0" marR="0" defTabSz="457200">
                <a:defRPr sz="1800">
                  <a:uFillTx/>
                  <a:latin typeface="Calibri"/>
                  <a:ea typeface="Calibri"/>
                  <a:cs typeface="Calibri"/>
                  <a:sym typeface="Calibri"/>
                </a:defRPr>
              </a:pPr>
            </a:p>
          </p:txBody>
        </p:sp>
        <p:sp>
          <p:nvSpPr>
            <p:cNvPr id="503" name="Arc 19"/>
            <p:cNvSpPr/>
            <p:nvPr/>
          </p:nvSpPr>
          <p:spPr>
            <a:xfrm flipH="1">
              <a:off x="2525712" y="-2"/>
              <a:ext cx="722352" cy="290700"/>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82"/>
                  </a:moveTo>
                  <a:cubicBezTo>
                    <a:pt x="470" y="28"/>
                    <a:pt x="940" y="-2"/>
                    <a:pt x="1409" y="0"/>
                  </a:cubicBezTo>
                  <a:cubicBezTo>
                    <a:pt x="9362" y="0"/>
                    <a:pt x="16847" y="8008"/>
                    <a:pt x="21600" y="21598"/>
                  </a:cubicBezTo>
                </a:path>
              </a:pathLst>
            </a:custGeom>
            <a:noFill/>
            <a:ln w="19050" cap="flat">
              <a:solidFill>
                <a:srgbClr val="FF0000"/>
              </a:solidFill>
              <a:prstDash val="solid"/>
              <a:round/>
            </a:ln>
            <a:effectLst/>
          </p:spPr>
          <p:txBody>
            <a:bodyPr wrap="square" lIns="45719" tIns="45719" rIns="45719" bIns="45719" numCol="1" anchor="ctr">
              <a:noAutofit/>
            </a:bodyPr>
            <a:lstStyle/>
            <a:p>
              <a:pPr marL="0" marR="0" defTabSz="457200">
                <a:defRPr sz="1800">
                  <a:uFillTx/>
                  <a:latin typeface="Calibri"/>
                  <a:ea typeface="Calibri"/>
                  <a:cs typeface="Calibri"/>
                  <a:sym typeface="Calibri"/>
                </a:defRPr>
              </a:pPr>
            </a:p>
          </p:txBody>
        </p:sp>
        <p:sp>
          <p:nvSpPr>
            <p:cNvPr id="504" name="Arc 20"/>
            <p:cNvSpPr/>
            <p:nvPr/>
          </p:nvSpPr>
          <p:spPr>
            <a:xfrm>
              <a:off x="4821198" y="-2"/>
              <a:ext cx="722352" cy="290700"/>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82"/>
                  </a:moveTo>
                  <a:cubicBezTo>
                    <a:pt x="470" y="28"/>
                    <a:pt x="940" y="-2"/>
                    <a:pt x="1409" y="0"/>
                  </a:cubicBezTo>
                  <a:cubicBezTo>
                    <a:pt x="9362" y="0"/>
                    <a:pt x="16847" y="8008"/>
                    <a:pt x="21600" y="21598"/>
                  </a:cubicBezTo>
                </a:path>
              </a:pathLst>
            </a:custGeom>
            <a:noFill/>
            <a:ln w="19050" cap="flat">
              <a:solidFill>
                <a:srgbClr val="FF0000"/>
              </a:solidFill>
              <a:prstDash val="solid"/>
              <a:round/>
            </a:ln>
            <a:effectLst/>
          </p:spPr>
          <p:txBody>
            <a:bodyPr wrap="square" lIns="45719" tIns="45719" rIns="45719" bIns="45719" numCol="1" anchor="ctr">
              <a:noAutofit/>
            </a:bodyPr>
            <a:lstStyle/>
            <a:p>
              <a:pPr marL="0" marR="0" defTabSz="457200">
                <a:defRPr sz="1800">
                  <a:uFillTx/>
                  <a:latin typeface="Calibri"/>
                  <a:ea typeface="Calibri"/>
                  <a:cs typeface="Calibri"/>
                  <a:sym typeface="Calibri"/>
                </a:defRPr>
              </a:pPr>
            </a:p>
          </p:txBody>
        </p:sp>
        <p:sp>
          <p:nvSpPr>
            <p:cNvPr id="505" name="Arc 21"/>
            <p:cNvSpPr/>
            <p:nvPr/>
          </p:nvSpPr>
          <p:spPr>
            <a:xfrm rot="10800000">
              <a:off x="6335712" y="1079315"/>
              <a:ext cx="722352" cy="290700"/>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82"/>
                  </a:moveTo>
                  <a:cubicBezTo>
                    <a:pt x="470" y="28"/>
                    <a:pt x="940" y="-2"/>
                    <a:pt x="1409" y="0"/>
                  </a:cubicBezTo>
                  <a:cubicBezTo>
                    <a:pt x="9362" y="0"/>
                    <a:pt x="16847" y="8008"/>
                    <a:pt x="21600" y="21598"/>
                  </a:cubicBezTo>
                </a:path>
              </a:pathLst>
            </a:custGeom>
            <a:noFill/>
            <a:ln w="19050" cap="flat">
              <a:solidFill>
                <a:srgbClr val="FF0000"/>
              </a:solidFill>
              <a:prstDash val="solid"/>
              <a:round/>
            </a:ln>
            <a:effectLst/>
          </p:spPr>
          <p:txBody>
            <a:bodyPr wrap="square" lIns="45719" tIns="45719" rIns="45719" bIns="45719" numCol="1" anchor="ctr">
              <a:noAutofit/>
            </a:bodyPr>
            <a:lstStyle/>
            <a:p>
              <a:pPr marL="0" marR="0" defTabSz="457200">
                <a:defRPr sz="1800">
                  <a:uFillTx/>
                  <a:latin typeface="Calibri"/>
                  <a:ea typeface="Calibri"/>
                  <a:cs typeface="Calibri"/>
                  <a:sym typeface="Calibri"/>
                </a:defRPr>
              </a:pPr>
            </a:p>
          </p:txBody>
        </p:sp>
        <p:sp>
          <p:nvSpPr>
            <p:cNvPr id="506" name="Line 64"/>
            <p:cNvSpPr/>
            <p:nvPr/>
          </p:nvSpPr>
          <p:spPr>
            <a:xfrm>
              <a:off x="7573962" y="1370012"/>
              <a:ext cx="495301" cy="1"/>
            </a:xfrm>
            <a:prstGeom prst="line">
              <a:avLst/>
            </a:prstGeom>
            <a:noFill/>
            <a:ln w="19050" cap="flat">
              <a:solidFill>
                <a:srgbClr val="FF0000"/>
              </a:solidFill>
              <a:prstDash val="solid"/>
              <a:round/>
              <a:headEnd type="stealth" w="med" len="me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grpSp>
      <p:sp>
        <p:nvSpPr>
          <p:cNvPr id="508" name="Text Box 72"/>
          <p:cNvSpPr txBox="1"/>
          <p:nvPr/>
        </p:nvSpPr>
        <p:spPr>
          <a:xfrm>
            <a:off x="2383747" y="903271"/>
            <a:ext cx="291825" cy="431217"/>
          </a:xfrm>
          <a:prstGeom prst="rect">
            <a:avLst/>
          </a:prstGeom>
          <a:ln w="12700">
            <a:miter lim="400000"/>
          </a:ln>
          <a:extLst>
            <a:ext uri="{C572A759-6A51-4108-AA02-DFA0A04FC94B}">
              <ma14:wrappingTextBoxFlag xmlns:ma14="http://schemas.microsoft.com/office/mac/drawingml/2011/main" val="1"/>
            </a:ext>
          </a:extLst>
        </p:spPr>
        <p:txBody>
          <a:bodyPr wrap="none" lIns="45427" tIns="45427" rIns="45427" bIns="45427">
            <a:spAutoFit/>
          </a:bodyPr>
          <a:lstStyle/>
          <a:p>
            <a:pPr marL="0" marR="0" defTabSz="457200">
              <a:defRPr sz="2000">
                <a:uFillTx/>
                <a:latin typeface="Symbol"/>
                <a:ea typeface="Symbol"/>
                <a:cs typeface="Symbol"/>
                <a:sym typeface="Symbol"/>
              </a:defRPr>
            </a:pPr>
            <a:r>
              <a:t>g</a:t>
            </a:r>
            <a:r>
              <a:rPr baseline="-25000">
                <a:latin typeface="Calibri"/>
                <a:ea typeface="Calibri"/>
                <a:cs typeface="Calibri"/>
                <a:sym typeface="Calibri"/>
              </a:rPr>
              <a:t>c</a:t>
            </a:r>
          </a:p>
        </p:txBody>
      </p:sp>
      <p:sp>
        <p:nvSpPr>
          <p:cNvPr id="509" name="Text Box 74"/>
          <p:cNvSpPr txBox="1"/>
          <p:nvPr/>
        </p:nvSpPr>
        <p:spPr>
          <a:xfrm>
            <a:off x="7967661" y="2108177"/>
            <a:ext cx="719139" cy="497257"/>
          </a:xfrm>
          <a:prstGeom prst="rect">
            <a:avLst/>
          </a:prstGeom>
          <a:ln w="12700">
            <a:miter lim="400000"/>
          </a:ln>
          <a:extLst>
            <a:ext uri="{C572A759-6A51-4108-AA02-DFA0A04FC94B}">
              <ma14:wrappingTextBoxFlag xmlns:ma14="http://schemas.microsoft.com/office/mac/drawingml/2011/main" val="1"/>
            </a:ext>
          </a:extLst>
        </p:spPr>
        <p:txBody>
          <a:bodyPr lIns="45427" tIns="45427" rIns="45427" bIns="45427">
            <a:spAutoFit/>
          </a:bodyPr>
          <a:lstStyle/>
          <a:p>
            <a:pPr marL="0" marR="0" algn="ctr" defTabSz="457200">
              <a:defRPr b="1" sz="1400">
                <a:uFillTx/>
                <a:latin typeface="Arial Narrow"/>
                <a:ea typeface="Arial Narrow"/>
                <a:cs typeface="Arial Narrow"/>
                <a:sym typeface="Arial Narrow"/>
              </a:defRPr>
            </a:pPr>
            <a:r>
              <a:t>e</a:t>
            </a:r>
            <a:r>
              <a:rPr baseline="30000"/>
              <a:t>-</a:t>
            </a:r>
            <a:r>
              <a:t> beam from IP</a:t>
            </a:r>
          </a:p>
        </p:txBody>
      </p:sp>
      <p:sp>
        <p:nvSpPr>
          <p:cNvPr id="510" name="Text Box 77"/>
          <p:cNvSpPr txBox="1"/>
          <p:nvPr/>
        </p:nvSpPr>
        <p:spPr>
          <a:xfrm>
            <a:off x="3048000" y="1955777"/>
            <a:ext cx="1391478" cy="497257"/>
          </a:xfrm>
          <a:prstGeom prst="rect">
            <a:avLst/>
          </a:prstGeom>
          <a:ln w="12700">
            <a:miter lim="400000"/>
          </a:ln>
          <a:extLst>
            <a:ext uri="{C572A759-6A51-4108-AA02-DFA0A04FC94B}">
              <ma14:wrappingTextBoxFlag xmlns:ma14="http://schemas.microsoft.com/office/mac/drawingml/2011/main" val="1"/>
            </a:ext>
          </a:extLst>
        </p:spPr>
        <p:txBody>
          <a:bodyPr wrap="none" lIns="45427" tIns="45427" rIns="45427" bIns="45427">
            <a:spAutoFit/>
          </a:bodyPr>
          <a:lstStyle/>
          <a:p>
            <a:pPr marL="0" marR="0" defTabSz="457200">
              <a:defRPr b="1" sz="1400">
                <a:solidFill>
                  <a:srgbClr val="0000FF"/>
                </a:solidFill>
                <a:uFillTx/>
                <a:latin typeface="Arial Narrow"/>
                <a:ea typeface="Arial Narrow"/>
                <a:cs typeface="Arial Narrow"/>
                <a:sym typeface="Arial Narrow"/>
              </a:defRPr>
            </a:pPr>
            <a:r>
              <a:t>Compton electron</a:t>
            </a:r>
          </a:p>
          <a:p>
            <a:pPr marL="0" marR="0" defTabSz="457200">
              <a:defRPr b="1" sz="1400">
                <a:solidFill>
                  <a:srgbClr val="0000FF"/>
                </a:solidFill>
                <a:uFillTx/>
                <a:latin typeface="Arial Narrow"/>
                <a:ea typeface="Arial Narrow"/>
                <a:cs typeface="Arial Narrow"/>
                <a:sym typeface="Arial Narrow"/>
              </a:defRPr>
            </a:pPr>
            <a:r>
              <a:t>tracking detector</a:t>
            </a:r>
          </a:p>
        </p:txBody>
      </p:sp>
      <p:sp>
        <p:nvSpPr>
          <p:cNvPr id="511" name="Text Box 78"/>
          <p:cNvSpPr txBox="1"/>
          <p:nvPr/>
        </p:nvSpPr>
        <p:spPr>
          <a:xfrm>
            <a:off x="304800" y="965178"/>
            <a:ext cx="1358748" cy="497257"/>
          </a:xfrm>
          <a:prstGeom prst="rect">
            <a:avLst/>
          </a:prstGeom>
          <a:ln w="12700">
            <a:miter lim="400000"/>
          </a:ln>
          <a:extLst>
            <a:ext uri="{C572A759-6A51-4108-AA02-DFA0A04FC94B}">
              <ma14:wrappingTextBoxFlag xmlns:ma14="http://schemas.microsoft.com/office/mac/drawingml/2011/main" val="1"/>
            </a:ext>
          </a:extLst>
        </p:spPr>
        <p:txBody>
          <a:bodyPr wrap="none" lIns="45427" tIns="45427" rIns="45427" bIns="45427">
            <a:spAutoFit/>
          </a:bodyPr>
          <a:lstStyle/>
          <a:p>
            <a:pPr marL="0" marR="0" defTabSz="457200">
              <a:defRPr b="1" sz="1400">
                <a:solidFill>
                  <a:srgbClr val="0000FF"/>
                </a:solidFill>
                <a:uFillTx/>
                <a:latin typeface="Arial Narrow"/>
                <a:ea typeface="Arial Narrow"/>
                <a:cs typeface="Arial Narrow"/>
                <a:sym typeface="Arial Narrow"/>
              </a:defRPr>
            </a:pPr>
            <a:r>
              <a:t>Compton photon </a:t>
            </a:r>
          </a:p>
          <a:p>
            <a:pPr marL="0" marR="0" defTabSz="457200">
              <a:defRPr b="1" sz="1400">
                <a:solidFill>
                  <a:srgbClr val="0000FF"/>
                </a:solidFill>
                <a:uFillTx/>
                <a:latin typeface="Arial Narrow"/>
                <a:ea typeface="Arial Narrow"/>
                <a:cs typeface="Arial Narrow"/>
                <a:sym typeface="Arial Narrow"/>
              </a:defRPr>
            </a:pPr>
            <a:r>
              <a:t>calorimeter</a:t>
            </a:r>
          </a:p>
        </p:txBody>
      </p:sp>
      <p:sp>
        <p:nvSpPr>
          <p:cNvPr id="512" name="Freeform 42"/>
          <p:cNvSpPr/>
          <p:nvPr/>
        </p:nvSpPr>
        <p:spPr>
          <a:xfrm>
            <a:off x="6527800" y="2651676"/>
            <a:ext cx="2159000" cy="135201"/>
          </a:xfrm>
          <a:custGeom>
            <a:avLst/>
            <a:gdLst/>
            <a:ahLst/>
            <a:cxnLst>
              <a:cxn ang="0">
                <a:pos x="wd2" y="hd2"/>
              </a:cxn>
              <a:cxn ang="5400000">
                <a:pos x="wd2" y="hd2"/>
              </a:cxn>
              <a:cxn ang="10800000">
                <a:pos x="wd2" y="hd2"/>
              </a:cxn>
              <a:cxn ang="16200000">
                <a:pos x="wd2" y="hd2"/>
              </a:cxn>
            </a:cxnLst>
            <a:rect l="0" t="0" r="r" b="b"/>
            <a:pathLst>
              <a:path w="21600" h="19162" fill="norm" stroke="1" extrusionOk="0">
                <a:moveTo>
                  <a:pt x="0" y="9640"/>
                </a:moveTo>
                <a:lnTo>
                  <a:pt x="934" y="9175"/>
                </a:lnTo>
                <a:cubicBezTo>
                  <a:pt x="1223" y="7627"/>
                  <a:pt x="1443" y="-1431"/>
                  <a:pt x="1724" y="195"/>
                </a:cubicBezTo>
                <a:cubicBezTo>
                  <a:pt x="2005" y="1821"/>
                  <a:pt x="2324" y="18621"/>
                  <a:pt x="2613" y="18698"/>
                </a:cubicBezTo>
                <a:cubicBezTo>
                  <a:pt x="2901" y="18775"/>
                  <a:pt x="3167" y="737"/>
                  <a:pt x="3448" y="659"/>
                </a:cubicBezTo>
                <a:cubicBezTo>
                  <a:pt x="3729" y="582"/>
                  <a:pt x="4003" y="18234"/>
                  <a:pt x="4284" y="18234"/>
                </a:cubicBezTo>
                <a:cubicBezTo>
                  <a:pt x="4565" y="18234"/>
                  <a:pt x="4823" y="582"/>
                  <a:pt x="5119" y="659"/>
                </a:cubicBezTo>
                <a:cubicBezTo>
                  <a:pt x="5415" y="737"/>
                  <a:pt x="5765" y="18698"/>
                  <a:pt x="6053" y="18698"/>
                </a:cubicBezTo>
                <a:cubicBezTo>
                  <a:pt x="6342" y="18698"/>
                  <a:pt x="6554" y="659"/>
                  <a:pt x="6843" y="659"/>
                </a:cubicBezTo>
                <a:cubicBezTo>
                  <a:pt x="7132" y="659"/>
                  <a:pt x="7481" y="18698"/>
                  <a:pt x="7777" y="18698"/>
                </a:cubicBezTo>
                <a:cubicBezTo>
                  <a:pt x="8073" y="18698"/>
                  <a:pt x="8324" y="737"/>
                  <a:pt x="8613" y="659"/>
                </a:cubicBezTo>
                <a:cubicBezTo>
                  <a:pt x="8901" y="582"/>
                  <a:pt x="9213" y="18311"/>
                  <a:pt x="9494" y="18234"/>
                </a:cubicBezTo>
                <a:cubicBezTo>
                  <a:pt x="9775" y="18156"/>
                  <a:pt x="10003" y="117"/>
                  <a:pt x="10291" y="195"/>
                </a:cubicBezTo>
                <a:cubicBezTo>
                  <a:pt x="10580" y="272"/>
                  <a:pt x="10929" y="18621"/>
                  <a:pt x="11218" y="18698"/>
                </a:cubicBezTo>
                <a:cubicBezTo>
                  <a:pt x="11506" y="18775"/>
                  <a:pt x="11727" y="737"/>
                  <a:pt x="12008" y="659"/>
                </a:cubicBezTo>
                <a:cubicBezTo>
                  <a:pt x="12289" y="582"/>
                  <a:pt x="12600" y="18234"/>
                  <a:pt x="12896" y="18234"/>
                </a:cubicBezTo>
                <a:cubicBezTo>
                  <a:pt x="13192" y="18234"/>
                  <a:pt x="13481" y="582"/>
                  <a:pt x="13777" y="659"/>
                </a:cubicBezTo>
                <a:cubicBezTo>
                  <a:pt x="14073" y="737"/>
                  <a:pt x="14377" y="18698"/>
                  <a:pt x="14666" y="18698"/>
                </a:cubicBezTo>
                <a:cubicBezTo>
                  <a:pt x="14954" y="18698"/>
                  <a:pt x="15213" y="582"/>
                  <a:pt x="15501" y="659"/>
                </a:cubicBezTo>
                <a:cubicBezTo>
                  <a:pt x="15790" y="737"/>
                  <a:pt x="16094" y="19163"/>
                  <a:pt x="16382" y="19163"/>
                </a:cubicBezTo>
                <a:cubicBezTo>
                  <a:pt x="16671" y="19163"/>
                  <a:pt x="16937" y="814"/>
                  <a:pt x="17225" y="659"/>
                </a:cubicBezTo>
                <a:cubicBezTo>
                  <a:pt x="17514" y="504"/>
                  <a:pt x="17818" y="18234"/>
                  <a:pt x="18106" y="18234"/>
                </a:cubicBezTo>
                <a:cubicBezTo>
                  <a:pt x="18395" y="18234"/>
                  <a:pt x="18653" y="582"/>
                  <a:pt x="18942" y="659"/>
                </a:cubicBezTo>
                <a:cubicBezTo>
                  <a:pt x="19230" y="737"/>
                  <a:pt x="19549" y="17227"/>
                  <a:pt x="19830" y="18698"/>
                </a:cubicBezTo>
                <a:cubicBezTo>
                  <a:pt x="20111" y="20169"/>
                  <a:pt x="20324" y="11111"/>
                  <a:pt x="20620" y="9640"/>
                </a:cubicBezTo>
                <a:lnTo>
                  <a:pt x="21600" y="9717"/>
                </a:lnTo>
              </a:path>
            </a:pathLst>
          </a:custGeom>
          <a:ln w="12700">
            <a:solidFill>
              <a:srgbClr val="FF00FF"/>
            </a:solidFill>
            <a:headEnd type="stealth"/>
          </a:ln>
        </p:spPr>
        <p:txBody>
          <a:bodyPr lIns="45719" rIns="45719"/>
          <a:lstStyle/>
          <a:p>
            <a:pPr marL="0" marR="0" defTabSz="457200">
              <a:defRPr sz="1800">
                <a:uFillTx/>
                <a:latin typeface="Calibri"/>
                <a:ea typeface="Calibri"/>
                <a:cs typeface="Calibri"/>
                <a:sym typeface="Calibri"/>
              </a:defRPr>
            </a:pPr>
          </a:p>
        </p:txBody>
      </p:sp>
      <p:sp>
        <p:nvSpPr>
          <p:cNvPr id="513" name="Text Box 74"/>
          <p:cNvSpPr txBox="1"/>
          <p:nvPr/>
        </p:nvSpPr>
        <p:spPr>
          <a:xfrm>
            <a:off x="7546037" y="2793977"/>
            <a:ext cx="1369363" cy="294057"/>
          </a:xfrm>
          <a:prstGeom prst="rect">
            <a:avLst/>
          </a:prstGeom>
          <a:ln w="12700">
            <a:miter lim="400000"/>
          </a:ln>
          <a:extLst>
            <a:ext uri="{C572A759-6A51-4108-AA02-DFA0A04FC94B}">
              <ma14:wrappingTextBoxFlag xmlns:ma14="http://schemas.microsoft.com/office/mac/drawingml/2011/main" val="1"/>
            </a:ext>
          </a:extLst>
        </p:spPr>
        <p:txBody>
          <a:bodyPr lIns="45427" tIns="45427" rIns="45427" bIns="45427">
            <a:spAutoFit/>
          </a:bodyPr>
          <a:lstStyle>
            <a:lvl1pPr marL="0" marR="0" algn="ctr" defTabSz="457200">
              <a:defRPr b="1" sz="1400">
                <a:uFillTx/>
                <a:latin typeface="Arial Narrow"/>
                <a:ea typeface="Arial Narrow"/>
                <a:cs typeface="Arial Narrow"/>
                <a:sym typeface="Arial Narrow"/>
              </a:defRPr>
            </a:lvl1pPr>
          </a:lstStyle>
          <a:p>
            <a:pPr/>
            <a:r>
              <a:t>Photons from IP</a:t>
            </a:r>
          </a:p>
        </p:txBody>
      </p:sp>
      <p:sp>
        <p:nvSpPr>
          <p:cNvPr id="514" name="Text Box 74"/>
          <p:cNvSpPr txBox="1"/>
          <p:nvPr/>
        </p:nvSpPr>
        <p:spPr>
          <a:xfrm>
            <a:off x="164229" y="2108177"/>
            <a:ext cx="1131171" cy="497257"/>
          </a:xfrm>
          <a:prstGeom prst="rect">
            <a:avLst/>
          </a:prstGeom>
          <a:ln w="12700">
            <a:miter lim="400000"/>
          </a:ln>
          <a:extLst>
            <a:ext uri="{C572A759-6A51-4108-AA02-DFA0A04FC94B}">
              <ma14:wrappingTextBoxFlag xmlns:ma14="http://schemas.microsoft.com/office/mac/drawingml/2011/main" val="1"/>
            </a:ext>
          </a:extLst>
        </p:spPr>
        <p:txBody>
          <a:bodyPr lIns="45427" tIns="45427" rIns="45427" bIns="45427">
            <a:spAutoFit/>
          </a:bodyPr>
          <a:lstStyle/>
          <a:p>
            <a:pPr marL="0" marR="0" algn="ctr" defTabSz="457200">
              <a:defRPr b="1" sz="1400">
                <a:uFillTx/>
                <a:latin typeface="Arial Narrow"/>
                <a:ea typeface="Arial Narrow"/>
                <a:cs typeface="Arial Narrow"/>
                <a:sym typeface="Arial Narrow"/>
              </a:defRPr>
            </a:pPr>
            <a:r>
              <a:t>e</a:t>
            </a:r>
            <a:r>
              <a:rPr baseline="30000"/>
              <a:t>-</a:t>
            </a:r>
            <a:r>
              <a:t> beam to spin rotator</a:t>
            </a:r>
          </a:p>
        </p:txBody>
      </p:sp>
      <p:sp>
        <p:nvSpPr>
          <p:cNvPr id="515" name="Pie 22"/>
          <p:cNvSpPr/>
          <p:nvPr/>
        </p:nvSpPr>
        <p:spPr>
          <a:xfrm rot="3753739">
            <a:off x="2673123" y="1001423"/>
            <a:ext cx="667141" cy="926673"/>
          </a:xfrm>
          <a:custGeom>
            <a:avLst/>
            <a:gdLst/>
            <a:ahLst/>
            <a:cxnLst>
              <a:cxn ang="0">
                <a:pos x="wd2" y="hd2"/>
              </a:cxn>
              <a:cxn ang="5400000">
                <a:pos x="wd2" y="hd2"/>
              </a:cxn>
              <a:cxn ang="10800000">
                <a:pos x="wd2" y="hd2"/>
              </a:cxn>
              <a:cxn ang="16200000">
                <a:pos x="wd2" y="hd2"/>
              </a:cxn>
            </a:cxnLst>
            <a:rect l="0" t="0" r="r" b="b"/>
            <a:pathLst>
              <a:path w="21600" h="20953" fill="norm" stroke="1" extrusionOk="0">
                <a:moveTo>
                  <a:pt x="21600" y="20327"/>
                </a:moveTo>
                <a:cubicBezTo>
                  <a:pt x="14311" y="21600"/>
                  <a:pt x="6603" y="20917"/>
                  <a:pt x="0" y="18412"/>
                </a:cubicBezTo>
                <a:lnTo>
                  <a:pt x="14320" y="0"/>
                </a:lnTo>
                <a:close/>
              </a:path>
            </a:pathLst>
          </a:custGeom>
          <a:solidFill>
            <a:srgbClr val="C6D9F1">
              <a:alpha val="38000"/>
            </a:srgbClr>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800">
                <a:uFillTx/>
                <a:latin typeface="Calibri"/>
                <a:ea typeface="Calibri"/>
                <a:cs typeface="Calibri"/>
                <a:sym typeface="Calibri"/>
              </a:defRPr>
            </a:pPr>
          </a:p>
        </p:txBody>
      </p:sp>
      <p:sp>
        <p:nvSpPr>
          <p:cNvPr id="516" name="Title 1"/>
          <p:cNvSpPr txBox="1"/>
          <p:nvPr>
            <p:ph type="title"/>
          </p:nvPr>
        </p:nvSpPr>
        <p:spPr>
          <a:xfrm>
            <a:off x="457200" y="131226"/>
            <a:ext cx="8229600" cy="397934"/>
          </a:xfrm>
          <a:prstGeom prst="rect">
            <a:avLst/>
          </a:prstGeom>
        </p:spPr>
        <p:txBody>
          <a:bodyPr/>
          <a:lstStyle>
            <a:lvl1pPr defTabSz="301752">
              <a:defRPr sz="2376"/>
            </a:lvl1pPr>
          </a:lstStyle>
          <a:p>
            <a:pPr/>
            <a:r>
              <a:t>eRD15 Compton electron detector R&amp;D</a:t>
            </a:r>
          </a:p>
        </p:txBody>
      </p:sp>
      <p:sp>
        <p:nvSpPr>
          <p:cNvPr id="517" name="Content Placeholder 2"/>
          <p:cNvSpPr txBox="1"/>
          <p:nvPr>
            <p:ph type="body" sz="half" idx="1"/>
          </p:nvPr>
        </p:nvSpPr>
        <p:spPr>
          <a:xfrm>
            <a:off x="4206724" y="3197405"/>
            <a:ext cx="4858766" cy="3290344"/>
          </a:xfrm>
          <a:prstGeom prst="rect">
            <a:avLst/>
          </a:prstGeom>
        </p:spPr>
        <p:txBody>
          <a:bodyPr/>
          <a:lstStyle/>
          <a:p>
            <a:pPr lvl="1" marL="742950" indent="-285750">
              <a:lnSpc>
                <a:spcPct val="80000"/>
              </a:lnSpc>
              <a:spcBef>
                <a:spcPts val="300"/>
              </a:spcBef>
              <a:defRPr sz="1300"/>
            </a:pPr>
            <a:r>
              <a:t>Compton polarization through Compton backscattering, study of electron detection</a:t>
            </a:r>
          </a:p>
          <a:p>
            <a:pPr lvl="1" marL="742950" indent="-285750">
              <a:lnSpc>
                <a:spcPct val="80000"/>
              </a:lnSpc>
              <a:spcBef>
                <a:spcPts val="300"/>
              </a:spcBef>
              <a:defRPr sz="1300"/>
            </a:pPr>
            <a:r>
              <a:t>few planes of strips to determine electron momentum from magnet deflection</a:t>
            </a:r>
          </a:p>
          <a:p>
            <a:pPr lvl="1" marL="742950" indent="-285750">
              <a:lnSpc>
                <a:spcPct val="80000"/>
              </a:lnSpc>
              <a:spcBef>
                <a:spcPts val="300"/>
              </a:spcBef>
              <a:defRPr sz="1300"/>
            </a:pPr>
            <a:r>
              <a:t>1% or better electron polarization measurement</a:t>
            </a:r>
          </a:p>
          <a:p>
            <a:pPr lvl="1" marL="742950" indent="-285750">
              <a:lnSpc>
                <a:spcPct val="80000"/>
              </a:lnSpc>
              <a:spcBef>
                <a:spcPts val="300"/>
              </a:spcBef>
              <a:defRPr sz="1300"/>
            </a:pPr>
            <a:r>
              <a:t>Best measurement Compton electron detector at SLD ( ~0.5%)</a:t>
            </a:r>
          </a:p>
          <a:p>
            <a:pPr lvl="1" marL="742950" indent="-285750">
              <a:lnSpc>
                <a:spcPct val="80000"/>
              </a:lnSpc>
              <a:spcBef>
                <a:spcPts val="300"/>
              </a:spcBef>
              <a:defRPr sz="1300"/>
            </a:pPr>
            <a:r>
              <a:t>looking at Roman Pot option on electron side for detector protection, cooling and access</a:t>
            </a:r>
          </a:p>
          <a:p>
            <a:pPr lvl="1" marL="742950" indent="-285750">
              <a:lnSpc>
                <a:spcPct val="80000"/>
              </a:lnSpc>
              <a:spcBef>
                <a:spcPts val="300"/>
              </a:spcBef>
              <a:defRPr sz="1300"/>
            </a:pPr>
            <a:r>
              <a:t>Status</a:t>
            </a:r>
          </a:p>
          <a:p>
            <a:pPr lvl="2" marL="1143000" indent="-228600">
              <a:lnSpc>
                <a:spcPct val="80000"/>
              </a:lnSpc>
              <a:spcBef>
                <a:spcPts val="200"/>
              </a:spcBef>
              <a:defRPr sz="1100"/>
            </a:pPr>
            <a:r>
              <a:t>Event generator and polarization analysis code package done</a:t>
            </a:r>
          </a:p>
          <a:p>
            <a:pPr lvl="2" marL="1143000" indent="-228600">
              <a:lnSpc>
                <a:spcPct val="80000"/>
              </a:lnSpc>
              <a:spcBef>
                <a:spcPts val="200"/>
              </a:spcBef>
              <a:defRPr sz="1100"/>
            </a:pPr>
            <a:r>
              <a:t>Background from Brehmstrahlung, Interaction Point and halo under control : 10 W laser power CW seems adequate </a:t>
            </a:r>
          </a:p>
          <a:p>
            <a:pPr lvl="2" marL="1143000" indent="-228600">
              <a:lnSpc>
                <a:spcPct val="80000"/>
              </a:lnSpc>
              <a:spcBef>
                <a:spcPts val="200"/>
              </a:spcBef>
              <a:defRPr sz="1100"/>
            </a:pPr>
            <a:r>
              <a:t>Preliminary Wakefield study shows detector can be operated with JLEIC beam structure at 3A</a:t>
            </a:r>
          </a:p>
          <a:p>
            <a:pPr lvl="2" marL="1143000" indent="-228600">
              <a:lnSpc>
                <a:spcPct val="80000"/>
              </a:lnSpc>
              <a:spcBef>
                <a:spcPts val="200"/>
              </a:spcBef>
              <a:defRPr sz="1100"/>
            </a:pPr>
            <a:r>
              <a:t>Roman pot windows still allows measurement at 1% level</a:t>
            </a:r>
          </a:p>
        </p:txBody>
      </p:sp>
      <p:sp>
        <p:nvSpPr>
          <p:cNvPr id="518" name="Text Box 77"/>
          <p:cNvSpPr txBox="1"/>
          <p:nvPr/>
        </p:nvSpPr>
        <p:spPr>
          <a:xfrm rot="2492205">
            <a:off x="4432987" y="996357"/>
            <a:ext cx="906001" cy="294057"/>
          </a:xfrm>
          <a:prstGeom prst="rect">
            <a:avLst/>
          </a:prstGeom>
          <a:ln w="12700">
            <a:miter lim="400000"/>
          </a:ln>
          <a:extLst>
            <a:ext uri="{C572A759-6A51-4108-AA02-DFA0A04FC94B}">
              <ma14:wrappingTextBoxFlag xmlns:ma14="http://schemas.microsoft.com/office/mac/drawingml/2011/main" val="1"/>
            </a:ext>
          </a:extLst>
        </p:spPr>
        <p:txBody>
          <a:bodyPr wrap="none" lIns="45427" tIns="45427" rIns="45427" bIns="45427">
            <a:spAutoFit/>
          </a:bodyPr>
          <a:lstStyle>
            <a:lvl1pPr marL="0" marR="0" defTabSz="457200">
              <a:defRPr b="1" sz="1400">
                <a:solidFill>
                  <a:srgbClr val="0000FF"/>
                </a:solidFill>
                <a:uFillTx/>
                <a:latin typeface="Arial Narrow"/>
                <a:ea typeface="Arial Narrow"/>
                <a:cs typeface="Arial Narrow"/>
                <a:sym typeface="Arial Narrow"/>
              </a:defRPr>
            </a:lvl1pPr>
          </a:lstStyle>
          <a:p>
            <a:pPr/>
            <a:r>
              <a:t>Green laser</a:t>
            </a:r>
          </a:p>
        </p:txBody>
      </p:sp>
      <p:pic>
        <p:nvPicPr>
          <p:cNvPr id="519" name="Picture 3" descr="Picture 3"/>
          <p:cNvPicPr>
            <a:picLocks noChangeAspect="1"/>
          </p:cNvPicPr>
          <p:nvPr/>
        </p:nvPicPr>
        <p:blipFill>
          <a:blip r:embed="rId2">
            <a:extLst/>
          </a:blip>
          <a:stretch>
            <a:fillRect/>
          </a:stretch>
        </p:blipFill>
        <p:spPr>
          <a:xfrm>
            <a:off x="-7926" y="3652749"/>
            <a:ext cx="2217415" cy="2633180"/>
          </a:xfrm>
          <a:prstGeom prst="rect">
            <a:avLst/>
          </a:prstGeom>
          <a:ln w="12700">
            <a:miter lim="400000"/>
          </a:ln>
        </p:spPr>
      </p:pic>
      <p:pic>
        <p:nvPicPr>
          <p:cNvPr id="520" name="Picture 2" descr="Picture 2"/>
          <p:cNvPicPr>
            <a:picLocks noChangeAspect="1"/>
          </p:cNvPicPr>
          <p:nvPr/>
        </p:nvPicPr>
        <p:blipFill>
          <a:blip r:embed="rId3">
            <a:extLst/>
          </a:blip>
          <a:stretch>
            <a:fillRect/>
          </a:stretch>
        </p:blipFill>
        <p:spPr>
          <a:xfrm>
            <a:off x="2159912" y="4063860"/>
            <a:ext cx="2400602" cy="1557436"/>
          </a:xfrm>
          <a:prstGeom prst="rect">
            <a:avLst/>
          </a:prstGeom>
          <a:ln w="12700">
            <a:miter lim="400000"/>
          </a:ln>
        </p:spPr>
      </p:pic>
      <p:sp>
        <p:nvSpPr>
          <p:cNvPr id="521" name="Content Placeholder 1"/>
          <p:cNvSpPr txBox="1"/>
          <p:nvPr/>
        </p:nvSpPr>
        <p:spPr>
          <a:xfrm>
            <a:off x="2211726" y="3364470"/>
            <a:ext cx="2703068" cy="495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0" marR="0" algn="ctr" defTabSz="457200">
              <a:spcBef>
                <a:spcPts val="400"/>
              </a:spcBef>
              <a:defRPr sz="1800">
                <a:uFillTx/>
                <a:latin typeface="Minion Pro"/>
                <a:ea typeface="Minion Pro"/>
                <a:cs typeface="Minion Pro"/>
                <a:sym typeface="Minion Pro"/>
              </a:defRPr>
            </a:lvl1pPr>
          </a:lstStyle>
          <a:p>
            <a:pPr/>
            <a:r>
              <a:t>TOTEM Roman Pot</a:t>
            </a:r>
          </a:p>
        </p:txBody>
      </p:sp>
      <p:sp>
        <p:nvSpPr>
          <p:cNvPr id="522" name="Content Placeholder 1"/>
          <p:cNvSpPr txBox="1"/>
          <p:nvPr/>
        </p:nvSpPr>
        <p:spPr>
          <a:xfrm>
            <a:off x="72814" y="3105906"/>
            <a:ext cx="2087099" cy="52133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0" marR="0" algn="ctr" defTabSz="457200">
              <a:lnSpc>
                <a:spcPct val="80000"/>
              </a:lnSpc>
              <a:spcBef>
                <a:spcPts val="300"/>
              </a:spcBef>
              <a:defRPr sz="1500">
                <a:uFillTx/>
                <a:latin typeface="Minion Pro"/>
                <a:ea typeface="Minion Pro"/>
                <a:cs typeface="Minion Pro"/>
                <a:sym typeface="Minion Pro"/>
              </a:defRPr>
            </a:pPr>
            <a:r>
              <a:t>Hall C Compton</a:t>
            </a:r>
            <a:endParaRPr sz="2700"/>
          </a:p>
          <a:p>
            <a:pPr marL="0" marR="0" algn="ctr" defTabSz="457200">
              <a:lnSpc>
                <a:spcPct val="80000"/>
              </a:lnSpc>
              <a:spcBef>
                <a:spcPts val="300"/>
              </a:spcBef>
              <a:defRPr sz="1500">
                <a:uFillTx/>
                <a:latin typeface="Minion Pro"/>
                <a:ea typeface="Minion Pro"/>
                <a:cs typeface="Minion Pro"/>
                <a:sym typeface="Minion Pro"/>
              </a:defRPr>
            </a:pPr>
            <a:r>
              <a:t>diamond detector</a:t>
            </a:r>
          </a:p>
        </p:txBody>
      </p:sp>
      <p:sp>
        <p:nvSpPr>
          <p:cNvPr id="523" name="Down Arrow 5"/>
          <p:cNvSpPr/>
          <p:nvPr/>
        </p:nvSpPr>
        <p:spPr>
          <a:xfrm rot="11627538">
            <a:off x="2138047" y="2790687"/>
            <a:ext cx="666202" cy="568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gradFill>
            <a:gsLst>
              <a:gs pos="0">
                <a:srgbClr val="3F80CE"/>
              </a:gs>
              <a:gs pos="100000">
                <a:srgbClr val="A2C3FF"/>
              </a:gs>
            </a:gsLst>
            <a:lin ang="16200000"/>
          </a:gra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800">
                <a:solidFill>
                  <a:srgbClr val="FFFFFF"/>
                </a:solidFill>
                <a:uFillTx/>
                <a:latin typeface="Calibri"/>
                <a:ea typeface="Calibri"/>
                <a:cs typeface="Calibri"/>
                <a:sym typeface="Calibri"/>
              </a:defRPr>
            </a:pPr>
          </a:p>
        </p:txBody>
      </p:sp>
      <p:grpSp>
        <p:nvGrpSpPr>
          <p:cNvPr id="528" name="Group 54"/>
          <p:cNvGrpSpPr/>
          <p:nvPr/>
        </p:nvGrpSpPr>
        <p:grpSpPr>
          <a:xfrm>
            <a:off x="2606328" y="2149373"/>
            <a:ext cx="291557" cy="262747"/>
            <a:chOff x="0" y="0"/>
            <a:chExt cx="291555" cy="262746"/>
          </a:xfrm>
        </p:grpSpPr>
        <p:sp>
          <p:nvSpPr>
            <p:cNvPr id="524" name="Line 55"/>
            <p:cNvSpPr/>
            <p:nvPr/>
          </p:nvSpPr>
          <p:spPr>
            <a:xfrm>
              <a:off x="90381" y="-1"/>
              <a:ext cx="201175" cy="144988"/>
            </a:xfrm>
            <a:prstGeom prst="line">
              <a:avLst/>
            </a:prstGeom>
            <a:noFill/>
            <a:ln w="19050" cap="flat">
              <a:solidFill>
                <a:srgbClr val="009900"/>
              </a:solidFill>
              <a:prstDash val="solid"/>
              <a:roun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25" name="Line 56"/>
            <p:cNvSpPr/>
            <p:nvPr/>
          </p:nvSpPr>
          <p:spPr>
            <a:xfrm>
              <a:off x="62856" y="38539"/>
              <a:ext cx="201175" cy="144988"/>
            </a:xfrm>
            <a:prstGeom prst="line">
              <a:avLst/>
            </a:prstGeom>
            <a:noFill/>
            <a:ln w="19050" cap="flat">
              <a:solidFill>
                <a:srgbClr val="009900"/>
              </a:solidFill>
              <a:prstDash val="solid"/>
              <a:roun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26" name="Line 57"/>
            <p:cNvSpPr/>
            <p:nvPr/>
          </p:nvSpPr>
          <p:spPr>
            <a:xfrm>
              <a:off x="35331" y="77079"/>
              <a:ext cx="201175" cy="144987"/>
            </a:xfrm>
            <a:prstGeom prst="line">
              <a:avLst/>
            </a:prstGeom>
            <a:noFill/>
            <a:ln w="19050" cap="flat">
              <a:solidFill>
                <a:srgbClr val="009900"/>
              </a:solidFill>
              <a:prstDash val="solid"/>
              <a:roun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27" name="Line 58"/>
            <p:cNvSpPr/>
            <p:nvPr/>
          </p:nvSpPr>
          <p:spPr>
            <a:xfrm>
              <a:off x="0" y="117759"/>
              <a:ext cx="201174" cy="144988"/>
            </a:xfrm>
            <a:prstGeom prst="line">
              <a:avLst/>
            </a:prstGeom>
            <a:noFill/>
            <a:ln w="19050" cap="flat">
              <a:solidFill>
                <a:srgbClr val="009900"/>
              </a:solidFill>
              <a:prstDash val="solid"/>
              <a:round/>
            </a:ln>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grpSp>
      <p:sp>
        <p:nvSpPr>
          <p:cNvPr id="529" name="Rectangle 65"/>
          <p:cNvSpPr/>
          <p:nvPr/>
        </p:nvSpPr>
        <p:spPr>
          <a:xfrm>
            <a:off x="1386856" y="1206009"/>
            <a:ext cx="762001" cy="260351"/>
          </a:xfrm>
          <a:prstGeom prst="rect">
            <a:avLst/>
          </a:prstGeom>
          <a:ln w="19050">
            <a:solidFill>
              <a:srgbClr val="009900"/>
            </a:solidFill>
            <a:miter/>
          </a:ln>
        </p:spPr>
        <p:txBody>
          <a:bodyPr lIns="45719" rIns="45719" anchor="ctr"/>
          <a:lstStyle/>
          <a:p>
            <a:pPr marL="0" marR="0" algn="ctr" defTabSz="457200">
              <a:defRPr sz="1800">
                <a:uFillTx/>
                <a:latin typeface="Calibri"/>
                <a:ea typeface="Calibri"/>
                <a:cs typeface="Calibri"/>
                <a:sym typeface="Calibri"/>
              </a:defRPr>
            </a:pPr>
          </a:p>
        </p:txBody>
      </p:sp>
      <p:sp>
        <p:nvSpPr>
          <p:cNvPr id="530" name="TextBox 73"/>
          <p:cNvSpPr txBox="1"/>
          <p:nvPr/>
        </p:nvSpPr>
        <p:spPr>
          <a:xfrm>
            <a:off x="306146" y="1541737"/>
            <a:ext cx="225468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algn="ctr" defTabSz="457200">
              <a:defRPr sz="1200">
                <a:uFillTx/>
                <a:latin typeface="Calibri"/>
                <a:ea typeface="Calibri"/>
                <a:cs typeface="Calibri"/>
                <a:sym typeface="Calibri"/>
              </a:defRPr>
            </a:lvl1pPr>
          </a:lstStyle>
          <a:p>
            <a:pPr/>
            <a:r>
              <a:t>Electron detector not  in direct view of synchrotron fan</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Title 1"/>
          <p:cNvSpPr txBox="1"/>
          <p:nvPr>
            <p:ph type="title"/>
          </p:nvPr>
        </p:nvSpPr>
        <p:spPr>
          <a:prstGeom prst="rect">
            <a:avLst/>
          </a:prstGeom>
        </p:spPr>
        <p:txBody>
          <a:bodyPr/>
          <a:lstStyle>
            <a:lvl1pPr defTabSz="260604">
              <a:defRPr sz="2394"/>
            </a:lvl1pPr>
          </a:lstStyle>
          <a:p>
            <a:pPr/>
            <a:r>
              <a:t>R&amp;D plans</a:t>
            </a:r>
          </a:p>
        </p:txBody>
      </p:sp>
      <p:sp>
        <p:nvSpPr>
          <p:cNvPr id="533" name="Content Placeholder 2"/>
          <p:cNvSpPr txBox="1"/>
          <p:nvPr>
            <p:ph type="body" idx="1"/>
          </p:nvPr>
        </p:nvSpPr>
        <p:spPr>
          <a:xfrm>
            <a:off x="499533" y="1189566"/>
            <a:ext cx="8229601" cy="4525963"/>
          </a:xfrm>
          <a:prstGeom prst="rect">
            <a:avLst/>
          </a:prstGeom>
        </p:spPr>
        <p:txBody>
          <a:bodyPr/>
          <a:lstStyle/>
          <a:p>
            <a:pPr>
              <a:lnSpc>
                <a:spcPct val="80000"/>
              </a:lnSpc>
              <a:spcBef>
                <a:spcPts val="600"/>
              </a:spcBef>
              <a:defRPr sz="2700"/>
            </a:pPr>
            <a:r>
              <a:t>incorporate TOTEM Roman Pot design into EIC detector lattice</a:t>
            </a:r>
          </a:p>
          <a:p>
            <a:pPr>
              <a:lnSpc>
                <a:spcPct val="80000"/>
              </a:lnSpc>
              <a:spcBef>
                <a:spcPts val="600"/>
              </a:spcBef>
              <a:defRPr sz="2700"/>
            </a:pPr>
            <a:r>
              <a:t>preliminary pipe, chamber and vacuum design and beam induced background using Molflow</a:t>
            </a:r>
          </a:p>
          <a:p>
            <a:pPr>
              <a:lnSpc>
                <a:spcPct val="80000"/>
              </a:lnSpc>
              <a:spcBef>
                <a:spcPts val="600"/>
              </a:spcBef>
              <a:defRPr sz="2700"/>
            </a:pPr>
            <a:r>
              <a:t>optimization of shielding and geometry to minimize Wakefield</a:t>
            </a:r>
          </a:p>
          <a:p>
            <a:pPr>
              <a:lnSpc>
                <a:spcPct val="80000"/>
              </a:lnSpc>
              <a:spcBef>
                <a:spcPts val="600"/>
              </a:spcBef>
              <a:defRPr sz="2700"/>
            </a:pPr>
            <a:r>
              <a:t>beam test to validate simulation</a:t>
            </a:r>
          </a:p>
          <a:p>
            <a:pPr>
              <a:lnSpc>
                <a:spcPct val="80000"/>
              </a:lnSpc>
              <a:spcBef>
                <a:spcPts val="600"/>
              </a:spcBef>
              <a:defRPr sz="2700"/>
            </a:pPr>
            <a:r>
              <a:t>optimization of electronics and detector for potential bunch by bunch measurement ( if needed )</a:t>
            </a:r>
          </a:p>
          <a:p>
            <a:pPr>
              <a:lnSpc>
                <a:spcPct val="80000"/>
              </a:lnSpc>
              <a:spcBef>
                <a:spcPts val="600"/>
              </a:spcBef>
              <a:defRPr sz="2700"/>
            </a:pPr>
            <a:r>
              <a:t>study and improvement of systematics of measurement for better than 1% measurent</a:t>
            </a:r>
          </a:p>
        </p:txBody>
      </p:sp>
      <p:sp>
        <p:nvSpPr>
          <p:cNvPr id="534"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lide Number Placeholder 3"/>
          <p:cNvSpPr txBox="1"/>
          <p:nvPr>
            <p:ph type="sldNum" sz="quarter" idx="2"/>
          </p:nvPr>
        </p:nvSpPr>
        <p:spPr>
          <a:xfrm>
            <a:off x="8543277" y="6416230"/>
            <a:ext cx="236485" cy="245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7" name="TextBox 2"/>
          <p:cNvSpPr txBox="1"/>
          <p:nvPr/>
        </p:nvSpPr>
        <p:spPr>
          <a:xfrm>
            <a:off x="309879" y="4146808"/>
            <a:ext cx="8524242" cy="23064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0" marR="0" defTabSz="457200">
              <a:defRPr b="1">
                <a:solidFill>
                  <a:srgbClr val="CC0000"/>
                </a:solidFill>
                <a:uFillTx/>
              </a:defRPr>
            </a:pPr>
            <a:r>
              <a:t>ESC goals and focus</a:t>
            </a:r>
            <a:endParaRPr>
              <a:latin typeface="Palatino Linotype"/>
              <a:ea typeface="Palatino Linotype"/>
              <a:cs typeface="Palatino Linotype"/>
              <a:sym typeface="Palatino Linotype"/>
            </a:endParaRPr>
          </a:p>
          <a:p>
            <a:pPr marL="285750" marR="0" indent="-285750" defTabSz="457200">
              <a:buSzPct val="100000"/>
              <a:buFont typeface="Arial"/>
              <a:buChar char="•"/>
              <a:defRPr sz="1800">
                <a:uFillTx/>
              </a:defRPr>
            </a:pPr>
            <a:r>
              <a:t>reach out to the EIC community</a:t>
            </a:r>
            <a:endParaRPr>
              <a:latin typeface="Palatino Linotype"/>
              <a:ea typeface="Palatino Linotype"/>
              <a:cs typeface="Palatino Linotype"/>
              <a:sym typeface="Palatino Linotype"/>
            </a:endParaRPr>
          </a:p>
          <a:p>
            <a:pPr marL="285750" marR="0" indent="-285750" defTabSz="457200">
              <a:buSzPct val="100000"/>
              <a:buFont typeface="Arial"/>
              <a:buChar char="•"/>
              <a:defRPr sz="1800">
                <a:uFillTx/>
              </a:defRPr>
            </a:pPr>
            <a:r>
              <a:t>communicate present status of EIC software</a:t>
            </a:r>
            <a:endParaRPr>
              <a:latin typeface="Palatino Linotype"/>
              <a:ea typeface="Palatino Linotype"/>
              <a:cs typeface="Palatino Linotype"/>
              <a:sym typeface="Palatino Linotype"/>
            </a:endParaRPr>
          </a:p>
          <a:p>
            <a:pPr marL="285750" marR="0" indent="-285750" defTabSz="457200">
              <a:buSzPct val="100000"/>
              <a:buFont typeface="Arial"/>
              <a:buChar char="•"/>
              <a:defRPr sz="1800">
                <a:uFillTx/>
              </a:defRPr>
            </a:pPr>
            <a:r>
              <a:t>bring existing EIC software to the end users</a:t>
            </a:r>
            <a:endParaRPr>
              <a:latin typeface="Palatino Linotype"/>
              <a:ea typeface="Palatino Linotype"/>
              <a:cs typeface="Palatino Linotype"/>
              <a:sym typeface="Palatino Linotype"/>
            </a:endParaRPr>
          </a:p>
          <a:p>
            <a:pPr marL="285750" marR="0" indent="-285750" defTabSz="457200">
              <a:buSzPct val="100000"/>
              <a:buFont typeface="Arial"/>
              <a:buChar char="•"/>
              <a:defRPr sz="1800">
                <a:uFillTx/>
              </a:defRPr>
            </a:pPr>
            <a:r>
              <a:t>produce publicly available consensus-based documents on critical subjects</a:t>
            </a:r>
            <a:endParaRPr>
              <a:latin typeface="Palatino Linotype"/>
              <a:ea typeface="Palatino Linotype"/>
              <a:cs typeface="Palatino Linotype"/>
              <a:sym typeface="Palatino Linotype"/>
            </a:endParaRPr>
          </a:p>
          <a:p>
            <a:pPr marL="285750" marR="0" indent="-285750" defTabSz="457200">
              <a:buSzPct val="100000"/>
              <a:buFont typeface="Arial"/>
              <a:buChar char="•"/>
              <a:defRPr sz="1800">
                <a:uFillTx/>
              </a:defRPr>
            </a:pPr>
            <a:r>
              <a:t>provide vision for the future</a:t>
            </a:r>
            <a:endParaRPr>
              <a:latin typeface="Palatino Linotype"/>
              <a:ea typeface="Palatino Linotype"/>
              <a:cs typeface="Palatino Linotype"/>
              <a:sym typeface="Palatino Linotype"/>
            </a:endParaRPr>
          </a:p>
          <a:p>
            <a:pPr marL="285750" marR="0" indent="-285750" defTabSz="457200">
              <a:buSzPct val="100000"/>
              <a:buFont typeface="Arial"/>
              <a:buChar char="•"/>
              <a:defRPr sz="1800">
                <a:uFillTx/>
              </a:defRPr>
            </a:pPr>
            <a:r>
              <a:t>continue work on common interfaces (e.g., geometry, file formats, tracking)</a:t>
            </a:r>
            <a:endParaRPr>
              <a:latin typeface="Palatino Linotype"/>
              <a:ea typeface="Palatino Linotype"/>
              <a:cs typeface="Palatino Linotype"/>
              <a:sym typeface="Palatino Linotype"/>
            </a:endParaRPr>
          </a:p>
          <a:p>
            <a:pPr marL="285750" marR="0" indent="-285750" defTabSz="457200">
              <a:buSzPct val="100000"/>
              <a:buFont typeface="Arial"/>
              <a:buChar char="•"/>
              <a:defRPr sz="1800">
                <a:uFillTx/>
              </a:defRPr>
            </a:pPr>
            <a:r>
              <a:t>explore new avenues of software development (e.g., machine learning)</a:t>
            </a:r>
          </a:p>
        </p:txBody>
      </p:sp>
      <p:pic>
        <p:nvPicPr>
          <p:cNvPr id="538" name="Picture 7" descr="Picture 7"/>
          <p:cNvPicPr>
            <a:picLocks noChangeAspect="1"/>
          </p:cNvPicPr>
          <p:nvPr/>
        </p:nvPicPr>
        <p:blipFill>
          <a:blip r:embed="rId2">
            <a:extLst/>
          </a:blip>
          <a:stretch>
            <a:fillRect/>
          </a:stretch>
        </p:blipFill>
        <p:spPr>
          <a:xfrm>
            <a:off x="0" y="262070"/>
            <a:ext cx="9144000" cy="3272520"/>
          </a:xfrm>
          <a:prstGeom prst="rect">
            <a:avLst/>
          </a:prstGeom>
          <a:ln w="12700">
            <a:miter lim="400000"/>
          </a:ln>
        </p:spPr>
      </p:pic>
      <p:grpSp>
        <p:nvGrpSpPr>
          <p:cNvPr id="541" name="Rectangle 8"/>
          <p:cNvGrpSpPr/>
          <p:nvPr/>
        </p:nvGrpSpPr>
        <p:grpSpPr>
          <a:xfrm>
            <a:off x="0" y="0"/>
            <a:ext cx="9144000" cy="554805"/>
            <a:chOff x="0" y="0"/>
            <a:chExt cx="9144000" cy="554804"/>
          </a:xfrm>
        </p:grpSpPr>
        <p:sp>
          <p:nvSpPr>
            <p:cNvPr id="539" name="Rectangle"/>
            <p:cNvSpPr/>
            <p:nvPr/>
          </p:nvSpPr>
          <p:spPr>
            <a:xfrm>
              <a:off x="0" y="0"/>
              <a:ext cx="9144000" cy="554805"/>
            </a:xfrm>
            <a:prstGeom prst="rect">
              <a:avLst/>
            </a:prstGeom>
            <a:solidFill>
              <a:srgbClr val="577293"/>
            </a:solidFill>
            <a:ln w="25400" cap="flat">
              <a:solidFill>
                <a:srgbClr val="577293"/>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solidFill>
                    <a:srgbClr val="FFFFFF"/>
                  </a:solidFill>
                  <a:uFillTx/>
                  <a:latin typeface="Palatino Linotype"/>
                  <a:ea typeface="Palatino Linotype"/>
                  <a:cs typeface="Palatino Linotype"/>
                  <a:sym typeface="Palatino Linotype"/>
                </a:defRPr>
              </a:pPr>
            </a:p>
          </p:txBody>
        </p:sp>
        <p:sp>
          <p:nvSpPr>
            <p:cNvPr id="540" name="EIC Software Consortium (ESC)"/>
            <p:cNvSpPr txBox="1"/>
            <p:nvPr/>
          </p:nvSpPr>
          <p:spPr>
            <a:xfrm>
              <a:off x="0" y="58868"/>
              <a:ext cx="9144000"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0" marR="0" algn="ctr" defTabSz="457200">
                <a:defRPr b="1">
                  <a:solidFill>
                    <a:srgbClr val="FFFFFF"/>
                  </a:solidFill>
                  <a:uFillTx/>
                </a:defRPr>
              </a:lvl1pPr>
            </a:lstStyle>
            <a:p>
              <a:pPr/>
              <a:r>
                <a:t>EIC Software Consortium (ESC)</a:t>
              </a:r>
            </a:p>
          </p:txBody>
        </p:sp>
      </p:grpSp>
      <p:grpSp>
        <p:nvGrpSpPr>
          <p:cNvPr id="544" name="Rectangle 9"/>
          <p:cNvGrpSpPr/>
          <p:nvPr/>
        </p:nvGrpSpPr>
        <p:grpSpPr>
          <a:xfrm>
            <a:off x="0" y="3382298"/>
            <a:ext cx="9144000" cy="602169"/>
            <a:chOff x="0" y="0"/>
            <a:chExt cx="9144000" cy="602168"/>
          </a:xfrm>
        </p:grpSpPr>
        <p:sp>
          <p:nvSpPr>
            <p:cNvPr id="542" name="Rectangle"/>
            <p:cNvSpPr/>
            <p:nvPr/>
          </p:nvSpPr>
          <p:spPr>
            <a:xfrm>
              <a:off x="0" y="23421"/>
              <a:ext cx="9144000" cy="555326"/>
            </a:xfrm>
            <a:prstGeom prst="rect">
              <a:avLst/>
            </a:prstGeom>
            <a:solidFill>
              <a:srgbClr val="577293"/>
            </a:solidFill>
            <a:ln w="25400" cap="flat">
              <a:solidFill>
                <a:srgbClr val="577293"/>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solidFill>
                    <a:srgbClr val="FFFFFF"/>
                  </a:solidFill>
                  <a:uFillTx/>
                  <a:latin typeface="Palatino Linotype"/>
                  <a:ea typeface="Palatino Linotype"/>
                  <a:cs typeface="Palatino Linotype"/>
                  <a:sym typeface="Palatino Linotype"/>
                </a:defRPr>
              </a:pPr>
            </a:p>
          </p:txBody>
        </p:sp>
        <p:sp>
          <p:nvSpPr>
            <p:cNvPr id="543" name="ANL, BNL, FNAL, JLAB, SLAC, Trieste, W&amp;M"/>
            <p:cNvSpPr txBox="1"/>
            <p:nvPr/>
          </p:nvSpPr>
          <p:spPr>
            <a:xfrm>
              <a:off x="0" y="-1"/>
              <a:ext cx="9144000" cy="6021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marL="0" marR="0" defTabSz="457200">
                <a:defRPr b="1" baseline="30000" sz="1000">
                  <a:solidFill>
                    <a:srgbClr val="FFFFFF"/>
                  </a:solidFill>
                  <a:uFillTx/>
                  <a:latin typeface="Palatino Linotype"/>
                  <a:ea typeface="Palatino Linotype"/>
                  <a:cs typeface="Palatino Linotype"/>
                  <a:sym typeface="Palatino Linotype"/>
                </a:defRPr>
              </a:pPr>
            </a:p>
            <a:p>
              <a:pPr marL="0" marR="0" algn="ctr" defTabSz="457200">
                <a:defRPr>
                  <a:solidFill>
                    <a:srgbClr val="FFFFFF"/>
                  </a:solidFill>
                  <a:uFillTx/>
                </a:defRPr>
              </a:pPr>
              <a:r>
                <a:t>ANL, BNL, FNAL, JLAB, SLAC, Trieste, W&amp;M  </a:t>
              </a: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Title 10"/>
          <p:cNvSpPr txBox="1"/>
          <p:nvPr/>
        </p:nvSpPr>
        <p:spPr>
          <a:xfrm>
            <a:off x="0" y="-53365"/>
            <a:ext cx="9144000" cy="77760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marL="0" marR="0" algn="ctr">
              <a:lnSpc>
                <a:spcPts val="5800"/>
              </a:lnSpc>
              <a:defRPr sz="3600">
                <a:solidFill>
                  <a:srgbClr val="2F5897"/>
                </a:solidFill>
                <a:effectLst>
                  <a:outerShdw sx="100000" sy="100000" kx="0" ky="0" algn="b" rotWithShape="0" blurRad="63500" dist="38100" dir="5400000">
                    <a:srgbClr val="000000">
                      <a:alpha val="25000"/>
                    </a:srgbClr>
                  </a:outerShdw>
                </a:effectLst>
                <a:uFillTx/>
              </a:defRPr>
            </a:lvl1pPr>
          </a:lstStyle>
          <a:p>
            <a:pPr/>
            <a:r>
              <a:t>ESC status and plans</a:t>
            </a:r>
          </a:p>
        </p:txBody>
      </p:sp>
      <p:sp>
        <p:nvSpPr>
          <p:cNvPr id="547" name="Content Placeholder 2"/>
          <p:cNvSpPr txBox="1"/>
          <p:nvPr>
            <p:ph type="body" idx="1"/>
          </p:nvPr>
        </p:nvSpPr>
        <p:spPr>
          <a:xfrm>
            <a:off x="119838" y="823132"/>
            <a:ext cx="8704428" cy="3372948"/>
          </a:xfrm>
          <a:prstGeom prst="rect">
            <a:avLst/>
          </a:prstGeom>
        </p:spPr>
        <p:txBody>
          <a:bodyPr/>
          <a:lstStyle/>
          <a:p>
            <a:pPr marL="0" indent="0">
              <a:spcBef>
                <a:spcPts val="400"/>
              </a:spcBef>
              <a:buSzTx/>
              <a:buNone/>
              <a:defRPr b="1" sz="2000">
                <a:solidFill>
                  <a:srgbClr val="CC0000"/>
                </a:solidFill>
                <a:latin typeface="+mn-lt"/>
                <a:ea typeface="+mn-ea"/>
                <a:cs typeface="+mn-cs"/>
                <a:sym typeface="Arial"/>
              </a:defRPr>
            </a:pPr>
            <a:r>
              <a:t>Considerable progress in FY18</a:t>
            </a:r>
          </a:p>
          <a:p>
            <a:pPr marL="621791">
              <a:spcBef>
                <a:spcPts val="300"/>
              </a:spcBef>
              <a:defRPr sz="1600">
                <a:solidFill>
                  <a:srgbClr val="595959"/>
                </a:solidFill>
                <a:latin typeface="+mn-lt"/>
                <a:ea typeface="+mn-ea"/>
                <a:cs typeface="+mn-cs"/>
                <a:sym typeface="Arial"/>
              </a:defRPr>
            </a:pPr>
            <a:r>
              <a:t>Reach out to the EIC community</a:t>
            </a:r>
          </a:p>
          <a:p>
            <a:pPr marL="621791">
              <a:spcBef>
                <a:spcPts val="300"/>
              </a:spcBef>
              <a:defRPr sz="1600">
                <a:solidFill>
                  <a:srgbClr val="595959"/>
                </a:solidFill>
                <a:latin typeface="+mn-lt"/>
                <a:ea typeface="+mn-ea"/>
                <a:cs typeface="+mn-cs"/>
                <a:sym typeface="Arial"/>
              </a:defRPr>
            </a:pPr>
            <a:r>
              <a:t>Bring existing EIC software to the end users </a:t>
            </a:r>
          </a:p>
          <a:p>
            <a:pPr marL="621791">
              <a:defRPr sz="1600">
                <a:solidFill>
                  <a:srgbClr val="595959"/>
                </a:solidFill>
                <a:latin typeface="+mn-lt"/>
                <a:ea typeface="+mn-ea"/>
                <a:cs typeface="+mn-cs"/>
                <a:sym typeface="Arial"/>
              </a:defRPr>
            </a:pPr>
          </a:p>
          <a:p>
            <a:pPr marL="621791">
              <a:spcBef>
                <a:spcPts val="300"/>
              </a:spcBef>
              <a:defRPr sz="1600">
                <a:solidFill>
                  <a:srgbClr val="595959"/>
                </a:solidFill>
                <a:latin typeface="+mn-lt"/>
                <a:ea typeface="+mn-ea"/>
                <a:cs typeface="+mn-cs"/>
                <a:sym typeface="Arial"/>
              </a:defRPr>
            </a:pPr>
            <a:r>
              <a:t>Play active role in software-related workshop organization</a:t>
            </a:r>
          </a:p>
          <a:p>
            <a:pPr marL="0" indent="278891">
              <a:spcBef>
                <a:spcPts val="300"/>
              </a:spcBef>
              <a:buSzTx/>
              <a:buNone/>
              <a:defRPr sz="1600">
                <a:solidFill>
                  <a:srgbClr val="595959"/>
                </a:solidFill>
                <a:latin typeface="+mn-lt"/>
                <a:ea typeface="+mn-ea"/>
                <a:cs typeface="+mn-cs"/>
                <a:sym typeface="Arial"/>
              </a:defRPr>
            </a:pPr>
            <a:r>
              <a:t>  </a:t>
            </a:r>
          </a:p>
          <a:p>
            <a:pPr marL="621791">
              <a:spcBef>
                <a:spcPts val="300"/>
              </a:spcBef>
              <a:defRPr sz="1600">
                <a:solidFill>
                  <a:srgbClr val="595959"/>
                </a:solidFill>
                <a:latin typeface="+mn-lt"/>
                <a:ea typeface="+mn-ea"/>
                <a:cs typeface="+mn-cs"/>
                <a:sym typeface="Arial"/>
              </a:defRPr>
            </a:pPr>
            <a:r>
              <a:t>Gain missing knowledge and apply it to practical tasks</a:t>
            </a:r>
          </a:p>
          <a:p>
            <a:pPr marL="621791">
              <a:spcBef>
                <a:spcPts val="300"/>
              </a:spcBef>
              <a:defRPr sz="1600">
                <a:solidFill>
                  <a:srgbClr val="595959"/>
                </a:solidFill>
                <a:latin typeface="+mn-lt"/>
                <a:ea typeface="+mn-ea"/>
                <a:cs typeface="+mn-cs"/>
                <a:sym typeface="Arial"/>
              </a:defRPr>
            </a:pPr>
            <a:r>
              <a:t>Arrange expert discussions and come to a consensus-based decisions</a:t>
            </a:r>
          </a:p>
          <a:p>
            <a:pPr marL="621791">
              <a:defRPr sz="1600">
                <a:solidFill>
                  <a:srgbClr val="595959"/>
                </a:solidFill>
                <a:latin typeface="+mn-lt"/>
                <a:ea typeface="+mn-ea"/>
                <a:cs typeface="+mn-cs"/>
                <a:sym typeface="Arial"/>
              </a:defRPr>
            </a:pPr>
          </a:p>
          <a:p>
            <a:pPr marL="621791">
              <a:spcBef>
                <a:spcPts val="300"/>
              </a:spcBef>
              <a:defRPr sz="1600">
                <a:solidFill>
                  <a:srgbClr val="595959"/>
                </a:solidFill>
                <a:latin typeface="+mn-lt"/>
                <a:ea typeface="+mn-ea"/>
                <a:cs typeface="+mn-cs"/>
                <a:sym typeface="Arial"/>
              </a:defRPr>
            </a:pPr>
            <a:r>
              <a:t>Take measures to prevent future EIC software divergence </a:t>
            </a:r>
          </a:p>
          <a:p>
            <a:pPr marL="621791">
              <a:spcBef>
                <a:spcPts val="300"/>
              </a:spcBef>
              <a:defRPr sz="1600">
                <a:solidFill>
                  <a:srgbClr val="595959"/>
                </a:solidFill>
                <a:latin typeface="+mn-lt"/>
                <a:ea typeface="+mn-ea"/>
                <a:cs typeface="+mn-cs"/>
                <a:sym typeface="Arial"/>
              </a:defRPr>
            </a:pPr>
            <a:r>
              <a:t>Try to establish forward looking vision of EIC software</a:t>
            </a:r>
          </a:p>
        </p:txBody>
      </p:sp>
      <p:sp>
        <p:nvSpPr>
          <p:cNvPr id="548" name="Slide Number Placeholder 6"/>
          <p:cNvSpPr txBox="1"/>
          <p:nvPr>
            <p:ph type="sldNum" sz="quarter" idx="2"/>
          </p:nvPr>
        </p:nvSpPr>
        <p:spPr>
          <a:xfrm>
            <a:off x="8543277" y="6416230"/>
            <a:ext cx="236485" cy="245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9" name="TextBox 1"/>
          <p:cNvSpPr txBox="1"/>
          <p:nvPr/>
        </p:nvSpPr>
        <p:spPr>
          <a:xfrm>
            <a:off x="7340904" y="1180045"/>
            <a:ext cx="1483361" cy="2785887"/>
          </a:xfrm>
          <a:prstGeom prst="rect">
            <a:avLst/>
          </a:prstGeom>
          <a:solidFill>
            <a:srgbClr val="307833"/>
          </a:solidFill>
          <a:ln>
            <a:solidFill>
              <a:srgbClr val="307833"/>
            </a:solidFill>
          </a:ln>
          <a:extLst>
            <a:ext uri="{C572A759-6A51-4108-AA02-DFA0A04FC94B}">
              <ma14:wrappingTextBoxFlag xmlns:ma14="http://schemas.microsoft.com/office/mac/drawingml/2011/main" val="1"/>
            </a:ext>
          </a:extLst>
        </p:spPr>
        <p:txBody>
          <a:bodyPr lIns="45719" rIns="45719">
            <a:spAutoFit/>
          </a:bodyPr>
          <a:lstStyle/>
          <a:p>
            <a:pPr marL="0" marR="0" defTabSz="457200">
              <a:defRPr sz="1800">
                <a:uFillTx/>
                <a:latin typeface="Palatino Linotype"/>
                <a:ea typeface="Palatino Linotype"/>
                <a:cs typeface="Palatino Linotype"/>
                <a:sym typeface="Palatino Linotype"/>
              </a:defRPr>
            </a:pPr>
          </a:p>
          <a:p>
            <a:pPr marL="0" marR="0" defTabSz="457200">
              <a:defRPr b="1" sz="1800">
                <a:solidFill>
                  <a:srgbClr val="FFFFFF"/>
                </a:solidFill>
                <a:uFillTx/>
              </a:defRPr>
            </a:pPr>
          </a:p>
          <a:p>
            <a:pPr marL="0" marR="0" defTabSz="457200">
              <a:defRPr b="1" sz="1800">
                <a:solidFill>
                  <a:srgbClr val="FFFFFF"/>
                </a:solidFill>
                <a:uFillTx/>
              </a:defRPr>
            </a:pPr>
            <a:r>
              <a:t>Work closely with EICUG Software Working Group</a:t>
            </a:r>
            <a:endParaRPr>
              <a:latin typeface="Palatino Linotype"/>
              <a:ea typeface="Palatino Linotype"/>
              <a:cs typeface="Palatino Linotype"/>
              <a:sym typeface="Palatino Linotype"/>
            </a:endParaRPr>
          </a:p>
          <a:p>
            <a:pPr marL="0" marR="0" defTabSz="457200">
              <a:defRPr b="1" sz="1800">
                <a:solidFill>
                  <a:srgbClr val="FFFFFF"/>
                </a:solidFill>
                <a:uFillTx/>
              </a:defRPr>
            </a:pPr>
          </a:p>
        </p:txBody>
      </p:sp>
      <p:sp>
        <p:nvSpPr>
          <p:cNvPr id="550" name="Content Placeholder 2"/>
          <p:cNvSpPr txBox="1"/>
          <p:nvPr/>
        </p:nvSpPr>
        <p:spPr>
          <a:xfrm>
            <a:off x="219786" y="4399279"/>
            <a:ext cx="8704428" cy="195707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0" marR="0">
              <a:spcBef>
                <a:spcPts val="400"/>
              </a:spcBef>
              <a:defRPr b="1" sz="2000">
                <a:solidFill>
                  <a:srgbClr val="CC0000"/>
                </a:solidFill>
                <a:uFillTx/>
              </a:defRPr>
            </a:pPr>
            <a:r>
              <a:t>FY19 goals</a:t>
            </a:r>
            <a:endParaRPr sz="2400">
              <a:solidFill>
                <a:srgbClr val="808080"/>
              </a:solidFill>
              <a:latin typeface="Century Gothic"/>
              <a:ea typeface="Century Gothic"/>
              <a:cs typeface="Century Gothic"/>
              <a:sym typeface="Century Gothic"/>
            </a:endParaRPr>
          </a:p>
          <a:p>
            <a:pPr marL="0" marR="0">
              <a:spcBef>
                <a:spcPts val="300"/>
              </a:spcBef>
              <a:defRPr b="1" sz="1600">
                <a:solidFill>
                  <a:srgbClr val="595959"/>
                </a:solidFill>
                <a:uFillTx/>
              </a:defRPr>
            </a:pPr>
            <a:r>
              <a:t>Development of Detector Simulations</a:t>
            </a:r>
            <a:endParaRPr sz="2400">
              <a:solidFill>
                <a:srgbClr val="808080"/>
              </a:solidFill>
              <a:latin typeface="Century Gothic"/>
              <a:ea typeface="Century Gothic"/>
              <a:cs typeface="Century Gothic"/>
              <a:sym typeface="Century Gothic"/>
            </a:endParaRPr>
          </a:p>
          <a:p>
            <a:pPr marL="621791" marR="0" indent="-342900">
              <a:spcBef>
                <a:spcPts val="300"/>
              </a:spcBef>
              <a:buSzPct val="100000"/>
              <a:buFont typeface="Arial"/>
              <a:buChar char="•"/>
              <a:defRPr b="1" sz="1600">
                <a:solidFill>
                  <a:srgbClr val="595959"/>
                </a:solidFill>
                <a:uFillTx/>
              </a:defRPr>
            </a:pPr>
            <a:r>
              <a:t>Geant4 Simulations </a:t>
            </a:r>
            <a:r>
              <a:rPr b="0"/>
              <a:t>physics list, validation</a:t>
            </a:r>
            <a:endParaRPr sz="2400">
              <a:solidFill>
                <a:srgbClr val="808080"/>
              </a:solidFill>
              <a:latin typeface="Century Gothic"/>
              <a:ea typeface="Century Gothic"/>
              <a:cs typeface="Century Gothic"/>
              <a:sym typeface="Century Gothic"/>
            </a:endParaRPr>
          </a:p>
          <a:p>
            <a:pPr marL="621791" marR="0" indent="-342900">
              <a:spcBef>
                <a:spcPts val="300"/>
              </a:spcBef>
              <a:buSzPct val="100000"/>
              <a:buFont typeface="Arial"/>
              <a:buChar char="•"/>
              <a:defRPr b="1" sz="1600">
                <a:solidFill>
                  <a:srgbClr val="595959"/>
                </a:solidFill>
                <a:uFillTx/>
              </a:defRPr>
            </a:pPr>
            <a:r>
              <a:t>Interfaces and integration </a:t>
            </a:r>
            <a:r>
              <a:rPr b="0"/>
              <a:t>“software sandbox”, event data model (ProIO)</a:t>
            </a:r>
            <a:endParaRPr sz="2400">
              <a:solidFill>
                <a:srgbClr val="808080"/>
              </a:solidFill>
              <a:latin typeface="Century Gothic"/>
              <a:ea typeface="Century Gothic"/>
              <a:cs typeface="Century Gothic"/>
              <a:sym typeface="Century Gothic"/>
            </a:endParaRPr>
          </a:p>
          <a:p>
            <a:pPr marL="0" marR="0">
              <a:spcBef>
                <a:spcPts val="500"/>
              </a:spcBef>
              <a:defRPr b="1" sz="1600">
                <a:solidFill>
                  <a:srgbClr val="000099"/>
                </a:solidFill>
                <a:uFillTx/>
              </a:defRPr>
            </a:pPr>
          </a:p>
          <a:p>
            <a:pPr marL="0" marR="0">
              <a:spcBef>
                <a:spcPts val="300"/>
              </a:spcBef>
              <a:defRPr b="1" sz="1600">
                <a:solidFill>
                  <a:srgbClr val="595959"/>
                </a:solidFill>
                <a:uFillTx/>
              </a:defRPr>
            </a:pPr>
            <a:r>
              <a:t>ESC Initiatives </a:t>
            </a:r>
            <a:r>
              <a:rPr b="0"/>
              <a:t>Containers, Machine learning, Monte Carlo Event Generators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552" name="Title 1"/>
          <p:cNvSpPr txBox="1"/>
          <p:nvPr>
            <p:ph type="title"/>
          </p:nvPr>
        </p:nvSpPr>
        <p:spPr>
          <a:xfrm>
            <a:off x="3802877" y="435836"/>
            <a:ext cx="5341123" cy="3593922"/>
          </a:xfrm>
          <a:prstGeom prst="rect">
            <a:avLst/>
          </a:prstGeom>
        </p:spPr>
        <p:txBody>
          <a:bodyPr/>
          <a:lstStyle/>
          <a:p>
            <a:pPr algn="l">
              <a:defRPr b="1" spc="100" sz="4500">
                <a:solidFill>
                  <a:srgbClr val="FFFFFF"/>
                </a:solidFill>
                <a:latin typeface="Minion Pro"/>
                <a:ea typeface="Minion Pro"/>
                <a:cs typeface="Minion Pro"/>
                <a:sym typeface="Minion Pro"/>
              </a:defRPr>
            </a:pPr>
            <a:r>
              <a:t>eRD22: GEM based Transition </a:t>
            </a:r>
            <a:br/>
            <a:r>
              <a:t>radiation </a:t>
            </a:r>
            <a:br/>
            <a:r>
              <a:t>detector/tracker  for  EIC</a:t>
            </a:r>
          </a:p>
        </p:txBody>
      </p:sp>
      <p:sp>
        <p:nvSpPr>
          <p:cNvPr id="553" name="Subtitle 2"/>
          <p:cNvSpPr txBox="1"/>
          <p:nvPr>
            <p:ph type="body" sz="quarter" idx="1"/>
          </p:nvPr>
        </p:nvSpPr>
        <p:spPr>
          <a:xfrm>
            <a:off x="-1" y="5300317"/>
            <a:ext cx="9144001" cy="813405"/>
          </a:xfrm>
          <a:prstGeom prst="rect">
            <a:avLst/>
          </a:prstGeom>
        </p:spPr>
        <p:txBody>
          <a:bodyPr/>
          <a:lstStyle/>
          <a:p>
            <a:pPr>
              <a:spcBef>
                <a:spcPts val="400"/>
              </a:spcBef>
              <a:defRPr sz="1800">
                <a:solidFill>
                  <a:srgbClr val="000229"/>
                </a:solidFill>
                <a:latin typeface="Century Gothic"/>
                <a:ea typeface="Century Gothic"/>
                <a:cs typeface="Century Gothic"/>
                <a:sym typeface="Century Gothic"/>
              </a:defRPr>
            </a:pPr>
            <a:r>
              <a:t>Yulia Furletova(JLAB) </a:t>
            </a:r>
          </a:p>
          <a:p>
            <a:pPr>
              <a:spcBef>
                <a:spcPts val="400"/>
              </a:spcBef>
              <a:defRPr sz="1800">
                <a:solidFill>
                  <a:srgbClr val="000229"/>
                </a:solidFill>
                <a:latin typeface="Century Gothic"/>
                <a:ea typeface="Century Gothic"/>
                <a:cs typeface="Century Gothic"/>
                <a:sym typeface="Century Gothic"/>
              </a:defRPr>
            </a:pPr>
            <a:r>
              <a:t>on behalf of GEM-TRD/T working group</a:t>
            </a:r>
          </a:p>
        </p:txBody>
      </p:sp>
      <p:sp>
        <p:nvSpPr>
          <p:cNvPr id="554" name="Slide Number Placeholder 4"/>
          <p:cNvSpPr txBox="1"/>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558" name="Slide Number Placeholder 3"/>
          <p:cNvSpPr txBox="1"/>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9" name="Text Box 3"/>
          <p:cNvSpPr txBox="1"/>
          <p:nvPr/>
        </p:nvSpPr>
        <p:spPr>
          <a:xfrm>
            <a:off x="152399" y="361748"/>
            <a:ext cx="9144001" cy="64880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marL="0" marR="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uFillTx/>
                <a:latin typeface="Comic Sans MS"/>
                <a:ea typeface="Comic Sans MS"/>
                <a:cs typeface="Comic Sans MS"/>
                <a:sym typeface="Comic Sans MS"/>
              </a:defRPr>
            </a:lvl1pPr>
          </a:lstStyle>
          <a:p>
            <a:pPr/>
            <a:r>
              <a:t>Electron identification (e/hadron separation)</a:t>
            </a:r>
          </a:p>
        </p:txBody>
      </p:sp>
      <p:grpSp>
        <p:nvGrpSpPr>
          <p:cNvPr id="563" name="Group 72"/>
          <p:cNvGrpSpPr/>
          <p:nvPr/>
        </p:nvGrpSpPr>
        <p:grpSpPr>
          <a:xfrm>
            <a:off x="159417" y="1442637"/>
            <a:ext cx="2193386" cy="1274823"/>
            <a:chOff x="0" y="0"/>
            <a:chExt cx="2193385" cy="1274821"/>
          </a:xfrm>
        </p:grpSpPr>
        <p:pic>
          <p:nvPicPr>
            <p:cNvPr id="560" name="Picture 8" descr="Picture 8"/>
            <p:cNvPicPr>
              <a:picLocks noChangeAspect="1"/>
            </p:cNvPicPr>
            <p:nvPr/>
          </p:nvPicPr>
          <p:blipFill>
            <a:blip r:embed="rId4">
              <a:extLst/>
            </a:blip>
            <a:srcRect l="54979" t="19098" r="0" b="18322"/>
            <a:stretch>
              <a:fillRect/>
            </a:stretch>
          </p:blipFill>
          <p:spPr>
            <a:xfrm>
              <a:off x="0" y="49668"/>
              <a:ext cx="2064863" cy="1225154"/>
            </a:xfrm>
            <a:prstGeom prst="rect">
              <a:avLst/>
            </a:prstGeom>
            <a:ln w="12700" cap="flat">
              <a:noFill/>
              <a:miter lim="400000"/>
            </a:ln>
            <a:effectLst/>
          </p:spPr>
        </p:pic>
        <p:sp>
          <p:nvSpPr>
            <p:cNvPr id="561" name="Rectangle 74"/>
            <p:cNvSpPr/>
            <p:nvPr/>
          </p:nvSpPr>
          <p:spPr>
            <a:xfrm>
              <a:off x="1826769" y="132448"/>
              <a:ext cx="238094" cy="198674"/>
            </a:xfrm>
            <a:prstGeom prst="rect">
              <a:avLst/>
            </a:prstGeom>
            <a:solidFill>
              <a:srgbClr val="FFFFFF"/>
            </a:solidFill>
            <a:ln w="12700" cap="flat">
              <a:noFill/>
              <a:miter lim="400000"/>
            </a:ln>
            <a:effectLst/>
          </p:spPr>
          <p:txBody>
            <a:bodyPr wrap="square" lIns="45719" tIns="45719" rIns="45719" bIns="45719" numCol="1" anchor="t">
              <a:noAutofit/>
            </a:bodyPr>
            <a:lstStyle/>
            <a:p>
              <a:pPr marL="0" marR="0" defTabSz="457200">
                <a:spcBef>
                  <a:spcPts val="700"/>
                </a:spcBef>
                <a:defRPr sz="1800">
                  <a:uFillTx/>
                  <a:latin typeface="Calibri"/>
                  <a:ea typeface="Calibri"/>
                  <a:cs typeface="Calibri"/>
                  <a:sym typeface="Calibri"/>
                </a:defRPr>
              </a:pPr>
            </a:p>
          </p:txBody>
        </p:sp>
        <p:sp>
          <p:nvSpPr>
            <p:cNvPr id="562" name="TextBox 21"/>
            <p:cNvSpPr txBox="1"/>
            <p:nvPr/>
          </p:nvSpPr>
          <p:spPr>
            <a:xfrm>
              <a:off x="1525055" y="-1"/>
              <a:ext cx="668331" cy="231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defTabSz="457200">
                <a:defRPr sz="1000">
                  <a:uFillTx/>
                  <a:latin typeface="Calibri"/>
                  <a:ea typeface="Calibri"/>
                  <a:cs typeface="Calibri"/>
                  <a:sym typeface="Calibri"/>
                </a:defRPr>
              </a:pPr>
              <a:r>
                <a:t>J/</a:t>
              </a:r>
              <a:r>
                <a:rPr>
                  <a:latin typeface="Times New Roman"/>
                  <a:ea typeface="Times New Roman"/>
                  <a:cs typeface="Times New Roman"/>
                  <a:sym typeface="Times New Roman"/>
                </a:rPr>
                <a:t>Ψ</a:t>
              </a:r>
              <a:r>
                <a:t>, </a:t>
              </a:r>
              <a:r>
                <a:rPr>
                  <a:latin typeface="Times New Roman"/>
                  <a:ea typeface="Times New Roman"/>
                  <a:cs typeface="Times New Roman"/>
                  <a:sym typeface="Times New Roman"/>
                </a:rPr>
                <a:t>φ</a:t>
              </a:r>
            </a:p>
          </p:txBody>
        </p:sp>
      </p:grpSp>
      <p:sp>
        <p:nvSpPr>
          <p:cNvPr id="564" name="Rectangle 11"/>
          <p:cNvSpPr txBox="1"/>
          <p:nvPr/>
        </p:nvSpPr>
        <p:spPr>
          <a:xfrm>
            <a:off x="2345229" y="1439974"/>
            <a:ext cx="195285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400">
                <a:uFillTx/>
                <a:latin typeface="Comic Sans MS"/>
                <a:ea typeface="Comic Sans MS"/>
                <a:cs typeface="Comic Sans MS"/>
                <a:sym typeface="Comic Sans MS"/>
              </a:defRPr>
            </a:lvl1pPr>
          </a:lstStyle>
          <a:p>
            <a:pPr/>
            <a:r>
              <a:t>Br (J/-&gt;e+e- ) ~6%</a:t>
            </a:r>
          </a:p>
        </p:txBody>
      </p:sp>
      <p:sp>
        <p:nvSpPr>
          <p:cNvPr id="565" name="Rounded Rectangle 12"/>
          <p:cNvSpPr/>
          <p:nvPr/>
        </p:nvSpPr>
        <p:spPr>
          <a:xfrm>
            <a:off x="2323488" y="1393491"/>
            <a:ext cx="1886550" cy="376350"/>
          </a:xfrm>
          <a:prstGeom prst="roundRect">
            <a:avLst>
              <a:gd name="adj" fmla="val 16667"/>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400">
                <a:uFillTx/>
                <a:latin typeface="Calibri"/>
                <a:ea typeface="Calibri"/>
                <a:cs typeface="Calibri"/>
                <a:sym typeface="Calibri"/>
              </a:defRPr>
            </a:pPr>
          </a:p>
        </p:txBody>
      </p:sp>
      <p:sp>
        <p:nvSpPr>
          <p:cNvPr id="566" name="Rectangle 13"/>
          <p:cNvSpPr txBox="1"/>
          <p:nvPr/>
        </p:nvSpPr>
        <p:spPr>
          <a:xfrm>
            <a:off x="2323489" y="1962355"/>
            <a:ext cx="197459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400">
                <a:uFillTx/>
                <a:latin typeface="Comic Sans MS"/>
                <a:ea typeface="Comic Sans MS"/>
                <a:cs typeface="Comic Sans MS"/>
                <a:sym typeface="Comic Sans MS"/>
              </a:defRPr>
            </a:lvl1pPr>
          </a:lstStyle>
          <a:p>
            <a:pPr/>
            <a:r>
              <a:t>Br (J/-&gt;+- ) ~6%</a:t>
            </a:r>
          </a:p>
        </p:txBody>
      </p:sp>
      <p:sp>
        <p:nvSpPr>
          <p:cNvPr id="567" name="Rounded Rectangle 14"/>
          <p:cNvSpPr/>
          <p:nvPr/>
        </p:nvSpPr>
        <p:spPr>
          <a:xfrm>
            <a:off x="2301748" y="1915872"/>
            <a:ext cx="1996332" cy="386287"/>
          </a:xfrm>
          <a:prstGeom prst="roundRect">
            <a:avLst>
              <a:gd name="adj" fmla="val 16667"/>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400">
                <a:uFillTx/>
                <a:latin typeface="Calibri"/>
                <a:ea typeface="Calibri"/>
                <a:cs typeface="Calibri"/>
                <a:sym typeface="Calibri"/>
              </a:defRPr>
            </a:pPr>
          </a:p>
        </p:txBody>
      </p:sp>
      <p:sp>
        <p:nvSpPr>
          <p:cNvPr id="568" name="Rectangle 15"/>
          <p:cNvSpPr txBox="1"/>
          <p:nvPr/>
        </p:nvSpPr>
        <p:spPr>
          <a:xfrm>
            <a:off x="80189" y="842195"/>
            <a:ext cx="4572001"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marR="0" indent="-285750" defTabSz="457200">
              <a:buSzPct val="100000"/>
              <a:buChar char="➢"/>
              <a:defRPr b="1" sz="1400">
                <a:uFillTx/>
                <a:latin typeface="Comic Sans MS"/>
                <a:ea typeface="Comic Sans MS"/>
                <a:cs typeface="Comic Sans MS"/>
                <a:sym typeface="Comic Sans MS"/>
              </a:defRPr>
            </a:pPr>
            <a:r>
              <a:t>GPD and  </a:t>
            </a:r>
          </a:p>
          <a:p>
            <a:pPr marL="0" marR="0" defTabSz="457200">
              <a:defRPr b="1" sz="1400">
                <a:uFillTx/>
                <a:latin typeface="Comic Sans MS"/>
                <a:ea typeface="Comic Sans MS"/>
                <a:cs typeface="Comic Sans MS"/>
                <a:sym typeface="Comic Sans MS"/>
              </a:defRPr>
            </a:pPr>
            <a:r>
              <a:t>Coherent Exclusive Diffraction</a:t>
            </a:r>
          </a:p>
          <a:p>
            <a:pPr marL="0" marR="0" defTabSz="457200">
              <a:defRPr b="1" sz="1400">
                <a:uFillTx/>
                <a:latin typeface="Comic Sans MS"/>
                <a:ea typeface="Comic Sans MS"/>
                <a:cs typeface="Comic Sans MS"/>
                <a:sym typeface="Comic Sans MS"/>
              </a:defRPr>
            </a:pPr>
            <a:r>
              <a:t>(saturation)</a:t>
            </a:r>
          </a:p>
        </p:txBody>
      </p:sp>
      <p:grpSp>
        <p:nvGrpSpPr>
          <p:cNvPr id="579" name="Group 16"/>
          <p:cNvGrpSpPr/>
          <p:nvPr/>
        </p:nvGrpSpPr>
        <p:grpSpPr>
          <a:xfrm>
            <a:off x="300191" y="2913787"/>
            <a:ext cx="1687960" cy="1193589"/>
            <a:chOff x="0" y="0"/>
            <a:chExt cx="1687958" cy="1193588"/>
          </a:xfrm>
        </p:grpSpPr>
        <p:sp>
          <p:nvSpPr>
            <p:cNvPr id="569" name="Straight Connector 17"/>
            <p:cNvSpPr/>
            <p:nvPr/>
          </p:nvSpPr>
          <p:spPr>
            <a:xfrm flipV="1">
              <a:off x="-1" y="803612"/>
              <a:ext cx="756068" cy="176176"/>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70" name="Straight Connector 18"/>
            <p:cNvSpPr/>
            <p:nvPr/>
          </p:nvSpPr>
          <p:spPr>
            <a:xfrm>
              <a:off x="756067" y="803612"/>
              <a:ext cx="894917" cy="361623"/>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71" name="Straight Connector 19"/>
            <p:cNvSpPr/>
            <p:nvPr/>
          </p:nvSpPr>
          <p:spPr>
            <a:xfrm flipV="1">
              <a:off x="756067" y="537058"/>
              <a:ext cx="324677" cy="266555"/>
            </a:xfrm>
            <a:prstGeom prst="line">
              <a:avLst/>
            </a:prstGeom>
            <a:noFill/>
            <a:ln w="25400" cap="flat">
              <a:solidFill>
                <a:srgbClr val="4F81BD"/>
              </a:solidFill>
              <a:prstDash val="dash"/>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72" name="Straight Connector 20"/>
            <p:cNvSpPr/>
            <p:nvPr/>
          </p:nvSpPr>
          <p:spPr>
            <a:xfrm flipH="1">
              <a:off x="1080743" y="217320"/>
              <a:ext cx="570241" cy="319738"/>
            </a:xfrm>
            <a:prstGeom prst="line">
              <a:avLst/>
            </a:prstGeom>
            <a:noFill/>
            <a:ln w="25400" cap="flat">
              <a:solidFill>
                <a:srgbClr val="FF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73" name="Straight Connector 21"/>
            <p:cNvSpPr/>
            <p:nvPr/>
          </p:nvSpPr>
          <p:spPr>
            <a:xfrm flipH="1">
              <a:off x="1080743" y="456665"/>
              <a:ext cx="570241" cy="80392"/>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74" name="TextBox 22"/>
            <p:cNvSpPr txBox="1"/>
            <p:nvPr/>
          </p:nvSpPr>
          <p:spPr>
            <a:xfrm>
              <a:off x="92913" y="670334"/>
              <a:ext cx="285120"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defTabSz="457200">
                <a:defRPr sz="1800">
                  <a:uFillTx/>
                  <a:latin typeface="Comic Sans MS"/>
                  <a:ea typeface="Comic Sans MS"/>
                  <a:cs typeface="Comic Sans MS"/>
                  <a:sym typeface="Comic Sans MS"/>
                </a:defRPr>
              </a:lvl1pPr>
            </a:lstStyle>
            <a:p>
              <a:pPr/>
              <a:r>
                <a:t>b</a:t>
              </a:r>
            </a:p>
          </p:txBody>
        </p:sp>
        <p:sp>
          <p:nvSpPr>
            <p:cNvPr id="575" name="TextBox 23"/>
            <p:cNvSpPr txBox="1"/>
            <p:nvPr/>
          </p:nvSpPr>
          <p:spPr>
            <a:xfrm>
              <a:off x="1316217" y="784648"/>
              <a:ext cx="285120"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defTabSz="457200">
                <a:defRPr sz="1800">
                  <a:uFillTx/>
                  <a:latin typeface="Comic Sans MS"/>
                  <a:ea typeface="Comic Sans MS"/>
                  <a:cs typeface="Comic Sans MS"/>
                  <a:sym typeface="Comic Sans MS"/>
                </a:defRPr>
              </a:lvl1pPr>
            </a:lstStyle>
            <a:p>
              <a:pPr/>
              <a:r>
                <a:t>c</a:t>
              </a:r>
            </a:p>
          </p:txBody>
        </p:sp>
        <p:sp>
          <p:nvSpPr>
            <p:cNvPr id="576" name="TextBox 24"/>
            <p:cNvSpPr txBox="1"/>
            <p:nvPr/>
          </p:nvSpPr>
          <p:spPr>
            <a:xfrm>
              <a:off x="685008" y="391415"/>
              <a:ext cx="285120"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defTabSz="457200">
                <a:defRPr sz="1800">
                  <a:uFillTx/>
                  <a:latin typeface="Comic Sans MS"/>
                  <a:ea typeface="Comic Sans MS"/>
                  <a:cs typeface="Comic Sans MS"/>
                  <a:sym typeface="Comic Sans MS"/>
                </a:defRPr>
              </a:lvl1pPr>
            </a:lstStyle>
            <a:p>
              <a:pPr/>
              <a:r>
                <a:t>W</a:t>
              </a:r>
            </a:p>
          </p:txBody>
        </p:sp>
        <p:sp>
          <p:nvSpPr>
            <p:cNvPr id="577" name="TextBox 25"/>
            <p:cNvSpPr txBox="1"/>
            <p:nvPr/>
          </p:nvSpPr>
          <p:spPr>
            <a:xfrm>
              <a:off x="1374024" y="0"/>
              <a:ext cx="285120" cy="408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defTabSz="457200">
                <a:defRPr sz="1800">
                  <a:uFillTx/>
                  <a:latin typeface="Comic Sans MS"/>
                  <a:ea typeface="Comic Sans MS"/>
                  <a:cs typeface="Comic Sans MS"/>
                  <a:sym typeface="Comic Sans MS"/>
                </a:defRPr>
              </a:lvl1pPr>
            </a:lstStyle>
            <a:p>
              <a:pPr/>
              <a:r>
                <a:t>e</a:t>
              </a:r>
            </a:p>
          </p:txBody>
        </p:sp>
        <p:sp>
          <p:nvSpPr>
            <p:cNvPr id="578" name="TextBox 26"/>
            <p:cNvSpPr txBox="1"/>
            <p:nvPr/>
          </p:nvSpPr>
          <p:spPr>
            <a:xfrm>
              <a:off x="1593546" y="226532"/>
              <a:ext cx="94413" cy="104242"/>
            </a:xfrm>
            <a:prstGeom prst="rect">
              <a:avLst/>
            </a:prstGeom>
            <a:noFill/>
            <a:ln w="12700" cap="flat">
              <a:noFill/>
              <a:miter lim="400000"/>
            </a:ln>
            <a:effectLst/>
          </p:spPr>
          <p:txBody>
            <a:bodyPr wrap="none" lIns="0" tIns="0" rIns="0" bIns="0">
              <a:spAutoFit/>
            </a:bodyPr>
            <a:lstStyle/>
            <a:p>
              <a:pPr marL="0" marR="0" latinLnBrk="1">
                <a:defRPr sz="1800">
                  <a:uFillTx/>
                </a:defRPr>
              </a:pPr>
              <a14:m>
                <m:oMathPara>
                  <m:oMathParaPr>
                    <m:jc m:val="centerGroup"/>
                  </m:oMathParaPr>
                  <m:oMath>
                    <m:r>
                      <a:rPr xmlns:a="http://schemas.openxmlformats.org/drawingml/2006/main" sz="1800" i="1">
                        <a:solidFill>
                          <a:srgbClr val="000000"/>
                        </a:solidFill>
                        <a:latin typeface="Cambria Math" panose="02040503050406030204" pitchFamily="18" charset="0"/>
                      </a:rPr>
                      <m:t>𝜈</m:t>
                    </m:r>
                  </m:oMath>
                </m:oMathPara>
              </a14:m>
            </a:p>
          </p:txBody>
        </p:sp>
      </p:grpSp>
      <p:sp>
        <p:nvSpPr>
          <p:cNvPr id="580" name="Rectangle 27"/>
          <p:cNvSpPr txBox="1"/>
          <p:nvPr/>
        </p:nvSpPr>
        <p:spPr>
          <a:xfrm>
            <a:off x="2372692" y="3580500"/>
            <a:ext cx="2070762" cy="3665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0" marR="0" defTabSz="457200">
              <a:defRPr sz="1400">
                <a:uFillTx/>
                <a:latin typeface="Comic Sans MS"/>
                <a:ea typeface="Comic Sans MS"/>
                <a:cs typeface="Comic Sans MS"/>
                <a:sym typeface="Comic Sans MS"/>
              </a:defRPr>
            </a:pPr>
            <a:r>
              <a:t>Br (B-&gt;e++X</a:t>
            </a:r>
            <a:r>
              <a:rPr baseline="-25000"/>
              <a:t>C</a:t>
            </a:r>
            <a:r>
              <a:t> ) ~10%</a:t>
            </a:r>
          </a:p>
        </p:txBody>
      </p:sp>
      <p:sp>
        <p:nvSpPr>
          <p:cNvPr id="581" name="Rounded Rectangle 28"/>
          <p:cNvSpPr/>
          <p:nvPr/>
        </p:nvSpPr>
        <p:spPr>
          <a:xfrm>
            <a:off x="2276218" y="3513127"/>
            <a:ext cx="2096917" cy="385084"/>
          </a:xfrm>
          <a:prstGeom prst="roundRect">
            <a:avLst>
              <a:gd name="adj" fmla="val 16667"/>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400">
                <a:uFillTx/>
                <a:latin typeface="Calibri"/>
                <a:ea typeface="Calibri"/>
                <a:cs typeface="Calibri"/>
                <a:sym typeface="Calibri"/>
              </a:defRPr>
            </a:pPr>
          </a:p>
        </p:txBody>
      </p:sp>
      <p:sp>
        <p:nvSpPr>
          <p:cNvPr id="582" name="Rectangle 29"/>
          <p:cNvSpPr txBox="1"/>
          <p:nvPr/>
        </p:nvSpPr>
        <p:spPr>
          <a:xfrm>
            <a:off x="92244" y="2746781"/>
            <a:ext cx="253748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marR="0" indent="-285750" defTabSz="457200">
              <a:buSzPct val="100000"/>
              <a:buChar char="➢"/>
              <a:defRPr b="1" sz="1400">
                <a:uFillTx/>
                <a:latin typeface="Comic Sans MS"/>
                <a:ea typeface="Comic Sans MS"/>
                <a:cs typeface="Comic Sans MS"/>
                <a:sym typeface="Comic Sans MS"/>
              </a:defRPr>
            </a:lvl1pPr>
          </a:lstStyle>
          <a:p>
            <a:pPr/>
            <a:r>
              <a:t>Heavy quark tagging</a:t>
            </a:r>
          </a:p>
        </p:txBody>
      </p:sp>
      <p:sp>
        <p:nvSpPr>
          <p:cNvPr id="583" name="Rectangle 30"/>
          <p:cNvSpPr txBox="1"/>
          <p:nvPr/>
        </p:nvSpPr>
        <p:spPr>
          <a:xfrm>
            <a:off x="2354428" y="3052510"/>
            <a:ext cx="1800595"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400">
                <a:uFillTx/>
                <a:latin typeface="Comic Sans MS"/>
                <a:ea typeface="Comic Sans MS"/>
                <a:cs typeface="Comic Sans MS"/>
                <a:sym typeface="Comic Sans MS"/>
              </a:defRPr>
            </a:lvl1pPr>
          </a:lstStyle>
          <a:p>
            <a:pPr/>
            <a:r>
              <a:t>Br (D-&gt;e+X ) ~16%</a:t>
            </a:r>
          </a:p>
        </p:txBody>
      </p:sp>
      <p:sp>
        <p:nvSpPr>
          <p:cNvPr id="584" name="Rounded Rectangle 31"/>
          <p:cNvSpPr/>
          <p:nvPr/>
        </p:nvSpPr>
        <p:spPr>
          <a:xfrm>
            <a:off x="2329209" y="3028907"/>
            <a:ext cx="1825814" cy="370628"/>
          </a:xfrm>
          <a:prstGeom prst="roundRect">
            <a:avLst>
              <a:gd name="adj" fmla="val 16667"/>
            </a:avLst>
          </a:prstGeom>
          <a:ln w="28575">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400">
                <a:uFillTx/>
                <a:latin typeface="Calibri"/>
                <a:ea typeface="Calibri"/>
                <a:cs typeface="Calibri"/>
                <a:sym typeface="Calibri"/>
              </a:defRPr>
            </a:pPr>
          </a:p>
        </p:txBody>
      </p:sp>
      <p:pic>
        <p:nvPicPr>
          <p:cNvPr id="585" name="Picture 32" descr="Picture 32"/>
          <p:cNvPicPr>
            <a:picLocks noChangeAspect="1"/>
          </p:cNvPicPr>
          <p:nvPr/>
        </p:nvPicPr>
        <p:blipFill>
          <a:blip r:embed="rId5">
            <a:extLst/>
          </a:blip>
          <a:stretch>
            <a:fillRect/>
          </a:stretch>
        </p:blipFill>
        <p:spPr>
          <a:xfrm>
            <a:off x="159417" y="4526998"/>
            <a:ext cx="1684462" cy="950082"/>
          </a:xfrm>
          <a:prstGeom prst="rect">
            <a:avLst/>
          </a:prstGeom>
          <a:ln w="12700">
            <a:miter lim="400000"/>
          </a:ln>
        </p:spPr>
      </p:pic>
      <p:sp>
        <p:nvSpPr>
          <p:cNvPr id="586" name="Rectangle 33"/>
          <p:cNvSpPr txBox="1"/>
          <p:nvPr/>
        </p:nvSpPr>
        <p:spPr>
          <a:xfrm>
            <a:off x="98991" y="4070150"/>
            <a:ext cx="4147850"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marR="0" indent="-285750" defTabSz="457200">
              <a:buSzPct val="100000"/>
              <a:buChar char="➢"/>
              <a:defRPr b="1" sz="1400">
                <a:uFillTx/>
                <a:latin typeface="Comic Sans MS"/>
                <a:ea typeface="Comic Sans MS"/>
                <a:cs typeface="Comic Sans MS"/>
                <a:sym typeface="Comic Sans MS"/>
              </a:defRPr>
            </a:lvl1pPr>
          </a:lstStyle>
          <a:p>
            <a:pPr/>
            <a:r>
              <a:t>Exotic spectroscopy (pentaquarks, tetraquarks, XYZ) </a:t>
            </a:r>
          </a:p>
        </p:txBody>
      </p:sp>
      <p:sp>
        <p:nvSpPr>
          <p:cNvPr id="587" name="Rectangle 34"/>
          <p:cNvSpPr txBox="1"/>
          <p:nvPr/>
        </p:nvSpPr>
        <p:spPr>
          <a:xfrm>
            <a:off x="2042042" y="4779185"/>
            <a:ext cx="253748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marR="0" indent="-285750" defTabSz="457200">
              <a:buSzPct val="100000"/>
              <a:buChar char="➢"/>
              <a:defRPr b="1" sz="1400">
                <a:uFillTx/>
                <a:latin typeface="Comic Sans MS"/>
                <a:ea typeface="Comic Sans MS"/>
                <a:cs typeface="Comic Sans MS"/>
                <a:sym typeface="Comic Sans MS"/>
              </a:defRPr>
            </a:lvl1pPr>
          </a:lstStyle>
          <a:p>
            <a:pPr/>
            <a:r>
              <a:t>Other BSM physics</a:t>
            </a:r>
          </a:p>
        </p:txBody>
      </p:sp>
      <p:pic>
        <p:nvPicPr>
          <p:cNvPr id="588" name="Picture 35" descr="Picture 35"/>
          <p:cNvPicPr>
            <a:picLocks noChangeAspect="1"/>
          </p:cNvPicPr>
          <p:nvPr/>
        </p:nvPicPr>
        <p:blipFill>
          <a:blip r:embed="rId6">
            <a:extLst/>
          </a:blip>
          <a:stretch>
            <a:fillRect/>
          </a:stretch>
        </p:blipFill>
        <p:spPr>
          <a:xfrm>
            <a:off x="1946395" y="5087165"/>
            <a:ext cx="2740213" cy="1269186"/>
          </a:xfrm>
          <a:prstGeom prst="rect">
            <a:avLst/>
          </a:prstGeom>
          <a:ln w="12700">
            <a:miter lim="400000"/>
          </a:ln>
        </p:spPr>
      </p:pic>
      <p:sp>
        <p:nvSpPr>
          <p:cNvPr id="589" name="Rectangle 36"/>
          <p:cNvSpPr txBox="1"/>
          <p:nvPr/>
        </p:nvSpPr>
        <p:spPr>
          <a:xfrm>
            <a:off x="4971724" y="1012478"/>
            <a:ext cx="3507244" cy="726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0" marR="0" defTabSz="457200">
              <a:defRPr b="1" sz="1800">
                <a:uFillTx/>
                <a:latin typeface="Comic Sans MS"/>
                <a:ea typeface="Comic Sans MS"/>
                <a:cs typeface="Comic Sans MS"/>
                <a:sym typeface="Comic Sans MS"/>
              </a:defRPr>
            </a:pPr>
            <a:r>
              <a:t>Saturation </a:t>
            </a:r>
          </a:p>
          <a:p>
            <a:pPr marL="0" marR="0" defTabSz="457200">
              <a:defRPr b="1" sz="1800">
                <a:uFillTx/>
                <a:latin typeface="Comic Sans MS"/>
                <a:ea typeface="Comic Sans MS"/>
                <a:cs typeface="Comic Sans MS"/>
                <a:sym typeface="Comic Sans MS"/>
              </a:defRPr>
            </a:pPr>
            <a:r>
              <a:t>Coherent Exclusive Diffraction</a:t>
            </a:r>
          </a:p>
        </p:txBody>
      </p:sp>
      <p:pic>
        <p:nvPicPr>
          <p:cNvPr id="590" name="Picture 37" descr="Picture 37"/>
          <p:cNvPicPr>
            <a:picLocks noChangeAspect="1"/>
          </p:cNvPicPr>
          <p:nvPr/>
        </p:nvPicPr>
        <p:blipFill>
          <a:blip r:embed="rId7">
            <a:extLst/>
          </a:blip>
          <a:stretch>
            <a:fillRect/>
          </a:stretch>
        </p:blipFill>
        <p:spPr>
          <a:xfrm>
            <a:off x="4985751" y="3019779"/>
            <a:ext cx="1522570" cy="1309039"/>
          </a:xfrm>
          <a:prstGeom prst="rect">
            <a:avLst/>
          </a:prstGeom>
          <a:ln w="12700">
            <a:miter lim="400000"/>
          </a:ln>
        </p:spPr>
      </p:pic>
      <p:grpSp>
        <p:nvGrpSpPr>
          <p:cNvPr id="621" name="Group 38"/>
          <p:cNvGrpSpPr/>
          <p:nvPr/>
        </p:nvGrpSpPr>
        <p:grpSpPr>
          <a:xfrm>
            <a:off x="4851425" y="5150020"/>
            <a:ext cx="1431206" cy="1277572"/>
            <a:chOff x="0" y="0"/>
            <a:chExt cx="1431205" cy="1277570"/>
          </a:xfrm>
        </p:grpSpPr>
        <p:grpSp>
          <p:nvGrpSpPr>
            <p:cNvPr id="614" name="Group 39"/>
            <p:cNvGrpSpPr/>
            <p:nvPr/>
          </p:nvGrpSpPr>
          <p:grpSpPr>
            <a:xfrm>
              <a:off x="116847" y="470040"/>
              <a:ext cx="1314359" cy="807531"/>
              <a:chOff x="0" y="0"/>
              <a:chExt cx="1314357" cy="807530"/>
            </a:xfrm>
          </p:grpSpPr>
          <p:sp>
            <p:nvSpPr>
              <p:cNvPr id="591" name="Oval 46"/>
              <p:cNvSpPr/>
              <p:nvPr/>
            </p:nvSpPr>
            <p:spPr>
              <a:xfrm>
                <a:off x="-1" y="-1"/>
                <a:ext cx="902337" cy="807532"/>
              </a:xfrm>
              <a:prstGeom prst="ellipse">
                <a:avLst/>
              </a:prstGeom>
              <a:gradFill flip="none" rotWithShape="1">
                <a:gsLst>
                  <a:gs pos="13000">
                    <a:srgbClr val="FFBBFF"/>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solidFill>
                      <a:srgbClr val="FFFFFF"/>
                    </a:solidFill>
                    <a:uFillTx/>
                    <a:latin typeface="Calibri"/>
                    <a:ea typeface="Calibri"/>
                    <a:cs typeface="Calibri"/>
                    <a:sym typeface="Calibri"/>
                  </a:defRPr>
                </a:pPr>
              </a:p>
            </p:txBody>
          </p:sp>
          <p:grpSp>
            <p:nvGrpSpPr>
              <p:cNvPr id="607" name="Group 47"/>
              <p:cNvGrpSpPr/>
              <p:nvPr/>
            </p:nvGrpSpPr>
            <p:grpSpPr>
              <a:xfrm>
                <a:off x="140830" y="108926"/>
                <a:ext cx="1173528" cy="405565"/>
                <a:chOff x="0" y="0"/>
                <a:chExt cx="1173527" cy="405563"/>
              </a:xfrm>
            </p:grpSpPr>
            <p:sp>
              <p:nvSpPr>
                <p:cNvPr id="592" name="Straight Connector 54"/>
                <p:cNvSpPr/>
                <p:nvPr/>
              </p:nvSpPr>
              <p:spPr>
                <a:xfrm>
                  <a:off x="-1" y="153498"/>
                  <a:ext cx="216631" cy="50805"/>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93" name="Straight Connector 55"/>
                <p:cNvSpPr/>
                <p:nvPr/>
              </p:nvSpPr>
              <p:spPr>
                <a:xfrm flipV="1">
                  <a:off x="173332" y="114418"/>
                  <a:ext cx="249599" cy="78162"/>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94" name="Straight Connector 56"/>
                <p:cNvSpPr/>
                <p:nvPr/>
              </p:nvSpPr>
              <p:spPr>
                <a:xfrm>
                  <a:off x="286575" y="153498"/>
                  <a:ext cx="247288" cy="132874"/>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95" name="Straight Connector 57"/>
                <p:cNvSpPr/>
                <p:nvPr/>
              </p:nvSpPr>
              <p:spPr>
                <a:xfrm flipV="1">
                  <a:off x="422930" y="187369"/>
                  <a:ext cx="290909" cy="46897"/>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96" name="Straight Connector 58"/>
                <p:cNvSpPr/>
                <p:nvPr/>
              </p:nvSpPr>
              <p:spPr>
                <a:xfrm>
                  <a:off x="603808" y="204303"/>
                  <a:ext cx="220061" cy="70345"/>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97" name="Straight Connector 59"/>
                <p:cNvSpPr/>
                <p:nvPr/>
              </p:nvSpPr>
              <p:spPr>
                <a:xfrm flipV="1">
                  <a:off x="775336" y="169782"/>
                  <a:ext cx="375589" cy="14330"/>
                </a:xfrm>
                <a:prstGeom prst="line">
                  <a:avLst/>
                </a:prstGeom>
                <a:noFill/>
                <a:ln w="25400" cap="flat">
                  <a:solidFill>
                    <a:srgbClr val="F79646"/>
                  </a:solidFill>
                  <a:prstDash val="dash"/>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98" name="Straight Connector 60"/>
                <p:cNvSpPr/>
                <p:nvPr/>
              </p:nvSpPr>
              <p:spPr>
                <a:xfrm>
                  <a:off x="554125" y="337672"/>
                  <a:ext cx="596800" cy="67893"/>
                </a:xfrm>
                <a:prstGeom prst="line">
                  <a:avLst/>
                </a:prstGeom>
                <a:noFill/>
                <a:ln w="25400" cap="flat">
                  <a:solidFill>
                    <a:srgbClr val="F79646"/>
                  </a:solidFill>
                  <a:prstDash val="dash"/>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599" name="Straight Connector 61"/>
                <p:cNvSpPr/>
                <p:nvPr/>
              </p:nvSpPr>
              <p:spPr>
                <a:xfrm flipV="1">
                  <a:off x="485329" y="0"/>
                  <a:ext cx="665595" cy="72951"/>
                </a:xfrm>
                <a:prstGeom prst="line">
                  <a:avLst/>
                </a:prstGeom>
                <a:noFill/>
                <a:ln w="25400" cap="flat">
                  <a:solidFill>
                    <a:srgbClr val="F79646"/>
                  </a:solidFill>
                  <a:prstDash val="dash"/>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600" name="Oval 62"/>
                <p:cNvSpPr/>
                <p:nvPr/>
              </p:nvSpPr>
              <p:spPr>
                <a:xfrm>
                  <a:off x="422930" y="20625"/>
                  <a:ext cx="62401" cy="132875"/>
                </a:xfrm>
                <a:prstGeom prst="ellipse">
                  <a:avLst/>
                </a:prstGeom>
                <a:gradFill flip="none" rotWithShape="1">
                  <a:gsLst>
                    <a:gs pos="0">
                      <a:srgbClr val="FFFEC1"/>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solidFill>
                        <a:srgbClr val="FFFFFF"/>
                      </a:solidFill>
                      <a:uFillTx/>
                      <a:latin typeface="Calibri"/>
                      <a:ea typeface="Calibri"/>
                      <a:cs typeface="Calibri"/>
                      <a:sym typeface="Calibri"/>
                    </a:defRPr>
                  </a:pPr>
                </a:p>
              </p:txBody>
            </p:sp>
            <p:sp>
              <p:nvSpPr>
                <p:cNvPr id="601" name="Oval 63"/>
                <p:cNvSpPr/>
                <p:nvPr/>
              </p:nvSpPr>
              <p:spPr>
                <a:xfrm>
                  <a:off x="693364" y="128965"/>
                  <a:ext cx="62363" cy="122019"/>
                </a:xfrm>
                <a:prstGeom prst="ellipse">
                  <a:avLst/>
                </a:prstGeom>
                <a:gradFill flip="none" rotWithShape="1">
                  <a:gsLst>
                    <a:gs pos="0">
                      <a:srgbClr val="FFFEC1"/>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solidFill>
                        <a:srgbClr val="FFFFFF"/>
                      </a:solidFill>
                      <a:uFillTx/>
                      <a:latin typeface="Calibri"/>
                      <a:ea typeface="Calibri"/>
                      <a:cs typeface="Calibri"/>
                      <a:sym typeface="Calibri"/>
                    </a:defRPr>
                  </a:pPr>
                </a:p>
              </p:txBody>
            </p:sp>
            <p:sp>
              <p:nvSpPr>
                <p:cNvPr id="602" name="Oval 64"/>
                <p:cNvSpPr/>
                <p:nvPr/>
              </p:nvSpPr>
              <p:spPr>
                <a:xfrm>
                  <a:off x="508695" y="234265"/>
                  <a:ext cx="53225" cy="121149"/>
                </a:xfrm>
                <a:prstGeom prst="ellipse">
                  <a:avLst/>
                </a:prstGeom>
                <a:gradFill flip="none" rotWithShape="1">
                  <a:gsLst>
                    <a:gs pos="0">
                      <a:srgbClr val="FFFEC1"/>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solidFill>
                        <a:srgbClr val="FFFFFF"/>
                      </a:solidFill>
                      <a:uFillTx/>
                      <a:latin typeface="Calibri"/>
                      <a:ea typeface="Calibri"/>
                      <a:cs typeface="Calibri"/>
                      <a:sym typeface="Calibri"/>
                    </a:defRPr>
                  </a:pPr>
                </a:p>
              </p:txBody>
            </p:sp>
            <p:sp>
              <p:nvSpPr>
                <p:cNvPr id="603" name="Oval 65"/>
                <p:cNvSpPr/>
                <p:nvPr/>
              </p:nvSpPr>
              <p:spPr>
                <a:xfrm>
                  <a:off x="799604" y="224012"/>
                  <a:ext cx="62363" cy="122019"/>
                </a:xfrm>
                <a:prstGeom prst="ellipse">
                  <a:avLst/>
                </a:prstGeom>
                <a:gradFill flip="none" rotWithShape="1">
                  <a:gsLst>
                    <a:gs pos="0">
                      <a:srgbClr val="FFFEC1"/>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solidFill>
                        <a:srgbClr val="FFFFFF"/>
                      </a:solidFill>
                      <a:uFillTx/>
                      <a:latin typeface="Calibri"/>
                      <a:ea typeface="Calibri"/>
                      <a:cs typeface="Calibri"/>
                      <a:sym typeface="Calibri"/>
                    </a:defRPr>
                  </a:pPr>
                </a:p>
              </p:txBody>
            </p:sp>
            <p:sp>
              <p:nvSpPr>
                <p:cNvPr id="604" name="Straight Connector 66"/>
                <p:cNvSpPr/>
                <p:nvPr/>
              </p:nvSpPr>
              <p:spPr>
                <a:xfrm>
                  <a:off x="864095" y="286697"/>
                  <a:ext cx="309433" cy="50975"/>
                </a:xfrm>
                <a:prstGeom prst="line">
                  <a:avLst/>
                </a:prstGeom>
                <a:noFill/>
                <a:ln w="25400" cap="flat">
                  <a:solidFill>
                    <a:srgbClr val="F79646"/>
                  </a:solidFill>
                  <a:prstDash val="dash"/>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605" name="Straight Connector 67"/>
                <p:cNvSpPr/>
                <p:nvPr/>
              </p:nvSpPr>
              <p:spPr>
                <a:xfrm flipV="1">
                  <a:off x="503836" y="100306"/>
                  <a:ext cx="647088" cy="4018"/>
                </a:xfrm>
                <a:prstGeom prst="line">
                  <a:avLst/>
                </a:prstGeom>
                <a:noFill/>
                <a:ln w="25400" cap="flat">
                  <a:solidFill>
                    <a:srgbClr val="F79646"/>
                  </a:solidFill>
                  <a:prstDash val="dash"/>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606" name="Straight Connector 68"/>
                <p:cNvSpPr/>
                <p:nvPr/>
              </p:nvSpPr>
              <p:spPr>
                <a:xfrm flipV="1">
                  <a:off x="852834" y="233459"/>
                  <a:ext cx="298091" cy="8423"/>
                </a:xfrm>
                <a:prstGeom prst="line">
                  <a:avLst/>
                </a:prstGeom>
                <a:noFill/>
                <a:ln w="25400" cap="flat">
                  <a:solidFill>
                    <a:srgbClr val="F79646"/>
                  </a:solidFill>
                  <a:prstDash val="dash"/>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grpSp>
          <p:sp>
            <p:nvSpPr>
              <p:cNvPr id="608" name="Straight Connector 48"/>
              <p:cNvSpPr/>
              <p:nvPr/>
            </p:nvSpPr>
            <p:spPr>
              <a:xfrm flipH="1">
                <a:off x="69382" y="263694"/>
                <a:ext cx="122061" cy="1"/>
              </a:xfrm>
              <a:prstGeom prst="line">
                <a:avLst/>
              </a:prstGeom>
              <a:noFill/>
              <a:ln w="25400" cap="flat">
                <a:solidFill>
                  <a:srgbClr val="C0504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grpSp>
            <p:nvGrpSpPr>
              <p:cNvPr id="613" name="Group 49"/>
              <p:cNvGrpSpPr/>
              <p:nvPr/>
            </p:nvGrpSpPr>
            <p:grpSpPr>
              <a:xfrm>
                <a:off x="76589" y="176426"/>
                <a:ext cx="106653" cy="183679"/>
                <a:chOff x="0" y="0"/>
                <a:chExt cx="106652" cy="183678"/>
              </a:xfrm>
            </p:grpSpPr>
            <p:sp>
              <p:nvSpPr>
                <p:cNvPr id="609" name="Oval 50"/>
                <p:cNvSpPr/>
                <p:nvPr/>
              </p:nvSpPr>
              <p:spPr>
                <a:xfrm>
                  <a:off x="-1" y="-1"/>
                  <a:ext cx="106654" cy="183680"/>
                </a:xfrm>
                <a:prstGeom prst="ellipse">
                  <a:avLst/>
                </a:prstGeom>
                <a:gradFill flip="none" rotWithShape="1">
                  <a:gsLst>
                    <a:gs pos="13000">
                      <a:srgbClr val="FFBBFF"/>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solidFill>
                        <a:srgbClr val="FFFFFF"/>
                      </a:solidFill>
                      <a:uFillTx/>
                      <a:latin typeface="Calibri"/>
                      <a:ea typeface="Calibri"/>
                      <a:cs typeface="Calibri"/>
                      <a:sym typeface="Calibri"/>
                    </a:defRPr>
                  </a:pPr>
                </a:p>
              </p:txBody>
            </p:sp>
            <p:sp>
              <p:nvSpPr>
                <p:cNvPr id="610" name="Straight Connector 51"/>
                <p:cNvSpPr/>
                <p:nvPr/>
              </p:nvSpPr>
              <p:spPr>
                <a:xfrm>
                  <a:off x="-1" y="91839"/>
                  <a:ext cx="106654" cy="1"/>
                </a:xfrm>
                <a:prstGeom prst="line">
                  <a:avLst/>
                </a:prstGeom>
                <a:noFill/>
                <a:ln w="25400" cap="flat">
                  <a:solidFill>
                    <a:srgbClr val="C0504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611" name="Straight Connector 52"/>
                <p:cNvSpPr/>
                <p:nvPr/>
              </p:nvSpPr>
              <p:spPr>
                <a:xfrm>
                  <a:off x="15619" y="156778"/>
                  <a:ext cx="75415" cy="1"/>
                </a:xfrm>
                <a:prstGeom prst="line">
                  <a:avLst/>
                </a:prstGeom>
                <a:noFill/>
                <a:ln w="25400" cap="flat">
                  <a:solidFill>
                    <a:srgbClr val="9BBB59"/>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612" name="Straight Connector 53"/>
                <p:cNvSpPr/>
                <p:nvPr/>
              </p:nvSpPr>
              <p:spPr>
                <a:xfrm>
                  <a:off x="15619" y="26899"/>
                  <a:ext cx="75415" cy="1"/>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grpSp>
        </p:grpSp>
        <p:sp>
          <p:nvSpPr>
            <p:cNvPr id="615" name="Straight Connector 40"/>
            <p:cNvSpPr/>
            <p:nvPr/>
          </p:nvSpPr>
          <p:spPr>
            <a:xfrm>
              <a:off x="1" y="243877"/>
              <a:ext cx="326348" cy="87519"/>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616" name="Straight Connector 41"/>
            <p:cNvSpPr/>
            <p:nvPr/>
          </p:nvSpPr>
          <p:spPr>
            <a:xfrm flipV="1">
              <a:off x="333820" y="321545"/>
              <a:ext cx="540505" cy="11827"/>
            </a:xfrm>
            <a:prstGeom prst="line">
              <a:avLst/>
            </a:prstGeom>
            <a:noFill/>
            <a:ln w="25400" cap="flat">
              <a:solidFill>
                <a:srgbClr val="4F81BD"/>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617" name="Straight Connector 42"/>
            <p:cNvSpPr/>
            <p:nvPr/>
          </p:nvSpPr>
          <p:spPr>
            <a:xfrm flipH="1">
              <a:off x="333179" y="333370"/>
              <a:ext cx="642" cy="397186"/>
            </a:xfrm>
            <a:prstGeom prst="line">
              <a:avLst/>
            </a:prstGeom>
            <a:noFill/>
            <a:ln w="25400" cap="flat">
              <a:solidFill>
                <a:srgbClr val="4F81BD"/>
              </a:solidFill>
              <a:prstDash val="sysDot"/>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marL="0" marR="0" defTabSz="457200">
                <a:defRPr sz="1800">
                  <a:uFillTx/>
                  <a:latin typeface="Calibri"/>
                  <a:ea typeface="Calibri"/>
                  <a:cs typeface="Calibri"/>
                  <a:sym typeface="Calibri"/>
                </a:defRPr>
              </a:pPr>
            </a:p>
          </p:txBody>
        </p:sp>
        <p:sp>
          <p:nvSpPr>
            <p:cNvPr id="618" name="TextBox 43"/>
            <p:cNvSpPr txBox="1"/>
            <p:nvPr/>
          </p:nvSpPr>
          <p:spPr>
            <a:xfrm>
              <a:off x="253179" y="472015"/>
              <a:ext cx="427428"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defTabSz="457200">
                <a:defRPr sz="1800">
                  <a:uFillTx/>
                  <a:latin typeface="Comic Sans MS"/>
                  <a:ea typeface="Comic Sans MS"/>
                  <a:cs typeface="Comic Sans MS"/>
                  <a:sym typeface="Comic Sans MS"/>
                </a:defRPr>
              </a:lvl1pPr>
            </a:lstStyle>
            <a:p>
              <a:pPr/>
              <a:r>
                <a:t>b</a:t>
              </a:r>
            </a:p>
          </p:txBody>
        </p:sp>
        <p:sp>
          <p:nvSpPr>
            <p:cNvPr id="619" name="TextBox 44"/>
            <p:cNvSpPr txBox="1"/>
            <p:nvPr/>
          </p:nvSpPr>
          <p:spPr>
            <a:xfrm>
              <a:off x="0" y="-1"/>
              <a:ext cx="431009"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defTabSz="457200">
                <a:defRPr sz="1800">
                  <a:uFillTx/>
                  <a:latin typeface="Comic Sans MS"/>
                  <a:ea typeface="Comic Sans MS"/>
                  <a:cs typeface="Comic Sans MS"/>
                  <a:sym typeface="Comic Sans MS"/>
                </a:defRPr>
              </a:lvl1pPr>
            </a:lstStyle>
            <a:p>
              <a:pPr/>
              <a:r>
                <a:t>e</a:t>
              </a:r>
            </a:p>
          </p:txBody>
        </p:sp>
        <p:sp>
          <p:nvSpPr>
            <p:cNvPr id="620" name="TextBox 45"/>
            <p:cNvSpPr txBox="1"/>
            <p:nvPr/>
          </p:nvSpPr>
          <p:spPr>
            <a:xfrm>
              <a:off x="550153" y="9447"/>
              <a:ext cx="804855"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defTabSz="457200">
                <a:defRPr sz="1800">
                  <a:uFillTx/>
                  <a:latin typeface="Comic Sans MS"/>
                  <a:ea typeface="Comic Sans MS"/>
                  <a:cs typeface="Comic Sans MS"/>
                  <a:sym typeface="Comic Sans MS"/>
                </a:defRPr>
              </a:pPr>
              <a:r>
                <a:t>е’</a:t>
              </a:r>
              <a:r>
                <a:rPr>
                  <a:latin typeface="Calibri"/>
                  <a:ea typeface="Calibri"/>
                  <a:cs typeface="Calibri"/>
                  <a:sym typeface="Calibri"/>
                </a:rPr>
                <a:t>’</a:t>
              </a:r>
            </a:p>
          </p:txBody>
        </p:sp>
      </p:grpSp>
      <p:grpSp>
        <p:nvGrpSpPr>
          <p:cNvPr id="624" name="Group 69"/>
          <p:cNvGrpSpPr/>
          <p:nvPr/>
        </p:nvGrpSpPr>
        <p:grpSpPr>
          <a:xfrm>
            <a:off x="6411262" y="4703705"/>
            <a:ext cx="2396194" cy="1859671"/>
            <a:chOff x="0" y="0"/>
            <a:chExt cx="2396192" cy="1859669"/>
          </a:xfrm>
        </p:grpSpPr>
        <p:pic>
          <p:nvPicPr>
            <p:cNvPr id="622" name="Picture 70" descr="Picture 70"/>
            <p:cNvPicPr>
              <a:picLocks noChangeAspect="1"/>
            </p:cNvPicPr>
            <p:nvPr/>
          </p:nvPicPr>
          <p:blipFill>
            <a:blip r:embed="rId8">
              <a:extLst/>
            </a:blip>
            <a:stretch>
              <a:fillRect/>
            </a:stretch>
          </p:blipFill>
          <p:spPr>
            <a:xfrm>
              <a:off x="-1" y="126930"/>
              <a:ext cx="2330699" cy="1732740"/>
            </a:xfrm>
            <a:prstGeom prst="rect">
              <a:avLst/>
            </a:prstGeom>
            <a:ln w="12700" cap="flat">
              <a:noFill/>
              <a:miter lim="400000"/>
            </a:ln>
            <a:effectLst/>
          </p:spPr>
        </p:pic>
        <p:sp>
          <p:nvSpPr>
            <p:cNvPr id="623" name="TextBox 71"/>
            <p:cNvSpPr txBox="1"/>
            <p:nvPr/>
          </p:nvSpPr>
          <p:spPr>
            <a:xfrm>
              <a:off x="1444528" y="0"/>
              <a:ext cx="951665"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defTabSz="457200">
                <a:defRPr sz="1200">
                  <a:uFillTx/>
                  <a:latin typeface="Calibri"/>
                  <a:ea typeface="Calibri"/>
                  <a:cs typeface="Calibri"/>
                  <a:sym typeface="Calibri"/>
                </a:defRPr>
              </a:lvl1pPr>
            </a:lstStyle>
            <a:p>
              <a:pPr/>
              <a:r>
                <a:t>Ivan Vitev</a:t>
              </a:r>
            </a:p>
          </p:txBody>
        </p:sp>
      </p:grpSp>
      <p:pic>
        <p:nvPicPr>
          <p:cNvPr id="625" name="Picture 72" descr="Picture 72"/>
          <p:cNvPicPr>
            <a:picLocks noChangeAspect="1"/>
          </p:cNvPicPr>
          <p:nvPr/>
        </p:nvPicPr>
        <p:blipFill>
          <a:blip r:embed="rId9">
            <a:extLst/>
          </a:blip>
          <a:stretch>
            <a:fillRect/>
          </a:stretch>
        </p:blipFill>
        <p:spPr>
          <a:xfrm>
            <a:off x="6566306" y="2902093"/>
            <a:ext cx="2100827" cy="1841956"/>
          </a:xfrm>
          <a:prstGeom prst="rect">
            <a:avLst/>
          </a:prstGeom>
          <a:ln w="12700">
            <a:miter lim="400000"/>
          </a:ln>
        </p:spPr>
      </p:pic>
      <p:pic>
        <p:nvPicPr>
          <p:cNvPr id="626" name="Picture 73" descr="Picture 73"/>
          <p:cNvPicPr>
            <a:picLocks noChangeAspect="1"/>
          </p:cNvPicPr>
          <p:nvPr/>
        </p:nvPicPr>
        <p:blipFill>
          <a:blip r:embed="rId10">
            <a:extLst/>
          </a:blip>
          <a:stretch>
            <a:fillRect/>
          </a:stretch>
        </p:blipFill>
        <p:spPr>
          <a:xfrm>
            <a:off x="4380257" y="994012"/>
            <a:ext cx="2130896" cy="1954058"/>
          </a:xfrm>
          <a:prstGeom prst="rect">
            <a:avLst/>
          </a:prstGeom>
          <a:ln w="12700">
            <a:miter lim="400000"/>
          </a:ln>
        </p:spPr>
      </p:pic>
      <p:sp>
        <p:nvSpPr>
          <p:cNvPr id="627" name="Rounded Rectangle 74"/>
          <p:cNvSpPr/>
          <p:nvPr/>
        </p:nvSpPr>
        <p:spPr>
          <a:xfrm>
            <a:off x="66222" y="835311"/>
            <a:ext cx="8805521" cy="5690496"/>
          </a:xfrm>
          <a:prstGeom prst="roundRect">
            <a:avLst>
              <a:gd name="adj" fmla="val 5006"/>
            </a:avLst>
          </a:prstGeom>
          <a:ln w="19050">
            <a:solidFill>
              <a:srgbClr val="0070C0"/>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800">
                <a:solidFill>
                  <a:srgbClr val="FFFFFF"/>
                </a:solidFill>
                <a:uFillTx/>
                <a:latin typeface="Calibri"/>
                <a:ea typeface="Calibri"/>
                <a:cs typeface="Calibri"/>
                <a:sym typeface="Calibri"/>
              </a:defRPr>
            </a:pPr>
          </a:p>
        </p:txBody>
      </p:sp>
      <p:pic>
        <p:nvPicPr>
          <p:cNvPr id="628" name="Picture 2" descr="Picture 2"/>
          <p:cNvPicPr>
            <a:picLocks noChangeAspect="1"/>
          </p:cNvPicPr>
          <p:nvPr/>
        </p:nvPicPr>
        <p:blipFill>
          <a:blip r:embed="rId11">
            <a:extLst/>
          </a:blip>
          <a:stretch>
            <a:fillRect/>
          </a:stretch>
        </p:blipFill>
        <p:spPr>
          <a:xfrm>
            <a:off x="6611774" y="855309"/>
            <a:ext cx="2016450" cy="208614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208"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9"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210"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21EAA"/>
                </a:solidFill>
              </a:defRPr>
            </a:lvl1pPr>
          </a:lstStyle>
          <a:p>
            <a:pPr/>
            <a:r>
              <a:t>Forward</a:t>
            </a:r>
          </a:p>
        </p:txBody>
      </p:sp>
      <p:sp>
        <p:nvSpPr>
          <p:cNvPr id="211"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Backward</a:t>
            </a:r>
          </a:p>
        </p:txBody>
      </p:sp>
      <p:sp>
        <p:nvSpPr>
          <p:cNvPr id="212" name="Magnet…"/>
          <p:cNvSpPr txBox="1"/>
          <p:nvPr>
            <p:ph type="body" sz="half" idx="4294967295"/>
          </p:nvPr>
        </p:nvSpPr>
        <p:spPr>
          <a:xfrm>
            <a:off x="695338" y="4371350"/>
            <a:ext cx="7753324" cy="2254358"/>
          </a:xfrm>
          <a:prstGeom prst="rect">
            <a:avLst/>
          </a:prstGeom>
        </p:spPr>
        <p:txBody>
          <a:bodyPr lIns="50800" tIns="50800" rIns="50800" bIns="50800">
            <a:noAutofit/>
          </a:bodyPr>
          <a:lstStyle/>
          <a:p>
            <a:pPr marL="0" marR="41275" indent="0">
              <a:buClrTx/>
              <a:buSzTx/>
              <a:buNone/>
              <a:defRPr b="1" sz="2300">
                <a:solidFill>
                  <a:srgbClr val="000000"/>
                </a:solidFill>
                <a:uFill>
                  <a:solidFill>
                    <a:srgbClr val="000000"/>
                  </a:solidFill>
                </a:uFill>
                <a:latin typeface="+mn-lt"/>
                <a:ea typeface="+mn-ea"/>
                <a:cs typeface="+mn-cs"/>
                <a:sym typeface="Arial"/>
              </a:defRPr>
            </a:pPr>
            <a:r>
              <a:t>Magnet</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Originally many solutions discussed (Dipole, Toroid, …)</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Focus now on Solenoidal Magnet</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Compact EIC detector requires large fields: B ~ 3T</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Available magnet: BaBar B = 1.5 T</a:t>
            </a:r>
          </a:p>
          <a:p>
            <a:pPr lvl="1" marL="635000" marR="41275" indent="-317500">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No ongoing R&amp;D </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32" name="Picture 6" descr="Picture 6"/>
          <p:cNvPicPr>
            <a:picLocks noChangeAspect="1"/>
          </p:cNvPicPr>
          <p:nvPr/>
        </p:nvPicPr>
        <p:blipFill>
          <a:blip r:embed="rId4">
            <a:extLst/>
          </a:blip>
          <a:stretch>
            <a:fillRect/>
          </a:stretch>
        </p:blipFill>
        <p:spPr>
          <a:xfrm>
            <a:off x="195450" y="3633944"/>
            <a:ext cx="2759792" cy="3224056"/>
          </a:xfrm>
          <a:prstGeom prst="rect">
            <a:avLst/>
          </a:prstGeom>
          <a:ln w="12700">
            <a:miter lim="400000"/>
          </a:ln>
        </p:spPr>
      </p:pic>
      <p:sp>
        <p:nvSpPr>
          <p:cNvPr id="633" name="Rounded Rectangle 4"/>
          <p:cNvSpPr/>
          <p:nvPr/>
        </p:nvSpPr>
        <p:spPr>
          <a:xfrm>
            <a:off x="334825" y="1791967"/>
            <a:ext cx="8218866" cy="1645714"/>
          </a:xfrm>
          <a:prstGeom prst="roundRect">
            <a:avLst>
              <a:gd name="adj" fmla="val 5641"/>
            </a:avLst>
          </a:prstGeom>
          <a:solidFill>
            <a:srgbClr val="FFFEC1"/>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800">
                <a:solidFill>
                  <a:srgbClr val="FFFFFF"/>
                </a:solidFill>
                <a:uFillTx/>
                <a:latin typeface="Calibri"/>
                <a:ea typeface="Calibri"/>
                <a:cs typeface="Calibri"/>
                <a:sym typeface="Calibri"/>
              </a:defRPr>
            </a:pPr>
          </a:p>
        </p:txBody>
      </p:sp>
      <p:sp>
        <p:nvSpPr>
          <p:cNvPr id="634" name="TextBox 16"/>
          <p:cNvSpPr txBox="1"/>
          <p:nvPr/>
        </p:nvSpPr>
        <p:spPr>
          <a:xfrm>
            <a:off x="334824" y="233449"/>
            <a:ext cx="4797733" cy="801201"/>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lvl1pPr marL="0" marR="0" defTabSz="457200">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4000">
                <a:uFillTx/>
                <a:latin typeface="Comic Sans MS"/>
                <a:ea typeface="Comic Sans MS"/>
                <a:cs typeface="Comic Sans MS"/>
                <a:sym typeface="Comic Sans MS"/>
              </a:defRPr>
            </a:lvl1pPr>
          </a:lstStyle>
          <a:p>
            <a:pPr/>
            <a:r>
              <a:t>eRD22 GEM-TRD/T</a:t>
            </a:r>
          </a:p>
        </p:txBody>
      </p:sp>
      <p:sp>
        <p:nvSpPr>
          <p:cNvPr id="635" name="Rectangle 2"/>
          <p:cNvSpPr txBox="1"/>
          <p:nvPr/>
        </p:nvSpPr>
        <p:spPr>
          <a:xfrm>
            <a:off x="516040" y="1856620"/>
            <a:ext cx="7801980" cy="167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0" marR="0" defTabSz="457200">
              <a:defRPr b="1">
                <a:uFillTx/>
                <a:latin typeface="Comic Sans MS"/>
                <a:ea typeface="Comic Sans MS"/>
                <a:cs typeface="Comic Sans MS"/>
                <a:sym typeface="Comic Sans MS"/>
              </a:defRPr>
            </a:pPr>
            <a:r>
              <a:t>TEAM:  </a:t>
            </a:r>
          </a:p>
          <a:p>
            <a:pPr marL="285750" marR="0" indent="-285750" defTabSz="457200">
              <a:buSzPct val="100000"/>
              <a:buChar char="➢"/>
              <a:defRPr b="1" sz="1600">
                <a:uFillTx/>
                <a:latin typeface="Comic Sans MS"/>
                <a:ea typeface="Comic Sans MS"/>
                <a:cs typeface="Comic Sans MS"/>
                <a:sym typeface="Comic Sans MS"/>
              </a:defRPr>
            </a:pPr>
            <a:r>
              <a:t>Jefferson Lab</a:t>
            </a:r>
            <a:r>
              <a:rPr b="0"/>
              <a:t>:  Howard Fenker, </a:t>
            </a:r>
            <a:r>
              <a:t>Yulia  Furletova</a:t>
            </a:r>
            <a:r>
              <a:rPr b="0"/>
              <a:t>, Sergey Furletov, Lubomir Pentchev, Beni  Zihlmann , Chris Stanislav, Fernando Barbosa</a:t>
            </a:r>
            <a:endParaRPr b="0"/>
          </a:p>
          <a:p>
            <a:pPr marL="285750" marR="0" indent="-285750" defTabSz="457200">
              <a:buSzPct val="100000"/>
              <a:buChar char="➢"/>
              <a:defRPr b="1" sz="1600">
                <a:uFillTx/>
                <a:latin typeface="Comic Sans MS"/>
                <a:ea typeface="Comic Sans MS"/>
                <a:cs typeface="Comic Sans MS"/>
                <a:sym typeface="Comic Sans MS"/>
              </a:defRPr>
            </a:pPr>
            <a:r>
              <a:t>University of Virginia</a:t>
            </a:r>
            <a:r>
              <a:rPr b="0"/>
              <a:t>: Kondo Gnanvo , Nilanga K. Liyanage </a:t>
            </a:r>
          </a:p>
          <a:p>
            <a:pPr marL="285750" marR="0" indent="-285750" defTabSz="457200">
              <a:buSzPct val="100000"/>
              <a:buChar char="➢"/>
              <a:defRPr b="1" sz="1600">
                <a:uFillTx/>
                <a:latin typeface="Comic Sans MS"/>
                <a:ea typeface="Comic Sans MS"/>
                <a:cs typeface="Comic Sans MS"/>
                <a:sym typeface="Comic Sans MS"/>
              </a:defRPr>
            </a:pPr>
            <a:r>
              <a:t>Temple University</a:t>
            </a:r>
            <a:r>
              <a:rPr b="0"/>
              <a:t>: Matt  Posik , Bernd  Surrow </a:t>
            </a:r>
          </a:p>
        </p:txBody>
      </p:sp>
      <p:sp>
        <p:nvSpPr>
          <p:cNvPr id="636" name="Slide Number Placeholder 3"/>
          <p:cNvSpPr txBox="1"/>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7" name="Rectangle 1"/>
          <p:cNvSpPr txBox="1"/>
          <p:nvPr/>
        </p:nvSpPr>
        <p:spPr>
          <a:xfrm>
            <a:off x="45660" y="868637"/>
            <a:ext cx="8742740" cy="1043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0" marR="0" defTabSz="457200">
              <a:defRPr b="1" sz="1800">
                <a:uFillTx/>
                <a:latin typeface="Comic Sans MS"/>
                <a:ea typeface="Comic Sans MS"/>
                <a:cs typeface="Comic Sans MS"/>
                <a:sym typeface="Comic Sans MS"/>
              </a:defRPr>
            </a:pPr>
            <a:r>
              <a:t>Goal:  </a:t>
            </a:r>
          </a:p>
          <a:p>
            <a:pPr marL="0" marR="0" defTabSz="457200">
              <a:defRPr sz="1800">
                <a:uFillTx/>
                <a:latin typeface="Comic Sans MS"/>
                <a:ea typeface="Comic Sans MS"/>
                <a:cs typeface="Comic Sans MS"/>
                <a:sym typeface="Comic Sans MS"/>
              </a:defRPr>
            </a:pPr>
            <a:r>
              <a:t>To develop a </a:t>
            </a:r>
            <a:r>
              <a:rPr>
                <a:solidFill>
                  <a:srgbClr val="0070C0"/>
                </a:solidFill>
              </a:rPr>
              <a:t>next generation </a:t>
            </a:r>
            <a:r>
              <a:t>of </a:t>
            </a:r>
            <a:r>
              <a:rPr>
                <a:solidFill>
                  <a:srgbClr val="C00000"/>
                </a:solidFill>
              </a:rPr>
              <a:t>transition radiation detectors</a:t>
            </a:r>
            <a:r>
              <a:t> to  improve </a:t>
            </a:r>
            <a:r>
              <a:rPr>
                <a:solidFill>
                  <a:srgbClr val="C00000"/>
                </a:solidFill>
              </a:rPr>
              <a:t>electron</a:t>
            </a:r>
            <a:r>
              <a:t> identification (e/hadron separation) at EIC </a:t>
            </a:r>
          </a:p>
        </p:txBody>
      </p:sp>
      <p:sp>
        <p:nvSpPr>
          <p:cNvPr id="638" name="Rectangle 7"/>
          <p:cNvSpPr txBox="1"/>
          <p:nvPr/>
        </p:nvSpPr>
        <p:spPr>
          <a:xfrm>
            <a:off x="3056351" y="3682138"/>
            <a:ext cx="5922724" cy="326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0" marR="0" defTabSz="457200">
              <a:defRPr sz="1800">
                <a:uFillTx/>
                <a:latin typeface="Comic Sans MS"/>
                <a:ea typeface="Comic Sans MS"/>
                <a:cs typeface="Comic Sans MS"/>
                <a:sym typeface="Comic Sans MS"/>
              </a:defRPr>
            </a:pPr>
            <a:r>
              <a:t>Critical issues/solutions of TRD operation:</a:t>
            </a:r>
          </a:p>
          <a:p>
            <a:pPr marL="285750" marR="0" indent="-285750" defTabSz="457200">
              <a:buSzPct val="100000"/>
              <a:buChar char="-"/>
              <a:defRPr b="1" sz="1800">
                <a:uFillTx/>
                <a:latin typeface="Comic Sans MS"/>
                <a:ea typeface="Comic Sans MS"/>
                <a:cs typeface="Comic Sans MS"/>
                <a:sym typeface="Comic Sans MS"/>
              </a:defRPr>
            </a:pPr>
            <a:r>
              <a:t>High occupancy in Forward region </a:t>
            </a:r>
            <a:r>
              <a:rPr b="0"/>
              <a:t>-&gt; need  to find a replacement for straw or wire chamber    =&gt; use a </a:t>
            </a:r>
            <a:r>
              <a:t>high granularity </a:t>
            </a:r>
            <a:r>
              <a:rPr b="0"/>
              <a:t>offered by GEM technology</a:t>
            </a:r>
          </a:p>
          <a:p>
            <a:pPr marL="285750" marR="0" indent="-285750" defTabSz="457200">
              <a:buSzPct val="100000"/>
              <a:buChar char="-"/>
              <a:defRPr sz="1800">
                <a:uFillTx/>
                <a:latin typeface="Comic Sans MS"/>
                <a:ea typeface="Comic Sans MS"/>
                <a:cs typeface="Comic Sans MS"/>
                <a:sym typeface="Comic Sans MS"/>
              </a:defRPr>
            </a:pPr>
            <a:r>
              <a:t>Wire Chambers: </a:t>
            </a:r>
            <a:r>
              <a:rPr b="1"/>
              <a:t>Space charge </a:t>
            </a:r>
            <a:r>
              <a:t>suppress late signals =&gt; use GEM technology </a:t>
            </a:r>
          </a:p>
          <a:p>
            <a:pPr marL="285750" marR="0" indent="-285750" defTabSz="457200">
              <a:buSzPct val="100000"/>
              <a:buChar char="-"/>
              <a:defRPr sz="1800">
                <a:uFillTx/>
                <a:latin typeface="Comic Sans MS"/>
                <a:ea typeface="Comic Sans MS"/>
                <a:cs typeface="Comic Sans MS"/>
                <a:sym typeface="Comic Sans MS"/>
              </a:defRPr>
            </a:pPr>
            <a:r>
              <a:t>need </a:t>
            </a:r>
            <a:r>
              <a:rPr b="1"/>
              <a:t>cluster separation in time </a:t>
            </a:r>
            <a:r>
              <a:t>=&gt; </a:t>
            </a:r>
          </a:p>
          <a:p>
            <a:pPr marL="0" marR="0" defTabSz="457200">
              <a:defRPr sz="1800">
                <a:uFillTx/>
                <a:latin typeface="Comic Sans MS"/>
                <a:ea typeface="Comic Sans MS"/>
                <a:cs typeface="Comic Sans MS"/>
                <a:sym typeface="Comic Sans MS"/>
              </a:defRPr>
            </a:pPr>
            <a:r>
              <a:t>     Use GEM technology combined with fADCs</a:t>
            </a:r>
          </a:p>
          <a:p>
            <a:pPr marL="0" marR="0" defTabSz="457200">
              <a:defRPr sz="1800">
                <a:uFillTx/>
                <a:latin typeface="Comic Sans MS"/>
                <a:ea typeface="Comic Sans MS"/>
                <a:cs typeface="Comic Sans MS"/>
                <a:sym typeface="Comic Sans MS"/>
              </a:defRPr>
            </a:pPr>
            <a:r>
              <a:t>- Optimization of </a:t>
            </a:r>
            <a:r>
              <a:rPr b="1"/>
              <a:t>entrance window </a:t>
            </a:r>
            <a:r>
              <a:t>(and for multi-layered TRD  also an exit  window) for TR-photon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642" name="Title 2"/>
          <p:cNvSpPr txBox="1"/>
          <p:nvPr>
            <p:ph type="title"/>
          </p:nvPr>
        </p:nvSpPr>
        <p:spPr>
          <a:xfrm>
            <a:off x="128080" y="251234"/>
            <a:ext cx="5759191" cy="766763"/>
          </a:xfrm>
          <a:prstGeom prst="rect">
            <a:avLst/>
          </a:prstGeom>
        </p:spPr>
        <p:txBody>
          <a:bodyPr/>
          <a:lstStyle>
            <a:lvl1pPr defTabSz="438911">
              <a:defRPr sz="3743"/>
            </a:lvl1pPr>
          </a:lstStyle>
          <a:p>
            <a:pPr/>
            <a:r>
              <a:t>Test Setup at JLAB HALL-D </a:t>
            </a:r>
          </a:p>
        </p:txBody>
      </p:sp>
      <p:sp>
        <p:nvSpPr>
          <p:cNvPr id="643" name="Text Box 1"/>
          <p:cNvSpPr txBox="1"/>
          <p:nvPr/>
        </p:nvSpPr>
        <p:spPr>
          <a:xfrm>
            <a:off x="5203776" y="6607658"/>
            <a:ext cx="1161017" cy="293201"/>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lvl1pPr marL="0" marR="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uFillTx/>
                <a:latin typeface="Comic Sans MS"/>
                <a:ea typeface="Comic Sans MS"/>
                <a:cs typeface="Comic Sans MS"/>
                <a:sym typeface="Comic Sans MS"/>
              </a:defRPr>
            </a:lvl1pPr>
          </a:lstStyle>
          <a:p>
            <a:pPr/>
            <a:r>
              <a:t>Yulia Furletova</a:t>
            </a:r>
          </a:p>
        </p:txBody>
      </p:sp>
      <p:sp>
        <p:nvSpPr>
          <p:cNvPr id="644" name="Slide Number Placeholder 7"/>
          <p:cNvSpPr txBox="1"/>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5" name="Picture 58" descr="Picture 58"/>
          <p:cNvPicPr>
            <a:picLocks noChangeAspect="1"/>
          </p:cNvPicPr>
          <p:nvPr/>
        </p:nvPicPr>
        <p:blipFill>
          <a:blip r:embed="rId4">
            <a:extLst/>
          </a:blip>
          <a:stretch>
            <a:fillRect/>
          </a:stretch>
        </p:blipFill>
        <p:spPr>
          <a:xfrm>
            <a:off x="223159" y="1197583"/>
            <a:ext cx="2401162" cy="3243478"/>
          </a:xfrm>
          <a:prstGeom prst="rect">
            <a:avLst/>
          </a:prstGeom>
          <a:ln w="12700">
            <a:miter lim="400000"/>
          </a:ln>
        </p:spPr>
      </p:pic>
      <p:sp>
        <p:nvSpPr>
          <p:cNvPr id="646" name="Rectangle 43"/>
          <p:cNvSpPr txBox="1"/>
          <p:nvPr/>
        </p:nvSpPr>
        <p:spPr>
          <a:xfrm>
            <a:off x="223159" y="551252"/>
            <a:ext cx="7173284"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marR="0" indent="-285750" defTabSz="457200">
              <a:buSzPct val="100000"/>
              <a:buChar char="➢"/>
              <a:defRPr sz="1800">
                <a:uFillTx/>
                <a:latin typeface="Comic Sans MS"/>
                <a:ea typeface="Comic Sans MS"/>
                <a:cs typeface="Comic Sans MS"/>
                <a:sym typeface="Comic Sans MS"/>
              </a:defRPr>
            </a:pPr>
          </a:p>
          <a:p>
            <a:pPr marL="285750" marR="0" indent="-285750" defTabSz="457200">
              <a:buSzPct val="100000"/>
              <a:buChar char="➢"/>
              <a:defRPr sz="1800">
                <a:uFillTx/>
                <a:latin typeface="Comic Sans MS"/>
                <a:ea typeface="Comic Sans MS"/>
                <a:cs typeface="Comic Sans MS"/>
                <a:sym typeface="Comic Sans MS"/>
              </a:defRPr>
            </a:pPr>
            <a:r>
              <a:t>3-6 GeV electrons in Hall-D from pair spectrometer</a:t>
            </a:r>
          </a:p>
        </p:txBody>
      </p:sp>
      <p:pic>
        <p:nvPicPr>
          <p:cNvPr id="647" name="Picture 1" descr="Picture 1"/>
          <p:cNvPicPr>
            <a:picLocks noChangeAspect="1"/>
          </p:cNvPicPr>
          <p:nvPr/>
        </p:nvPicPr>
        <p:blipFill>
          <a:blip r:embed="rId5">
            <a:extLst/>
          </a:blip>
          <a:stretch>
            <a:fillRect/>
          </a:stretch>
        </p:blipFill>
        <p:spPr>
          <a:xfrm>
            <a:off x="2667355" y="1238425"/>
            <a:ext cx="5035607" cy="3314701"/>
          </a:xfrm>
          <a:prstGeom prst="rect">
            <a:avLst/>
          </a:prstGeom>
          <a:ln w="12700">
            <a:miter lim="400000"/>
          </a:ln>
        </p:spPr>
      </p:pic>
      <p:sp>
        <p:nvSpPr>
          <p:cNvPr id="648" name="TextBox 15"/>
          <p:cNvSpPr txBox="1"/>
          <p:nvPr/>
        </p:nvSpPr>
        <p:spPr>
          <a:xfrm>
            <a:off x="152824" y="4481905"/>
            <a:ext cx="8918179" cy="2720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marR="0" indent="-285750" defTabSz="457200">
              <a:buSzPct val="100000"/>
              <a:buChar char="➢"/>
              <a:defRPr sz="1600">
                <a:uFillTx/>
                <a:latin typeface="Comic Sans MS"/>
                <a:ea typeface="Comic Sans MS"/>
                <a:cs typeface="Comic Sans MS"/>
                <a:sym typeface="Comic Sans MS"/>
              </a:defRPr>
            </a:pPr>
            <a:r>
              <a:t>We performed a </a:t>
            </a:r>
            <a:r>
              <a:rPr>
                <a:solidFill>
                  <a:srgbClr val="00B050"/>
                </a:solidFill>
              </a:rPr>
              <a:t>GEANT4 simulation </a:t>
            </a:r>
            <a:r>
              <a:t>of TRD setup with GEM detector (gas and radiator volumes) for a single layer operation and estimated e/pi rejection factor. </a:t>
            </a:r>
          </a:p>
          <a:p>
            <a:pPr marL="285750" marR="0" indent="-285750" defTabSz="457200">
              <a:buSzPct val="100000"/>
              <a:buChar char="➢"/>
              <a:defRPr sz="1600">
                <a:uFillTx/>
                <a:latin typeface="Comic Sans MS"/>
                <a:ea typeface="Comic Sans MS"/>
                <a:cs typeface="Comic Sans MS"/>
                <a:sym typeface="Comic Sans MS"/>
              </a:defRPr>
            </a:pPr>
            <a:r>
              <a:t>We </a:t>
            </a:r>
            <a:r>
              <a:rPr>
                <a:solidFill>
                  <a:srgbClr val="00B050"/>
                </a:solidFill>
              </a:rPr>
              <a:t>built and tested   a new GEM based </a:t>
            </a:r>
            <a:r>
              <a:t>TRD prototype and optimized its performance (new HV divider, </a:t>
            </a:r>
            <a:r>
              <a:rPr>
                <a:solidFill>
                  <a:srgbClr val="00B050"/>
                </a:solidFill>
              </a:rPr>
              <a:t>different drift filed voltages, gas gain</a:t>
            </a:r>
            <a:r>
              <a:t>, etc)</a:t>
            </a:r>
          </a:p>
          <a:p>
            <a:pPr marL="285750" marR="0" indent="-285750" defTabSz="457200">
              <a:buSzPct val="100000"/>
              <a:buChar char="➢"/>
              <a:defRPr sz="1600">
                <a:uFillTx/>
                <a:latin typeface="Comic Sans MS"/>
                <a:ea typeface="Comic Sans MS"/>
                <a:cs typeface="Comic Sans MS"/>
                <a:sym typeface="Comic Sans MS"/>
              </a:defRPr>
            </a:pPr>
            <a:r>
              <a:t>Front-end electronic / DAQ :</a:t>
            </a:r>
          </a:p>
          <a:p>
            <a:pPr lvl="1" marL="1028700" marR="0" indent="0" defTabSz="457200">
              <a:buSzPct val="100000"/>
              <a:buChar char="➢"/>
              <a:defRPr sz="1600">
                <a:solidFill>
                  <a:srgbClr val="00B050"/>
                </a:solidFill>
                <a:uFillTx/>
                <a:latin typeface="Comic Sans MS"/>
                <a:ea typeface="Comic Sans MS"/>
                <a:cs typeface="Comic Sans MS"/>
                <a:sym typeface="Comic Sans MS"/>
              </a:defRPr>
            </a:pPr>
            <a:r>
              <a:t>Test new DAQ  with Flash ADCs </a:t>
            </a:r>
          </a:p>
          <a:p>
            <a:pPr marL="285750" marR="0" indent="-285750" defTabSz="457200">
              <a:buSzPct val="100000"/>
              <a:buChar char="➢"/>
              <a:defRPr sz="1600">
                <a:uFillTx/>
                <a:latin typeface="Comic Sans MS"/>
                <a:ea typeface="Comic Sans MS"/>
                <a:cs typeface="Comic Sans MS"/>
                <a:sym typeface="Comic Sans MS"/>
              </a:defRPr>
            </a:pPr>
            <a:r>
              <a:t>We performed a </a:t>
            </a:r>
            <a:r>
              <a:rPr>
                <a:solidFill>
                  <a:srgbClr val="00B050"/>
                </a:solidFill>
              </a:rPr>
              <a:t>test beam </a:t>
            </a:r>
            <a:r>
              <a:t>measurements using the existing facility at JLAB Hall-D </a:t>
            </a:r>
            <a:endParaRPr>
              <a:solidFill>
                <a:srgbClr val="00B050"/>
              </a:solidFill>
            </a:endParaRPr>
          </a:p>
          <a:p>
            <a:pPr marL="285750" marR="0" indent="-285750" defTabSz="457200">
              <a:buSzPct val="100000"/>
              <a:buChar char="➢"/>
              <a:defRPr sz="1600">
                <a:uFillTx/>
                <a:latin typeface="Comic Sans MS"/>
                <a:ea typeface="Comic Sans MS"/>
                <a:cs typeface="Comic Sans MS"/>
                <a:sym typeface="Comic Sans MS"/>
              </a:defRPr>
            </a:pPr>
            <a:r>
              <a:t>Test of different</a:t>
            </a:r>
            <a:r>
              <a:rPr>
                <a:solidFill>
                  <a:srgbClr val="00B050"/>
                </a:solidFill>
              </a:rPr>
              <a:t>  TR-radiators</a:t>
            </a:r>
          </a:p>
          <a:p>
            <a:pPr marL="285750" marR="0" indent="-285750" defTabSz="457200">
              <a:buSzPct val="100000"/>
              <a:buChar char="➢"/>
              <a:defRPr sz="1600">
                <a:solidFill>
                  <a:srgbClr val="00B050"/>
                </a:solidFill>
                <a:uFillTx/>
                <a:latin typeface="Comic Sans MS"/>
                <a:ea typeface="Comic Sans MS"/>
                <a:cs typeface="Comic Sans MS"/>
                <a:sym typeface="Comic Sans MS"/>
              </a:defRPr>
            </a:pPr>
            <a:r>
              <a:t>New gas-mixing system </a:t>
            </a:r>
            <a:r>
              <a:rPr>
                <a:solidFill>
                  <a:srgbClr val="000000"/>
                </a:solidFill>
              </a:rPr>
              <a:t>is ready to use. </a:t>
            </a:r>
          </a:p>
        </p:txBody>
      </p:sp>
      <p:pic>
        <p:nvPicPr>
          <p:cNvPr id="649" name="Picture 8" descr="Picture 8"/>
          <p:cNvPicPr>
            <a:picLocks noChangeAspect="1"/>
          </p:cNvPicPr>
          <p:nvPr/>
        </p:nvPicPr>
        <p:blipFill>
          <a:blip r:embed="rId6">
            <a:extLst/>
          </a:blip>
          <a:stretch>
            <a:fillRect/>
          </a:stretch>
        </p:blipFill>
        <p:spPr>
          <a:xfrm rot="5400000">
            <a:off x="6971947" y="2381792"/>
            <a:ext cx="1553479" cy="2565062"/>
          </a:xfrm>
          <a:prstGeom prst="rect">
            <a:avLst/>
          </a:prstGeom>
          <a:ln w="12700">
            <a:miter lim="400000"/>
          </a:ln>
        </p:spPr>
      </p:pic>
      <p:sp>
        <p:nvSpPr>
          <p:cNvPr id="650" name="Rectangle 3"/>
          <p:cNvSpPr txBox="1"/>
          <p:nvPr/>
        </p:nvSpPr>
        <p:spPr>
          <a:xfrm>
            <a:off x="6553200" y="884973"/>
            <a:ext cx="2590800" cy="105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400">
                <a:uFillTx/>
                <a:latin typeface="Comic Sans MS"/>
                <a:ea typeface="Comic Sans MS"/>
                <a:cs typeface="Comic Sans MS"/>
                <a:sym typeface="Comic Sans MS"/>
              </a:defRPr>
            </a:lvl1pPr>
          </a:lstStyle>
          <a:p>
            <a:pPr/>
            <a:r>
              <a:t>Electron beam only =&gt; cover  ½ of the sensitive area with radiator  to “mimic” pion response</a:t>
            </a:r>
          </a:p>
        </p:txBody>
      </p:sp>
      <p:sp>
        <p:nvSpPr>
          <p:cNvPr id="651" name="Straight Arrow Connector 5"/>
          <p:cNvSpPr/>
          <p:nvPr/>
        </p:nvSpPr>
        <p:spPr>
          <a:xfrm flipH="1">
            <a:off x="7290148" y="1615857"/>
            <a:ext cx="1396653" cy="1753644"/>
          </a:xfrm>
          <a:prstGeom prst="line">
            <a:avLst/>
          </a:prstGeom>
          <a:ln w="25400">
            <a:solidFill>
              <a:srgbClr val="4F81BD"/>
            </a:solidFill>
            <a:tailEnd type="triangle"/>
          </a:ln>
          <a:effectLst>
            <a:outerShdw sx="100000" sy="100000" kx="0" ky="0" algn="b" rotWithShape="0" blurRad="38100" dist="20000" dir="5400000">
              <a:srgbClr val="000000">
                <a:alpha val="38000"/>
              </a:srgbClr>
            </a:outerShdw>
          </a:effectLst>
        </p:spPr>
        <p:txBody>
          <a:bodyPr lIns="45719" rIns="45719"/>
          <a:lstStyle/>
          <a:p>
            <a:pPr marL="0" marR="0" defTabSz="457200">
              <a:defRPr sz="1800">
                <a:uFillTx/>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55" name="Picture 9" descr="Picture 9"/>
          <p:cNvPicPr>
            <a:picLocks noChangeAspect="1"/>
          </p:cNvPicPr>
          <p:nvPr/>
        </p:nvPicPr>
        <p:blipFill>
          <a:blip r:embed="rId4">
            <a:extLst/>
          </a:blip>
          <a:stretch>
            <a:fillRect/>
          </a:stretch>
        </p:blipFill>
        <p:spPr>
          <a:xfrm>
            <a:off x="231775" y="1862047"/>
            <a:ext cx="4497464" cy="2674392"/>
          </a:xfrm>
          <a:prstGeom prst="rect">
            <a:avLst/>
          </a:prstGeom>
          <a:ln w="12700">
            <a:miter lim="400000"/>
          </a:ln>
        </p:spPr>
      </p:pic>
      <p:sp>
        <p:nvSpPr>
          <p:cNvPr id="656" name="Text Box 1"/>
          <p:cNvSpPr txBox="1"/>
          <p:nvPr/>
        </p:nvSpPr>
        <p:spPr>
          <a:xfrm>
            <a:off x="3565525" y="6583363"/>
            <a:ext cx="1161017" cy="293201"/>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lvl1pPr marL="0" marR="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uFillTx/>
                <a:latin typeface="Comic Sans MS"/>
                <a:ea typeface="Comic Sans MS"/>
                <a:cs typeface="Comic Sans MS"/>
                <a:sym typeface="Comic Sans MS"/>
              </a:defRPr>
            </a:lvl1pPr>
          </a:lstStyle>
          <a:p>
            <a:pPr/>
            <a:r>
              <a:t>Yulia Furletova</a:t>
            </a:r>
          </a:p>
        </p:txBody>
      </p:sp>
      <p:sp>
        <p:nvSpPr>
          <p:cNvPr id="657" name="Slide Number Placeholder 4"/>
          <p:cNvSpPr txBox="1"/>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8" name="TextBox 6"/>
          <p:cNvSpPr txBox="1"/>
          <p:nvPr/>
        </p:nvSpPr>
        <p:spPr>
          <a:xfrm>
            <a:off x="2222500" y="4439122"/>
            <a:ext cx="2710399"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800">
                <a:uFillTx/>
                <a:latin typeface="Comic Sans MS"/>
                <a:ea typeface="Comic Sans MS"/>
                <a:cs typeface="Comic Sans MS"/>
                <a:sym typeface="Comic Sans MS"/>
              </a:defRPr>
            </a:lvl1pPr>
          </a:lstStyle>
          <a:p>
            <a:pPr/>
            <a:r>
              <a:t>Distance in gas [mm]</a:t>
            </a:r>
          </a:p>
        </p:txBody>
      </p:sp>
      <p:sp>
        <p:nvSpPr>
          <p:cNvPr id="659" name="TextBox 8"/>
          <p:cNvSpPr txBox="1"/>
          <p:nvPr/>
        </p:nvSpPr>
        <p:spPr>
          <a:xfrm>
            <a:off x="162276" y="458416"/>
            <a:ext cx="9356726"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b="1">
                <a:uFillTx/>
                <a:latin typeface="Comic Sans MS"/>
                <a:ea typeface="Comic Sans MS"/>
                <a:cs typeface="Comic Sans MS"/>
                <a:sym typeface="Comic Sans MS"/>
              </a:defRPr>
            </a:lvl1pPr>
          </a:lstStyle>
          <a:p>
            <a:pPr/>
            <a:r>
              <a:t>GEM TRD/T Energy deposition (dE/dx + TR) vs distance</a:t>
            </a:r>
          </a:p>
        </p:txBody>
      </p:sp>
      <p:sp>
        <p:nvSpPr>
          <p:cNvPr id="660" name="Rectangle 3"/>
          <p:cNvSpPr txBox="1"/>
          <p:nvPr/>
        </p:nvSpPr>
        <p:spPr>
          <a:xfrm>
            <a:off x="482110" y="1798840"/>
            <a:ext cx="1504171" cy="84912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0" marR="0" defTabSz="457200">
              <a:defRPr sz="1400">
                <a:uFillTx/>
                <a:latin typeface="Comic Sans MS"/>
                <a:ea typeface="Comic Sans MS"/>
                <a:cs typeface="Comic Sans MS"/>
                <a:sym typeface="Comic Sans MS"/>
              </a:defRPr>
            </a:pPr>
            <a:r>
              <a:t>R:5cm, </a:t>
            </a:r>
          </a:p>
          <a:p>
            <a:pPr marL="0" marR="0" defTabSz="457200">
              <a:defRPr sz="1400">
                <a:uFillTx/>
                <a:latin typeface="Comic Sans MS"/>
                <a:ea typeface="Comic Sans MS"/>
                <a:cs typeface="Comic Sans MS"/>
                <a:sym typeface="Comic Sans MS"/>
              </a:defRPr>
            </a:pPr>
            <a:r>
              <a:t>D: 2,3,4cm</a:t>
            </a:r>
          </a:p>
          <a:p>
            <a:pPr marL="0" marR="0" defTabSz="457200">
              <a:defRPr sz="1400">
                <a:uFillTx/>
                <a:latin typeface="Comic Sans MS"/>
                <a:ea typeface="Comic Sans MS"/>
                <a:cs typeface="Comic Sans MS"/>
                <a:sym typeface="Comic Sans MS"/>
              </a:defRPr>
            </a:pPr>
            <a:r>
              <a:t>Xe/CO</a:t>
            </a:r>
            <a:r>
              <a:rPr baseline="-25000"/>
              <a:t>2</a:t>
            </a:r>
            <a:r>
              <a:t> (80/20) </a:t>
            </a:r>
          </a:p>
        </p:txBody>
      </p:sp>
      <p:sp>
        <p:nvSpPr>
          <p:cNvPr id="661" name="Striped Right Arrow 10"/>
          <p:cNvSpPr/>
          <p:nvPr/>
        </p:nvSpPr>
        <p:spPr>
          <a:xfrm rot="10800000">
            <a:off x="3848265" y="3228582"/>
            <a:ext cx="520996" cy="223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89" y="5400"/>
                </a:lnTo>
                <a:lnTo>
                  <a:pt x="289" y="16200"/>
                </a:lnTo>
                <a:lnTo>
                  <a:pt x="0" y="16200"/>
                </a:lnTo>
                <a:close/>
                <a:moveTo>
                  <a:pt x="579" y="5400"/>
                </a:moveTo>
                <a:lnTo>
                  <a:pt x="1157" y="5400"/>
                </a:lnTo>
                <a:lnTo>
                  <a:pt x="1157" y="16200"/>
                </a:lnTo>
                <a:lnTo>
                  <a:pt x="579" y="16200"/>
                </a:lnTo>
                <a:close/>
                <a:moveTo>
                  <a:pt x="1446" y="5400"/>
                </a:moveTo>
                <a:lnTo>
                  <a:pt x="16971" y="5400"/>
                </a:lnTo>
                <a:lnTo>
                  <a:pt x="16971" y="0"/>
                </a:lnTo>
                <a:lnTo>
                  <a:pt x="21600" y="10800"/>
                </a:lnTo>
                <a:lnTo>
                  <a:pt x="16971" y="21600"/>
                </a:lnTo>
                <a:lnTo>
                  <a:pt x="16971" y="16200"/>
                </a:lnTo>
                <a:lnTo>
                  <a:pt x="1446" y="16200"/>
                </a:lnTo>
                <a:close/>
              </a:path>
            </a:pathLst>
          </a:custGeom>
          <a:solidFill>
            <a:srgbClr val="C3D69B"/>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800">
                <a:solidFill>
                  <a:srgbClr val="FFFFFF"/>
                </a:solidFill>
                <a:uFillTx/>
                <a:latin typeface="Calibri"/>
                <a:ea typeface="Calibri"/>
                <a:cs typeface="Calibri"/>
                <a:sym typeface="Calibri"/>
              </a:defRPr>
            </a:pPr>
          </a:p>
        </p:txBody>
      </p:sp>
      <p:sp>
        <p:nvSpPr>
          <p:cNvPr id="662" name="Rectangle 11"/>
          <p:cNvSpPr txBox="1"/>
          <p:nvPr/>
        </p:nvSpPr>
        <p:spPr>
          <a:xfrm>
            <a:off x="3753280" y="2643223"/>
            <a:ext cx="826330"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0" marR="0" defTabSz="457200">
              <a:defRPr sz="1800">
                <a:uFillTx/>
                <a:latin typeface="Calibri"/>
                <a:ea typeface="Calibri"/>
                <a:cs typeface="Calibri"/>
                <a:sym typeface="Calibri"/>
              </a:defRPr>
            </a:pPr>
            <a:r>
              <a:t>e, </a:t>
            </a:r>
          </a:p>
          <a:p>
            <a:pPr marL="0" marR="0" defTabSz="457200">
              <a:defRPr sz="1800">
                <a:uFillTx/>
                <a:latin typeface="Calibri"/>
                <a:ea typeface="Calibri"/>
                <a:cs typeface="Calibri"/>
                <a:sym typeface="Calibri"/>
              </a:defRPr>
            </a:pPr>
            <a:r>
              <a:t>~3 GeV</a:t>
            </a:r>
          </a:p>
        </p:txBody>
      </p:sp>
      <p:sp>
        <p:nvSpPr>
          <p:cNvPr id="663" name="TextBox 13"/>
          <p:cNvSpPr txBox="1"/>
          <p:nvPr/>
        </p:nvSpPr>
        <p:spPr>
          <a:xfrm>
            <a:off x="2200049" y="3828729"/>
            <a:ext cx="162523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400">
                <a:uFillTx/>
                <a:latin typeface="Calibri"/>
                <a:ea typeface="Calibri"/>
                <a:cs typeface="Calibri"/>
                <a:sym typeface="Calibri"/>
              </a:defRPr>
            </a:lvl1pPr>
          </a:lstStyle>
          <a:p>
            <a:pPr/>
            <a:r>
              <a:t>dE/dx  for  Pions </a:t>
            </a:r>
          </a:p>
        </p:txBody>
      </p:sp>
      <p:sp>
        <p:nvSpPr>
          <p:cNvPr id="664" name="Straight Arrow Connector 15"/>
          <p:cNvSpPr/>
          <p:nvPr/>
        </p:nvSpPr>
        <p:spPr>
          <a:xfrm flipH="1" flipV="1">
            <a:off x="1477335" y="3699447"/>
            <a:ext cx="745166" cy="301054"/>
          </a:xfrm>
          <a:prstGeom prst="line">
            <a:avLst/>
          </a:prstGeom>
          <a:ln w="25400">
            <a:solidFill>
              <a:srgbClr val="4F81BD"/>
            </a:solidFill>
            <a:tailEnd type="triangle"/>
          </a:ln>
          <a:effectLst>
            <a:outerShdw sx="100000" sy="100000" kx="0" ky="0" algn="b" rotWithShape="0" blurRad="38100" dist="20000" dir="5400000">
              <a:srgbClr val="000000">
                <a:alpha val="38000"/>
              </a:srgbClr>
            </a:outerShdw>
          </a:effectLst>
        </p:spPr>
        <p:txBody>
          <a:bodyPr lIns="45719" rIns="45719"/>
          <a:lstStyle/>
          <a:p>
            <a:pPr marL="0" marR="0" defTabSz="457200">
              <a:defRPr sz="1800">
                <a:uFillTx/>
                <a:latin typeface="Calibri"/>
                <a:ea typeface="Calibri"/>
                <a:cs typeface="Calibri"/>
                <a:sym typeface="Calibri"/>
              </a:defRPr>
            </a:pPr>
          </a:p>
        </p:txBody>
      </p:sp>
      <p:graphicFrame>
        <p:nvGraphicFramePr>
          <p:cNvPr id="665" name="Table 22"/>
          <p:cNvGraphicFramePr/>
          <p:nvPr/>
        </p:nvGraphicFramePr>
        <p:xfrm>
          <a:off x="272833" y="5412716"/>
          <a:ext cx="4572001" cy="108453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524000"/>
                <a:gridCol w="1524000"/>
                <a:gridCol w="1524000"/>
              </a:tblGrid>
              <a:tr h="342855">
                <a:tc>
                  <a:txBody>
                    <a:bodyPr/>
                    <a:lstStyle/>
                    <a:p>
                      <a:pPr algn="l" defTabSz="457200">
                        <a:defRPr i="0" sz="1800">
                          <a:solidFill>
                            <a:srgbClr val="000000"/>
                          </a:solidFill>
                          <a:latin typeface="Calibri"/>
                          <a:ea typeface="Calibri"/>
                          <a:cs typeface="Calibri"/>
                        </a:defRPr>
                      </a:pP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E8F1F5"/>
                    </a:solidFill>
                  </a:tcPr>
                </a:tc>
                <a:tc>
                  <a:txBody>
                    <a:bodyPr/>
                    <a:lstStyle/>
                    <a:p>
                      <a:pPr algn="l" defTabSz="457200">
                        <a:defRPr b="0" i="0" sz="1800">
                          <a:solidFill>
                            <a:srgbClr val="000000"/>
                          </a:solidFill>
                        </a:defRPr>
                      </a:pPr>
                      <a:r>
                        <a:rPr b="1">
                          <a:latin typeface="Calibri"/>
                          <a:ea typeface="Calibri"/>
                          <a:cs typeface="Calibri"/>
                        </a:rPr>
                        <a:t>90% eff</a:t>
                      </a: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E8F1F5"/>
                    </a:solidFill>
                  </a:tcPr>
                </a:tc>
                <a:tc>
                  <a:txBody>
                    <a:bodyPr/>
                    <a:lstStyle/>
                    <a:p>
                      <a:pPr algn="l" defTabSz="457200">
                        <a:defRPr b="0" i="0" sz="1800">
                          <a:solidFill>
                            <a:srgbClr val="000000"/>
                          </a:solidFill>
                        </a:defRPr>
                      </a:pPr>
                      <a:r>
                        <a:rPr b="1">
                          <a:latin typeface="Calibri"/>
                          <a:ea typeface="Calibri"/>
                          <a:cs typeface="Calibri"/>
                        </a:rPr>
                        <a:t>70% eff</a:t>
                      </a: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E8F1F5"/>
                    </a:solidFill>
                  </a:tcPr>
                </a:tc>
              </a:tr>
              <a:tr h="370840">
                <a:tc>
                  <a:txBody>
                    <a:bodyPr/>
                    <a:lstStyle/>
                    <a:p>
                      <a:pPr algn="l" defTabSz="457200">
                        <a:defRPr i="0" sz="1800"/>
                      </a:pPr>
                      <a:r>
                        <a:rPr>
                          <a:latin typeface="Calibri"/>
                          <a:ea typeface="Calibri"/>
                          <a:cs typeface="Calibri"/>
                        </a:rPr>
                        <a:t>2cm Xe</a:t>
                      </a: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CEE2EA"/>
                    </a:solidFill>
                  </a:tcPr>
                </a:tc>
                <a:tc>
                  <a:txBody>
                    <a:bodyPr/>
                    <a:lstStyle/>
                    <a:p>
                      <a:pPr algn="l" defTabSz="457200">
                        <a:defRPr i="0" sz="1800"/>
                      </a:pPr>
                      <a:r>
                        <a:rPr>
                          <a:latin typeface="Calibri"/>
                          <a:ea typeface="Calibri"/>
                          <a:cs typeface="Calibri"/>
                        </a:rPr>
                        <a:t>2.5</a:t>
                      </a: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CEE2EA"/>
                    </a:solidFill>
                  </a:tcPr>
                </a:tc>
                <a:tc>
                  <a:txBody>
                    <a:bodyPr/>
                    <a:lstStyle/>
                    <a:p>
                      <a:pPr algn="l" defTabSz="457200">
                        <a:defRPr i="0" sz="1800"/>
                      </a:pPr>
                      <a:r>
                        <a:rPr>
                          <a:latin typeface="Calibri"/>
                          <a:ea typeface="Calibri"/>
                          <a:cs typeface="Calibri"/>
                        </a:rPr>
                        <a:t>12</a:t>
                      </a: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CEE2EA"/>
                    </a:solidFill>
                  </a:tcPr>
                </a:tc>
              </a:tr>
              <a:tr h="370840">
                <a:tc>
                  <a:txBody>
                    <a:bodyPr/>
                    <a:lstStyle/>
                    <a:p>
                      <a:pPr algn="l" defTabSz="457200">
                        <a:defRPr i="0" sz="1800"/>
                      </a:pPr>
                      <a:r>
                        <a:rPr>
                          <a:latin typeface="Calibri"/>
                          <a:ea typeface="Calibri"/>
                          <a:cs typeface="Calibri"/>
                        </a:rPr>
                        <a:t>4cm Xe</a:t>
                      </a: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E8F1F5"/>
                    </a:solidFill>
                  </a:tcPr>
                </a:tc>
                <a:tc>
                  <a:txBody>
                    <a:bodyPr/>
                    <a:lstStyle/>
                    <a:p>
                      <a:pPr algn="l" defTabSz="457200">
                        <a:defRPr i="0" sz="1800"/>
                      </a:pPr>
                      <a:r>
                        <a:rPr>
                          <a:latin typeface="Calibri"/>
                          <a:ea typeface="Calibri"/>
                          <a:cs typeface="Calibri"/>
                        </a:rPr>
                        <a:t>4.5</a:t>
                      </a: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E8F1F5"/>
                    </a:solidFill>
                  </a:tcPr>
                </a:tc>
                <a:tc>
                  <a:txBody>
                    <a:bodyPr/>
                    <a:lstStyle/>
                    <a:p>
                      <a:pPr algn="l" defTabSz="457200">
                        <a:defRPr i="0" sz="1800"/>
                      </a:pPr>
                      <a:r>
                        <a:rPr>
                          <a:latin typeface="Calibri"/>
                          <a:ea typeface="Calibri"/>
                          <a:cs typeface="Calibri"/>
                        </a:rPr>
                        <a:t>17</a:t>
                      </a:r>
                    </a:p>
                  </a:txBody>
                  <a:tcPr marL="45720" marR="45720" marT="45720" marB="45720" anchor="t" anchorCtr="0" horzOverflow="overflow">
                    <a:lnL w="12700">
                      <a:solidFill>
                        <a:srgbClr val="4BACC6"/>
                      </a:solidFill>
                    </a:lnL>
                    <a:lnR w="12700">
                      <a:solidFill>
                        <a:srgbClr val="4BACC6"/>
                      </a:solidFill>
                    </a:lnR>
                    <a:lnT w="12700">
                      <a:solidFill>
                        <a:srgbClr val="4BACC6"/>
                      </a:solidFill>
                    </a:lnT>
                    <a:lnB w="12700">
                      <a:solidFill>
                        <a:srgbClr val="4BACC6"/>
                      </a:solidFill>
                    </a:lnB>
                    <a:solidFill>
                      <a:srgbClr val="E8F1F5"/>
                    </a:solidFill>
                  </a:tcPr>
                </a:tc>
              </a:tr>
            </a:tbl>
          </a:graphicData>
        </a:graphic>
      </p:graphicFrame>
      <p:sp>
        <p:nvSpPr>
          <p:cNvPr id="666" name="TextBox 23"/>
          <p:cNvSpPr txBox="1"/>
          <p:nvPr/>
        </p:nvSpPr>
        <p:spPr>
          <a:xfrm>
            <a:off x="231773" y="4924266"/>
            <a:ext cx="4793115"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i="1" sz="1400">
                <a:uFillTx/>
                <a:latin typeface="Calibri"/>
                <a:ea typeface="Calibri"/>
                <a:cs typeface="Calibri"/>
                <a:sym typeface="Calibri"/>
              </a:defRPr>
            </a:lvl1pPr>
          </a:lstStyle>
          <a:p>
            <a:pPr/>
            <a:r>
              <a:t>MC simulation: Very preliminary rejection, single module (likelihood method) </a:t>
            </a:r>
          </a:p>
        </p:txBody>
      </p:sp>
      <p:pic>
        <p:nvPicPr>
          <p:cNvPr id="667" name="Picture 16" descr="Picture 16"/>
          <p:cNvPicPr>
            <a:picLocks noChangeAspect="1"/>
          </p:cNvPicPr>
          <p:nvPr/>
        </p:nvPicPr>
        <p:blipFill>
          <a:blip r:embed="rId5">
            <a:extLst/>
          </a:blip>
          <a:stretch>
            <a:fillRect/>
          </a:stretch>
        </p:blipFill>
        <p:spPr>
          <a:xfrm>
            <a:off x="4725537" y="1645866"/>
            <a:ext cx="4346946" cy="3110876"/>
          </a:xfrm>
          <a:prstGeom prst="rect">
            <a:avLst/>
          </a:prstGeom>
          <a:ln w="12700">
            <a:miter lim="400000"/>
          </a:ln>
        </p:spPr>
      </p:pic>
      <p:sp>
        <p:nvSpPr>
          <p:cNvPr id="668" name="Rectangle 17"/>
          <p:cNvSpPr/>
          <p:nvPr/>
        </p:nvSpPr>
        <p:spPr>
          <a:xfrm>
            <a:off x="5752107" y="1984333"/>
            <a:ext cx="1169688" cy="176389"/>
          </a:xfrm>
          <a:prstGeom prst="rect">
            <a:avLst/>
          </a:prstGeom>
          <a:solidFill>
            <a:srgbClr val="FFFFFF"/>
          </a:solidFill>
          <a:ln w="25400">
            <a:solidFill>
              <a:srgbClr val="FFFFFF"/>
            </a:solidFill>
          </a:ln>
        </p:spPr>
        <p:txBody>
          <a:bodyPr lIns="45719" rIns="45719" anchor="ctr"/>
          <a:lstStyle/>
          <a:p>
            <a:pPr marL="0" marR="0" algn="ctr" defTabSz="457200">
              <a:defRPr sz="1800">
                <a:uFillTx/>
                <a:latin typeface="Calibri"/>
                <a:ea typeface="Calibri"/>
                <a:cs typeface="Calibri"/>
                <a:sym typeface="Calibri"/>
              </a:defRPr>
            </a:pPr>
          </a:p>
        </p:txBody>
      </p:sp>
      <p:sp>
        <p:nvSpPr>
          <p:cNvPr id="669" name="TextBox 18"/>
          <p:cNvSpPr txBox="1"/>
          <p:nvPr/>
        </p:nvSpPr>
        <p:spPr>
          <a:xfrm>
            <a:off x="5672030" y="1965270"/>
            <a:ext cx="1639355"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000">
                <a:uFillTx/>
                <a:latin typeface="Calibri"/>
                <a:ea typeface="Calibri"/>
                <a:cs typeface="Calibri"/>
                <a:sym typeface="Calibri"/>
              </a:defRPr>
            </a:lvl1pPr>
          </a:lstStyle>
          <a:p>
            <a:pPr/>
            <a:r>
              <a:t>Reg. follies radiator</a:t>
            </a:r>
          </a:p>
        </p:txBody>
      </p:sp>
      <p:grpSp>
        <p:nvGrpSpPr>
          <p:cNvPr id="672" name="Rounded Rectangle 2"/>
          <p:cNvGrpSpPr/>
          <p:nvPr/>
        </p:nvGrpSpPr>
        <p:grpSpPr>
          <a:xfrm>
            <a:off x="391867" y="970195"/>
            <a:ext cx="2620798" cy="408941"/>
            <a:chOff x="0" y="0"/>
            <a:chExt cx="2620796" cy="408940"/>
          </a:xfrm>
        </p:grpSpPr>
        <p:sp>
          <p:nvSpPr>
            <p:cNvPr id="670" name="Rounded Rectangle"/>
            <p:cNvSpPr/>
            <p:nvPr/>
          </p:nvSpPr>
          <p:spPr>
            <a:xfrm>
              <a:off x="0" y="39479"/>
              <a:ext cx="2620797" cy="329982"/>
            </a:xfrm>
            <a:prstGeom prst="roundRect">
              <a:avLst>
                <a:gd name="adj" fmla="val 16667"/>
              </a:avLst>
            </a:prstGeom>
            <a:solidFill>
              <a:srgbClr val="FFFEC1"/>
            </a:soli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uFillTx/>
                  <a:latin typeface="Comic Sans MS"/>
                  <a:ea typeface="Comic Sans MS"/>
                  <a:cs typeface="Comic Sans MS"/>
                  <a:sym typeface="Comic Sans MS"/>
                </a:defRPr>
              </a:pPr>
            </a:p>
          </p:txBody>
        </p:sp>
        <p:sp>
          <p:nvSpPr>
            <p:cNvPr id="671" name="GEANT4 simulation"/>
            <p:cNvSpPr txBox="1"/>
            <p:nvPr/>
          </p:nvSpPr>
          <p:spPr>
            <a:xfrm>
              <a:off x="16108" y="0"/>
              <a:ext cx="2588580"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0" marR="0" algn="ctr" defTabSz="457200">
                <a:defRPr sz="1800">
                  <a:uFillTx/>
                  <a:latin typeface="Comic Sans MS"/>
                  <a:ea typeface="Comic Sans MS"/>
                  <a:cs typeface="Comic Sans MS"/>
                  <a:sym typeface="Comic Sans MS"/>
                </a:defRPr>
              </a:lvl1pPr>
            </a:lstStyle>
            <a:p>
              <a:pPr/>
              <a:r>
                <a:t>GEANT4 simulation</a:t>
              </a:r>
            </a:p>
          </p:txBody>
        </p:sp>
      </p:grpSp>
      <p:grpSp>
        <p:nvGrpSpPr>
          <p:cNvPr id="675" name="Rounded Rectangle 19"/>
          <p:cNvGrpSpPr/>
          <p:nvPr/>
        </p:nvGrpSpPr>
        <p:grpSpPr>
          <a:xfrm>
            <a:off x="5692292" y="958112"/>
            <a:ext cx="2620797" cy="408941"/>
            <a:chOff x="0" y="0"/>
            <a:chExt cx="2620796" cy="408940"/>
          </a:xfrm>
        </p:grpSpPr>
        <p:sp>
          <p:nvSpPr>
            <p:cNvPr id="673" name="Rounded Rectangle"/>
            <p:cNvSpPr/>
            <p:nvPr/>
          </p:nvSpPr>
          <p:spPr>
            <a:xfrm>
              <a:off x="0" y="39479"/>
              <a:ext cx="2620797" cy="329982"/>
            </a:xfrm>
            <a:prstGeom prst="roundRect">
              <a:avLst>
                <a:gd name="adj" fmla="val 16667"/>
              </a:avLst>
            </a:prstGeom>
            <a:solidFill>
              <a:srgbClr val="FFFEC1"/>
            </a:soli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marL="0" marR="0" algn="ctr" defTabSz="457200">
                <a:defRPr sz="1800">
                  <a:uFillTx/>
                  <a:latin typeface="Comic Sans MS"/>
                  <a:ea typeface="Comic Sans MS"/>
                  <a:cs typeface="Comic Sans MS"/>
                  <a:sym typeface="Comic Sans MS"/>
                </a:defRPr>
              </a:pPr>
            </a:p>
          </p:txBody>
        </p:sp>
        <p:sp>
          <p:nvSpPr>
            <p:cNvPr id="674" name="Measured data"/>
            <p:cNvSpPr txBox="1"/>
            <p:nvPr/>
          </p:nvSpPr>
          <p:spPr>
            <a:xfrm>
              <a:off x="16108" y="0"/>
              <a:ext cx="2588580"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0" marR="0" algn="ctr" defTabSz="457200">
                <a:defRPr sz="1800">
                  <a:uFillTx/>
                  <a:latin typeface="Comic Sans MS"/>
                  <a:ea typeface="Comic Sans MS"/>
                  <a:cs typeface="Comic Sans MS"/>
                  <a:sym typeface="Comic Sans MS"/>
                </a:defRPr>
              </a:lvl1pPr>
            </a:lstStyle>
            <a:p>
              <a:pPr/>
              <a:r>
                <a:t>Measured data</a:t>
              </a:r>
            </a:p>
          </p:txBody>
        </p:sp>
      </p:grpSp>
      <p:sp>
        <p:nvSpPr>
          <p:cNvPr id="676" name="Rectangle 5"/>
          <p:cNvSpPr txBox="1"/>
          <p:nvPr/>
        </p:nvSpPr>
        <p:spPr>
          <a:xfrm>
            <a:off x="4932898" y="5042827"/>
            <a:ext cx="4139585" cy="167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marR="0" indent="-285750" defTabSz="457200">
              <a:buSzPct val="100000"/>
              <a:buChar char="➢"/>
              <a:defRPr sz="1800">
                <a:uFillTx/>
                <a:latin typeface="Comic Sans MS"/>
                <a:ea typeface="Comic Sans MS"/>
                <a:cs typeface="Comic Sans MS"/>
                <a:sym typeface="Comic Sans MS"/>
              </a:defRPr>
            </a:pPr>
            <a:r>
              <a:t>Slope in dE/dx, possible problems: </a:t>
            </a:r>
          </a:p>
          <a:p>
            <a:pPr lvl="1" marL="742950" marR="0" indent="-285750" defTabSz="457200">
              <a:buSzPct val="100000"/>
              <a:buFont typeface="Arial"/>
              <a:buChar char="•"/>
              <a:defRPr sz="1800">
                <a:uFillTx/>
                <a:latin typeface="Comic Sans MS"/>
                <a:ea typeface="Comic Sans MS"/>
                <a:cs typeface="Comic Sans MS"/>
                <a:sym typeface="Comic Sans MS"/>
              </a:defRPr>
            </a:pPr>
            <a:r>
              <a:t>Bad gas mixture </a:t>
            </a:r>
          </a:p>
          <a:p>
            <a:pPr lvl="1" marL="742950" marR="0" indent="-285750" defTabSz="457200">
              <a:buSzPct val="100000"/>
              <a:buFont typeface="Arial"/>
              <a:buChar char="•"/>
              <a:defRPr sz="1800">
                <a:uFillTx/>
                <a:latin typeface="Comic Sans MS"/>
                <a:ea typeface="Comic Sans MS"/>
                <a:cs typeface="Comic Sans MS"/>
                <a:sym typeface="Comic Sans MS"/>
              </a:defRPr>
            </a:pPr>
            <a:r>
              <a:t>Wrong HV settings</a:t>
            </a:r>
          </a:p>
          <a:p>
            <a:pPr lvl="1" marL="742950" marR="0" indent="-285750" defTabSz="457200">
              <a:buSzPct val="100000"/>
              <a:buFont typeface="Arial"/>
              <a:buChar char="•"/>
              <a:defRPr sz="1800">
                <a:uFillTx/>
                <a:latin typeface="Comic Sans MS"/>
                <a:ea typeface="Comic Sans MS"/>
                <a:cs typeface="Comic Sans MS"/>
                <a:sym typeface="Comic Sans MS"/>
              </a:defRPr>
            </a:pPr>
            <a:r>
              <a:t>Diffusion </a:t>
            </a:r>
          </a:p>
          <a:p>
            <a:pPr lvl="1" marL="742950" marR="0" indent="-285750" defTabSz="457200">
              <a:buSzPct val="100000"/>
              <a:buFont typeface="Arial"/>
              <a:buChar char="•"/>
              <a:defRPr sz="1800">
                <a:uFillTx/>
                <a:latin typeface="Comic Sans MS"/>
                <a:ea typeface="Comic Sans MS"/>
                <a:cs typeface="Comic Sans MS"/>
                <a:sym typeface="Comic Sans MS"/>
              </a:defRPr>
            </a:pPr>
            <a:r>
              <a:t>Space charge</a:t>
            </a:r>
          </a:p>
        </p:txBody>
      </p:sp>
      <p:sp>
        <p:nvSpPr>
          <p:cNvPr id="677" name="Straight Arrow Connector 14"/>
          <p:cNvSpPr/>
          <p:nvPr/>
        </p:nvSpPr>
        <p:spPr>
          <a:xfrm flipH="1">
            <a:off x="6388101" y="3289554"/>
            <a:ext cx="923284" cy="1753275"/>
          </a:xfrm>
          <a:prstGeom prst="line">
            <a:avLst/>
          </a:prstGeom>
          <a:ln w="25400">
            <a:solidFill>
              <a:srgbClr val="4F81BD"/>
            </a:solidFill>
            <a:tailEnd type="triangle"/>
          </a:ln>
          <a:effectLst>
            <a:outerShdw sx="100000" sy="100000" kx="0" ky="0" algn="b" rotWithShape="0" blurRad="38100" dist="20000" dir="5400000">
              <a:srgbClr val="000000">
                <a:alpha val="38000"/>
              </a:srgbClr>
            </a:outerShdw>
          </a:effectLst>
        </p:spPr>
        <p:txBody>
          <a:bodyPr lIns="45719" rIns="45719"/>
          <a:lstStyle/>
          <a:p>
            <a:pPr marL="0" marR="0" defTabSz="457200">
              <a:defRPr sz="1800">
                <a:uFillTx/>
                <a:latin typeface="Calibri"/>
                <a:ea typeface="Calibri"/>
                <a:cs typeface="Calibri"/>
                <a:sym typeface="Calibri"/>
              </a:defRPr>
            </a:pPr>
          </a:p>
        </p:txBody>
      </p:sp>
      <p:sp>
        <p:nvSpPr>
          <p:cNvPr id="678" name="Rectangle 20"/>
          <p:cNvSpPr txBox="1"/>
          <p:nvPr/>
        </p:nvSpPr>
        <p:spPr>
          <a:xfrm>
            <a:off x="4932898" y="1376627"/>
            <a:ext cx="2918220"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285750" marR="0" indent="-285750" defTabSz="457200">
              <a:buSzPct val="100000"/>
              <a:buChar char="➢"/>
              <a:defRPr sz="1800">
                <a:uFillTx/>
                <a:latin typeface="Comic Sans MS"/>
                <a:ea typeface="Comic Sans MS"/>
                <a:cs typeface="Comic Sans MS"/>
                <a:sym typeface="Comic Sans MS"/>
              </a:defRPr>
            </a:lvl1pPr>
          </a:lstStyle>
          <a:p>
            <a:pPr/>
            <a:r>
              <a:t>Clearly see TR-photons </a:t>
            </a:r>
          </a:p>
        </p:txBody>
      </p:sp>
      <p:sp>
        <p:nvSpPr>
          <p:cNvPr id="679" name="Straight Arrow Connector 24"/>
          <p:cNvSpPr/>
          <p:nvPr/>
        </p:nvSpPr>
        <p:spPr>
          <a:xfrm>
            <a:off x="7001871" y="1736797"/>
            <a:ext cx="665790" cy="508897"/>
          </a:xfrm>
          <a:prstGeom prst="line">
            <a:avLst/>
          </a:prstGeom>
          <a:ln w="25400">
            <a:solidFill>
              <a:srgbClr val="C00000"/>
            </a:solidFill>
            <a:tailEnd type="triangle"/>
          </a:ln>
          <a:effectLst>
            <a:outerShdw sx="100000" sy="100000" kx="0" ky="0" algn="b" rotWithShape="0" blurRad="38100" dist="20000" dir="5400000">
              <a:srgbClr val="000000">
                <a:alpha val="38000"/>
              </a:srgbClr>
            </a:outerShdw>
          </a:effectLst>
        </p:spPr>
        <p:txBody>
          <a:bodyPr lIns="45719" rIns="45719"/>
          <a:lstStyle/>
          <a:p>
            <a:pPr marL="0" marR="0" defTabSz="457200">
              <a:defRPr sz="1800">
                <a:uFillTx/>
                <a:latin typeface="Calibri"/>
                <a:ea typeface="Calibri"/>
                <a:cs typeface="Calibri"/>
                <a:sym typeface="Calibri"/>
              </a:defRPr>
            </a:pPr>
          </a:p>
        </p:txBody>
      </p:sp>
      <p:sp>
        <p:nvSpPr>
          <p:cNvPr id="680" name="Rectangle 29"/>
          <p:cNvSpPr txBox="1"/>
          <p:nvPr/>
        </p:nvSpPr>
        <p:spPr>
          <a:xfrm>
            <a:off x="231773" y="1451143"/>
            <a:ext cx="3149053"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285750" marR="0" indent="-285750" defTabSz="457200">
              <a:buSzPct val="100000"/>
              <a:buChar char="➢"/>
              <a:defRPr sz="1800">
                <a:uFillTx/>
                <a:latin typeface="Comic Sans MS"/>
                <a:ea typeface="Comic Sans MS"/>
                <a:cs typeface="Comic Sans MS"/>
                <a:sym typeface="Comic Sans MS"/>
              </a:defRPr>
            </a:lvl1pPr>
          </a:lstStyle>
          <a:p>
            <a:pPr/>
            <a:r>
              <a:t>dE/dx + TR for electrons </a:t>
            </a:r>
          </a:p>
        </p:txBody>
      </p:sp>
      <p:sp>
        <p:nvSpPr>
          <p:cNvPr id="681" name="Straight Arrow Connector 30"/>
          <p:cNvSpPr/>
          <p:nvPr/>
        </p:nvSpPr>
        <p:spPr>
          <a:xfrm>
            <a:off x="2243791" y="1750200"/>
            <a:ext cx="1356728" cy="650201"/>
          </a:xfrm>
          <a:prstGeom prst="line">
            <a:avLst/>
          </a:prstGeom>
          <a:ln w="25400">
            <a:solidFill>
              <a:srgbClr val="C00000"/>
            </a:solidFill>
            <a:tailEnd type="triangle"/>
          </a:ln>
          <a:effectLst>
            <a:outerShdw sx="100000" sy="100000" kx="0" ky="0" algn="b" rotWithShape="0" blurRad="38100" dist="20000" dir="5400000">
              <a:srgbClr val="000000">
                <a:alpha val="38000"/>
              </a:srgbClr>
            </a:outerShdw>
          </a:effectLst>
        </p:spPr>
        <p:txBody>
          <a:bodyPr lIns="45719" rIns="45719"/>
          <a:lstStyle/>
          <a:p>
            <a:pPr marL="0" marR="0" defTabSz="457200">
              <a:defRPr sz="1800">
                <a:uFillTx/>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685" name="TextBox 2"/>
          <p:cNvSpPr txBox="1"/>
          <p:nvPr/>
        </p:nvSpPr>
        <p:spPr>
          <a:xfrm>
            <a:off x="204271" y="1020148"/>
            <a:ext cx="8775298" cy="651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0" marR="0" defTabSz="457200">
              <a:defRPr b="1" sz="1600">
                <a:solidFill>
                  <a:srgbClr val="C00000"/>
                </a:solidFill>
                <a:uFillTx/>
                <a:latin typeface="Comic Sans MS"/>
                <a:ea typeface="Comic Sans MS"/>
                <a:cs typeface="Comic Sans MS"/>
                <a:sym typeface="Comic Sans MS"/>
              </a:defRPr>
            </a:pPr>
            <a:r>
              <a:t>In addition (budget request fro FY19)  </a:t>
            </a:r>
          </a:p>
          <a:p>
            <a:pPr marL="0" marR="0" defTabSz="457200">
              <a:defRPr sz="1600">
                <a:uFillTx/>
                <a:latin typeface="Comic Sans MS"/>
                <a:ea typeface="Comic Sans MS"/>
                <a:cs typeface="Comic Sans MS"/>
                <a:sym typeface="Comic Sans MS"/>
              </a:defRPr>
            </a:pPr>
            <a:r>
              <a:t>We have identified a several issues  and studies which should be pursued in addition to those in our original plans as important steps towards the realization of a </a:t>
            </a:r>
            <a:r>
              <a:rPr>
                <a:solidFill>
                  <a:srgbClr val="00B0F0"/>
                </a:solidFill>
              </a:rPr>
              <a:t>new generation of transition radiation detectors </a:t>
            </a:r>
            <a:r>
              <a:t>as a part of the EIC project. </a:t>
            </a:r>
          </a:p>
          <a:p>
            <a:pPr marL="285750" marR="0" indent="-285750" defTabSz="457200">
              <a:buSzPct val="100000"/>
              <a:buChar char="➢"/>
              <a:defRPr sz="1600">
                <a:uFillTx/>
                <a:latin typeface="Comic Sans MS"/>
                <a:ea typeface="Comic Sans MS"/>
                <a:cs typeface="Comic Sans MS"/>
                <a:sym typeface="Comic Sans MS"/>
              </a:defRPr>
            </a:pPr>
          </a:p>
          <a:p>
            <a:pPr marL="285750" marR="0" indent="-285750" defTabSz="457200">
              <a:buSzPct val="100000"/>
              <a:buChar char="➢"/>
              <a:defRPr b="1" sz="1600">
                <a:uFillTx/>
                <a:latin typeface="Comic Sans MS"/>
                <a:ea typeface="Comic Sans MS"/>
                <a:cs typeface="Comic Sans MS"/>
                <a:sym typeface="Comic Sans MS"/>
              </a:defRPr>
            </a:pPr>
            <a:r>
              <a:t>Gas system</a:t>
            </a:r>
            <a:r>
              <a:rPr b="0"/>
              <a:t>:  </a:t>
            </a:r>
            <a:r>
              <a:rPr b="0">
                <a:solidFill>
                  <a:srgbClr val="C00000"/>
                </a:solidFill>
              </a:rPr>
              <a:t>gas analyzer </a:t>
            </a:r>
            <a:r>
              <a:rPr b="0"/>
              <a:t>to begin quantifying and monitoring contaminations and to measure the concentrations of the Xe and CO2 gasses </a:t>
            </a:r>
          </a:p>
          <a:p>
            <a:pPr marL="0" marR="0" defTabSz="457200">
              <a:defRPr sz="1600">
                <a:uFillTx/>
                <a:latin typeface="Comic Sans MS"/>
                <a:ea typeface="Comic Sans MS"/>
                <a:cs typeface="Comic Sans MS"/>
                <a:sym typeface="Comic Sans MS"/>
              </a:defRPr>
            </a:pPr>
            <a:r>
              <a:t>  ( split a cost with Hall-D)   ca. $7k (40%) </a:t>
            </a:r>
          </a:p>
          <a:p>
            <a:pPr marL="285750" marR="0" indent="-285750" defTabSz="457200">
              <a:buSzPct val="100000"/>
              <a:buChar char="➢"/>
              <a:defRPr sz="1600">
                <a:solidFill>
                  <a:srgbClr val="00B050"/>
                </a:solidFill>
                <a:uFillTx/>
                <a:latin typeface="Comic Sans MS"/>
                <a:ea typeface="Comic Sans MS"/>
                <a:cs typeface="Comic Sans MS"/>
                <a:sym typeface="Comic Sans MS"/>
              </a:defRPr>
            </a:pPr>
            <a:r>
              <a:t>In collaboration with readout consortium: </a:t>
            </a:r>
          </a:p>
          <a:p>
            <a:pPr lvl="1" marL="1028700" marR="0" indent="-285750" defTabSz="457200">
              <a:buSzPct val="100000"/>
              <a:buChar char="➢"/>
              <a:defRPr b="1" sz="1600">
                <a:uFillTx/>
                <a:latin typeface="Comic Sans MS"/>
                <a:ea typeface="Comic Sans MS"/>
                <a:cs typeface="Comic Sans MS"/>
                <a:sym typeface="Comic Sans MS"/>
              </a:defRPr>
            </a:pPr>
            <a:r>
              <a:t>On-line particle identification: </a:t>
            </a:r>
            <a:r>
              <a:rPr b="0"/>
              <a:t>to move a part of an off-line reconstruction software into on-line (FPGA evaluation board ~$7k)</a:t>
            </a:r>
            <a:endParaRPr b="0"/>
          </a:p>
          <a:p>
            <a:pPr lvl="1" marL="1028700" marR="0" indent="-285750" defTabSz="457200">
              <a:buSzPct val="100000"/>
              <a:buChar char="➢"/>
              <a:defRPr b="1" sz="1600">
                <a:uFillTx/>
                <a:latin typeface="Comic Sans MS"/>
                <a:ea typeface="Comic Sans MS"/>
                <a:cs typeface="Comic Sans MS"/>
                <a:sym typeface="Comic Sans MS"/>
              </a:defRPr>
            </a:pPr>
            <a:r>
              <a:t>Readout hardware: </a:t>
            </a:r>
            <a:r>
              <a:rPr b="0"/>
              <a:t>find a cheaper solution/replacement of FlashADC125          ($50/channel -&gt; 5-7$/channel)</a:t>
            </a:r>
          </a:p>
          <a:p>
            <a:pPr marL="0" marR="0" defTabSz="457200">
              <a:defRPr sz="1600">
                <a:uFillTx/>
                <a:latin typeface="Comic Sans MS"/>
                <a:ea typeface="Comic Sans MS"/>
                <a:cs typeface="Comic Sans MS"/>
                <a:sym typeface="Comic Sans MS"/>
              </a:defRPr>
            </a:pPr>
          </a:p>
          <a:p>
            <a:pPr marL="285750" marR="0" indent="-285750" defTabSz="457200">
              <a:buSzPct val="100000"/>
              <a:buChar char="➢"/>
              <a:defRPr b="1" sz="1600">
                <a:uFillTx/>
                <a:latin typeface="Comic Sans MS"/>
                <a:ea typeface="Comic Sans MS"/>
                <a:cs typeface="Comic Sans MS"/>
                <a:sym typeface="Comic Sans MS"/>
              </a:defRPr>
            </a:pPr>
            <a:r>
              <a:t>Detector prototype: </a:t>
            </a:r>
            <a:r>
              <a:rPr b="0"/>
              <a:t>following the EIC R&amp;D (</a:t>
            </a:r>
            <a:r>
              <a:rPr b="0">
                <a:solidFill>
                  <a:srgbClr val="00B050"/>
                </a:solidFill>
              </a:rPr>
              <a:t>tracking consortium eRD6</a:t>
            </a:r>
            <a:r>
              <a:rPr b="0"/>
              <a:t>) effort on new technology such as </a:t>
            </a:r>
            <a:r>
              <a:rPr b="0">
                <a:solidFill>
                  <a:srgbClr val="C00000"/>
                </a:solidFill>
              </a:rPr>
              <a:t>RWELL detectors</a:t>
            </a:r>
            <a:r>
              <a:rPr b="0"/>
              <a:t>, we are  planning to work in parallel with the consortium toward an optimization of the detector for TRD/Tracking application. ($15k)</a:t>
            </a:r>
            <a:endParaRPr b="0"/>
          </a:p>
          <a:p>
            <a:pPr marL="285750" marR="0" indent="-285750" defTabSz="457200">
              <a:buSzPct val="100000"/>
              <a:buChar char="➢"/>
              <a:defRPr b="1" sz="1600">
                <a:uFillTx/>
                <a:latin typeface="Comic Sans MS"/>
                <a:ea typeface="Comic Sans MS"/>
                <a:cs typeface="Comic Sans MS"/>
                <a:sym typeface="Comic Sans MS"/>
              </a:defRPr>
            </a:pPr>
            <a:r>
              <a:t>Tracking: </a:t>
            </a:r>
            <a:r>
              <a:rPr b="0"/>
              <a:t>evaluate the performance of our prototype as a tracker (no cost)</a:t>
            </a:r>
            <a:endParaRPr b="0"/>
          </a:p>
          <a:p>
            <a:pPr marL="285750" marR="0" indent="-285750" defTabSz="457200">
              <a:buSzPct val="100000"/>
              <a:buChar char="➢"/>
              <a:defRPr b="1" sz="1600">
                <a:uFillTx/>
                <a:latin typeface="Comic Sans MS"/>
                <a:ea typeface="Comic Sans MS"/>
                <a:cs typeface="Comic Sans MS"/>
                <a:sym typeface="Comic Sans MS"/>
              </a:defRPr>
            </a:pPr>
            <a:r>
              <a:t>Radiator optimization: </a:t>
            </a:r>
            <a:r>
              <a:rPr b="0"/>
              <a:t> we need to identify and test promising  new radiator materials to optimize the yield of TR-photons. </a:t>
            </a:r>
            <a:endParaRPr b="0"/>
          </a:p>
          <a:p>
            <a:pPr marL="285750" marR="0" indent="-285750" defTabSz="457200">
              <a:buSzPct val="100000"/>
              <a:buChar char="➢"/>
              <a:defRPr sz="1600">
                <a:uFillTx/>
                <a:latin typeface="Comic Sans MS"/>
                <a:ea typeface="Comic Sans MS"/>
                <a:cs typeface="Comic Sans MS"/>
                <a:sym typeface="Comic Sans MS"/>
              </a:defRPr>
            </a:pPr>
          </a:p>
        </p:txBody>
      </p:sp>
      <p:sp>
        <p:nvSpPr>
          <p:cNvPr id="686" name="Text Box 1"/>
          <p:cNvSpPr txBox="1"/>
          <p:nvPr/>
        </p:nvSpPr>
        <p:spPr>
          <a:xfrm>
            <a:off x="3565525" y="6583363"/>
            <a:ext cx="1161017" cy="293201"/>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lvl1pPr marL="0" marR="0"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uFillTx/>
                <a:latin typeface="Comic Sans MS"/>
                <a:ea typeface="Comic Sans MS"/>
                <a:cs typeface="Comic Sans MS"/>
                <a:sym typeface="Comic Sans MS"/>
              </a:defRPr>
            </a:lvl1pPr>
          </a:lstStyle>
          <a:p>
            <a:pPr/>
            <a:r>
              <a:t>Yulia Furletova</a:t>
            </a:r>
          </a:p>
        </p:txBody>
      </p:sp>
      <p:sp>
        <p:nvSpPr>
          <p:cNvPr id="687" name="Slide Number Placeholder 5"/>
          <p:cNvSpPr txBox="1"/>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8" name="Title 3"/>
          <p:cNvSpPr txBox="1"/>
          <p:nvPr>
            <p:ph type="title"/>
          </p:nvPr>
        </p:nvSpPr>
        <p:spPr>
          <a:xfrm>
            <a:off x="229002" y="109537"/>
            <a:ext cx="8229601" cy="1143001"/>
          </a:xfrm>
          <a:prstGeom prst="rect">
            <a:avLst/>
          </a:prstGeom>
        </p:spPr>
        <p:txBody>
          <a:bodyPr/>
          <a:lstStyle>
            <a:lvl1pPr algn="l">
              <a:defRPr>
                <a:latin typeface="Comic Sans MS"/>
                <a:ea typeface="Comic Sans MS"/>
                <a:cs typeface="Comic Sans MS"/>
                <a:sym typeface="Comic Sans MS"/>
              </a:defRPr>
            </a:lvl1pPr>
          </a:lstStyle>
          <a:p>
            <a:pPr/>
            <a:r>
              <a:t>Proposal for FY19</a:t>
            </a:r>
          </a:p>
        </p:txBody>
      </p:sp>
      <p:sp>
        <p:nvSpPr>
          <p:cNvPr id="689" name="Slide Number Placeholder 5"/>
          <p:cNvSpPr txBox="1"/>
          <p:nvPr/>
        </p:nvSpPr>
        <p:spPr>
          <a:xfrm>
            <a:off x="6325001" y="5279277"/>
            <a:ext cx="2133601" cy="269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marL="0" marR="0" algn="r" defTabSz="457200">
              <a:defRPr sz="1200">
                <a:solidFill>
                  <a:srgbClr val="888888"/>
                </a:solidFill>
                <a:uFillTx/>
                <a:latin typeface="Calibri"/>
                <a:ea typeface="Calibri"/>
                <a:cs typeface="Calibri"/>
                <a:sym typeface="Calibri"/>
              </a:defRPr>
            </a:lvl1pPr>
          </a:lstStyle>
          <a:p>
            <a:pPr/>
            <a:r>
              <a:t>6</a:t>
            </a:r>
          </a:p>
        </p:txBody>
      </p:sp>
      <p:sp>
        <p:nvSpPr>
          <p:cNvPr id="690" name="Rounded Rectangle 7"/>
          <p:cNvSpPr/>
          <p:nvPr/>
        </p:nvSpPr>
        <p:spPr>
          <a:xfrm>
            <a:off x="585940" y="4273151"/>
            <a:ext cx="8011960" cy="595836"/>
          </a:xfrm>
          <a:prstGeom prst="roundRect">
            <a:avLst>
              <a:gd name="adj" fmla="val 5363"/>
            </a:avLst>
          </a:prstGeom>
          <a:solidFill>
            <a:srgbClr val="FFFEC1"/>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marL="0" marR="0" algn="ctr" defTabSz="457200">
              <a:defRPr sz="1800">
                <a:solidFill>
                  <a:srgbClr val="FFFFFF"/>
                </a:solidFill>
                <a:uFillTx/>
                <a:latin typeface="Calibri"/>
                <a:ea typeface="Calibri"/>
                <a:cs typeface="Calibri"/>
                <a:sym typeface="Calibri"/>
              </a:defRPr>
            </a:pPr>
          </a:p>
        </p:txBody>
      </p:sp>
      <p:sp>
        <p:nvSpPr>
          <p:cNvPr id="691" name="Rectangle 1"/>
          <p:cNvSpPr txBox="1"/>
          <p:nvPr/>
        </p:nvSpPr>
        <p:spPr>
          <a:xfrm>
            <a:off x="674840" y="4317234"/>
            <a:ext cx="8011960"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600">
                <a:uFillTx/>
                <a:latin typeface="Comic Sans MS"/>
                <a:ea typeface="Comic Sans MS"/>
                <a:cs typeface="Comic Sans MS"/>
                <a:sym typeface="Comic Sans MS"/>
              </a:defRPr>
            </a:lvl1pPr>
          </a:lstStyle>
          <a:p>
            <a:pPr/>
            <a:r>
              <a:t>CEA-Saclay  has an  interest in ASIC developments  for EIC and in particular for GEM-TRD/T.  We are looking forward to collaborate!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6" name="Image" descr="Image"/>
          <p:cNvPicPr>
            <a:picLocks noChangeAspect="1"/>
          </p:cNvPicPr>
          <p:nvPr/>
        </p:nvPicPr>
        <p:blipFill>
          <a:blip r:embed="rId2">
            <a:extLst/>
          </a:blip>
          <a:stretch>
            <a:fillRect/>
          </a:stretch>
        </p:blipFill>
        <p:spPr>
          <a:xfrm>
            <a:off x="14536" y="13763"/>
            <a:ext cx="9107308" cy="6830474"/>
          </a:xfrm>
          <a:prstGeom prst="rect">
            <a:avLst/>
          </a:prstGeom>
          <a:ln w="12700"/>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9" name="Image" descr="Image"/>
          <p:cNvPicPr>
            <a:picLocks noChangeAspect="1"/>
          </p:cNvPicPr>
          <p:nvPr/>
        </p:nvPicPr>
        <p:blipFill>
          <a:blip r:embed="rId2">
            <a:extLst/>
          </a:blip>
          <a:stretch>
            <a:fillRect/>
          </a:stretch>
        </p:blipFill>
        <p:spPr>
          <a:xfrm>
            <a:off x="41561" y="31174"/>
            <a:ext cx="9060878" cy="6795653"/>
          </a:xfrm>
          <a:prstGeom prst="rect">
            <a:avLst/>
          </a:prstGeom>
          <a:ln w="12700"/>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Title 1"/>
          <p:cNvSpPr txBox="1"/>
          <p:nvPr>
            <p:ph type="title"/>
          </p:nvPr>
        </p:nvSpPr>
        <p:spPr>
          <a:xfrm>
            <a:off x="2258226" y="47651"/>
            <a:ext cx="5280361" cy="387893"/>
          </a:xfrm>
          <a:prstGeom prst="rect">
            <a:avLst/>
          </a:prstGeom>
        </p:spPr>
        <p:txBody>
          <a:bodyPr/>
          <a:lstStyle>
            <a:lvl1pPr defTabSz="768095">
              <a:defRPr sz="2351">
                <a:solidFill>
                  <a:srgbClr val="FF0000"/>
                </a:solidFill>
                <a:latin typeface="+mn-lt"/>
                <a:ea typeface="+mn-ea"/>
                <a:cs typeface="+mn-cs"/>
                <a:sym typeface="Arial"/>
              </a:defRPr>
            </a:lvl1pPr>
          </a:lstStyle>
          <a:p>
            <a:pPr/>
            <a:r>
              <a:t>Summary and Future Plans for eRD1</a:t>
            </a:r>
          </a:p>
        </p:txBody>
      </p:sp>
      <p:sp>
        <p:nvSpPr>
          <p:cNvPr id="702" name="Rectangle 7"/>
          <p:cNvSpPr txBox="1"/>
          <p:nvPr/>
        </p:nvSpPr>
        <p:spPr>
          <a:xfrm>
            <a:off x="175024" y="486343"/>
            <a:ext cx="8129507" cy="630867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lvl="1" marL="0" marR="0" indent="457200">
              <a:defRPr>
                <a:solidFill>
                  <a:srgbClr val="C00000"/>
                </a:solidFill>
                <a:uFillTx/>
              </a:defRPr>
            </a:pPr>
            <a:r>
              <a:t>Status of current projects</a:t>
            </a:r>
          </a:p>
          <a:p>
            <a:pPr lvl="1" marL="0" marR="0" indent="457200">
              <a:defRPr sz="1000">
                <a:solidFill>
                  <a:srgbClr val="C00000"/>
                </a:solidFill>
                <a:uFillTx/>
              </a:defRPr>
            </a:pPr>
          </a:p>
          <a:p>
            <a:pPr lvl="1" marL="971550" marR="0" indent="-514350">
              <a:buClr>
                <a:srgbClr val="C00000"/>
              </a:buClr>
              <a:buSzPct val="75000"/>
              <a:buChar char="❑"/>
              <a:defRPr sz="2200">
                <a:solidFill>
                  <a:srgbClr val="000099"/>
                </a:solidFill>
                <a:uFillTx/>
              </a:defRPr>
            </a:pPr>
            <a:r>
              <a:t>W/SciFi calorimeter R&amp;D  </a:t>
            </a:r>
          </a:p>
          <a:p>
            <a:pPr lvl="2" marL="1428750" marR="0" indent="-514350">
              <a:buClr>
                <a:srgbClr val="C00000"/>
              </a:buClr>
              <a:buSzPct val="75000"/>
              <a:buFont typeface="Arial"/>
              <a:buChar char="•"/>
              <a:defRPr sz="2000">
                <a:solidFill>
                  <a:srgbClr val="1F4E79"/>
                </a:solidFill>
                <a:uFillTx/>
              </a:defRPr>
            </a:pPr>
            <a:r>
              <a:t>Early R&amp;D lead to full implementation into sPHENIX detector</a:t>
            </a:r>
          </a:p>
          <a:p>
            <a:pPr lvl="2" marL="1428750" marR="0" indent="-514350">
              <a:buClr>
                <a:srgbClr val="C00000"/>
              </a:buClr>
              <a:buSzPct val="75000"/>
              <a:buFont typeface="Arial"/>
              <a:buChar char="•"/>
              <a:defRPr sz="2000">
                <a:solidFill>
                  <a:srgbClr val="1F4E79"/>
                </a:solidFill>
                <a:uFillTx/>
              </a:defRPr>
            </a:pPr>
            <a:r>
              <a:t>Now investigating alternative readout with WLS bars </a:t>
            </a:r>
          </a:p>
          <a:p>
            <a:pPr lvl="2" marL="1428750" marR="0" indent="-514350">
              <a:buClr>
                <a:srgbClr val="C00000"/>
              </a:buClr>
              <a:buSzPct val="75000"/>
              <a:buFont typeface="Arial"/>
              <a:buChar char="•"/>
              <a:defRPr sz="2000">
                <a:solidFill>
                  <a:srgbClr val="1F4E79"/>
                </a:solidFill>
                <a:uFillTx/>
              </a:defRPr>
            </a:pPr>
            <a:r>
              <a:t>Radiation damage studies of SiPMs is ongoing</a:t>
            </a:r>
          </a:p>
          <a:p>
            <a:pPr lvl="1" marL="971550" marR="0" indent="-514350">
              <a:buClr>
                <a:srgbClr val="C00000"/>
              </a:buClr>
              <a:buSzPct val="75000"/>
              <a:buChar char="❑"/>
              <a:defRPr sz="600">
                <a:solidFill>
                  <a:srgbClr val="000099"/>
                </a:solidFill>
                <a:uFillTx/>
              </a:defRPr>
            </a:pPr>
          </a:p>
          <a:p>
            <a:pPr lvl="1" marL="971550" marR="0" indent="-514350">
              <a:buClr>
                <a:srgbClr val="C00000"/>
              </a:buClr>
              <a:buSzPct val="75000"/>
              <a:buChar char="❑"/>
              <a:defRPr sz="2200">
                <a:solidFill>
                  <a:srgbClr val="000099"/>
                </a:solidFill>
                <a:uFillTx/>
              </a:defRPr>
            </a:pPr>
            <a:r>
              <a:t>W/Shashlik calorimetry</a:t>
            </a:r>
          </a:p>
          <a:p>
            <a:pPr lvl="2" marL="1428750" marR="0" indent="-514350">
              <a:buClr>
                <a:srgbClr val="C00000"/>
              </a:buClr>
              <a:buSzPct val="75000"/>
              <a:buFont typeface="Arial"/>
              <a:buChar char="•"/>
              <a:defRPr sz="2000">
                <a:solidFill>
                  <a:srgbClr val="1F4E79"/>
                </a:solidFill>
                <a:uFillTx/>
              </a:defRPr>
            </a:pPr>
            <a:r>
              <a:t>Investigating as a possible alternative to W/SciFi calorimetry</a:t>
            </a:r>
          </a:p>
          <a:p>
            <a:pPr lvl="2" marL="1428750" marR="0" indent="-514350">
              <a:buClr>
                <a:srgbClr val="C00000"/>
              </a:buClr>
              <a:buSzPct val="75000"/>
              <a:buChar char="❑"/>
              <a:defRPr sz="600">
                <a:solidFill>
                  <a:srgbClr val="000099"/>
                </a:solidFill>
                <a:uFillTx/>
              </a:defRPr>
            </a:pPr>
          </a:p>
          <a:p>
            <a:pPr lvl="1" marL="971550" marR="0" indent="-514350">
              <a:buClr>
                <a:srgbClr val="C00000"/>
              </a:buClr>
              <a:buSzPct val="75000"/>
              <a:buChar char="❑"/>
              <a:defRPr sz="2200">
                <a:solidFill>
                  <a:srgbClr val="000099"/>
                </a:solidFill>
                <a:uFillTx/>
              </a:defRPr>
            </a:pPr>
            <a:r>
              <a:t>Hadron Calorimetry</a:t>
            </a:r>
          </a:p>
          <a:p>
            <a:pPr lvl="2" marL="1428750" marR="0" indent="-514350">
              <a:buClr>
                <a:srgbClr val="C00000"/>
              </a:buClr>
              <a:buSzPct val="75000"/>
              <a:buFont typeface="Arial"/>
              <a:buChar char="•"/>
              <a:defRPr sz="2000">
                <a:solidFill>
                  <a:srgbClr val="1F4E79"/>
                </a:solidFill>
                <a:uFillTx/>
              </a:defRPr>
            </a:pPr>
            <a:r>
              <a:t>Investigating dual readout HCAL measuring time development of hadronic shower</a:t>
            </a:r>
          </a:p>
          <a:p>
            <a:pPr lvl="2" marL="1428750" marR="0" indent="-514350">
              <a:buClr>
                <a:srgbClr val="C00000"/>
              </a:buClr>
              <a:buSzPct val="75000"/>
              <a:buFont typeface="Arial"/>
              <a:buChar char="•"/>
              <a:defRPr sz="600">
                <a:solidFill>
                  <a:srgbClr val="000099"/>
                </a:solidFill>
                <a:uFillTx/>
              </a:defRPr>
            </a:pPr>
          </a:p>
          <a:p>
            <a:pPr lvl="1" marL="971550" marR="0" indent="-514350">
              <a:buClr>
                <a:srgbClr val="C00000"/>
              </a:buClr>
              <a:buSzPct val="75000"/>
              <a:buChar char="❑"/>
              <a:defRPr sz="2200">
                <a:solidFill>
                  <a:srgbClr val="000099"/>
                </a:solidFill>
                <a:uFillTx/>
              </a:defRPr>
            </a:pPr>
            <a:r>
              <a:t>Crystal Calorimetry</a:t>
            </a:r>
          </a:p>
          <a:p>
            <a:pPr lvl="2" marL="1428750" marR="0" indent="-514350">
              <a:buClr>
                <a:srgbClr val="C00000"/>
              </a:buClr>
              <a:buSzPct val="75000"/>
              <a:buFont typeface="Arial"/>
              <a:buChar char="•"/>
              <a:defRPr sz="2000">
                <a:solidFill>
                  <a:srgbClr val="1F4E79"/>
                </a:solidFill>
                <a:uFillTx/>
              </a:defRPr>
            </a:pPr>
            <a:r>
              <a:t>Study of PWO crystals is ongoing; continuing to investigate crystals from two possible vendors </a:t>
            </a:r>
          </a:p>
          <a:p>
            <a:pPr lvl="2" marL="1428750" marR="0" indent="-514350">
              <a:buClr>
                <a:srgbClr val="C00000"/>
              </a:buClr>
              <a:buSzPct val="75000"/>
              <a:buFont typeface="Arial"/>
              <a:buChar char="•"/>
              <a:defRPr sz="2000">
                <a:solidFill>
                  <a:srgbClr val="1F4E79"/>
                </a:solidFill>
                <a:uFillTx/>
              </a:defRPr>
            </a:pPr>
            <a:r>
              <a:t>New investigation of scintillating glass materials is beginning</a:t>
            </a:r>
          </a:p>
          <a:p>
            <a:pPr lvl="2" marL="1428750" marR="0" indent="-514350">
              <a:buClr>
                <a:srgbClr val="C00000"/>
              </a:buClr>
              <a:buSzPct val="75000"/>
              <a:buFont typeface="Arial"/>
              <a:buChar char="•"/>
              <a:defRPr sz="600">
                <a:solidFill>
                  <a:srgbClr val="000099"/>
                </a:solidFill>
                <a:uFillTx/>
              </a:defRPr>
            </a:pPr>
          </a:p>
          <a:p>
            <a:pPr lvl="1" marL="971550" marR="0" indent="-514350">
              <a:buClr>
                <a:srgbClr val="C00000"/>
              </a:buClr>
              <a:buSzPct val="75000"/>
              <a:buChar char="❑"/>
              <a:defRPr sz="2200">
                <a:solidFill>
                  <a:srgbClr val="000099"/>
                </a:solidFill>
                <a:uFillTx/>
              </a:defRPr>
            </a:pPr>
            <a:r>
              <a:t>Investigating other forms of calorimetry</a:t>
            </a:r>
          </a:p>
          <a:p>
            <a:pPr lvl="2" marL="1428750" marR="0" indent="-514350">
              <a:buClr>
                <a:srgbClr val="C00000"/>
              </a:buClr>
              <a:buSzPct val="75000"/>
              <a:buFont typeface="Arial"/>
              <a:buChar char="•"/>
              <a:defRPr sz="2000">
                <a:solidFill>
                  <a:srgbClr val="1F4E79"/>
                </a:solidFill>
                <a:uFillTx/>
              </a:defRPr>
            </a:pPr>
            <a:r>
              <a:t>Particle flow, radiation hard, luminosity monitors,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Title 1"/>
          <p:cNvSpPr txBox="1"/>
          <p:nvPr>
            <p:ph type="title"/>
          </p:nvPr>
        </p:nvSpPr>
        <p:spPr>
          <a:xfrm>
            <a:off x="1022684" y="228045"/>
            <a:ext cx="7886701" cy="451075"/>
          </a:xfrm>
          <a:prstGeom prst="rect">
            <a:avLst/>
          </a:prstGeom>
        </p:spPr>
        <p:txBody>
          <a:bodyPr/>
          <a:lstStyle>
            <a:lvl1pPr algn="ctr" defTabSz="804672">
              <a:defRPr sz="2816">
                <a:solidFill>
                  <a:srgbClr val="FF0000"/>
                </a:solidFill>
                <a:latin typeface="+mn-lt"/>
                <a:ea typeface="+mn-ea"/>
                <a:cs typeface="+mn-cs"/>
                <a:sym typeface="Arial"/>
              </a:defRPr>
            </a:lvl1pPr>
          </a:lstStyle>
          <a:p>
            <a:pPr/>
            <a:r>
              <a:t>Future Plans</a:t>
            </a:r>
          </a:p>
        </p:txBody>
      </p:sp>
      <p:pic>
        <p:nvPicPr>
          <p:cNvPr id="705" name="Picture 2" descr="Picture 2"/>
          <p:cNvPicPr>
            <a:picLocks noChangeAspect="1"/>
          </p:cNvPicPr>
          <p:nvPr/>
        </p:nvPicPr>
        <p:blipFill>
          <a:blip r:embed="rId2">
            <a:extLst/>
          </a:blip>
          <a:stretch>
            <a:fillRect/>
          </a:stretch>
        </p:blipFill>
        <p:spPr>
          <a:xfrm>
            <a:off x="200487" y="1319802"/>
            <a:ext cx="3099139" cy="1508761"/>
          </a:xfrm>
          <a:prstGeom prst="rect">
            <a:avLst/>
          </a:prstGeom>
          <a:ln w="12700">
            <a:miter lim="400000"/>
          </a:ln>
        </p:spPr>
      </p:pic>
      <p:pic>
        <p:nvPicPr>
          <p:cNvPr id="706" name="Picture 3" descr="Picture 3"/>
          <p:cNvPicPr>
            <a:picLocks noChangeAspect="1"/>
          </p:cNvPicPr>
          <p:nvPr/>
        </p:nvPicPr>
        <p:blipFill>
          <a:blip r:embed="rId3">
            <a:extLst/>
          </a:blip>
          <a:stretch>
            <a:fillRect/>
          </a:stretch>
        </p:blipFill>
        <p:spPr>
          <a:xfrm>
            <a:off x="5993807" y="1374499"/>
            <a:ext cx="1513036" cy="1371601"/>
          </a:xfrm>
          <a:prstGeom prst="rect">
            <a:avLst/>
          </a:prstGeom>
          <a:ln w="12700">
            <a:miter lim="400000"/>
          </a:ln>
        </p:spPr>
      </p:pic>
      <p:pic>
        <p:nvPicPr>
          <p:cNvPr id="707" name="Picture 6" descr="Picture 6"/>
          <p:cNvPicPr>
            <a:picLocks noChangeAspect="1"/>
          </p:cNvPicPr>
          <p:nvPr/>
        </p:nvPicPr>
        <p:blipFill>
          <a:blip r:embed="rId4">
            <a:extLst/>
          </a:blip>
          <a:stretch>
            <a:fillRect/>
          </a:stretch>
        </p:blipFill>
        <p:spPr>
          <a:xfrm>
            <a:off x="7531697" y="1345304"/>
            <a:ext cx="1170856" cy="1326601"/>
          </a:xfrm>
          <a:prstGeom prst="rect">
            <a:avLst/>
          </a:prstGeom>
          <a:ln w="12700">
            <a:miter lim="400000"/>
          </a:ln>
        </p:spPr>
      </p:pic>
      <p:pic>
        <p:nvPicPr>
          <p:cNvPr id="708" name="Picture 9" descr="Picture 9"/>
          <p:cNvPicPr>
            <a:picLocks noChangeAspect="1"/>
          </p:cNvPicPr>
          <p:nvPr/>
        </p:nvPicPr>
        <p:blipFill>
          <a:blip r:embed="rId5">
            <a:extLst/>
          </a:blip>
          <a:stretch>
            <a:fillRect/>
          </a:stretch>
        </p:blipFill>
        <p:spPr>
          <a:xfrm>
            <a:off x="8261774" y="4201913"/>
            <a:ext cx="548641" cy="548641"/>
          </a:xfrm>
          <a:prstGeom prst="rect">
            <a:avLst/>
          </a:prstGeom>
          <a:ln w="12700">
            <a:miter lim="400000"/>
          </a:ln>
        </p:spPr>
      </p:pic>
      <p:pic>
        <p:nvPicPr>
          <p:cNvPr id="709" name="Picture 10" descr="Picture 10"/>
          <p:cNvPicPr>
            <a:picLocks noChangeAspect="1"/>
          </p:cNvPicPr>
          <p:nvPr/>
        </p:nvPicPr>
        <p:blipFill>
          <a:blip r:embed="rId6">
            <a:extLst/>
          </a:blip>
          <a:srcRect l="0" t="34562" r="53839" b="11845"/>
          <a:stretch>
            <a:fillRect/>
          </a:stretch>
        </p:blipFill>
        <p:spPr>
          <a:xfrm>
            <a:off x="8197134" y="4839385"/>
            <a:ext cx="509595" cy="548641"/>
          </a:xfrm>
          <a:prstGeom prst="rect">
            <a:avLst/>
          </a:prstGeom>
          <a:ln w="12700">
            <a:miter lim="400000"/>
          </a:ln>
        </p:spPr>
      </p:pic>
      <p:pic>
        <p:nvPicPr>
          <p:cNvPr id="710" name="Picture 11" descr="Picture 11"/>
          <p:cNvPicPr>
            <a:picLocks noChangeAspect="1"/>
          </p:cNvPicPr>
          <p:nvPr/>
        </p:nvPicPr>
        <p:blipFill>
          <a:blip r:embed="rId7">
            <a:extLst/>
          </a:blip>
          <a:stretch>
            <a:fillRect/>
          </a:stretch>
        </p:blipFill>
        <p:spPr>
          <a:xfrm>
            <a:off x="5775841" y="4456902"/>
            <a:ext cx="1948968" cy="1371601"/>
          </a:xfrm>
          <a:prstGeom prst="rect">
            <a:avLst/>
          </a:prstGeom>
          <a:ln w="12700">
            <a:miter lim="400000"/>
          </a:ln>
        </p:spPr>
      </p:pic>
      <p:pic>
        <p:nvPicPr>
          <p:cNvPr id="711" name="Picture 12" descr="Picture 12"/>
          <p:cNvPicPr>
            <a:picLocks noChangeAspect="1"/>
          </p:cNvPicPr>
          <p:nvPr/>
        </p:nvPicPr>
        <p:blipFill>
          <a:blip r:embed="rId8">
            <a:extLst/>
          </a:blip>
          <a:stretch>
            <a:fillRect/>
          </a:stretch>
        </p:blipFill>
        <p:spPr>
          <a:xfrm>
            <a:off x="175977" y="3995356"/>
            <a:ext cx="1887594" cy="1234441"/>
          </a:xfrm>
          <a:prstGeom prst="rect">
            <a:avLst/>
          </a:prstGeom>
          <a:ln w="12700">
            <a:miter lim="400000"/>
          </a:ln>
        </p:spPr>
      </p:pic>
      <p:sp>
        <p:nvSpPr>
          <p:cNvPr id="712" name="TextBox 14"/>
          <p:cNvSpPr txBox="1"/>
          <p:nvPr/>
        </p:nvSpPr>
        <p:spPr>
          <a:xfrm>
            <a:off x="5914158" y="3673026"/>
            <a:ext cx="2794001" cy="6019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defRPr sz="1800">
                <a:uFillTx/>
                <a:latin typeface="Calibri"/>
                <a:ea typeface="Calibri"/>
                <a:cs typeface="Calibri"/>
                <a:sym typeface="Calibri"/>
              </a:defRPr>
            </a:lvl1pPr>
          </a:lstStyle>
          <a:p>
            <a:pPr/>
            <a:r>
              <a:t>Radiation Damage Studies with SiPMs</a:t>
            </a:r>
          </a:p>
        </p:txBody>
      </p:sp>
      <p:sp>
        <p:nvSpPr>
          <p:cNvPr id="713" name="TextBox 15"/>
          <p:cNvSpPr txBox="1"/>
          <p:nvPr/>
        </p:nvSpPr>
        <p:spPr>
          <a:xfrm>
            <a:off x="5502859" y="5941718"/>
            <a:ext cx="3616599" cy="6019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lgn="ctr">
              <a:defRPr sz="1800">
                <a:uFillTx/>
                <a:latin typeface="Calibri"/>
                <a:ea typeface="Calibri"/>
                <a:cs typeface="Calibri"/>
                <a:sym typeface="Calibri"/>
              </a:defRPr>
            </a:lvl1pPr>
          </a:lstStyle>
          <a:p>
            <a:pPr/>
            <a:r>
              <a:t>New SiPMs may perform better under irradiation</a:t>
            </a:r>
          </a:p>
        </p:txBody>
      </p:sp>
      <p:sp>
        <p:nvSpPr>
          <p:cNvPr id="714" name="TextBox 16"/>
          <p:cNvSpPr txBox="1"/>
          <p:nvPr/>
        </p:nvSpPr>
        <p:spPr>
          <a:xfrm>
            <a:off x="7606074" y="3960795"/>
            <a:ext cx="1100655" cy="2717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defRPr sz="1400">
                <a:uFillTx/>
                <a:latin typeface="Calibri"/>
                <a:ea typeface="Calibri"/>
                <a:cs typeface="Calibri"/>
                <a:sym typeface="Calibri"/>
              </a:defRPr>
            </a:lvl1pPr>
          </a:lstStyle>
          <a:p>
            <a:pPr/>
            <a:r>
              <a:t>Hamamatsu</a:t>
            </a:r>
          </a:p>
        </p:txBody>
      </p:sp>
      <p:sp>
        <p:nvSpPr>
          <p:cNvPr id="715" name="TextBox 17"/>
          <p:cNvSpPr txBox="1"/>
          <p:nvPr/>
        </p:nvSpPr>
        <p:spPr>
          <a:xfrm>
            <a:off x="7697630" y="4708362"/>
            <a:ext cx="667831" cy="2717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defRPr sz="1400">
                <a:uFillTx/>
                <a:latin typeface="Calibri"/>
                <a:ea typeface="Calibri"/>
                <a:cs typeface="Calibri"/>
                <a:sym typeface="Calibri"/>
              </a:defRPr>
            </a:lvl1pPr>
          </a:lstStyle>
          <a:p>
            <a:pPr/>
            <a:r>
              <a:t>KETEK</a:t>
            </a:r>
          </a:p>
        </p:txBody>
      </p:sp>
      <p:sp>
        <p:nvSpPr>
          <p:cNvPr id="716" name="TextBox 18"/>
          <p:cNvSpPr txBox="1"/>
          <p:nvPr/>
        </p:nvSpPr>
        <p:spPr>
          <a:xfrm>
            <a:off x="428324" y="2853142"/>
            <a:ext cx="2426232" cy="6019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defRPr sz="1800">
                <a:uFillTx/>
                <a:latin typeface="Calibri"/>
                <a:ea typeface="Calibri"/>
                <a:cs typeface="Calibri"/>
                <a:sym typeface="Calibri"/>
              </a:defRPr>
            </a:lvl1pPr>
          </a:lstStyle>
          <a:p>
            <a:pPr/>
            <a:r>
              <a:t>W/SciFi readout with WLS bars</a:t>
            </a:r>
          </a:p>
        </p:txBody>
      </p:sp>
      <p:sp>
        <p:nvSpPr>
          <p:cNvPr id="717" name="TextBox 19"/>
          <p:cNvSpPr txBox="1"/>
          <p:nvPr/>
        </p:nvSpPr>
        <p:spPr>
          <a:xfrm>
            <a:off x="3299625" y="2878776"/>
            <a:ext cx="2426233" cy="11353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lgn="ctr">
              <a:defRPr sz="1800">
                <a:uFillTx/>
                <a:latin typeface="Calibri"/>
                <a:ea typeface="Calibri"/>
                <a:cs typeface="Calibri"/>
                <a:sym typeface="Calibri"/>
              </a:defRPr>
            </a:lvl1pPr>
          </a:lstStyle>
          <a:p>
            <a:pPr/>
            <a:r>
              <a:t>W/Shashlik Calorimetry with SiPM readout of individual fibers</a:t>
            </a:r>
          </a:p>
        </p:txBody>
      </p:sp>
      <p:sp>
        <p:nvSpPr>
          <p:cNvPr id="718" name="TextBox 20"/>
          <p:cNvSpPr txBox="1"/>
          <p:nvPr/>
        </p:nvSpPr>
        <p:spPr>
          <a:xfrm>
            <a:off x="6083644" y="2711949"/>
            <a:ext cx="2426232" cy="8686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lgn="ctr">
              <a:defRPr sz="1800">
                <a:uFillTx/>
                <a:latin typeface="Calibri"/>
                <a:ea typeface="Calibri"/>
                <a:cs typeface="Calibri"/>
                <a:sym typeface="Calibri"/>
              </a:defRPr>
            </a:lvl1pPr>
          </a:lstStyle>
          <a:p>
            <a:pPr/>
            <a:r>
              <a:t>Measuring time development of hadronic showers</a:t>
            </a:r>
          </a:p>
        </p:txBody>
      </p:sp>
      <p:sp>
        <p:nvSpPr>
          <p:cNvPr id="719" name="TextBox 21"/>
          <p:cNvSpPr txBox="1"/>
          <p:nvPr/>
        </p:nvSpPr>
        <p:spPr>
          <a:xfrm>
            <a:off x="6134776" y="709415"/>
            <a:ext cx="2962234" cy="6019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lgn="ctr">
              <a:defRPr sz="1800">
                <a:uFillTx/>
                <a:latin typeface="Calibri"/>
                <a:ea typeface="Calibri"/>
                <a:cs typeface="Calibri"/>
                <a:sym typeface="Calibri"/>
              </a:defRPr>
            </a:lvl1pPr>
          </a:lstStyle>
          <a:p>
            <a:pPr/>
            <a:r>
              <a:t>Dual Readout Hadronic  Calorimetry </a:t>
            </a:r>
          </a:p>
        </p:txBody>
      </p:sp>
      <p:sp>
        <p:nvSpPr>
          <p:cNvPr id="720" name="TextBox 22"/>
          <p:cNvSpPr txBox="1"/>
          <p:nvPr/>
        </p:nvSpPr>
        <p:spPr>
          <a:xfrm>
            <a:off x="176957" y="5211160"/>
            <a:ext cx="1661369" cy="6019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defRPr sz="1800">
                <a:uFillTx/>
                <a:latin typeface="Calibri"/>
                <a:ea typeface="Calibri"/>
                <a:cs typeface="Calibri"/>
                <a:sym typeface="Calibri"/>
              </a:defRPr>
            </a:lvl1pPr>
          </a:lstStyle>
          <a:p>
            <a:pPr/>
            <a:r>
              <a:t>PWO crystals from SICCAS</a:t>
            </a:r>
          </a:p>
        </p:txBody>
      </p:sp>
      <p:sp>
        <p:nvSpPr>
          <p:cNvPr id="721" name="TextBox 23"/>
          <p:cNvSpPr txBox="1"/>
          <p:nvPr/>
        </p:nvSpPr>
        <p:spPr>
          <a:xfrm>
            <a:off x="3306614" y="4708362"/>
            <a:ext cx="1502638" cy="8686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marL="0" marR="0" algn="ctr">
              <a:defRPr b="1" sz="1800">
                <a:solidFill>
                  <a:srgbClr val="003399"/>
                </a:solidFill>
                <a:uFillTx/>
                <a:latin typeface="Calibri"/>
                <a:ea typeface="Calibri"/>
                <a:cs typeface="Calibri"/>
                <a:sym typeface="Calibri"/>
              </a:defRPr>
            </a:lvl1pPr>
          </a:lstStyle>
          <a:p>
            <a:pPr/>
            <a:r>
              <a:t>CUA/VSL scintillating glass</a:t>
            </a:r>
          </a:p>
        </p:txBody>
      </p:sp>
      <p:sp>
        <p:nvSpPr>
          <p:cNvPr id="722" name="Rectangle 24"/>
          <p:cNvSpPr/>
          <p:nvPr/>
        </p:nvSpPr>
        <p:spPr>
          <a:xfrm>
            <a:off x="2028189" y="2671904"/>
            <a:ext cx="1333501" cy="206873"/>
          </a:xfrm>
          <a:prstGeom prst="rect">
            <a:avLst/>
          </a:prstGeom>
          <a:solidFill>
            <a:srgbClr val="FFFFFF"/>
          </a:solidFill>
          <a:ln w="12700">
            <a:miter lim="400000"/>
          </a:ln>
        </p:spPr>
        <p:txBody>
          <a:bodyPr lIns="34289" tIns="34289" rIns="34289" bIns="34289" anchor="ctr"/>
          <a:lstStyle/>
          <a:p>
            <a:pPr marL="0" marR="0" algn="ctr">
              <a:defRPr sz="1800">
                <a:solidFill>
                  <a:srgbClr val="FFFFFF"/>
                </a:solidFill>
                <a:uFillTx/>
                <a:latin typeface="Calibri"/>
                <a:ea typeface="Calibri"/>
                <a:cs typeface="Calibri"/>
                <a:sym typeface="Calibri"/>
              </a:defRPr>
            </a:pPr>
          </a:p>
        </p:txBody>
      </p:sp>
      <p:pic>
        <p:nvPicPr>
          <p:cNvPr id="723" name="Picture 8" descr="Picture 8"/>
          <p:cNvPicPr>
            <a:picLocks noChangeAspect="1"/>
          </p:cNvPicPr>
          <p:nvPr/>
        </p:nvPicPr>
        <p:blipFill>
          <a:blip r:embed="rId9">
            <a:extLst/>
          </a:blip>
          <a:srcRect l="0" t="12334" r="0" b="12081"/>
          <a:stretch>
            <a:fillRect/>
          </a:stretch>
        </p:blipFill>
        <p:spPr>
          <a:xfrm>
            <a:off x="3299625" y="1349775"/>
            <a:ext cx="2419536" cy="1371601"/>
          </a:xfrm>
          <a:prstGeom prst="rect">
            <a:avLst/>
          </a:prstGeom>
          <a:ln w="12700">
            <a:miter lim="400000"/>
          </a:ln>
        </p:spPr>
      </p:pic>
      <p:pic>
        <p:nvPicPr>
          <p:cNvPr id="724" name="Picture 20" descr="Picture 20"/>
          <p:cNvPicPr>
            <a:picLocks noChangeAspect="1"/>
          </p:cNvPicPr>
          <p:nvPr/>
        </p:nvPicPr>
        <p:blipFill>
          <a:blip r:embed="rId10">
            <a:extLst/>
          </a:blip>
          <a:srcRect l="31905" t="50565" r="40350" b="36813"/>
          <a:stretch>
            <a:fillRect/>
          </a:stretch>
        </p:blipFill>
        <p:spPr>
          <a:xfrm>
            <a:off x="2248250" y="4063655"/>
            <a:ext cx="1245538" cy="755245"/>
          </a:xfrm>
          <a:prstGeom prst="rect">
            <a:avLst/>
          </a:prstGeom>
          <a:ln w="12700">
            <a:miter lim="400000"/>
          </a:ln>
        </p:spPr>
      </p:pic>
      <p:pic>
        <p:nvPicPr>
          <p:cNvPr id="725" name="Picture 23" descr="Picture 23"/>
          <p:cNvPicPr>
            <a:picLocks noChangeAspect="1"/>
          </p:cNvPicPr>
          <p:nvPr/>
        </p:nvPicPr>
        <p:blipFill>
          <a:blip r:embed="rId11">
            <a:extLst/>
          </a:blip>
          <a:srcRect l="34956" t="41643" r="33643" b="37121"/>
          <a:stretch>
            <a:fillRect/>
          </a:stretch>
        </p:blipFill>
        <p:spPr>
          <a:xfrm>
            <a:off x="3581253" y="4054653"/>
            <a:ext cx="809051" cy="729770"/>
          </a:xfrm>
          <a:prstGeom prst="rect">
            <a:avLst/>
          </a:prstGeom>
          <a:ln w="12700">
            <a:miter lim="400000"/>
          </a:ln>
        </p:spPr>
      </p:pic>
      <p:grpSp>
        <p:nvGrpSpPr>
          <p:cNvPr id="729" name="Curved Down Arrow 1"/>
          <p:cNvGrpSpPr/>
          <p:nvPr/>
        </p:nvGrpSpPr>
        <p:grpSpPr>
          <a:xfrm>
            <a:off x="3067297" y="3872373"/>
            <a:ext cx="841119" cy="282138"/>
            <a:chOff x="0" y="0"/>
            <a:chExt cx="841118" cy="282136"/>
          </a:xfrm>
        </p:grpSpPr>
        <p:sp>
          <p:nvSpPr>
            <p:cNvPr id="726" name="Shape"/>
            <p:cNvSpPr/>
            <p:nvPr/>
          </p:nvSpPr>
          <p:spPr>
            <a:xfrm>
              <a:off x="0" y="0"/>
              <a:ext cx="841119" cy="282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93" y="21600"/>
                  </a:moveTo>
                  <a:lnTo>
                    <a:pt x="17977" y="16200"/>
                  </a:lnTo>
                  <a:lnTo>
                    <a:pt x="18882" y="16200"/>
                  </a:lnTo>
                  <a:lnTo>
                    <a:pt x="18882" y="16200"/>
                  </a:lnTo>
                  <a:cubicBezTo>
                    <a:pt x="17789" y="6663"/>
                    <a:pt x="13968" y="0"/>
                    <a:pt x="9594" y="0"/>
                  </a:cubicBezTo>
                  <a:lnTo>
                    <a:pt x="11405" y="0"/>
                  </a:lnTo>
                  <a:cubicBezTo>
                    <a:pt x="15780" y="0"/>
                    <a:pt x="19600" y="6663"/>
                    <a:pt x="20694" y="16200"/>
                  </a:cubicBezTo>
                  <a:lnTo>
                    <a:pt x="21600" y="16200"/>
                  </a:lnTo>
                  <a:close/>
                  <a:moveTo>
                    <a:pt x="10499" y="97"/>
                  </a:moveTo>
                  <a:lnTo>
                    <a:pt x="10499" y="97"/>
                  </a:lnTo>
                  <a:cubicBezTo>
                    <a:pt x="5574" y="1148"/>
                    <a:pt x="1812" y="10461"/>
                    <a:pt x="1812" y="21600"/>
                  </a:cubicBezTo>
                  <a:lnTo>
                    <a:pt x="0" y="21600"/>
                  </a:lnTo>
                  <a:cubicBezTo>
                    <a:pt x="0" y="9671"/>
                    <a:pt x="4295" y="0"/>
                    <a:pt x="9594" y="0"/>
                  </a:cubicBezTo>
                  <a:cubicBezTo>
                    <a:pt x="9896" y="0"/>
                    <a:pt x="10198" y="32"/>
                    <a:pt x="10499" y="97"/>
                  </a:cubicBezTo>
                  <a:close/>
                </a:path>
              </a:pathLst>
            </a:custGeom>
            <a:solidFill>
              <a:srgbClr val="0000FF"/>
            </a:solidFill>
            <a:ln w="12700" cap="flat">
              <a:noFill/>
              <a:miter lim="400000"/>
            </a:ln>
            <a:effectLst/>
          </p:spPr>
          <p:txBody>
            <a:bodyPr wrap="square" lIns="34289" tIns="34289" rIns="34289" bIns="34289" numCol="1" anchor="t">
              <a:noAutofit/>
            </a:bodyPr>
            <a:lstStyle/>
            <a:p>
              <a:pPr marL="0" marR="0">
                <a:spcBef>
                  <a:spcPts val="700"/>
                </a:spcBef>
                <a:defRPr sz="1800">
                  <a:uFillTx/>
                  <a:latin typeface="Calibri"/>
                  <a:ea typeface="Calibri"/>
                  <a:cs typeface="Calibri"/>
                  <a:sym typeface="Calibri"/>
                </a:defRPr>
              </a:pPr>
            </a:p>
          </p:txBody>
        </p:sp>
        <p:sp>
          <p:nvSpPr>
            <p:cNvPr id="727" name="Shape"/>
            <p:cNvSpPr/>
            <p:nvPr/>
          </p:nvSpPr>
          <p:spPr>
            <a:xfrm>
              <a:off x="0" y="0"/>
              <a:ext cx="408853" cy="282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
                  </a:moveTo>
                  <a:lnTo>
                    <a:pt x="21600" y="97"/>
                  </a:lnTo>
                  <a:cubicBezTo>
                    <a:pt x="11467" y="1148"/>
                    <a:pt x="3727" y="10461"/>
                    <a:pt x="3727" y="21600"/>
                  </a:cubicBezTo>
                  <a:lnTo>
                    <a:pt x="0" y="21600"/>
                  </a:lnTo>
                  <a:cubicBezTo>
                    <a:pt x="0" y="9671"/>
                    <a:pt x="8836" y="0"/>
                    <a:pt x="19736" y="0"/>
                  </a:cubicBezTo>
                  <a:cubicBezTo>
                    <a:pt x="20359" y="0"/>
                    <a:pt x="20981" y="32"/>
                    <a:pt x="21600" y="97"/>
                  </a:cubicBezTo>
                  <a:close/>
                </a:path>
              </a:pathLst>
            </a:custGeom>
            <a:solidFill>
              <a:srgbClr val="000000">
                <a:alpha val="20000"/>
              </a:srgbClr>
            </a:solidFill>
            <a:ln w="12700" cap="flat">
              <a:noFill/>
              <a:miter lim="400000"/>
            </a:ln>
            <a:effectLst/>
          </p:spPr>
          <p:txBody>
            <a:bodyPr wrap="square" lIns="34289" tIns="34289" rIns="34289" bIns="34289" numCol="1" anchor="t">
              <a:noAutofit/>
            </a:bodyPr>
            <a:lstStyle/>
            <a:p>
              <a:pPr marL="0" marR="0">
                <a:spcBef>
                  <a:spcPts val="700"/>
                </a:spcBef>
                <a:defRPr sz="1800">
                  <a:uFillTx/>
                  <a:latin typeface="Calibri"/>
                  <a:ea typeface="Calibri"/>
                  <a:cs typeface="Calibri"/>
                  <a:sym typeface="Calibri"/>
                </a:defRPr>
              </a:pPr>
            </a:p>
          </p:txBody>
        </p:sp>
        <p:sp>
          <p:nvSpPr>
            <p:cNvPr id="728" name="Line"/>
            <p:cNvSpPr/>
            <p:nvPr/>
          </p:nvSpPr>
          <p:spPr>
            <a:xfrm>
              <a:off x="0" y="0"/>
              <a:ext cx="841119" cy="282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9" y="97"/>
                  </a:moveTo>
                  <a:lnTo>
                    <a:pt x="10499" y="97"/>
                  </a:lnTo>
                  <a:cubicBezTo>
                    <a:pt x="5574" y="1148"/>
                    <a:pt x="1812" y="10461"/>
                    <a:pt x="1812" y="21600"/>
                  </a:cubicBezTo>
                  <a:lnTo>
                    <a:pt x="0" y="21600"/>
                  </a:lnTo>
                  <a:cubicBezTo>
                    <a:pt x="0" y="9671"/>
                    <a:pt x="4295" y="0"/>
                    <a:pt x="9594" y="0"/>
                  </a:cubicBezTo>
                  <a:lnTo>
                    <a:pt x="11405" y="0"/>
                  </a:lnTo>
                  <a:cubicBezTo>
                    <a:pt x="15780" y="0"/>
                    <a:pt x="19600" y="6663"/>
                    <a:pt x="20694" y="16200"/>
                  </a:cubicBezTo>
                  <a:lnTo>
                    <a:pt x="21600" y="16200"/>
                  </a:lnTo>
                  <a:lnTo>
                    <a:pt x="20093" y="21600"/>
                  </a:lnTo>
                  <a:lnTo>
                    <a:pt x="17977" y="16200"/>
                  </a:lnTo>
                  <a:lnTo>
                    <a:pt x="18882" y="16200"/>
                  </a:lnTo>
                  <a:lnTo>
                    <a:pt x="18882" y="16200"/>
                  </a:lnTo>
                  <a:cubicBezTo>
                    <a:pt x="17789" y="6663"/>
                    <a:pt x="13968" y="0"/>
                    <a:pt x="9594" y="0"/>
                  </a:cubicBezTo>
                </a:path>
              </a:pathLst>
            </a:custGeom>
            <a:noFill/>
            <a:ln w="3175" cap="flat">
              <a:solidFill>
                <a:srgbClr val="000000"/>
              </a:solidFill>
              <a:prstDash val="solid"/>
              <a:round/>
            </a:ln>
            <a:effectLst/>
          </p:spPr>
          <p:txBody>
            <a:bodyPr wrap="square" lIns="34289" tIns="34289" rIns="34289" bIns="34289" numCol="1" anchor="t">
              <a:noAutofit/>
            </a:bodyPr>
            <a:lstStyle/>
            <a:p>
              <a:pPr marL="0" marR="0">
                <a:spcBef>
                  <a:spcPts val="700"/>
                </a:spcBef>
                <a:defRPr sz="1800">
                  <a:uFillTx/>
                  <a:latin typeface="Calibri"/>
                  <a:ea typeface="Calibri"/>
                  <a:cs typeface="Calibri"/>
                  <a:sym typeface="Calibri"/>
                </a:defRPr>
              </a:pPr>
            </a:p>
          </p:txBody>
        </p:sp>
      </p:grpSp>
      <p:sp>
        <p:nvSpPr>
          <p:cNvPr id="730" name="Rectangle 29"/>
          <p:cNvSpPr txBox="1"/>
          <p:nvPr/>
        </p:nvSpPr>
        <p:spPr>
          <a:xfrm>
            <a:off x="2881806" y="4553577"/>
            <a:ext cx="611982" cy="420815"/>
          </a:xfrm>
          <a:prstGeom prst="rect">
            <a:avLst/>
          </a:prstGeom>
          <a:ln w="12700">
            <a:miter lim="400000"/>
          </a:ln>
          <a:extLst>
            <a:ext uri="{C572A759-6A51-4108-AA02-DFA0A04FC94B}">
              <ma14:wrappingTextBoxFlag xmlns:ma14="http://schemas.microsoft.com/office/mac/drawingml/2011/main" val="1"/>
            </a:ext>
          </a:extLst>
        </p:spPr>
        <p:txBody>
          <a:bodyPr lIns="35099" tIns="35099" rIns="35099" bIns="35099">
            <a:spAutoFit/>
          </a:bodyPr>
          <a:lstStyle>
            <a:lvl1pPr marL="0" marR="0">
              <a:spcBef>
                <a:spcPts val="400"/>
              </a:spcBef>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b="1" sz="1200">
                <a:solidFill>
                  <a:srgbClr val="FF0000"/>
                </a:solidFill>
                <a:uFillTx/>
              </a:defRPr>
            </a:lvl1pPr>
          </a:lstStyle>
          <a:p>
            <a:pPr/>
            <a:r>
              <a:t>Bubbles</a:t>
            </a:r>
          </a:p>
        </p:txBody>
      </p:sp>
      <p:sp>
        <p:nvSpPr>
          <p:cNvPr id="731" name="Straight Arrow Connector 4"/>
          <p:cNvSpPr/>
          <p:nvPr/>
        </p:nvSpPr>
        <p:spPr>
          <a:xfrm flipH="1" flipV="1">
            <a:off x="2817438" y="4441278"/>
            <a:ext cx="207244" cy="126085"/>
          </a:xfrm>
          <a:prstGeom prst="line">
            <a:avLst/>
          </a:prstGeom>
          <a:ln w="12700">
            <a:solidFill>
              <a:srgbClr val="FF0000"/>
            </a:solidFill>
            <a:tailEnd type="triangle"/>
          </a:ln>
        </p:spPr>
        <p:txBody>
          <a:bodyPr lIns="34289" tIns="34289" rIns="34289" bIns="34289"/>
          <a:lstStyle/>
          <a:p>
            <a:pPr marL="0" marR="0">
              <a:defRPr sz="1800">
                <a:uFillTx/>
                <a:latin typeface="Calibri"/>
                <a:ea typeface="Calibri"/>
                <a:cs typeface="Calibri"/>
                <a:sym typeface="Calibri"/>
              </a:defRPr>
            </a:pPr>
          </a:p>
        </p:txBody>
      </p:sp>
      <p:graphicFrame>
        <p:nvGraphicFramePr>
          <p:cNvPr id="732" name="Table 34"/>
          <p:cNvGraphicFramePr/>
          <p:nvPr/>
        </p:nvGraphicFramePr>
        <p:xfrm>
          <a:off x="1533431" y="5770030"/>
          <a:ext cx="3912025" cy="984508"/>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087610"/>
                <a:gridCol w="671706"/>
                <a:gridCol w="1149532"/>
              </a:tblGrid>
              <a:tr h="376113">
                <a:tc>
                  <a:txBody>
                    <a:bodyPr/>
                    <a:lstStyle/>
                    <a:p>
                      <a:pPr algn="l">
                        <a:defRPr b="0" i="0" sz="1800">
                          <a:solidFill>
                            <a:srgbClr val="000000"/>
                          </a:solidFill>
                        </a:defRPr>
                      </a:pPr>
                      <a:r>
                        <a:rPr b="1" sz="1200">
                          <a:solidFill>
                            <a:srgbClr val="FFFFFF"/>
                          </a:solidFill>
                          <a:latin typeface="Calibri"/>
                          <a:ea typeface="Calibri"/>
                          <a:cs typeface="Calibri"/>
                        </a:rPr>
                        <a:t>Material/
Parameter</a:t>
                      </a:r>
                    </a:p>
                  </a:txBody>
                  <a:tcPr marL="0" marR="0" marT="0" marB="0" anchor="t" anchorCtr="0" horzOverflow="overflow">
                    <a:lnL w="3175">
                      <a:solidFill>
                        <a:srgbClr val="FFFFFF"/>
                      </a:solidFill>
                    </a:lnL>
                    <a:lnR w="3175">
                      <a:solidFill>
                        <a:srgbClr val="FFFFFF"/>
                      </a:solidFill>
                    </a:lnR>
                    <a:lnT w="3175">
                      <a:solidFill>
                        <a:srgbClr val="FFFFFF"/>
                      </a:solidFill>
                    </a:lnT>
                    <a:lnB w="25400">
                      <a:solidFill>
                        <a:srgbClr val="FFFFFF"/>
                      </a:solidFill>
                    </a:lnB>
                    <a:solidFill>
                      <a:srgbClr val="4472C4"/>
                    </a:solidFill>
                  </a:tcPr>
                </a:tc>
                <a:tc>
                  <a:txBody>
                    <a:bodyPr/>
                    <a:lstStyle/>
                    <a:p>
                      <a:pPr algn="l">
                        <a:defRPr i="0" sz="1200">
                          <a:latin typeface="Calibri"/>
                          <a:ea typeface="Calibri"/>
                          <a:cs typeface="Calibri"/>
                        </a:defRPr>
                      </a:pPr>
                      <a:r>
                        <a:t>PbWO</a:t>
                      </a:r>
                      <a:r>
                        <a:rPr baseline="-25000"/>
                        <a:t>4</a:t>
                      </a:r>
                    </a:p>
                  </a:txBody>
                  <a:tcPr marL="0" marR="0" marT="0" marB="0" anchor="t" anchorCtr="0" horzOverflow="overflow">
                    <a:lnL w="3175">
                      <a:solidFill>
                        <a:srgbClr val="FFFFFF"/>
                      </a:solidFill>
                    </a:lnL>
                    <a:lnR w="3175">
                      <a:solidFill>
                        <a:srgbClr val="FFFFFF"/>
                      </a:solidFill>
                    </a:lnR>
                    <a:lnT w="3175">
                      <a:solidFill>
                        <a:srgbClr val="FFFFFF"/>
                      </a:solidFill>
                    </a:lnT>
                    <a:lnB w="25400">
                      <a:solidFill>
                        <a:srgbClr val="FFFFFF"/>
                      </a:solidFill>
                    </a:lnB>
                    <a:solidFill>
                      <a:srgbClr val="4472C4"/>
                    </a:solidFill>
                  </a:tcPr>
                </a:tc>
                <a:tc>
                  <a:txBody>
                    <a:bodyPr/>
                    <a:lstStyle/>
                    <a:p>
                      <a:pPr algn="l">
                        <a:defRPr i="0" sz="1200">
                          <a:latin typeface="Calibri"/>
                          <a:ea typeface="Calibri"/>
                          <a:cs typeface="Calibri"/>
                        </a:defRPr>
                      </a:pPr>
                      <a:r>
                        <a:t>CUA/VSL glass</a:t>
                      </a:r>
                    </a:p>
                  </a:txBody>
                  <a:tcPr marL="0" marR="0" marT="0" marB="0" anchor="t" anchorCtr="0" horzOverflow="overflow">
                    <a:lnL w="3175">
                      <a:solidFill>
                        <a:srgbClr val="FFFFFF"/>
                      </a:solidFill>
                    </a:lnL>
                    <a:lnR w="3175">
                      <a:solidFill>
                        <a:srgbClr val="FFFFFF"/>
                      </a:solidFill>
                    </a:lnR>
                    <a:lnT w="3175">
                      <a:solidFill>
                        <a:srgbClr val="FFFFFF"/>
                      </a:solidFill>
                    </a:lnT>
                    <a:lnB w="25400">
                      <a:solidFill>
                        <a:srgbClr val="FFFFFF"/>
                      </a:solidFill>
                    </a:lnB>
                    <a:solidFill>
                      <a:srgbClr val="4472C4"/>
                    </a:solidFill>
                  </a:tcPr>
                </a:tc>
              </a:tr>
              <a:tr h="217246">
                <a:tc>
                  <a:txBody>
                    <a:bodyPr/>
                    <a:lstStyle/>
                    <a:p>
                      <a:pPr algn="l">
                        <a:defRPr b="0" i="0" sz="1800">
                          <a:solidFill>
                            <a:srgbClr val="000000"/>
                          </a:solidFill>
                        </a:defRPr>
                      </a:pPr>
                      <a:r>
                        <a:rPr b="1" sz="1200">
                          <a:solidFill>
                            <a:srgbClr val="FFFFFF"/>
                          </a:solidFill>
                          <a:latin typeface="Calibri"/>
                          <a:ea typeface="Calibri"/>
                          <a:cs typeface="Calibri"/>
                        </a:rPr>
                        <a:t>Luminescence (nm)</a:t>
                      </a:r>
                    </a:p>
                  </a:txBody>
                  <a:tcPr marL="0" marR="0" marT="0" marB="0" anchor="t" anchorCtr="0" horzOverflow="overflow">
                    <a:lnL w="3175">
                      <a:solidFill>
                        <a:srgbClr val="FFFFFF"/>
                      </a:solidFill>
                    </a:lnL>
                    <a:lnR w="3175">
                      <a:solidFill>
                        <a:srgbClr val="FFFFFF"/>
                      </a:solidFill>
                    </a:lnR>
                    <a:lnT w="25400">
                      <a:solidFill>
                        <a:srgbClr val="FFFFFF"/>
                      </a:solidFill>
                    </a:lnT>
                    <a:lnB w="3175">
                      <a:solidFill>
                        <a:srgbClr val="FFFFFF"/>
                      </a:solidFill>
                    </a:lnB>
                    <a:solidFill>
                      <a:srgbClr val="4472C4"/>
                    </a:solidFill>
                  </a:tcPr>
                </a:tc>
                <a:tc>
                  <a:txBody>
                    <a:bodyPr/>
                    <a:lstStyle/>
                    <a:p>
                      <a:pPr algn="ctr">
                        <a:defRPr i="0" sz="1800"/>
                      </a:pPr>
                      <a:r>
                        <a:rPr sz="1200">
                          <a:latin typeface="Calibri"/>
                          <a:ea typeface="Calibri"/>
                          <a:cs typeface="Calibri"/>
                        </a:rPr>
                        <a:t>420</a:t>
                      </a:r>
                    </a:p>
                  </a:txBody>
                  <a:tcPr marL="0" marR="0" marT="0" marB="0" anchor="t" anchorCtr="0" horzOverflow="overflow">
                    <a:lnL w="3175">
                      <a:solidFill>
                        <a:srgbClr val="FFFFFF"/>
                      </a:solidFill>
                    </a:lnL>
                    <a:lnR w="3175">
                      <a:solidFill>
                        <a:srgbClr val="FFFFFF"/>
                      </a:solidFill>
                    </a:lnR>
                    <a:lnT w="25400">
                      <a:solidFill>
                        <a:srgbClr val="FFFFFF"/>
                      </a:solidFill>
                    </a:lnT>
                    <a:lnB w="3175">
                      <a:solidFill>
                        <a:srgbClr val="FFFFFF"/>
                      </a:solidFill>
                    </a:lnB>
                    <a:solidFill>
                      <a:srgbClr val="CDD4EA"/>
                    </a:solidFill>
                  </a:tcPr>
                </a:tc>
                <a:tc>
                  <a:txBody>
                    <a:bodyPr/>
                    <a:lstStyle/>
                    <a:p>
                      <a:pPr algn="ctr">
                        <a:defRPr i="0" sz="1800"/>
                      </a:pPr>
                      <a:r>
                        <a:rPr sz="1200">
                          <a:latin typeface="Calibri"/>
                          <a:ea typeface="Calibri"/>
                          <a:cs typeface="Calibri"/>
                        </a:rPr>
                        <a:t>440</a:t>
                      </a:r>
                    </a:p>
                  </a:txBody>
                  <a:tcPr marL="0" marR="0" marT="0" marB="0" anchor="t" anchorCtr="0" horzOverflow="overflow">
                    <a:lnL w="3175">
                      <a:solidFill>
                        <a:srgbClr val="FFFFFF"/>
                      </a:solidFill>
                    </a:lnL>
                    <a:lnR w="3175">
                      <a:solidFill>
                        <a:srgbClr val="FFFFFF"/>
                      </a:solidFill>
                    </a:lnR>
                    <a:lnT w="25400">
                      <a:solidFill>
                        <a:srgbClr val="FFFFFF"/>
                      </a:solidFill>
                    </a:lnT>
                    <a:lnB w="3175">
                      <a:solidFill>
                        <a:srgbClr val="FFFFFF"/>
                      </a:solidFill>
                    </a:lnB>
                    <a:solidFill>
                      <a:srgbClr val="CDD4EA"/>
                    </a:solidFill>
                  </a:tcPr>
                </a:tc>
              </a:tr>
              <a:tr h="387731">
                <a:tc>
                  <a:txBody>
                    <a:bodyPr/>
                    <a:lstStyle/>
                    <a:p>
                      <a:pPr algn="l">
                        <a:defRPr i="0" sz="1200">
                          <a:latin typeface="Calibri"/>
                          <a:ea typeface="Calibri"/>
                          <a:cs typeface="Calibri"/>
                        </a:defRPr>
                      </a:pPr>
                      <a:r>
                        <a:t>Relative light output (compared to PbWO</a:t>
                      </a:r>
                      <a:r>
                        <a:rPr baseline="-25000"/>
                        <a:t>4</a:t>
                      </a:r>
                      <a:r>
                        <a:t>)</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4472C4"/>
                    </a:solidFill>
                  </a:tcPr>
                </a:tc>
                <a:tc>
                  <a:txBody>
                    <a:bodyPr/>
                    <a:lstStyle/>
                    <a:p>
                      <a:pPr algn="ctr">
                        <a:defRPr i="0" sz="1800"/>
                      </a:pPr>
                      <a:r>
                        <a:rPr sz="1200">
                          <a:latin typeface="Calibri"/>
                          <a:ea typeface="Calibri"/>
                          <a:cs typeface="Calibri"/>
                        </a:rPr>
                        <a:t>1</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E8EBF5"/>
                    </a:solidFill>
                  </a:tcPr>
                </a:tc>
                <a:tc>
                  <a:txBody>
                    <a:bodyPr/>
                    <a:lstStyle/>
                    <a:p>
                      <a:pPr algn="ctr">
                        <a:defRPr i="0" sz="1800"/>
                      </a:pPr>
                      <a:r>
                        <a:rPr sz="1200">
                          <a:latin typeface="Calibri"/>
                          <a:ea typeface="Calibri"/>
                          <a:cs typeface="Calibri"/>
                        </a:rPr>
                        <a:t>11-35</a:t>
                      </a:r>
                    </a:p>
                  </a:txBody>
                  <a:tcPr marL="0" marR="0" marT="0" marB="0" anchor="t" anchorCtr="0" horzOverflow="overflow">
                    <a:lnL w="3175">
                      <a:solidFill>
                        <a:srgbClr val="FFFFFF"/>
                      </a:solidFill>
                    </a:lnL>
                    <a:lnR w="3175">
                      <a:solidFill>
                        <a:srgbClr val="FFFFFF"/>
                      </a:solidFill>
                    </a:lnR>
                    <a:lnT w="3175">
                      <a:solidFill>
                        <a:srgbClr val="FFFFFF"/>
                      </a:solidFill>
                    </a:lnT>
                    <a:lnB w="3175">
                      <a:solidFill>
                        <a:srgbClr val="FFFFFF"/>
                      </a:solidFill>
                    </a:lnB>
                    <a:solidFill>
                      <a:srgbClr val="E8EBF5"/>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0"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4" name="Picture 13" descr="Picture 13"/>
          <p:cNvPicPr>
            <a:picLocks noChangeAspect="1"/>
          </p:cNvPicPr>
          <p:nvPr/>
        </p:nvPicPr>
        <p:blipFill>
          <a:blip r:embed="rId2">
            <a:extLst/>
          </a:blip>
          <a:stretch>
            <a:fillRect/>
          </a:stretch>
        </p:blipFill>
        <p:spPr>
          <a:xfrm flipH="1">
            <a:off x="5290511" y="3729754"/>
            <a:ext cx="1867089" cy="1689387"/>
          </a:xfrm>
          <a:prstGeom prst="rect">
            <a:avLst/>
          </a:prstGeom>
          <a:ln w="12700">
            <a:miter lim="400000"/>
          </a:ln>
        </p:spPr>
      </p:pic>
      <p:sp>
        <p:nvSpPr>
          <p:cNvPr id="735" name="Slide Number Placeholder 7"/>
          <p:cNvSpPr txBox="1"/>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6" name="CustomShape 1"/>
          <p:cNvSpPr txBox="1"/>
          <p:nvPr/>
        </p:nvSpPr>
        <p:spPr>
          <a:xfrm>
            <a:off x="1016113" y="-82064"/>
            <a:ext cx="7670687" cy="110139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0" marR="0" algn="ctr" defTabSz="457200">
              <a:defRPr spc="-1" sz="3900">
                <a:uFill>
                  <a:solidFill>
                    <a:srgbClr val="FFFFFF"/>
                  </a:solidFill>
                </a:uFill>
              </a:defRPr>
            </a:pPr>
            <a:r>
              <a:t>         </a:t>
            </a:r>
            <a:endParaRPr sz="1600"/>
          </a:p>
          <a:p>
            <a:pPr marL="0" marR="0" defTabSz="457200">
              <a:defRPr spc="-1" sz="3900">
                <a:uFill>
                  <a:solidFill>
                    <a:srgbClr val="FFFFFF"/>
                  </a:solidFill>
                </a:uFill>
              </a:defRPr>
            </a:pPr>
            <a:r>
              <a:t>       </a:t>
            </a:r>
          </a:p>
        </p:txBody>
      </p:sp>
      <p:sp>
        <p:nvSpPr>
          <p:cNvPr id="737" name="Text Box 1"/>
          <p:cNvSpPr txBox="1"/>
          <p:nvPr/>
        </p:nvSpPr>
        <p:spPr>
          <a:xfrm>
            <a:off x="291289" y="186522"/>
            <a:ext cx="8666975" cy="471524"/>
          </a:xfrm>
          <a:prstGeom prst="rect">
            <a:avLst/>
          </a:prstGeom>
          <a:ln w="12700">
            <a:miter lim="400000"/>
          </a:ln>
          <a:extLst>
            <a:ext uri="{C572A759-6A51-4108-AA02-DFA0A04FC94B}">
              <ma14:wrappingTextBoxFlag xmlns:ma14="http://schemas.microsoft.com/office/mac/drawingml/2011/main" val="1"/>
            </a:ext>
          </a:extLst>
        </p:spPr>
        <p:txBody>
          <a:bodyPr lIns="40114" tIns="40114" rIns="40114" bIns="40114" anchor="ctr">
            <a:spAutoFit/>
          </a:bodyPr>
          <a:lstStyle>
            <a:lvl1pPr marL="0" marR="0"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6633"/>
                </a:solidFill>
                <a:uFillTx/>
                <a:latin typeface="Times New Roman"/>
                <a:ea typeface="Times New Roman"/>
                <a:cs typeface="Times New Roman"/>
                <a:sym typeface="Times New Roman"/>
              </a:defRPr>
            </a:lvl1pPr>
          </a:lstStyle>
          <a:p>
            <a:pPr/>
            <a:r>
              <a:t>eRD14 – overview</a:t>
            </a:r>
          </a:p>
        </p:txBody>
      </p:sp>
      <p:pic>
        <p:nvPicPr>
          <p:cNvPr id="738" name="Picture 1" descr="Picture 1"/>
          <p:cNvPicPr>
            <a:picLocks noChangeAspect="1"/>
          </p:cNvPicPr>
          <p:nvPr/>
        </p:nvPicPr>
        <p:blipFill>
          <a:blip r:embed="rId3">
            <a:extLst/>
          </a:blip>
          <a:stretch>
            <a:fillRect/>
          </a:stretch>
        </p:blipFill>
        <p:spPr>
          <a:xfrm>
            <a:off x="1114472" y="961401"/>
            <a:ext cx="2079301" cy="1408322"/>
          </a:xfrm>
          <a:prstGeom prst="rect">
            <a:avLst/>
          </a:prstGeom>
          <a:ln w="12700">
            <a:miter lim="400000"/>
          </a:ln>
        </p:spPr>
      </p:pic>
      <p:sp>
        <p:nvSpPr>
          <p:cNvPr id="739" name="TextBox 10"/>
          <p:cNvSpPr txBox="1"/>
          <p:nvPr/>
        </p:nvSpPr>
        <p:spPr>
          <a:xfrm>
            <a:off x="73448" y="2544212"/>
            <a:ext cx="3626059" cy="1287863"/>
          </a:xfrm>
          <a:prstGeom prst="rect">
            <a:avLst/>
          </a:prstGeom>
          <a:ln w="12700">
            <a:miter lim="400000"/>
          </a:ln>
          <a:extLst>
            <a:ext uri="{C572A759-6A51-4108-AA02-DFA0A04FC94B}">
              <ma14:wrappingTextBoxFlag xmlns:ma14="http://schemas.microsoft.com/office/mac/drawingml/2011/main" val="1"/>
            </a:ext>
          </a:extLst>
        </p:spPr>
        <p:txBody>
          <a:bodyPr lIns="47620" tIns="47620" rIns="47620" bIns="47620">
            <a:spAutoFit/>
          </a:bodyPr>
          <a:lstStyle/>
          <a:p>
            <a:pPr marL="285750" marR="0" indent="-285750" defTabSz="457200">
              <a:buSzPct val="100000"/>
              <a:buFont typeface="Arial"/>
              <a:buChar char="•"/>
              <a:defRPr sz="1600">
                <a:uFillTx/>
              </a:defRPr>
            </a:pPr>
            <a:r>
              <a:t>Dual-radiator RICH (dRICH).</a:t>
            </a:r>
          </a:p>
          <a:p>
            <a:pPr marL="285750" marR="0" indent="-285750" defTabSz="457200">
              <a:buSzPct val="100000"/>
              <a:buFont typeface="Arial"/>
              <a:buChar char="•"/>
              <a:defRPr sz="1600">
                <a:uFillTx/>
              </a:defRPr>
            </a:pPr>
            <a:r>
              <a:t>First dRICH for solenoid detector </a:t>
            </a:r>
          </a:p>
          <a:p>
            <a:pPr marL="285750" marR="0" indent="-285750" defTabSz="457200">
              <a:buSzPct val="100000"/>
              <a:buFont typeface="Arial"/>
              <a:buChar char="•"/>
              <a:defRPr sz="1600">
                <a:uFillTx/>
              </a:defRPr>
            </a:pPr>
            <a:r>
              <a:t>Aerogel &amp; C</a:t>
            </a:r>
            <a:r>
              <a:rPr baseline="-25000"/>
              <a:t>2</a:t>
            </a:r>
            <a:r>
              <a:t>F</a:t>
            </a:r>
            <a:r>
              <a:rPr baseline="-25000"/>
              <a:t>6</a:t>
            </a:r>
            <a:r>
              <a:t> gas provide  </a:t>
            </a:r>
            <a:r>
              <a:rPr i="1"/>
              <a:t>continuous</a:t>
            </a:r>
            <a:r>
              <a:t> coverage up to:</a:t>
            </a:r>
          </a:p>
          <a:p>
            <a:pPr marL="0" marR="0" defTabSz="457200">
              <a:defRPr sz="1600">
                <a:uFillTx/>
              </a:defRPr>
            </a:pPr>
            <a:r>
              <a:t>	60 GeV (</a:t>
            </a:r>
            <a:r>
              <a:rPr>
                <a:latin typeface="Symbol"/>
                <a:ea typeface="Symbol"/>
                <a:cs typeface="Symbol"/>
                <a:sym typeface="Symbol"/>
              </a:rPr>
              <a:t>p</a:t>
            </a:r>
            <a:r>
              <a:t>/K); 15 GeV (e/</a:t>
            </a:r>
            <a:r>
              <a:rPr>
                <a:latin typeface="Symbol"/>
                <a:ea typeface="Symbol"/>
                <a:cs typeface="Symbol"/>
                <a:sym typeface="Symbol"/>
              </a:rPr>
              <a:t>p</a:t>
            </a:r>
            <a:r>
              <a:t>)</a:t>
            </a:r>
          </a:p>
        </p:txBody>
      </p:sp>
      <p:pic>
        <p:nvPicPr>
          <p:cNvPr id="740" name="Picture 8" descr="Picture 8"/>
          <p:cNvPicPr>
            <a:picLocks noChangeAspect="1"/>
          </p:cNvPicPr>
          <p:nvPr/>
        </p:nvPicPr>
        <p:blipFill>
          <a:blip r:embed="rId4">
            <a:extLst/>
          </a:blip>
          <a:stretch>
            <a:fillRect/>
          </a:stretch>
        </p:blipFill>
        <p:spPr>
          <a:xfrm>
            <a:off x="73448" y="818503"/>
            <a:ext cx="1168136" cy="1694120"/>
          </a:xfrm>
          <a:prstGeom prst="rect">
            <a:avLst/>
          </a:prstGeom>
          <a:ln w="12700">
            <a:miter lim="400000"/>
          </a:ln>
        </p:spPr>
      </p:pic>
      <p:pic>
        <p:nvPicPr>
          <p:cNvPr id="741" name="Picture 12" descr="Picture 12"/>
          <p:cNvPicPr>
            <a:picLocks noChangeAspect="1"/>
          </p:cNvPicPr>
          <p:nvPr/>
        </p:nvPicPr>
        <p:blipFill>
          <a:blip r:embed="rId5">
            <a:extLst/>
          </a:blip>
          <a:stretch>
            <a:fillRect/>
          </a:stretch>
        </p:blipFill>
        <p:spPr>
          <a:xfrm flipH="1">
            <a:off x="3717966" y="3911382"/>
            <a:ext cx="1548775" cy="1433133"/>
          </a:xfrm>
          <a:prstGeom prst="rect">
            <a:avLst/>
          </a:prstGeom>
          <a:ln>
            <a:solidFill>
              <a:srgbClr val="000000"/>
            </a:solidFill>
          </a:ln>
        </p:spPr>
      </p:pic>
      <p:sp>
        <p:nvSpPr>
          <p:cNvPr id="742" name="Slide Number Placeholder 2"/>
          <p:cNvSpPr txBox="1"/>
          <p:nvPr/>
        </p:nvSpPr>
        <p:spPr>
          <a:xfrm>
            <a:off x="7162800" y="3269443"/>
            <a:ext cx="2133600" cy="269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marL="0" marR="0" algn="r" defTabSz="457200">
              <a:defRPr sz="1200">
                <a:solidFill>
                  <a:srgbClr val="888888"/>
                </a:solidFill>
                <a:uFillTx/>
                <a:latin typeface="Calibri"/>
                <a:ea typeface="Calibri"/>
                <a:cs typeface="Calibri"/>
                <a:sym typeface="Calibri"/>
              </a:defRPr>
            </a:lvl1pPr>
          </a:lstStyle>
          <a:p>
            <a:pPr/>
            <a:r>
              <a:t>1</a:t>
            </a:r>
          </a:p>
        </p:txBody>
      </p:sp>
      <p:pic>
        <p:nvPicPr>
          <p:cNvPr id="743" name="Picture 15" descr="Picture 15"/>
          <p:cNvPicPr>
            <a:picLocks noChangeAspect="1"/>
          </p:cNvPicPr>
          <p:nvPr/>
        </p:nvPicPr>
        <p:blipFill>
          <a:blip r:embed="rId6">
            <a:extLst/>
          </a:blip>
          <a:stretch>
            <a:fillRect/>
          </a:stretch>
        </p:blipFill>
        <p:spPr>
          <a:xfrm>
            <a:off x="6275061" y="504784"/>
            <a:ext cx="2431508" cy="1823632"/>
          </a:xfrm>
          <a:prstGeom prst="rect">
            <a:avLst/>
          </a:prstGeom>
          <a:ln w="12700">
            <a:miter lim="400000"/>
          </a:ln>
        </p:spPr>
      </p:pic>
      <p:pic>
        <p:nvPicPr>
          <p:cNvPr id="744" name="Picture 3" descr="Picture 3"/>
          <p:cNvPicPr>
            <a:picLocks noChangeAspect="1"/>
          </p:cNvPicPr>
          <p:nvPr/>
        </p:nvPicPr>
        <p:blipFill>
          <a:blip r:embed="rId7">
            <a:extLst/>
          </a:blip>
          <a:stretch>
            <a:fillRect/>
          </a:stretch>
        </p:blipFill>
        <p:spPr>
          <a:xfrm>
            <a:off x="3904357" y="507288"/>
            <a:ext cx="2311401" cy="1875791"/>
          </a:xfrm>
          <a:prstGeom prst="rect">
            <a:avLst/>
          </a:prstGeom>
          <a:ln w="12700">
            <a:miter lim="400000"/>
          </a:ln>
        </p:spPr>
      </p:pic>
      <p:sp>
        <p:nvSpPr>
          <p:cNvPr id="745" name="TextBox 25"/>
          <p:cNvSpPr txBox="1"/>
          <p:nvPr/>
        </p:nvSpPr>
        <p:spPr>
          <a:xfrm>
            <a:off x="3913714" y="2512529"/>
            <a:ext cx="4408651" cy="1249255"/>
          </a:xfrm>
          <a:prstGeom prst="rect">
            <a:avLst/>
          </a:prstGeom>
          <a:ln w="12700">
            <a:miter lim="400000"/>
          </a:ln>
          <a:extLst>
            <a:ext uri="{C572A759-6A51-4108-AA02-DFA0A04FC94B}">
              <ma14:wrappingTextBoxFlag xmlns:ma14="http://schemas.microsoft.com/office/mac/drawingml/2011/main" val="1"/>
            </a:ext>
          </a:extLst>
        </p:spPr>
        <p:txBody>
          <a:bodyPr lIns="47620" tIns="47620" rIns="47620" bIns="47620">
            <a:spAutoFit/>
          </a:bodyPr>
          <a:lstStyle/>
          <a:p>
            <a:pPr marL="285750" marR="0" indent="-285750" defTabSz="457200">
              <a:buSzPct val="100000"/>
              <a:buFont typeface="Arial"/>
              <a:buChar char="•"/>
              <a:defRPr sz="1600">
                <a:uFillTx/>
              </a:defRPr>
            </a:pPr>
            <a:r>
              <a:t>Compact modular aerogel RICH (mRICH)</a:t>
            </a:r>
          </a:p>
          <a:p>
            <a:pPr marL="285750" marR="0" indent="-285750" defTabSz="457200">
              <a:buSzPct val="100000"/>
              <a:buFont typeface="Arial"/>
              <a:buChar char="•"/>
              <a:defRPr sz="1600">
                <a:uFillTx/>
              </a:defRPr>
            </a:pPr>
            <a:r>
              <a:t>First RICH with (Fresnel) lens focusing</a:t>
            </a:r>
          </a:p>
          <a:p>
            <a:pPr marL="285750" marR="0" indent="-285750" defTabSz="457200">
              <a:buSzPct val="100000"/>
              <a:buFont typeface="Arial"/>
              <a:buChar char="•"/>
              <a:defRPr sz="1600">
                <a:uFillTx/>
              </a:defRPr>
            </a:pPr>
            <a:r>
              <a:t>Small, sharp ring improves performance and reduces photosensor area (cost)</a:t>
            </a:r>
          </a:p>
          <a:p>
            <a:pPr marL="285750" marR="0" indent="-285750" defTabSz="457200">
              <a:buSzPct val="100000"/>
              <a:buFont typeface="Arial"/>
              <a:buChar char="•"/>
              <a:defRPr sz="1600">
                <a:uFillTx/>
              </a:defRPr>
            </a:pPr>
            <a:r>
              <a:t>Covers up to 8 GeV (</a:t>
            </a:r>
            <a:r>
              <a:rPr>
                <a:latin typeface="Symbol"/>
                <a:ea typeface="Symbol"/>
                <a:cs typeface="Symbol"/>
                <a:sym typeface="Symbol"/>
              </a:rPr>
              <a:t>p</a:t>
            </a:r>
            <a:r>
              <a:t>/K) and 2 GeV (e/</a:t>
            </a:r>
            <a:r>
              <a:rPr>
                <a:latin typeface="Symbol"/>
                <a:ea typeface="Symbol"/>
                <a:cs typeface="Symbol"/>
                <a:sym typeface="Symbol"/>
              </a:rPr>
              <a:t>p</a:t>
            </a:r>
            <a:r>
              <a:t>)</a:t>
            </a:r>
          </a:p>
        </p:txBody>
      </p:sp>
      <p:sp>
        <p:nvSpPr>
          <p:cNvPr id="746" name="TextBox 26"/>
          <p:cNvSpPr txBox="1"/>
          <p:nvPr/>
        </p:nvSpPr>
        <p:spPr>
          <a:xfrm>
            <a:off x="3820948" y="5482738"/>
            <a:ext cx="4673696" cy="1249255"/>
          </a:xfrm>
          <a:prstGeom prst="rect">
            <a:avLst/>
          </a:prstGeom>
          <a:ln w="12700">
            <a:miter lim="400000"/>
          </a:ln>
          <a:extLst>
            <a:ext uri="{C572A759-6A51-4108-AA02-DFA0A04FC94B}">
              <ma14:wrappingTextBoxFlag xmlns:ma14="http://schemas.microsoft.com/office/mac/drawingml/2011/main" val="1"/>
            </a:ext>
          </a:extLst>
        </p:spPr>
        <p:txBody>
          <a:bodyPr lIns="47620" tIns="47620" rIns="47620" bIns="47620">
            <a:spAutoFit/>
          </a:bodyPr>
          <a:lstStyle/>
          <a:p>
            <a:pPr marL="285750" marR="0" indent="-285750" defTabSz="457200">
              <a:buSzPct val="100000"/>
              <a:buFont typeface="Arial"/>
              <a:buChar char="•"/>
              <a:defRPr sz="1600">
                <a:uFillTx/>
              </a:defRPr>
            </a:pPr>
            <a:r>
              <a:t>Next-generation barrel DIRC</a:t>
            </a:r>
          </a:p>
          <a:p>
            <a:pPr marL="285750" marR="0" indent="-285750" defTabSz="457200">
              <a:buSzPct val="100000"/>
              <a:buFont typeface="Arial"/>
              <a:buChar char="•"/>
              <a:defRPr sz="1600">
                <a:uFillTx/>
              </a:defRPr>
            </a:pPr>
            <a:r>
              <a:t>First DIRC with high-resolution in x,y, and t</a:t>
            </a:r>
          </a:p>
          <a:p>
            <a:pPr marL="285750" marR="0" indent="-285750" defTabSz="457200">
              <a:buSzPct val="100000"/>
              <a:buFont typeface="Arial"/>
              <a:buChar char="•"/>
              <a:defRPr sz="1600">
                <a:uFillTx/>
              </a:defRPr>
            </a:pPr>
            <a:r>
              <a:t>3D reconstruction allows leap in performance</a:t>
            </a:r>
          </a:p>
          <a:p>
            <a:pPr marL="285750" marR="0" indent="-285750" defTabSz="457200">
              <a:buSzPct val="100000"/>
              <a:buFont typeface="Arial"/>
              <a:buChar char="•"/>
              <a:defRPr sz="1600">
                <a:uFillTx/>
              </a:defRPr>
            </a:pPr>
            <a:r>
              <a:t>Radiation-hard optics being developed</a:t>
            </a:r>
          </a:p>
          <a:p>
            <a:pPr marL="285750" marR="0" indent="-285750" defTabSz="457200">
              <a:buSzPct val="100000"/>
              <a:buFont typeface="Arial"/>
              <a:buChar char="•"/>
              <a:defRPr sz="1600">
                <a:uFillTx/>
              </a:defRPr>
            </a:pPr>
            <a:r>
              <a:t>Covers up to 6 GeV (</a:t>
            </a:r>
            <a:r>
              <a:rPr>
                <a:latin typeface="Symbol"/>
                <a:ea typeface="Symbol"/>
                <a:cs typeface="Symbol"/>
                <a:sym typeface="Symbol"/>
              </a:rPr>
              <a:t>p</a:t>
            </a:r>
            <a:r>
              <a:t>/K) and 2 GeV (e/</a:t>
            </a:r>
            <a:r>
              <a:rPr>
                <a:latin typeface="Symbol"/>
                <a:ea typeface="Symbol"/>
                <a:cs typeface="Symbol"/>
                <a:sym typeface="Symbol"/>
              </a:rPr>
              <a:t>p</a:t>
            </a:r>
            <a:r>
              <a:t>)</a:t>
            </a:r>
          </a:p>
        </p:txBody>
      </p:sp>
      <p:pic>
        <p:nvPicPr>
          <p:cNvPr id="747" name="Picture 27" descr="Picture 27"/>
          <p:cNvPicPr>
            <a:picLocks noChangeAspect="1"/>
          </p:cNvPicPr>
          <p:nvPr/>
        </p:nvPicPr>
        <p:blipFill>
          <a:blip r:embed="rId8">
            <a:extLst/>
          </a:blip>
          <a:srcRect l="65912" t="0" r="0" b="0"/>
          <a:stretch>
            <a:fillRect/>
          </a:stretch>
        </p:blipFill>
        <p:spPr>
          <a:xfrm>
            <a:off x="7136296" y="3842558"/>
            <a:ext cx="1963829" cy="1618834"/>
          </a:xfrm>
          <a:prstGeom prst="rect">
            <a:avLst/>
          </a:prstGeom>
          <a:ln w="12700">
            <a:miter lim="400000"/>
          </a:ln>
        </p:spPr>
      </p:pic>
      <p:pic>
        <p:nvPicPr>
          <p:cNvPr id="748" name="Picture 28" descr="Picture 28"/>
          <p:cNvPicPr>
            <a:picLocks noChangeAspect="1"/>
          </p:cNvPicPr>
          <p:nvPr/>
        </p:nvPicPr>
        <p:blipFill>
          <a:blip r:embed="rId9">
            <a:extLst/>
          </a:blip>
          <a:stretch>
            <a:fillRect/>
          </a:stretch>
        </p:blipFill>
        <p:spPr>
          <a:xfrm>
            <a:off x="169082" y="4030872"/>
            <a:ext cx="1515820" cy="1249407"/>
          </a:xfrm>
          <a:prstGeom prst="rect">
            <a:avLst/>
          </a:prstGeom>
          <a:ln w="12700">
            <a:miter lim="400000"/>
          </a:ln>
        </p:spPr>
      </p:pic>
      <p:pic>
        <p:nvPicPr>
          <p:cNvPr id="749" name="Picture 29" descr="Picture 29"/>
          <p:cNvPicPr>
            <a:picLocks noChangeAspect="1"/>
          </p:cNvPicPr>
          <p:nvPr/>
        </p:nvPicPr>
        <p:blipFill>
          <a:blip r:embed="rId10">
            <a:extLst/>
          </a:blip>
          <a:stretch>
            <a:fillRect/>
          </a:stretch>
        </p:blipFill>
        <p:spPr>
          <a:xfrm>
            <a:off x="1746778" y="3842558"/>
            <a:ext cx="1739304" cy="1585303"/>
          </a:xfrm>
          <a:prstGeom prst="rect">
            <a:avLst/>
          </a:prstGeom>
          <a:ln w="12700">
            <a:miter lim="400000"/>
          </a:ln>
        </p:spPr>
      </p:pic>
      <p:sp>
        <p:nvSpPr>
          <p:cNvPr id="750" name="TextBox 30"/>
          <p:cNvSpPr txBox="1"/>
          <p:nvPr/>
        </p:nvSpPr>
        <p:spPr>
          <a:xfrm>
            <a:off x="86699" y="5448069"/>
            <a:ext cx="3239597" cy="1231593"/>
          </a:xfrm>
          <a:prstGeom prst="rect">
            <a:avLst/>
          </a:prstGeom>
          <a:ln w="12700">
            <a:miter lim="400000"/>
          </a:ln>
          <a:extLst>
            <a:ext uri="{C572A759-6A51-4108-AA02-DFA0A04FC94B}">
              <ma14:wrappingTextBoxFlag xmlns:ma14="http://schemas.microsoft.com/office/mac/drawingml/2011/main" val="1"/>
            </a:ext>
          </a:extLst>
        </p:spPr>
        <p:txBody>
          <a:bodyPr lIns="47620" tIns="47620" rIns="47620" bIns="47620">
            <a:spAutoFit/>
          </a:bodyPr>
          <a:lstStyle/>
          <a:p>
            <a:pPr marL="285750" marR="0" indent="-285750" defTabSz="457200">
              <a:buSzPct val="100000"/>
              <a:buFont typeface="Arial"/>
              <a:buChar char="•"/>
              <a:defRPr sz="1600">
                <a:uFillTx/>
              </a:defRPr>
            </a:pPr>
            <a:r>
              <a:t>Photosensors and electronics</a:t>
            </a:r>
          </a:p>
          <a:p>
            <a:pPr marL="285750" marR="0" indent="-285750" defTabSz="457200">
              <a:buSzPct val="100000"/>
              <a:buFont typeface="Arial"/>
              <a:buChar char="•"/>
              <a:defRPr sz="1600">
                <a:uFillTx/>
              </a:defRPr>
            </a:pPr>
            <a:r>
              <a:t>Large area low-cost LAPPD (MCP-PMT) photosensors</a:t>
            </a:r>
          </a:p>
          <a:p>
            <a:pPr marL="285750" marR="0" indent="-285750" defTabSz="457200">
              <a:buSzPct val="100000"/>
              <a:buFont typeface="Arial"/>
              <a:buChar char="•"/>
              <a:defRPr sz="1600">
                <a:uFillTx/>
              </a:defRPr>
            </a:pPr>
            <a:r>
              <a:t>Sampling electronics (GHz) for small-pixel detectors</a:t>
            </a:r>
          </a:p>
        </p:txBody>
      </p:sp>
      <p:sp>
        <p:nvSpPr>
          <p:cNvPr id="751" name="TextBox 31"/>
          <p:cNvSpPr txBox="1"/>
          <p:nvPr/>
        </p:nvSpPr>
        <p:spPr>
          <a:xfrm>
            <a:off x="7371808" y="4171934"/>
            <a:ext cx="736349"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1400">
                <a:uFillTx/>
                <a:latin typeface="Calibri"/>
                <a:ea typeface="Calibri"/>
                <a:cs typeface="Calibri"/>
                <a:sym typeface="Calibri"/>
              </a:defRPr>
            </a:lvl1pPr>
          </a:lstStyle>
          <a:p>
            <a:pPr/>
            <a:r>
              <a:t>6 GeV</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215"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6"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217"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21EAA"/>
                </a:solidFill>
              </a:defRPr>
            </a:lvl1pPr>
          </a:lstStyle>
          <a:p>
            <a:pPr/>
            <a:r>
              <a:t>Forward</a:t>
            </a:r>
          </a:p>
        </p:txBody>
      </p:sp>
      <p:sp>
        <p:nvSpPr>
          <p:cNvPr id="218"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Backward</a:t>
            </a:r>
          </a:p>
        </p:txBody>
      </p:sp>
      <p:sp>
        <p:nvSpPr>
          <p:cNvPr id="219" name="Polarization/Luminosity…"/>
          <p:cNvSpPr txBox="1"/>
          <p:nvPr>
            <p:ph type="body" sz="half" idx="4294967295"/>
          </p:nvPr>
        </p:nvSpPr>
        <p:spPr>
          <a:xfrm>
            <a:off x="535677" y="4473033"/>
            <a:ext cx="8072646" cy="2254359"/>
          </a:xfrm>
          <a:prstGeom prst="rect">
            <a:avLst/>
          </a:prstGeom>
        </p:spPr>
        <p:txBody>
          <a:bodyPr lIns="50800" tIns="50800" rIns="50800" bIns="50800">
            <a:noAutofit/>
          </a:bodyPr>
          <a:lstStyle/>
          <a:p>
            <a:pPr marL="0" marR="41275" indent="0">
              <a:buClrTx/>
              <a:buSzTx/>
              <a:buNone/>
              <a:defRPr b="1" sz="2300">
                <a:solidFill>
                  <a:srgbClr val="000000"/>
                </a:solidFill>
                <a:uFill>
                  <a:solidFill>
                    <a:srgbClr val="000000"/>
                  </a:solidFill>
                </a:uFill>
                <a:latin typeface="+mn-lt"/>
                <a:ea typeface="+mn-ea"/>
                <a:cs typeface="+mn-cs"/>
                <a:sym typeface="Arial"/>
              </a:defRPr>
            </a:pPr>
            <a:r>
              <a:t>Polarization/Luminosity</a:t>
            </a:r>
          </a:p>
          <a:p>
            <a:pPr lvl="1" marL="635000" marR="41275" indent="-317500">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Electron Polarization: Compton Process (need 1% or better) </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Proton/Light Ion Polarization: experience from RHIC but tighter requirements at EIC</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Luminosity Measurements</a:t>
            </a:r>
          </a:p>
        </p:txBody>
      </p:sp>
      <p:sp>
        <p:nvSpPr>
          <p:cNvPr id="220" name="blue = ongoing R&amp;D"/>
          <p:cNvSpPr txBox="1"/>
          <p:nvPr/>
        </p:nvSpPr>
        <p:spPr>
          <a:xfrm>
            <a:off x="6485100" y="3942398"/>
            <a:ext cx="2435484"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021EAA"/>
                </a:solidFill>
              </a:defRPr>
            </a:lvl1pPr>
          </a:lstStyle>
          <a:p>
            <a:pPr>
              <a:defRPr>
                <a:solidFill>
                  <a:srgbClr val="000000"/>
                </a:solidFill>
              </a:defRPr>
            </a:pPr>
            <a:r>
              <a:rPr>
                <a:solidFill>
                  <a:srgbClr val="021EAA"/>
                </a:solidFill>
              </a:rPr>
              <a:t>blue = ongoing R&amp;D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223"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4"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225"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21EAA"/>
                </a:solidFill>
              </a:defRPr>
            </a:lvl1pPr>
          </a:lstStyle>
          <a:p>
            <a:pPr/>
            <a:r>
              <a:t>Forward</a:t>
            </a:r>
          </a:p>
        </p:txBody>
      </p:sp>
      <p:sp>
        <p:nvSpPr>
          <p:cNvPr id="226"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Backward</a:t>
            </a:r>
          </a:p>
        </p:txBody>
      </p:sp>
      <p:sp>
        <p:nvSpPr>
          <p:cNvPr id="227" name="Barrel…"/>
          <p:cNvSpPr txBox="1"/>
          <p:nvPr>
            <p:ph type="body" sz="half" idx="4294967295"/>
          </p:nvPr>
        </p:nvSpPr>
        <p:spPr>
          <a:xfrm>
            <a:off x="152396" y="4179771"/>
            <a:ext cx="8931276" cy="2592209"/>
          </a:xfrm>
          <a:prstGeom prst="rect">
            <a:avLst/>
          </a:prstGeom>
        </p:spPr>
        <p:txBody>
          <a:bodyPr lIns="50800" tIns="50800" rIns="50800" bIns="50800">
            <a:noAutofit/>
          </a:bodyPr>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Barrel</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Si-Vertex tracker: low X/X</a:t>
            </a:r>
            <a:r>
              <a:rPr baseline="-5999"/>
              <a:t>0</a:t>
            </a:r>
            <a:r>
              <a:t>, resolve charm vertices </a:t>
            </a:r>
            <a:r>
              <a:rPr>
                <a:latin typeface="Symbol"/>
                <a:ea typeface="Symbol"/>
                <a:cs typeface="Symbol"/>
                <a:sym typeface="Symbol"/>
              </a:rPr>
              <a:t>Þ</a:t>
            </a:r>
            <a:r>
              <a:t> MAPS, ….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Main tracker: p, dE/dx </a:t>
            </a:r>
            <a:r>
              <a:rPr>
                <a:latin typeface="Symbol"/>
                <a:ea typeface="Symbol"/>
                <a:cs typeface="Symbol"/>
                <a:sym typeface="Symbol"/>
              </a:rPr>
              <a:t>Þ</a:t>
            </a:r>
            <a:r>
              <a:t> TPC, Si-Tracker, GEM, MMG, μRWELL,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Particle ID (PID): p &lt; 10 GeV </a:t>
            </a:r>
            <a:r>
              <a:rPr>
                <a:latin typeface="Symbol"/>
                <a:ea typeface="Symbol"/>
                <a:cs typeface="Symbol"/>
                <a:sym typeface="Symbol"/>
              </a:rPr>
              <a:t>Þ</a:t>
            </a:r>
            <a:r>
              <a:t> DIRC, EMCal,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EM Calorimetry: e/h, </a:t>
            </a:r>
            <a:r>
              <a:rPr>
                <a:latin typeface="Symbol"/>
                <a:ea typeface="Symbol"/>
                <a:cs typeface="Symbol"/>
                <a:sym typeface="Symbol"/>
              </a:rPr>
              <a:t>g</a:t>
            </a:r>
            <a:r>
              <a:t>, </a:t>
            </a:r>
            <a:r>
              <a:rPr>
                <a:latin typeface="Symbol"/>
                <a:ea typeface="Symbol"/>
                <a:cs typeface="Symbol"/>
                <a:sym typeface="Symbol"/>
              </a:rPr>
              <a:t>p</a:t>
            </a:r>
            <a:r>
              <a:rPr baseline="31999"/>
              <a:t>0</a:t>
            </a:r>
            <a:r>
              <a:t>, …</a:t>
            </a:r>
          </a:p>
          <a:p>
            <a:pPr lvl="1" marL="635000" marR="41275" indent="-317500">
              <a:spcBef>
                <a:spcPts val="0"/>
              </a:spcBef>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Hadron Calorimetry: jets (neutral component) </a:t>
            </a:r>
            <a:r>
              <a:rPr>
                <a:latin typeface="Symbol"/>
                <a:ea typeface="Symbol"/>
                <a:cs typeface="Symbol"/>
                <a:sym typeface="Symbol"/>
              </a:rPr>
              <a:t>Þ </a:t>
            </a:r>
            <a:r>
              <a:t>optional</a:t>
            </a:r>
          </a:p>
          <a:p>
            <a:pPr lvl="1" marL="635000" marR="41275" indent="-317500">
              <a:spcBef>
                <a:spcPts val="0"/>
              </a:spcBef>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Muon Detector: vector mesons </a:t>
            </a:r>
            <a:r>
              <a:rPr>
                <a:latin typeface="Symbol"/>
                <a:ea typeface="Symbol"/>
                <a:cs typeface="Symbol"/>
                <a:sym typeface="Symbol"/>
              </a:rPr>
              <a:t>Þ </a:t>
            </a:r>
            <a:r>
              <a:t>optional</a:t>
            </a:r>
          </a:p>
        </p:txBody>
      </p:sp>
      <p:sp>
        <p:nvSpPr>
          <p:cNvPr id="228" name="Line"/>
          <p:cNvSpPr/>
          <p:nvPr/>
        </p:nvSpPr>
        <p:spPr>
          <a:xfrm flipV="1">
            <a:off x="1169279" y="2556198"/>
            <a:ext cx="3386570" cy="1723096"/>
          </a:xfrm>
          <a:prstGeom prst="line">
            <a:avLst/>
          </a:prstGeom>
          <a:ln w="50800">
            <a:solidFill>
              <a:srgbClr val="000000"/>
            </a:solidFill>
            <a:tailEnd type="triangle"/>
          </a:ln>
        </p:spPr>
        <p:txBody>
          <a:bodyPr lIns="0" tIns="0" rIns="0" bIns="0"/>
          <a:lstStyle/>
          <a:p>
            <a:pPr>
              <a:defRPr>
                <a:latin typeface="Times New Roman"/>
                <a:ea typeface="Times New Roman"/>
                <a:cs typeface="Times New Roman"/>
                <a:sym typeface="Times New Roman"/>
              </a:defRPr>
            </a:pPr>
          </a:p>
        </p:txBody>
      </p:sp>
      <p:sp>
        <p:nvSpPr>
          <p:cNvPr id="229" name="blue = ongoing R&amp;D"/>
          <p:cNvSpPr txBox="1"/>
          <p:nvPr/>
        </p:nvSpPr>
        <p:spPr>
          <a:xfrm>
            <a:off x="6485100" y="3705187"/>
            <a:ext cx="2435484"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021EAA"/>
                </a:solidFill>
              </a:defRPr>
            </a:lvl1pPr>
          </a:lstStyle>
          <a:p>
            <a:pPr>
              <a:defRPr>
                <a:solidFill>
                  <a:srgbClr val="000000"/>
                </a:solidFill>
              </a:defRPr>
            </a:pPr>
            <a:r>
              <a:rPr>
                <a:solidFill>
                  <a:srgbClr val="021EAA"/>
                </a:solidFill>
              </a:rPr>
              <a:t>blue = ongoing R&amp;D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232"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234"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21EAA"/>
                </a:solidFill>
              </a:defRPr>
            </a:lvl1pPr>
          </a:lstStyle>
          <a:p>
            <a:pPr/>
            <a:r>
              <a:t>Forward</a:t>
            </a:r>
          </a:p>
        </p:txBody>
      </p:sp>
      <p:sp>
        <p:nvSpPr>
          <p:cNvPr id="235"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Backward</a:t>
            </a:r>
          </a:p>
        </p:txBody>
      </p:sp>
      <p:sp>
        <p:nvSpPr>
          <p:cNvPr id="236" name="Forward…"/>
          <p:cNvSpPr txBox="1"/>
          <p:nvPr>
            <p:ph type="body" sz="half" idx="4294967295"/>
          </p:nvPr>
        </p:nvSpPr>
        <p:spPr>
          <a:xfrm>
            <a:off x="152396" y="4179771"/>
            <a:ext cx="8839208" cy="2592209"/>
          </a:xfrm>
          <a:prstGeom prst="rect">
            <a:avLst/>
          </a:prstGeom>
        </p:spPr>
        <p:txBody>
          <a:bodyPr lIns="50800" tIns="50800" rIns="50800" bIns="50800">
            <a:noAutofit/>
          </a:bodyPr>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Forward</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Si-Vertex tracker: resolve charm vertices </a:t>
            </a:r>
            <a:r>
              <a:rPr>
                <a:latin typeface="Symbol"/>
                <a:ea typeface="Symbol"/>
                <a:cs typeface="Symbol"/>
                <a:sym typeface="Symbol"/>
              </a:rPr>
              <a:t>Þ</a:t>
            </a:r>
            <a:r>
              <a:t> MAPS, ….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Tracker: p </a:t>
            </a:r>
            <a:r>
              <a:rPr>
                <a:latin typeface="Symbol"/>
                <a:ea typeface="Symbol"/>
                <a:cs typeface="Symbol"/>
                <a:sym typeface="Symbol"/>
              </a:rPr>
              <a:t>Þ</a:t>
            </a:r>
            <a:r>
              <a:t> GEM, MMG, μRwell,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Particle ID (PID): </a:t>
            </a:r>
            <a:r>
              <a:rPr>
                <a:solidFill>
                  <a:srgbClr val="FF2600"/>
                </a:solidFill>
              </a:rPr>
              <a:t>p &lt; 50 GeV</a:t>
            </a:r>
            <a:r>
              <a:t> </a:t>
            </a:r>
            <a:r>
              <a:rPr>
                <a:latin typeface="Symbol"/>
                <a:ea typeface="Symbol"/>
                <a:cs typeface="Symbol"/>
                <a:sym typeface="Symbol"/>
              </a:rPr>
              <a:t>Þ</a:t>
            </a:r>
            <a:r>
              <a:t> RICH, TRD,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EM Calorimetry: E, e/h, </a:t>
            </a:r>
            <a:r>
              <a:rPr>
                <a:latin typeface="Symbol"/>
                <a:ea typeface="Symbol"/>
                <a:cs typeface="Symbol"/>
                <a:sym typeface="Symbol"/>
              </a:rPr>
              <a:t>g</a:t>
            </a:r>
            <a:r>
              <a:t>, </a:t>
            </a:r>
            <a:r>
              <a:rPr>
                <a:latin typeface="Symbol"/>
                <a:ea typeface="Symbol"/>
                <a:cs typeface="Symbol"/>
                <a:sym typeface="Symbol"/>
              </a:rPr>
              <a:t>p</a:t>
            </a:r>
            <a:r>
              <a:t>0,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Hadron Calorimetry: E, e/h, jets </a:t>
            </a:r>
            <a:r>
              <a:rPr>
                <a:latin typeface="Symbol"/>
                <a:ea typeface="Symbol"/>
                <a:cs typeface="Symbol"/>
                <a:sym typeface="Symbol"/>
              </a:rPr>
              <a:t>Þ </a:t>
            </a:r>
            <a:r>
              <a:t>high resolution needed</a:t>
            </a:r>
          </a:p>
        </p:txBody>
      </p:sp>
      <p:sp>
        <p:nvSpPr>
          <p:cNvPr id="237" name="Line"/>
          <p:cNvSpPr/>
          <p:nvPr/>
        </p:nvSpPr>
        <p:spPr>
          <a:xfrm flipV="1">
            <a:off x="758155" y="2591998"/>
            <a:ext cx="5055520" cy="1511581"/>
          </a:xfrm>
          <a:prstGeom prst="line">
            <a:avLst/>
          </a:prstGeom>
          <a:ln w="50800">
            <a:solidFill>
              <a:srgbClr val="000000"/>
            </a:solidFill>
            <a:tailEnd type="triangle"/>
          </a:ln>
        </p:spPr>
        <p:txBody>
          <a:bodyPr lIns="0" tIns="0" rIns="0" bIns="0"/>
          <a:lstStyle/>
          <a:p>
            <a:pPr>
              <a:defRPr>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240"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1"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242"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21EAA"/>
                </a:solidFill>
              </a:defRPr>
            </a:lvl1pPr>
          </a:lstStyle>
          <a:p>
            <a:pPr/>
            <a:r>
              <a:t>Forward</a:t>
            </a:r>
          </a:p>
        </p:txBody>
      </p:sp>
      <p:sp>
        <p:nvSpPr>
          <p:cNvPr id="243"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Backward</a:t>
            </a:r>
          </a:p>
        </p:txBody>
      </p:sp>
      <p:sp>
        <p:nvSpPr>
          <p:cNvPr id="244" name="Very Forward…"/>
          <p:cNvSpPr txBox="1"/>
          <p:nvPr>
            <p:ph type="body" sz="half" idx="4294967295"/>
          </p:nvPr>
        </p:nvSpPr>
        <p:spPr>
          <a:xfrm>
            <a:off x="152396" y="4179771"/>
            <a:ext cx="8839208" cy="2592209"/>
          </a:xfrm>
          <a:prstGeom prst="rect">
            <a:avLst/>
          </a:prstGeom>
        </p:spPr>
        <p:txBody>
          <a:bodyPr lIns="50800" tIns="50800" rIns="50800" bIns="50800">
            <a:noAutofit/>
          </a:bodyPr>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Very Forward</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rPr>
                <a:solidFill>
                  <a:srgbClr val="000000"/>
                </a:solidFill>
              </a:rPr>
              <a:t>Nuclear Breakup/Fragments:</a:t>
            </a:r>
            <a:r>
              <a:t> </a:t>
            </a:r>
            <a:r>
              <a:rPr>
                <a:solidFill>
                  <a:srgbClr val="000000"/>
                </a:solidFill>
              </a:rPr>
              <a:t>ZDC,</a:t>
            </a:r>
            <a:r>
              <a:t> </a:t>
            </a:r>
            <a:r>
              <a:rPr>
                <a:solidFill>
                  <a:srgbClr val="000000"/>
                </a:solidFill>
              </a:rPr>
              <a:t>Roman Pots,</a:t>
            </a:r>
            <a:r>
              <a:t> Forward proton detector</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Proton p</a:t>
            </a:r>
            <a:r>
              <a:rPr baseline="-5999"/>
              <a:t>T</a:t>
            </a:r>
            <a:r>
              <a:t>, t measurement: </a:t>
            </a:r>
            <a:r>
              <a:rPr>
                <a:solidFill>
                  <a:srgbClr val="000000"/>
                </a:solidFill>
              </a:rPr>
              <a:t>Roman Pots</a:t>
            </a:r>
          </a:p>
        </p:txBody>
      </p:sp>
      <p:sp>
        <p:nvSpPr>
          <p:cNvPr id="245" name="Line"/>
          <p:cNvSpPr/>
          <p:nvPr/>
        </p:nvSpPr>
        <p:spPr>
          <a:xfrm flipV="1">
            <a:off x="758155" y="3047645"/>
            <a:ext cx="6748925" cy="1055934"/>
          </a:xfrm>
          <a:prstGeom prst="line">
            <a:avLst/>
          </a:prstGeom>
          <a:ln w="50800">
            <a:solidFill>
              <a:srgbClr val="000000"/>
            </a:solidFill>
            <a:tailEnd type="triangle"/>
          </a:ln>
        </p:spPr>
        <p:txBody>
          <a:bodyPr lIns="0" tIns="0" rIns="0" bIns="0"/>
          <a:lstStyle/>
          <a:p>
            <a:pPr>
              <a:defRPr>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248"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9"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250"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21EAA"/>
                </a:solidFill>
              </a:defRPr>
            </a:lvl1pPr>
          </a:lstStyle>
          <a:p>
            <a:pPr/>
            <a:r>
              <a:t>Forward</a:t>
            </a:r>
          </a:p>
        </p:txBody>
      </p:sp>
      <p:sp>
        <p:nvSpPr>
          <p:cNvPr id="251"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Backward</a:t>
            </a:r>
          </a:p>
        </p:txBody>
      </p:sp>
      <p:sp>
        <p:nvSpPr>
          <p:cNvPr id="252" name="Backward…"/>
          <p:cNvSpPr txBox="1"/>
          <p:nvPr>
            <p:ph type="body" sz="half" idx="4294967295"/>
          </p:nvPr>
        </p:nvSpPr>
        <p:spPr>
          <a:xfrm>
            <a:off x="152396" y="4178604"/>
            <a:ext cx="8839208" cy="1828674"/>
          </a:xfrm>
          <a:prstGeom prst="rect">
            <a:avLst/>
          </a:prstGeom>
        </p:spPr>
        <p:txBody>
          <a:bodyPr lIns="50800" tIns="50800" rIns="50800" bIns="50800">
            <a:noAutofit/>
          </a:bodyPr>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Backward</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Si-Vertex tracker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Tracker: p </a:t>
            </a:r>
            <a:r>
              <a:rPr>
                <a:latin typeface="Symbol"/>
                <a:ea typeface="Symbol"/>
                <a:cs typeface="Symbol"/>
                <a:sym typeface="Symbol"/>
              </a:rPr>
              <a:t>Þ</a:t>
            </a:r>
            <a:r>
              <a:t> GEM, MMG, μRwell,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Particle ID (PID): </a:t>
            </a:r>
            <a:r>
              <a:rPr>
                <a:latin typeface="Symbol"/>
                <a:ea typeface="Symbol"/>
                <a:cs typeface="Symbol"/>
                <a:sym typeface="Symbol"/>
              </a:rPr>
              <a:t>Þ</a:t>
            </a:r>
            <a:r>
              <a:t> RICH, EMCal</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EM Calorimetry: E, e/h  </a:t>
            </a:r>
            <a:r>
              <a:rPr>
                <a:latin typeface="Symbol"/>
                <a:ea typeface="Symbol"/>
                <a:cs typeface="Symbol"/>
                <a:sym typeface="Symbol"/>
              </a:rPr>
              <a:t>Þ </a:t>
            </a:r>
            <a:r>
              <a:t>high resolution needed</a:t>
            </a:r>
          </a:p>
        </p:txBody>
      </p:sp>
      <p:sp>
        <p:nvSpPr>
          <p:cNvPr id="253" name="Line"/>
          <p:cNvSpPr/>
          <p:nvPr/>
        </p:nvSpPr>
        <p:spPr>
          <a:xfrm flipV="1">
            <a:off x="758155" y="2739968"/>
            <a:ext cx="2671620" cy="1363611"/>
          </a:xfrm>
          <a:prstGeom prst="line">
            <a:avLst/>
          </a:prstGeom>
          <a:ln w="50800">
            <a:solidFill>
              <a:srgbClr val="000000"/>
            </a:solidFill>
            <a:tailEnd type="triangle"/>
          </a:ln>
        </p:spPr>
        <p:txBody>
          <a:bodyPr lIns="0" tIns="0" rIns="0" bIns="0"/>
          <a:lstStyle/>
          <a:p>
            <a:pPr>
              <a:defRPr>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