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ph type="sldImg"/>
          </p:nvPr>
        </p:nvSpPr>
        <p:spPr>
          <a:xfrm>
            <a:off x="1143000" y="685800"/>
            <a:ext cx="4572000" cy="3429000"/>
          </a:xfrm>
          <a:prstGeom prst="rect">
            <a:avLst/>
          </a:prstGeom>
        </p:spPr>
        <p:txBody>
          <a:bodyPr/>
          <a:lstStyle/>
          <a:p>
            <a:pPr/>
          </a:p>
        </p:txBody>
      </p:sp>
      <p:sp>
        <p:nvSpPr>
          <p:cNvPr id="78" name="Shape 7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en.wikipedia.org/wiki/Physics" TargetMode="External"/><Relationship Id="rId4" Type="http://schemas.openxmlformats.org/officeDocument/2006/relationships/hyperlink" Target="http://en.wikipedia.org/wiki/United_States" TargetMode="External"/><Relationship Id="rId5" Type="http://schemas.openxmlformats.org/officeDocument/2006/relationships/hyperlink" Target="http://en.wikipedia.org/wiki/Physicist" TargetMode="External"/><Relationship Id="rId6" Type="http://schemas.openxmlformats.org/officeDocument/2006/relationships/hyperlink" Target="http://en.wikipedia.org/wiki/Murray_Gell-Mann" TargetMode="External"/><Relationship Id="rId7" Type="http://schemas.openxmlformats.org/officeDocument/2006/relationships/hyperlink" Target="http://en.wikipedia.org/wiki/Baryons" TargetMode="External"/><Relationship Id="rId8" Type="http://schemas.openxmlformats.org/officeDocument/2006/relationships/hyperlink" Target="http://en.wikipedia.org/wiki/Meson" TargetMode="External"/><Relationship Id="rId9" Type="http://schemas.openxmlformats.org/officeDocument/2006/relationships/hyperlink" Target="http://en.wikipedia.org/wiki/Noble_Eightfold_Path" TargetMode="External"/><Relationship Id="rId10" Type="http://schemas.openxmlformats.org/officeDocument/2006/relationships/hyperlink" Target="http://en.wikipedia.org/wiki/Buddhism" TargetMode="External"/><Relationship Id="rId11" Type="http://schemas.openxmlformats.org/officeDocument/2006/relationships/hyperlink" Target="http://en.wikipedia.org/wiki/Israelis" TargetMode="External"/><Relationship Id="rId12" Type="http://schemas.openxmlformats.org/officeDocument/2006/relationships/hyperlink" Target="http://en.wikipedia.org/wiki/Yuval_Ne%27eman" TargetMode="External"/><Relationship Id="rId13" Type="http://schemas.openxmlformats.org/officeDocument/2006/relationships/hyperlink" Target="http://en.wikipedia.org/wiki/Quark_model" TargetMode="External"/><Relationship Id="rId14" Type="http://schemas.openxmlformats.org/officeDocument/2006/relationships/hyperlink" Target="http://en.wikipedia.org/wiki/Strangeness_%28particle_physics%29" TargetMode="External"/><Relationship Id="rId15" Type="http://schemas.openxmlformats.org/officeDocument/2006/relationships/hyperlink" Target="http://en.wikipedia.org/wiki/Electric_charge" TargetMode="External"/><Relationship Id="rId16" Type="http://schemas.openxmlformats.org/officeDocument/2006/relationships/hyperlink" Target="http://en.wikipedia.org/wiki/Spin_%28physics%29" TargetMode="External"/><Relationship Id="rId17" Type="http://schemas.openxmlformats.org/officeDocument/2006/relationships/hyperlink" Target="http://en.wikipedia.org/wiki/Omega_baryon" TargetMode="External"/><Relationship Id="rId18" Type="http://schemas.openxmlformats.org/officeDocument/2006/relationships/hyperlink" Target="http://en.wikipedia.org/wiki/Eightfold_way_%28physics%29#cite_note-0" TargetMode="External"/><Relationship Id="rId19" Type="http://schemas.openxmlformats.org/officeDocument/2006/relationships/hyperlink" Target="http://en.wikipedia.org/wiki/Synchrotron" TargetMode="External"/><Relationship Id="rId20" Type="http://schemas.openxmlformats.org/officeDocument/2006/relationships/hyperlink" Target="http://en.wikipedia.org/wiki/Brookhaven_National_Laboratory" TargetMode="External"/><Relationship Id="rId21" Type="http://schemas.openxmlformats.org/officeDocument/2006/relationships/hyperlink" Target="http://en.wikipedia.org/wiki/Nobel_Prize_in_physics" TargetMode="External"/><Relationship Id="rId22" Type="http://schemas.openxmlformats.org/officeDocument/2006/relationships/hyperlink" Target="http://en.wikipedia.org/wiki/Particle_physics" TargetMode="External"/><Relationship Id="rId23" Type="http://schemas.openxmlformats.org/officeDocument/2006/relationships/hyperlink" Target="http://en.wikipedia.org/wiki/Baryon" TargetMode="External"/><Relationship Id="rId24" Type="http://schemas.openxmlformats.org/officeDocument/2006/relationships/hyperlink" Target="http://en.wikipedia.org/wiki/Flavor_%28particle_physics%29" TargetMode="External"/><Relationship Id="rId25" Type="http://schemas.openxmlformats.org/officeDocument/2006/relationships/hyperlink" Target="http://en.wikipedia.org/wiki/Quark" TargetMode="External"/><Relationship Id="rId26" Type="http://schemas.openxmlformats.org/officeDocument/2006/relationships/hyperlink" Target="http://en.wikipedia.org/wiki/Strong_nuclear_force" TargetMode="External"/><Relationship Id="rId27" Type="http://schemas.openxmlformats.org/officeDocument/2006/relationships/hyperlink" Target="http://en.wikipedia.org/wiki/Special_unitary_group" TargetMode="External"/><Relationship Id="rId28" Type="http://schemas.openxmlformats.org/officeDocument/2006/relationships/hyperlink" Target="http://en.wikipedia.org/wiki/Representation_theory" TargetMode="External"/><Relationship Id="rId29" Type="http://schemas.openxmlformats.org/officeDocument/2006/relationships/hyperlink" Target="http://en.wikipedia.org/wiki/Particle_physics_and_representation_theory" TargetMode="Externa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defRPr sz="1200">
                <a:latin typeface="Monaco"/>
                <a:ea typeface="Monaco"/>
                <a:cs typeface="Monaco"/>
                <a:sym typeface="Monaco"/>
              </a:defRPr>
            </a:pPr>
            <a:r>
              <a:t>Parton Model (Feynman &amp; Bjorken): nucleons as made up of point-like constituents </a:t>
            </a:r>
          </a:p>
          <a:p>
            <a:pPr>
              <a:defRPr sz="1200">
                <a:latin typeface="Monaco"/>
                <a:ea typeface="Monaco"/>
                <a:cs typeface="Monaco"/>
                <a:sym typeface="Monaco"/>
              </a:defRPr>
            </a:pPr>
            <a:r>
              <a:t>provides a very simple framework for calculating scattering cross-sections</a:t>
            </a:r>
          </a:p>
          <a:p>
            <a:pPr>
              <a:defRPr sz="1200">
                <a:latin typeface="Monaco"/>
                <a:ea typeface="Monaco"/>
                <a:cs typeface="Monaco"/>
                <a:sym typeface="Monaco"/>
              </a:defRPr>
            </a:pPr>
            <a:r>
              <a:t>as well as structure functions. </a:t>
            </a:r>
          </a:p>
          <a:p>
            <a:pPr>
              <a:defRPr sz="1200">
                <a:latin typeface="Monaco"/>
                <a:ea typeface="Monaco"/>
                <a:cs typeface="Monaco"/>
                <a:sym typeface="Monaco"/>
              </a:defRPr>
            </a:pPr>
            <a:r>
              <a:t>Parton Model: every object with a finite size has a formfactor and therefore experiences a dependence of</a:t>
            </a:r>
          </a:p>
          <a:p>
            <a:pPr>
              <a:defRPr sz="1200">
                <a:latin typeface="Monaco"/>
                <a:ea typeface="Monaco"/>
                <a:cs typeface="Monaco"/>
                <a:sym typeface="Monaco"/>
              </a:defRPr>
            </a:pPr>
            <a:r>
              <a:t>the 4-momentum transfer (Q2 dependence) from the scattered particle.</a:t>
            </a:r>
          </a:p>
          <a:p>
            <a:pPr>
              <a:defRPr sz="1200">
                <a:latin typeface="Monaco"/>
                <a:ea typeface="Monaco"/>
                <a:cs typeface="Monaco"/>
                <a:sym typeface="Monaco"/>
              </a:defRPr>
            </a:pPr>
          </a:p>
          <a:p>
            <a:pPr>
              <a:defRPr sz="1200">
                <a:latin typeface="Monaco"/>
                <a:ea typeface="Monaco"/>
                <a:cs typeface="Monaco"/>
                <a:sym typeface="Monaco"/>
              </a:defRPr>
            </a:pPr>
            <a:r>
              <a:t>\frac{d\sigma}{d\Omega} = \left( \frac{d\sigma}{d\Omega} \right)_\mathrm{Mott} |F(q^2)|^2</a:t>
            </a:r>
          </a:p>
          <a:p>
            <a:pPr>
              <a:defRPr sz="1200">
                <a:latin typeface="Monaco"/>
                <a:ea typeface="Monaco"/>
                <a:cs typeface="Monaco"/>
                <a:sym typeface="Monaco"/>
              </a:defRPr>
            </a:pPr>
            <a:r>
              <a:t>q^2 = (\mathbf{p}_1 - \mathbf{p}_2)^2</a:t>
            </a:r>
          </a:p>
          <a:p>
            <a:pPr>
              <a:defRPr sz="1200">
                <a:latin typeface="Monaco"/>
                <a:ea typeface="Monaco"/>
                <a:cs typeface="Monaco"/>
                <a:sym typeface="Monaco"/>
              </a:defRPr>
            </a:pPr>
          </a:p>
          <a:p>
            <a:pPr>
              <a:defRPr sz="1200">
                <a:latin typeface="Monaco"/>
                <a:ea typeface="Monaco"/>
                <a:cs typeface="Monaco"/>
                <a:sym typeface="Monaco"/>
              </a:defRPr>
            </a:pPr>
            <a:r>
              <a:t>Friedmann, Kendall, Taylor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lvl="2" marL="508000" marR="41275" indent="-254000" defTabSz="914400">
              <a:spcBef>
                <a:spcPts val="400"/>
              </a:spcBef>
              <a:buClr>
                <a:srgbClr val="FF2600"/>
              </a:buClr>
              <a:buSzPct val="150000"/>
              <a:buChar char="•"/>
              <a:defRPr sz="2500">
                <a:uFill>
                  <a:solidFill>
                    <a:srgbClr val="000000"/>
                  </a:solidFill>
                </a:uFill>
                <a:latin typeface="+mn-lt"/>
                <a:ea typeface="+mn-ea"/>
                <a:cs typeface="+mn-cs"/>
                <a:sym typeface="Arial"/>
              </a:defRPr>
            </a:pPr>
            <a:r>
              <a:t>Mass from binding energy</a:t>
            </a:r>
          </a:p>
          <a:p>
            <a:pPr lvl="2" marL="508000" marR="41275" indent="-254000" defTabSz="914400">
              <a:spcBef>
                <a:spcPts val="400"/>
              </a:spcBef>
              <a:buClr>
                <a:srgbClr val="FF2600"/>
              </a:buClr>
              <a:buSzPct val="150000"/>
              <a:buChar char="•"/>
              <a:defRPr sz="2500">
                <a:uFill>
                  <a:solidFill>
                    <a:srgbClr val="000000"/>
                  </a:solidFill>
                </a:uFill>
                <a:latin typeface="+mn-lt"/>
                <a:ea typeface="+mn-ea"/>
                <a:cs typeface="+mn-cs"/>
                <a:sym typeface="Arial"/>
              </a:defRPr>
            </a:pPr>
            <a:r>
              <a:t>Binding through gluons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lvl1pPr>
              <a:defRPr sz="2200">
                <a:latin typeface="Helvetica"/>
                <a:ea typeface="Helvetica"/>
                <a:cs typeface="Helvetica"/>
                <a:sym typeface="Helvetica"/>
              </a:defRPr>
            </a:lvl1pPr>
          </a:lstStyle>
          <a:p>
            <a:pPr/>
            <a:r>
              <a:t>If we do not understand the proton spin, we don’t understand QCD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Shape 446"/>
          <p:cNvSpPr/>
          <p:nvPr>
            <p:ph type="sldImg"/>
          </p:nvPr>
        </p:nvSpPr>
        <p:spPr>
          <a:prstGeom prst="rect">
            <a:avLst/>
          </a:prstGeom>
        </p:spPr>
        <p:txBody>
          <a:bodyPr/>
          <a:lstStyle/>
          <a:p>
            <a:pPr/>
          </a:p>
        </p:txBody>
      </p:sp>
      <p:sp>
        <p:nvSpPr>
          <p:cNvPr id="447" name="Shape 447"/>
          <p:cNvSpPr/>
          <p:nvPr>
            <p:ph type="body" sz="quarter" idx="1"/>
          </p:nvPr>
        </p:nvSpPr>
        <p:spPr>
          <a:prstGeom prst="rect">
            <a:avLst/>
          </a:prstGeom>
        </p:spPr>
        <p:txBody>
          <a:bodyPr/>
          <a:lstStyle/>
          <a:p>
            <a:pPr/>
            <a:r>
              <a:t>The designed frequency matching scheme allows operation with hadron energies down to 40 GeV/u, but the energies between 46 and 98 GeV/u cannot be used.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r>
              <a:t>Mention: not even sign of L is constraint</a:t>
            </a:r>
          </a:p>
          <a:p>
            <a:pPr/>
          </a:p>
          <a:p>
            <a:pPr/>
            <a:r>
              <a:t>polarized</a:t>
            </a:r>
          </a:p>
          <a:p>
            <a:pPr/>
            <a:r>
              <a:t>gluon Δg(x,Q2) and quark Δq(x,Q2) distribution</a:t>
            </a:r>
          </a:p>
          <a:p>
            <a:pPr/>
          </a:p>
          <a:p>
            <a:pPr/>
            <a:r>
              <a:t>Figure 2-5 shows the running integral</a:t>
            </a:r>
          </a:p>
          <a:p>
            <a:pPr/>
            <a:r>
              <a:t>!"!ΔΣ(!, !!) !!!"#, which represents the contribution of all quark flavors to the spin of the proton</a:t>
            </a:r>
          </a:p>
          <a:p>
            <a:pPr/>
          </a:p>
          <a:p>
            <a:pPr/>
            <a:r>
              <a:t>experimental access to the ∆f in lepton- scattering is obtained through the spin-dependent structure function g1(x,Q2), which ap- pears in the polarization difference of cross sections when the lepton and the nucleon collide with their spins anti-aligned or aligned: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Momentum transfer t conjugate to transverse position (bT)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7" name="Shape 647"/>
          <p:cNvSpPr/>
          <p:nvPr>
            <p:ph type="sldImg"/>
          </p:nvPr>
        </p:nvSpPr>
        <p:spPr>
          <a:prstGeom prst="rect">
            <a:avLst/>
          </a:prstGeom>
        </p:spPr>
        <p:txBody>
          <a:bodyPr/>
          <a:lstStyle/>
          <a:p>
            <a:pPr/>
          </a:p>
        </p:txBody>
      </p:sp>
      <p:sp>
        <p:nvSpPr>
          <p:cNvPr id="648" name="Shape 648"/>
          <p:cNvSpPr/>
          <p:nvPr>
            <p:ph type="body" sz="quarter" idx="1"/>
          </p:nvPr>
        </p:nvSpPr>
        <p:spPr>
          <a:prstGeom prst="rect">
            <a:avLst/>
          </a:prstGeom>
        </p:spPr>
        <p:txBody>
          <a:bodyPr/>
          <a:lstStyle>
            <a:lvl1pPr>
              <a:defRPr sz="1200">
                <a:latin typeface="Times"/>
                <a:ea typeface="Times"/>
                <a:cs typeface="Times"/>
                <a:sym typeface="Times"/>
              </a:defRPr>
            </a:lvl1pPr>
          </a:lstStyle>
          <a:p>
            <a:pPr/>
            <a:r>
              <a:t>The process of "gluon bremsstrahlung": the incoming electron and positron annihilate to form a photon, which in turn generates a quark-antiquark pair that fragments into hadrons and appears in the detector as two back-to-back hadron jets. These outgoing quarks can however also radiate a gluon, which creates a third hadron jet lying in the same plane as the other two.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5" name="Shape 675"/>
          <p:cNvSpPr/>
          <p:nvPr>
            <p:ph type="sldImg"/>
          </p:nvPr>
        </p:nvSpPr>
        <p:spPr>
          <a:prstGeom prst="rect">
            <a:avLst/>
          </a:prstGeom>
        </p:spPr>
        <p:txBody>
          <a:bodyPr/>
          <a:lstStyle/>
          <a:p>
            <a:pPr/>
          </a:p>
        </p:txBody>
      </p:sp>
      <p:sp>
        <p:nvSpPr>
          <p:cNvPr id="676" name="Shape 676"/>
          <p:cNvSpPr/>
          <p:nvPr>
            <p:ph type="body" sz="quarter" idx="1"/>
          </p:nvPr>
        </p:nvSpPr>
        <p:spPr>
          <a:prstGeom prst="rect">
            <a:avLst/>
          </a:prstGeom>
        </p:spPr>
        <p:txBody>
          <a:bodyPr/>
          <a:lstStyle/>
          <a:p>
            <a:pPr/>
            <a:r>
              <a:t>HERA: σdiff/σtot ~ 15%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    623 members</a:t>
            </a:r>
          </a:p>
          <a:p>
            <a:pPr/>
            <a:r>
              <a:t>    134 institutions</a:t>
            </a:r>
          </a:p>
          <a:p>
            <a:pPr/>
            <a:r>
              <a:t>    27 countries (6 world regions)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spcBef>
                <a:spcPts val="1200"/>
              </a:spcBef>
              <a:defRPr sz="1200">
                <a:latin typeface="Times"/>
                <a:ea typeface="Times"/>
                <a:cs typeface="Times"/>
                <a:sym typeface="Times"/>
              </a:defRPr>
            </a:pPr>
            <a:r>
              <a:t>In </a:t>
            </a:r>
            <a:r>
              <a:rPr u="sng">
                <a:solidFill>
                  <a:srgbClr val="0000EE"/>
                </a:solidFill>
                <a:hlinkClick r:id="rId3" invalidUrl="" action="" tgtFrame="" tooltip="" history="1" highlightClick="0" endSnd="0"/>
              </a:rPr>
              <a:t>physics</a:t>
            </a:r>
            <a:r>
              <a:t>, the </a:t>
            </a:r>
            <a:r>
              <a:rPr b="1"/>
              <a:t>Eightfold Way</a:t>
            </a:r>
            <a:r>
              <a:t> is a term coined by </a:t>
            </a:r>
            <a:r>
              <a:rPr u="sng">
                <a:solidFill>
                  <a:srgbClr val="0000EE"/>
                </a:solidFill>
                <a:hlinkClick r:id="rId4" invalidUrl="" action="" tgtFrame="" tooltip="" history="1" highlightClick="0" endSnd="0"/>
              </a:rPr>
              <a:t>American</a:t>
            </a:r>
            <a:r>
              <a:t> </a:t>
            </a:r>
            <a:r>
              <a:rPr u="sng">
                <a:solidFill>
                  <a:srgbClr val="0000EE"/>
                </a:solidFill>
                <a:hlinkClick r:id="rId5" invalidUrl="" action="" tgtFrame="" tooltip="" history="1" highlightClick="0" endSnd="0"/>
              </a:rPr>
              <a:t>physicist</a:t>
            </a:r>
            <a:r>
              <a:t> </a:t>
            </a:r>
            <a:r>
              <a:rPr u="sng">
                <a:solidFill>
                  <a:srgbClr val="0000EE"/>
                </a:solidFill>
                <a:hlinkClick r:id="rId6" invalidUrl="" action="" tgtFrame="" tooltip="" history="1" highlightClick="0" endSnd="0"/>
              </a:rPr>
              <a:t>Murray Gell-Mann</a:t>
            </a:r>
            <a:r>
              <a:t> for a theory organizing subatomic </a:t>
            </a:r>
            <a:r>
              <a:rPr u="sng">
                <a:solidFill>
                  <a:srgbClr val="0000EE"/>
                </a:solidFill>
                <a:hlinkClick r:id="rId7" invalidUrl="" action="" tgtFrame="" tooltip="" history="1" highlightClick="0" endSnd="0"/>
              </a:rPr>
              <a:t>baryons</a:t>
            </a:r>
            <a:r>
              <a:t> and </a:t>
            </a:r>
            <a:r>
              <a:rPr u="sng">
                <a:solidFill>
                  <a:srgbClr val="0000EE"/>
                </a:solidFill>
                <a:hlinkClick r:id="rId8" invalidUrl="" action="" tgtFrame="" tooltip="" history="1" highlightClick="0" endSnd="0"/>
              </a:rPr>
              <a:t>mesons</a:t>
            </a:r>
            <a:r>
              <a:t> into octets (alluding to the </a:t>
            </a:r>
            <a:r>
              <a:rPr u="sng">
                <a:solidFill>
                  <a:srgbClr val="0000EE"/>
                </a:solidFill>
                <a:hlinkClick r:id="rId9" invalidUrl="" action="" tgtFrame="" tooltip="" history="1" highlightClick="0" endSnd="0"/>
              </a:rPr>
              <a:t>Noble Eightfold Path</a:t>
            </a:r>
            <a:r>
              <a:t> of </a:t>
            </a:r>
            <a:r>
              <a:rPr u="sng">
                <a:solidFill>
                  <a:srgbClr val="0000EE"/>
                </a:solidFill>
                <a:hlinkClick r:id="rId10" invalidUrl="" action="" tgtFrame="" tooltip="" history="1" highlightClick="0" endSnd="0"/>
              </a:rPr>
              <a:t>Buddhism</a:t>
            </a:r>
            <a:r>
              <a:t>). The theory was independently proposed by </a:t>
            </a:r>
            <a:r>
              <a:rPr u="sng">
                <a:solidFill>
                  <a:srgbClr val="0000EE"/>
                </a:solidFill>
                <a:hlinkClick r:id="rId11" invalidUrl="" action="" tgtFrame="" tooltip="" history="1" highlightClick="0" endSnd="0"/>
              </a:rPr>
              <a:t>Israeli</a:t>
            </a:r>
            <a:r>
              <a:t> physicist </a:t>
            </a:r>
            <a:r>
              <a:rPr u="sng">
                <a:solidFill>
                  <a:srgbClr val="0000EE"/>
                </a:solidFill>
                <a:hlinkClick r:id="rId12" invalidUrl="" action="" tgtFrame="" tooltip="" history="1" highlightClick="0" endSnd="0"/>
              </a:rPr>
              <a:t>Yuval Ne'eman</a:t>
            </a:r>
            <a:r>
              <a:t> and led to the subsequent development of the </a:t>
            </a:r>
            <a:r>
              <a:rPr u="sng">
                <a:solidFill>
                  <a:srgbClr val="0000EE"/>
                </a:solidFill>
                <a:hlinkClick r:id="rId13" invalidUrl="" action="" tgtFrame="" tooltip="" history="1" highlightClick="0" endSnd="0"/>
              </a:rPr>
              <a:t>quark model</a:t>
            </a:r>
            <a:r>
              <a:t>.</a:t>
            </a:r>
          </a:p>
          <a:p>
            <a:pPr>
              <a:defRPr sz="1200">
                <a:latin typeface="Times"/>
                <a:ea typeface="Times"/>
                <a:cs typeface="Times"/>
                <a:sym typeface="Times"/>
              </a:defRPr>
            </a:pPr>
            <a:r>
              <a:t>Particles along the same horizontal line share the same </a:t>
            </a:r>
            <a:r>
              <a:rPr u="sng">
                <a:solidFill>
                  <a:srgbClr val="0000EE"/>
                </a:solidFill>
                <a:hlinkClick r:id="rId14" invalidUrl="" action="" tgtFrame="" tooltip="" history="1" highlightClick="0" endSnd="0"/>
              </a:rPr>
              <a:t>strangeness</a:t>
            </a:r>
            <a:r>
              <a:t>, </a:t>
            </a:r>
            <a:r>
              <a:rPr i="1"/>
              <a:t>s</a:t>
            </a:r>
            <a:r>
              <a:t>, while those on the same diagonals share the same </a:t>
            </a:r>
            <a:r>
              <a:rPr u="sng">
                <a:solidFill>
                  <a:srgbClr val="0000EE"/>
                </a:solidFill>
                <a:hlinkClick r:id="rId15" invalidUrl="" action="" tgtFrame="" tooltip="" history="1" highlightClick="0" endSnd="0"/>
              </a:rPr>
              <a:t>charge</a:t>
            </a:r>
            <a:r>
              <a:t>, </a:t>
            </a:r>
            <a:r>
              <a:rPr i="1"/>
              <a:t>q</a:t>
            </a:r>
            <a:r>
              <a:t>.</a:t>
            </a:r>
          </a:p>
          <a:p>
            <a:pPr>
              <a:spcBef>
                <a:spcPts val="1200"/>
              </a:spcBef>
              <a:defRPr sz="1200">
                <a:latin typeface="Times"/>
                <a:ea typeface="Times"/>
                <a:cs typeface="Times"/>
                <a:sym typeface="Times"/>
              </a:defRPr>
            </a:pPr>
            <a:r>
              <a:t>In addition to organizing the mesons and </a:t>
            </a:r>
            <a:r>
              <a:rPr u="sng">
                <a:solidFill>
                  <a:srgbClr val="0000EE"/>
                </a:solidFill>
                <a:hlinkClick r:id="rId16" invalidUrl="" action="" tgtFrame="" tooltip="" history="1" highlightClick="0" endSnd="0"/>
              </a:rPr>
              <a:t>spin</a:t>
            </a:r>
            <a:r>
              <a:t>-1/2 baryons into octets, the principles of the Eightfold Way also applied to the spin-3/2 baryons, forming a decuplet. However, one of the particles of this decuplet had never been previously observed. Gell-Mann called this particle the </a:t>
            </a:r>
            <a:r>
              <a:rPr u="sng">
                <a:solidFill>
                  <a:srgbClr val="0000EE"/>
                </a:solidFill>
                <a:hlinkClick r:id="rId17" invalidUrl="" action="" tgtFrame="" tooltip="" history="1" highlightClick="0" endSnd="0"/>
              </a:rPr>
              <a:t>Ω</a:t>
            </a:r>
            <a:r>
              <a:rPr baseline="31999" sz="1000" u="sng">
                <a:solidFill>
                  <a:srgbClr val="0000EE"/>
                </a:solidFill>
                <a:hlinkClick r:id="rId17" invalidUrl="" action="" tgtFrame="" tooltip="" history="1" highlightClick="0" endSnd="0"/>
              </a:rPr>
              <a:t>⁻</a:t>
            </a:r>
            <a:r>
              <a:t> and predicted in 1962 that it would have a </a:t>
            </a:r>
            <a:r>
              <a:rPr u="sng">
                <a:solidFill>
                  <a:srgbClr val="0000EE"/>
                </a:solidFill>
                <a:hlinkClick r:id="rId14" invalidUrl="" action="" tgtFrame="" tooltip="" history="1" highlightClick="0" endSnd="0"/>
              </a:rPr>
              <a:t>strangeness</a:t>
            </a:r>
            <a:r>
              <a:t> −3, </a:t>
            </a:r>
            <a:r>
              <a:rPr u="sng">
                <a:solidFill>
                  <a:srgbClr val="0000EE"/>
                </a:solidFill>
                <a:hlinkClick r:id="rId15" invalidUrl="" action="" tgtFrame="" tooltip="" history="1" highlightClick="0" endSnd="0"/>
              </a:rPr>
              <a:t>electric charge</a:t>
            </a:r>
            <a:r>
              <a:t> −1 and a mass near 1,680 MeV/</a:t>
            </a:r>
            <a:r>
              <a:rPr i="1"/>
              <a:t>c</a:t>
            </a:r>
            <a:r>
              <a:rPr baseline="31999" sz="1000"/>
              <a:t>2</a:t>
            </a:r>
            <a:r>
              <a:t>. In 1964 a particle closely matching these predictions was discovered</a:t>
            </a:r>
            <a:r>
              <a:rPr sz="1000" u="sng">
                <a:solidFill>
                  <a:srgbClr val="0000EE"/>
                </a:solidFill>
                <a:hlinkClick r:id="rId18" invalidUrl="" action="" tgtFrame="" tooltip="" history="1" highlightClick="0" endSnd="0"/>
              </a:rPr>
              <a:t>[1]</a:t>
            </a:r>
            <a:r>
              <a:t> by a particle </a:t>
            </a:r>
            <a:r>
              <a:rPr u="sng">
                <a:solidFill>
                  <a:srgbClr val="0000EE"/>
                </a:solidFill>
                <a:hlinkClick r:id="rId19" invalidUrl="" action="" tgtFrame="" tooltip="" history="1" highlightClick="0" endSnd="0"/>
              </a:rPr>
              <a:t>accelerator</a:t>
            </a:r>
            <a:r>
              <a:t> group at </a:t>
            </a:r>
            <a:r>
              <a:rPr u="sng">
                <a:solidFill>
                  <a:srgbClr val="0000EE"/>
                </a:solidFill>
                <a:hlinkClick r:id="rId20" invalidUrl="" action="" tgtFrame="" tooltip="" history="1" highlightClick="0" endSnd="0"/>
              </a:rPr>
              <a:t>Brookhaven</a:t>
            </a:r>
            <a:r>
              <a:t>, making the Eightfold Way a triumphant success. Gell-Mann received the 1969 </a:t>
            </a:r>
            <a:r>
              <a:rPr u="sng">
                <a:solidFill>
                  <a:srgbClr val="0000EE"/>
                </a:solidFill>
                <a:hlinkClick r:id="rId21" invalidUrl="" action="" tgtFrame="" tooltip="" history="1" highlightClick="0" endSnd="0"/>
              </a:rPr>
              <a:t>Nobel Prize in physics</a:t>
            </a:r>
            <a:r>
              <a:t> for his work on the theory of </a:t>
            </a:r>
            <a:r>
              <a:rPr u="sng">
                <a:solidFill>
                  <a:srgbClr val="0000EE"/>
                </a:solidFill>
                <a:hlinkClick r:id="rId22" invalidUrl="" action="" tgtFrame="" tooltip="" history="1" highlightClick="0" endSnd="0"/>
              </a:rPr>
              <a:t>elementary particles</a:t>
            </a:r>
            <a:r>
              <a:t>.</a:t>
            </a:r>
          </a:p>
          <a:p>
            <a:pPr>
              <a:defRPr sz="1200">
                <a:latin typeface="Times"/>
                <a:ea typeface="Times"/>
                <a:cs typeface="Times"/>
                <a:sym typeface="Times"/>
              </a:defRPr>
            </a:pPr>
            <a:r>
              <a:t>The </a:t>
            </a:r>
            <a:r>
              <a:rPr u="sng">
                <a:solidFill>
                  <a:srgbClr val="0000EE"/>
                </a:solidFill>
                <a:hlinkClick r:id="rId23" invalidUrl="" action="" tgtFrame="" tooltip="" history="1" highlightClick="0" endSnd="0"/>
              </a:rPr>
              <a:t>baryon</a:t>
            </a:r>
            <a:r>
              <a:t> octet</a:t>
            </a:r>
          </a:p>
          <a:p>
            <a:pPr>
              <a:spcBef>
                <a:spcPts val="1200"/>
              </a:spcBef>
              <a:defRPr sz="1200">
                <a:latin typeface="Times"/>
                <a:ea typeface="Times"/>
                <a:cs typeface="Times"/>
                <a:sym typeface="Times"/>
              </a:defRPr>
            </a:pPr>
            <a:r>
              <a:t>The Eightfold Way may be understood in modern terms as a consequence of </a:t>
            </a:r>
            <a:r>
              <a:rPr u="sng">
                <a:solidFill>
                  <a:srgbClr val="0000EE"/>
                </a:solidFill>
                <a:hlinkClick r:id="rId24" invalidUrl="" action="" tgtFrame="" tooltip="" history="1" highlightClick="0" endSnd="0"/>
              </a:rPr>
              <a:t>flavor</a:t>
            </a:r>
            <a:r>
              <a:t> symmetries between various kinds of </a:t>
            </a:r>
            <a:r>
              <a:rPr u="sng">
                <a:solidFill>
                  <a:srgbClr val="0000EE"/>
                </a:solidFill>
                <a:hlinkClick r:id="rId25" invalidUrl="" action="" tgtFrame="" tooltip="" history="1" highlightClick="0" endSnd="0"/>
              </a:rPr>
              <a:t>quarks</a:t>
            </a:r>
            <a:r>
              <a:t>. Since the </a:t>
            </a:r>
            <a:r>
              <a:rPr u="sng">
                <a:solidFill>
                  <a:srgbClr val="0000EE"/>
                </a:solidFill>
                <a:hlinkClick r:id="rId26" invalidUrl="" action="" tgtFrame="" tooltip="" history="1" highlightClick="0" endSnd="0"/>
              </a:rPr>
              <a:t>strong nuclear force</a:t>
            </a:r>
            <a:r>
              <a:t> is the same for quarks of any flavor, replacing one flavor of quark with another in a hadron should not alter its mass very much. Mathematically, this replacement may be described by elements of the </a:t>
            </a:r>
            <a:r>
              <a:rPr u="sng">
                <a:solidFill>
                  <a:srgbClr val="0000EE"/>
                </a:solidFill>
                <a:hlinkClick r:id="rId27" invalidUrl="" action="" tgtFrame="" tooltip="" history="1" highlightClick="0" endSnd="0"/>
              </a:rPr>
              <a:t>group SU(3)</a:t>
            </a:r>
            <a:r>
              <a:t>. The octets and other arrangements are </a:t>
            </a:r>
            <a:r>
              <a:rPr u="sng">
                <a:solidFill>
                  <a:srgbClr val="0000EE"/>
                </a:solidFill>
                <a:hlinkClick r:id="rId28" invalidUrl="" action="" tgtFrame="" tooltip="" history="1" highlightClick="0" endSnd="0"/>
              </a:rPr>
              <a:t>representations</a:t>
            </a:r>
            <a:r>
              <a:t> of this group; for a more detailed explanation of this fact, see the article </a:t>
            </a:r>
            <a:r>
              <a:rPr u="sng">
                <a:solidFill>
                  <a:srgbClr val="0000EE"/>
                </a:solidFill>
                <a:hlinkClick r:id="rId29" invalidUrl="" action="" tgtFrame="" tooltip="" history="1" highlightClick="0" endSnd="0"/>
              </a:rPr>
              <a:t>Particle physics and representation theory</a:t>
            </a:r>
            <a: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The density in the transverse-momentum plane for unpolarized quarks with x = 0:1</a:t>
            </a:r>
          </a:p>
          <a:p>
            <a:pPr/>
            <a:r>
              <a:t>in a nucleon polarized along the ^y direction. The anisotropy due to the proton polarization is</a:t>
            </a:r>
          </a:p>
          <a:p>
            <a:pPr/>
            <a:r>
              <a:t>described by the Sivers function, for which the model of [77] is used. The deep red (blue)</a:t>
            </a:r>
          </a:p>
          <a:p>
            <a:pPr/>
            <a:r>
              <a:t>indicates large negative (positive) values for the Sivers function.</a:t>
            </a:r>
          </a:p>
          <a:p>
            <a:pPr/>
          </a:p>
          <a:p>
            <a:pPr/>
            <a:r>
              <a:t>Impact parameter dependent parton distribution u(x, b?) for the simple model</a:t>
            </a:r>
          </a:p>
          <a:p>
            <a:pPr/>
            <a:r>
              <a:t>First, there is a general decrease in magnitude with increasing x ,</a:t>
            </a:r>
          </a:p>
          <a:p>
            <a:pPr/>
            <a:r>
              <a:t>which arises mostly due to the decrease of q (x ). Furthermore, one can also a notice</a:t>
            </a:r>
          </a:p>
          <a:p>
            <a:pPr/>
            <a:r>
              <a:t>a decreasing transverse width of the distribution q (x, b⊥ ) as x  increases, which is</a:t>
            </a:r>
          </a:p>
          <a:p>
            <a:pPr/>
            <a:r>
              <a:t>in accord with our general prediction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9" name="Shape 749"/>
          <p:cNvSpPr/>
          <p:nvPr>
            <p:ph type="sldImg"/>
          </p:nvPr>
        </p:nvSpPr>
        <p:spPr>
          <a:prstGeom prst="rect">
            <a:avLst/>
          </a:prstGeom>
        </p:spPr>
        <p:txBody>
          <a:bodyPr/>
          <a:lstStyle/>
          <a:p>
            <a:pPr/>
          </a:p>
        </p:txBody>
      </p:sp>
      <p:sp>
        <p:nvSpPr>
          <p:cNvPr id="750" name="Shape 750"/>
          <p:cNvSpPr/>
          <p:nvPr>
            <p:ph type="body" sz="quarter" idx="1"/>
          </p:nvPr>
        </p:nvSpPr>
        <p:spPr>
          <a:prstGeom prst="rect">
            <a:avLst/>
          </a:prstGeom>
        </p:spPr>
        <p:txBody>
          <a:bodyPr/>
          <a:lstStyle/>
          <a:p>
            <a:pPr/>
            <a:r>
              <a:t>Mention importance of Q2 lever arm at fixed x</a:t>
            </a:r>
          </a:p>
          <a:p>
            <a:pPr/>
            <a:r>
              <a:t>fixed target experiments limited in kinematic coverage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4" name="Shape 824"/>
          <p:cNvSpPr/>
          <p:nvPr>
            <p:ph type="sldImg"/>
          </p:nvPr>
        </p:nvSpPr>
        <p:spPr>
          <a:prstGeom prst="rect">
            <a:avLst/>
          </a:prstGeom>
        </p:spPr>
        <p:txBody>
          <a:bodyPr/>
          <a:lstStyle/>
          <a:p>
            <a:pPr/>
          </a:p>
        </p:txBody>
      </p:sp>
      <p:sp>
        <p:nvSpPr>
          <p:cNvPr id="825" name="Shape 825"/>
          <p:cNvSpPr/>
          <p:nvPr>
            <p:ph type="body" sz="quarter" idx="1"/>
          </p:nvPr>
        </p:nvSpPr>
        <p:spPr>
          <a:prstGeom prst="rect">
            <a:avLst/>
          </a:prstGeom>
        </p:spPr>
        <p:txBody>
          <a:bodyPr/>
          <a:lstStyle>
            <a:lvl1pPr>
              <a:defRPr sz="2300">
                <a:latin typeface="Helvetica"/>
                <a:ea typeface="Helvetica"/>
                <a:cs typeface="Helvetica"/>
                <a:sym typeface="Helvetica"/>
              </a:defRPr>
            </a:lvl1pPr>
          </a:lstStyle>
          <a:p>
            <a:pPr/>
            <a:r>
              <a:t>spin-dependent gluon distribution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r>
              <a:t>QCD is a type of quantum field theory called a non-abelian gauge theory with symmetry group SU(3).</a:t>
            </a:r>
          </a:p>
          <a:p>
            <a:pPr/>
          </a:p>
          <a:p>
            <a:pPr/>
            <a:r>
              <a:t>Gauge “color” symmetry: unbroken but confined</a:t>
            </a:r>
          </a:p>
          <a:p>
            <a:pPr/>
            <a:r>
              <a:t>Global “chiral” symmetry: exact for massless quarks </a:t>
            </a:r>
          </a:p>
          <a:p>
            <a:pPr/>
            <a:r>
              <a:t>Baryon number and axial charge (m=0) are conserved </a:t>
            </a:r>
          </a:p>
          <a:p>
            <a:pPr/>
            <a:r>
              <a:t>also:</a:t>
            </a:r>
          </a:p>
          <a:p>
            <a:pPr/>
            <a:r>
              <a:t>Scale invariance of quark (m=0) and gluon fields </a:t>
            </a:r>
          </a:p>
          <a:p>
            <a:pPr/>
            <a:r>
              <a:t>Discrete C,P &amp; T symmetries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screening corrections (g-&gt;qq-&gt;g) and anti-screening corrections )g-&gt;gg-&gt;g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The animations to the right and above illustrate the typical four-dimensional structure of gluon-field configurations averaged over in describing the vacuum properties of QCD. The volume of the box is 2.4 by 2.4 by 3.6 fm, big enough to hold a couple of protons. Contrary to the concept of an empty vacuum, QCD induces chromo-electric and chromo-magnetic fields throughout space-time in its lowest energy state. After a few sweeps of smoothing the gluon field (50 sweeps of APE smearing), a lumpy structure reminiscent of a lava lamp is revealed. This is the QCD Lava Lamp. The action density (top) and the topological charge density (right) are displayed. The former is similar to an energy density while the latter is a measure of the winding of the gluon field lines in the QCD vacuum.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defRPr sz="1800">
                <a:latin typeface="Helvetica"/>
                <a:ea typeface="Helvetica"/>
                <a:cs typeface="Helvetica"/>
                <a:sym typeface="Helvetica"/>
              </a:defRPr>
            </a:pPr>
          </a:p>
          <a:p>
            <a:pPr>
              <a:defRPr sz="1800">
                <a:latin typeface="Helvetica"/>
                <a:ea typeface="Helvetica"/>
                <a:cs typeface="Helvetica"/>
                <a:sym typeface="Helvetica"/>
              </a:defRPr>
            </a:pPr>
          </a:p>
          <a:p>
            <a:pPr>
              <a:defRPr sz="1800">
                <a:latin typeface="Helvetica"/>
                <a:ea typeface="Helvetica"/>
                <a:cs typeface="Helvetica"/>
                <a:sym typeface="Helvetica"/>
              </a:defRPr>
            </a:pPr>
            <a:r>
              <a:t>W2 can also be interpreted as the center-of-mass energy of the gauge boson nucleon system.</a:t>
            </a:r>
          </a:p>
          <a:p>
            <a:pPr>
              <a:defRPr sz="1800">
                <a:latin typeface="Helvetica"/>
                <a:ea typeface="Helvetica"/>
                <a:cs typeface="Helvetica"/>
                <a:sym typeface="Helvetica"/>
              </a:defRPr>
            </a:pPr>
            <a:r>
              <a:t>Q2 max = s</a:t>
            </a:r>
          </a:p>
          <a:p>
            <a:pPr>
              <a:defRPr sz="1800">
                <a:latin typeface="Helvetica"/>
                <a:ea typeface="Helvetica"/>
                <a:cs typeface="Helvetica"/>
                <a:sym typeface="Helvetica"/>
              </a:defRPr>
            </a:pPr>
            <a:r>
              <a:t>Q2: negative square of the momentum transfer q, denotes virtuality</a:t>
            </a:r>
          </a:p>
          <a:p>
            <a:pPr>
              <a:defRPr sz="1800">
                <a:latin typeface="Helvetica"/>
                <a:ea typeface="Helvetica"/>
                <a:cs typeface="Helvetica"/>
                <a:sym typeface="Helvetica"/>
              </a:defRPr>
            </a:pPr>
            <a:r>
              <a:t>x:  make Remark that for e+p 0 &lt; x &lt; 1 while for e+A scattering 0 &lt; x &lt; A.</a:t>
            </a:r>
          </a:p>
          <a:p>
            <a:pPr>
              <a:defRPr sz="1800">
                <a:latin typeface="Helvetica"/>
                <a:ea typeface="Helvetica"/>
                <a:cs typeface="Helvetica"/>
                <a:sym typeface="Helvetica"/>
              </a:defRPr>
            </a:pPr>
            <a:r>
              <a:t>y: is the fraction of the lepton’s energy lost in the nucleon rest frame. It it thus also the fraction of the incoming electron energy (also known as inelasticity) carried by the exchange boson (photon) in the rest frame of the nucleon</a:t>
            </a:r>
          </a:p>
          <a:p>
            <a:pPr>
              <a:defRPr sz="1800">
                <a:latin typeface="Helvetica"/>
                <a:ea typeface="Helvetica"/>
                <a:cs typeface="Helvetica"/>
                <a:sym typeface="Helvetica"/>
              </a:defRPr>
            </a:p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Monaco"/>
                <a:ea typeface="Monaco"/>
                <a:cs typeface="Monaco"/>
                <a:sym typeface="Monaco"/>
              </a:defRPr>
            </a:pPr>
            <a:r>
              <a:t>Q^2 &amp;=&amp; -q^2 = - (k-k^\prime)^2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Monaco"/>
                <a:ea typeface="Monaco"/>
                <a:cs typeface="Monaco"/>
                <a:sym typeface="Monaco"/>
              </a:defRPr>
            </a:pPr>
            <a:r>
              <a:t>&amp;\approx&amp; 4 E E^\prime \sin^2\left(\frac{\theta}{2}\right)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lvl1pPr marL="40640" marR="40640" defTabSz="914400">
              <a:spcBef>
                <a:spcPts val="400"/>
              </a:spcBef>
              <a:buClr>
                <a:srgbClr val="000000"/>
              </a:buClr>
              <a:buFont typeface="Arial"/>
              <a:defRPr sz="1100">
                <a:uFill>
                  <a:solidFill>
                    <a:srgbClr val="000000"/>
                  </a:solidFill>
                </a:uFill>
                <a:latin typeface="+mn-lt"/>
                <a:ea typeface="+mn-ea"/>
                <a:cs typeface="+mn-cs"/>
                <a:sym typeface="Arial"/>
              </a:defRPr>
            </a:lvl1pPr>
          </a:lstStyle>
          <a:p>
            <a:pPr/>
            <a:r>
              <a:t>Bjorken Scaling: virtual photon interacts with a single essentially free quark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defTabSz="317500">
              <a:defRPr i="1" sz="2900">
                <a:latin typeface="Times"/>
                <a:ea typeface="Times"/>
                <a:cs typeface="Times"/>
                <a:sym typeface="Times"/>
              </a:defRPr>
            </a:pPr>
            <a:r>
              <a:t>integro-differential</a:t>
            </a:r>
            <a:r>
              <a:rPr i="0"/>
              <a:t> equations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Perturbative QCD describes only a small part of the total cross-section</a:t>
            </a:r>
          </a:p>
          <a:p>
            <a:pPr/>
            <a:r>
              <a:t>Lattice QCD is of very limited utility in describing scattering</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U Slide">
    <p:spTree>
      <p:nvGrpSpPr>
        <p:cNvPr id="1" name=""/>
        <p:cNvGrpSpPr/>
        <p:nvPr/>
      </p:nvGrpSpPr>
      <p:grpSpPr>
        <a:xfrm>
          <a:off x="0" y="0"/>
          <a:ext cx="0" cy="0"/>
          <a:chOff x="0" y="0"/>
          <a:chExt cx="0" cy="0"/>
        </a:xfrm>
      </p:grpSpPr>
      <p:sp>
        <p:nvSpPr>
          <p:cNvPr id="11" name="Shape 11"/>
          <p:cNvSpPr/>
          <p:nvPr/>
        </p:nvSpPr>
        <p:spPr>
          <a:xfrm>
            <a:off x="152400" y="685800"/>
            <a:ext cx="8839200" cy="1588"/>
          </a:xfrm>
          <a:prstGeom prst="line">
            <a:avLst/>
          </a:prstGeom>
          <a:ln w="38100">
            <a:solidFill>
              <a:srgbClr val="021EAA"/>
            </a:solidFill>
          </a:ln>
        </p:spPr>
        <p:txBody>
          <a:bodyPr lIns="0" tIns="0" rIns="0" bIns="0"/>
          <a:lstStyle/>
          <a:p>
            <a:pPr/>
          </a:p>
        </p:txBody>
      </p:sp>
      <p:sp>
        <p:nvSpPr>
          <p:cNvPr id="12" name="Shape 12"/>
          <p:cNvSpPr/>
          <p:nvPr>
            <p:ph type="title"/>
          </p:nvPr>
        </p:nvSpPr>
        <p:spPr>
          <a:xfrm>
            <a:off x="136525" y="44450"/>
            <a:ext cx="8931275" cy="717550"/>
          </a:xfrm>
          <a:prstGeom prst="rect">
            <a:avLst/>
          </a:prstGeom>
        </p:spPr>
        <p:txBody>
          <a:bodyPr/>
          <a:lstStyle/>
          <a:p>
            <a:pPr/>
            <a:r>
              <a:t>Title Text</a:t>
            </a:r>
          </a:p>
        </p:txBody>
      </p:sp>
      <p:sp>
        <p:nvSpPr>
          <p:cNvPr id="13" name="Shape 13"/>
          <p:cNvSpPr/>
          <p:nvPr>
            <p:ph type="body" idx="1"/>
          </p:nvPr>
        </p:nvSpPr>
        <p:spPr>
          <a:xfrm>
            <a:off x="114300" y="812800"/>
            <a:ext cx="8763000" cy="5930900"/>
          </a:xfrm>
          <a:prstGeom prst="rect">
            <a:avLst/>
          </a:prstGeom>
        </p:spPr>
        <p:txBody>
          <a:bodyPr/>
          <a:lstStyle>
            <a:lvl3pPr>
              <a:defRPr sz="2400"/>
            </a:lvl3pPr>
            <a:lvl4pPr marL="1730375" indent="-317500"/>
          </a:lstStyle>
          <a:p>
            <a:pPr/>
            <a:r>
              <a:t>Body Level One</a:t>
            </a:r>
          </a:p>
          <a:p>
            <a:pPr lvl="1"/>
            <a:r>
              <a:t>Body Level Two</a:t>
            </a:r>
          </a:p>
          <a:p>
            <a:pPr lvl="2"/>
            <a:r>
              <a:t>Body Level Three</a:t>
            </a:r>
          </a:p>
          <a:p>
            <a:pPr lvl="3"/>
            <a:r>
              <a:t>Body Level Four</a:t>
            </a:r>
          </a:p>
          <a:p>
            <a:pPr lvl="4"/>
            <a:r>
              <a:t>Body Level Five</a:t>
            </a:r>
          </a:p>
        </p:txBody>
      </p:sp>
      <p:sp>
        <p:nvSpPr>
          <p:cNvPr id="14" name="Shape 1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U Blank Slide">
    <p:spTree>
      <p:nvGrpSpPr>
        <p:cNvPr id="1" name=""/>
        <p:cNvGrpSpPr/>
        <p:nvPr/>
      </p:nvGrpSpPr>
      <p:grpSpPr>
        <a:xfrm>
          <a:off x="0" y="0"/>
          <a:ext cx="0" cy="0"/>
          <a:chOff x="0" y="0"/>
          <a:chExt cx="0" cy="0"/>
        </a:xfrm>
      </p:grpSpPr>
      <p:sp>
        <p:nvSpPr>
          <p:cNvPr id="21" name="Shape 2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U Slide">
    <p:spTree>
      <p:nvGrpSpPr>
        <p:cNvPr id="1" name=""/>
        <p:cNvGrpSpPr/>
        <p:nvPr/>
      </p:nvGrpSpPr>
      <p:grpSpPr>
        <a:xfrm>
          <a:off x="0" y="0"/>
          <a:ext cx="0" cy="0"/>
          <a:chOff x="0" y="0"/>
          <a:chExt cx="0" cy="0"/>
        </a:xfrm>
      </p:grpSpPr>
      <p:sp>
        <p:nvSpPr>
          <p:cNvPr id="28" name="Shape 28"/>
          <p:cNvSpPr/>
          <p:nvPr/>
        </p:nvSpPr>
        <p:spPr>
          <a:xfrm>
            <a:off x="152400" y="685800"/>
            <a:ext cx="8839200" cy="1588"/>
          </a:xfrm>
          <a:prstGeom prst="line">
            <a:avLst/>
          </a:prstGeom>
          <a:ln w="38100">
            <a:solidFill>
              <a:srgbClr val="021EAA"/>
            </a:solidFill>
          </a:ln>
        </p:spPr>
        <p:txBody>
          <a:bodyPr lIns="0" tIns="0" rIns="0" bIns="0"/>
          <a:lstStyle/>
          <a:p>
            <a:pPr/>
          </a:p>
        </p:txBody>
      </p:sp>
      <p:sp>
        <p:nvSpPr>
          <p:cNvPr id="29" name="Shape 29"/>
          <p:cNvSpPr/>
          <p:nvPr>
            <p:ph type="title"/>
          </p:nvPr>
        </p:nvSpPr>
        <p:spPr>
          <a:xfrm>
            <a:off x="136525" y="44450"/>
            <a:ext cx="8931275" cy="717550"/>
          </a:xfrm>
          <a:prstGeom prst="rect">
            <a:avLst/>
          </a:prstGeom>
        </p:spPr>
        <p:txBody>
          <a:bodyPr/>
          <a:lstStyle/>
          <a:p>
            <a:pPr/>
            <a:r>
              <a:t>Title Text</a:t>
            </a:r>
          </a:p>
        </p:txBody>
      </p:sp>
      <p:sp>
        <p:nvSpPr>
          <p:cNvPr id="30" name="Shape 30"/>
          <p:cNvSpPr/>
          <p:nvPr>
            <p:ph type="body" idx="1"/>
          </p:nvPr>
        </p:nvSpPr>
        <p:spPr>
          <a:xfrm>
            <a:off x="114300" y="812800"/>
            <a:ext cx="8763000" cy="5930900"/>
          </a:xfrm>
          <a:prstGeom prst="rect">
            <a:avLst/>
          </a:prstGeom>
        </p:spPr>
        <p:txBody>
          <a:bodyPr/>
          <a:lstStyle>
            <a:lvl3pPr>
              <a:defRPr sz="2400"/>
            </a:lvl3pPr>
            <a:lvl4pPr marL="1730375" indent="-317500"/>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U Slide">
    <p:spTree>
      <p:nvGrpSpPr>
        <p:cNvPr id="1" name=""/>
        <p:cNvGrpSpPr/>
        <p:nvPr/>
      </p:nvGrpSpPr>
      <p:grpSpPr>
        <a:xfrm>
          <a:off x="0" y="0"/>
          <a:ext cx="0" cy="0"/>
          <a:chOff x="0" y="0"/>
          <a:chExt cx="0" cy="0"/>
        </a:xfrm>
      </p:grpSpPr>
      <p:sp>
        <p:nvSpPr>
          <p:cNvPr id="38" name="Shape 38"/>
          <p:cNvSpPr/>
          <p:nvPr/>
        </p:nvSpPr>
        <p:spPr>
          <a:xfrm>
            <a:off x="152400" y="685800"/>
            <a:ext cx="8839200" cy="1588"/>
          </a:xfrm>
          <a:prstGeom prst="line">
            <a:avLst/>
          </a:prstGeom>
          <a:ln w="38100">
            <a:solidFill>
              <a:srgbClr val="021EAA"/>
            </a:solidFill>
          </a:ln>
        </p:spPr>
        <p:txBody>
          <a:bodyPr lIns="0" tIns="0" rIns="0" bIns="0"/>
          <a:lstStyle/>
          <a:p>
            <a:pPr/>
          </a:p>
        </p:txBody>
      </p:sp>
      <p:sp>
        <p:nvSpPr>
          <p:cNvPr id="39" name="Shape 39"/>
          <p:cNvSpPr/>
          <p:nvPr>
            <p:ph type="title"/>
          </p:nvPr>
        </p:nvSpPr>
        <p:spPr>
          <a:xfrm>
            <a:off x="106362" y="19050"/>
            <a:ext cx="8931276" cy="674490"/>
          </a:xfrm>
          <a:prstGeom prst="rect">
            <a:avLst/>
          </a:prstGeom>
        </p:spPr>
        <p:txBody>
          <a:bodyPr/>
          <a:lstStyle/>
          <a:p>
            <a:pPr/>
            <a:r>
              <a:t>Title Text</a:t>
            </a:r>
          </a:p>
        </p:txBody>
      </p:sp>
      <p:sp>
        <p:nvSpPr>
          <p:cNvPr id="40" name="Shape 40"/>
          <p:cNvSpPr/>
          <p:nvPr>
            <p:ph type="body" idx="1"/>
          </p:nvPr>
        </p:nvSpPr>
        <p:spPr>
          <a:xfrm>
            <a:off x="114300" y="812800"/>
            <a:ext cx="8763000" cy="5930900"/>
          </a:xfrm>
          <a:prstGeom prst="rect">
            <a:avLst/>
          </a:prstGeom>
        </p:spPr>
        <p:txBody>
          <a:bodyPr/>
          <a:lstStyle>
            <a:lvl1pPr marL="317500" indent="-317500">
              <a:buClr>
                <a:srgbClr val="FF2600"/>
              </a:buClr>
              <a:buSzPct val="175000"/>
              <a:buChar char="•"/>
              <a:defRPr sz="2600"/>
            </a:lvl1pPr>
            <a:lvl2pPr marL="635000" indent="-317500">
              <a:buClr>
                <a:srgbClr val="011993"/>
              </a:buClr>
              <a:buSzPct val="104999"/>
              <a:buFont typeface="Lucida Grande"/>
              <a:buChar char="‣"/>
            </a:lvl2pPr>
            <a:lvl3pPr marL="952500" indent="-317500">
              <a:buClr>
                <a:srgbClr val="011993"/>
              </a:buClr>
              <a:buSzPct val="80000"/>
              <a:buFontTx/>
              <a:buChar char="๏"/>
              <a:defRPr sz="2600"/>
            </a:lvl3pPr>
            <a:lvl4pPr marL="1270000" indent="-317500">
              <a:buClr>
                <a:srgbClr val="011993"/>
              </a:buClr>
              <a:buSzPct val="125000"/>
              <a:buFontTx/>
              <a:buChar char="-"/>
              <a:defRPr sz="2600"/>
            </a:lvl4pPr>
            <a:lvl5pPr marL="1587500" indent="-317500">
              <a:buClr>
                <a:srgbClr val="011993"/>
              </a:buClr>
              <a:defRPr sz="26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U Title">
    <p:spTree>
      <p:nvGrpSpPr>
        <p:cNvPr id="1" name=""/>
        <p:cNvGrpSpPr/>
        <p:nvPr/>
      </p:nvGrpSpPr>
      <p:grpSpPr>
        <a:xfrm>
          <a:off x="0" y="0"/>
          <a:ext cx="0" cy="0"/>
          <a:chOff x="0" y="0"/>
          <a:chExt cx="0" cy="0"/>
        </a:xfrm>
      </p:grpSpPr>
      <p:pic>
        <p:nvPicPr>
          <p:cNvPr id="48" name="bnl_logo.png"/>
          <p:cNvPicPr>
            <a:picLocks noChangeAspect="1"/>
          </p:cNvPicPr>
          <p:nvPr/>
        </p:nvPicPr>
        <p:blipFill>
          <a:blip r:embed="rId2">
            <a:extLst/>
          </a:blip>
          <a:stretch>
            <a:fillRect/>
          </a:stretch>
        </p:blipFill>
        <p:spPr>
          <a:xfrm>
            <a:off x="6661546" y="5932435"/>
            <a:ext cx="2171701" cy="850953"/>
          </a:xfrm>
          <a:prstGeom prst="rect">
            <a:avLst/>
          </a:prstGeom>
          <a:ln w="12700">
            <a:miter lim="400000"/>
          </a:ln>
        </p:spPr>
      </p:pic>
      <p:sp>
        <p:nvSpPr>
          <p:cNvPr id="49" name="Shape 49"/>
          <p:cNvSpPr/>
          <p:nvPr>
            <p:ph type="title"/>
          </p:nvPr>
        </p:nvSpPr>
        <p:spPr>
          <a:xfrm>
            <a:off x="609600" y="0"/>
            <a:ext cx="7729538" cy="1617663"/>
          </a:xfrm>
          <a:prstGeom prst="rect">
            <a:avLst/>
          </a:prstGeom>
        </p:spPr>
        <p:txBody>
          <a:bodyPr/>
          <a:lstStyle>
            <a:lvl1pPr>
              <a:defRPr sz="4900"/>
            </a:lvl1pPr>
          </a:lstStyle>
          <a:p>
            <a:pPr/>
            <a:r>
              <a:t>Title Text</a:t>
            </a:r>
          </a:p>
        </p:txBody>
      </p:sp>
      <p:sp>
        <p:nvSpPr>
          <p:cNvPr id="50" name="Shape 50"/>
          <p:cNvSpPr/>
          <p:nvPr>
            <p:ph type="body" sz="half" idx="1"/>
          </p:nvPr>
        </p:nvSpPr>
        <p:spPr>
          <a:xfrm>
            <a:off x="1371600" y="2192311"/>
            <a:ext cx="6400800" cy="3165476"/>
          </a:xfrm>
          <a:prstGeom prst="rect">
            <a:avLst/>
          </a:prstGeom>
        </p:spPr>
        <p:txBody>
          <a:bodyPr/>
          <a:lstStyle>
            <a:lvl1pPr marL="0">
              <a:defRPr sz="2500"/>
            </a:lvl1pPr>
            <a:lvl2pPr marL="498475" indent="228600">
              <a:buClrTx/>
              <a:buSzTx/>
              <a:buNone/>
              <a:defRPr sz="2500"/>
            </a:lvl2pPr>
            <a:lvl3pPr marL="955675" indent="457200">
              <a:buClrTx/>
              <a:buSzTx/>
              <a:buFontTx/>
              <a:buNone/>
            </a:lvl3pPr>
            <a:lvl4pPr marL="1412875" indent="685800">
              <a:buClrTx/>
              <a:buSzTx/>
              <a:buFontTx/>
              <a:buNone/>
              <a:defRPr sz="2500"/>
            </a:lvl4pPr>
            <a:lvl5pPr marL="1870075" indent="914400">
              <a:buClrTx/>
              <a:buSzTx/>
              <a:buNone/>
              <a:defRPr sz="2500"/>
            </a:lvl5pPr>
          </a:lstStyle>
          <a:p>
            <a:pPr/>
            <a:r>
              <a:t>Body Level One</a:t>
            </a:r>
          </a:p>
          <a:p>
            <a:pPr lvl="1"/>
            <a:r>
              <a:t>Body Level Two</a:t>
            </a:r>
          </a:p>
          <a:p>
            <a:pPr lvl="2"/>
            <a:r>
              <a:t>Body Level Three</a:t>
            </a:r>
          </a:p>
          <a:p>
            <a:pPr lvl="3"/>
            <a:r>
              <a:t>Body Level Four</a:t>
            </a:r>
          </a:p>
          <a:p>
            <a:pPr lvl="4"/>
            <a:r>
              <a:t>Body Level Five</a:t>
            </a:r>
          </a:p>
        </p:txBody>
      </p:sp>
      <p:sp>
        <p:nvSpPr>
          <p:cNvPr id="51" name="Shape 51"/>
          <p:cNvSpPr/>
          <p:nvPr>
            <p:ph type="sldNum" sz="quarter" idx="2"/>
          </p:nvPr>
        </p:nvSpPr>
        <p:spPr>
          <a:xfrm>
            <a:off x="4362450" y="6477000"/>
            <a:ext cx="419100" cy="431552"/>
          </a:xfrm>
          <a:prstGeom prst="rect">
            <a:avLst/>
          </a:prstGeom>
        </p:spPr>
        <p:txBody>
          <a:bodyPr anchor="t"/>
          <a:lstStyle>
            <a:lvl1pPr>
              <a:defRPr sz="2400">
                <a:solidFill>
                  <a:srgbClr val="000000"/>
                </a:solidFill>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U Slide">
    <p:spTree>
      <p:nvGrpSpPr>
        <p:cNvPr id="1" name=""/>
        <p:cNvGrpSpPr/>
        <p:nvPr/>
      </p:nvGrpSpPr>
      <p:grpSpPr>
        <a:xfrm>
          <a:off x="0" y="0"/>
          <a:ext cx="0" cy="0"/>
          <a:chOff x="0" y="0"/>
          <a:chExt cx="0" cy="0"/>
        </a:xfrm>
      </p:grpSpPr>
      <p:sp>
        <p:nvSpPr>
          <p:cNvPr id="58" name="Shape 58"/>
          <p:cNvSpPr/>
          <p:nvPr/>
        </p:nvSpPr>
        <p:spPr>
          <a:xfrm>
            <a:off x="152400" y="685800"/>
            <a:ext cx="8839200" cy="1588"/>
          </a:xfrm>
          <a:prstGeom prst="line">
            <a:avLst/>
          </a:prstGeom>
          <a:ln w="38100">
            <a:solidFill>
              <a:srgbClr val="021EAA"/>
            </a:solidFill>
          </a:ln>
        </p:spPr>
        <p:txBody>
          <a:bodyPr lIns="0" tIns="0" rIns="0" bIns="0"/>
          <a:lstStyle/>
          <a:p>
            <a:pPr/>
          </a:p>
        </p:txBody>
      </p:sp>
      <p:sp>
        <p:nvSpPr>
          <p:cNvPr id="59" name="Shape 59"/>
          <p:cNvSpPr/>
          <p:nvPr>
            <p:ph type="title"/>
          </p:nvPr>
        </p:nvSpPr>
        <p:spPr>
          <a:xfrm>
            <a:off x="136525" y="44450"/>
            <a:ext cx="8931275" cy="717550"/>
          </a:xfrm>
          <a:prstGeom prst="rect">
            <a:avLst/>
          </a:prstGeom>
        </p:spPr>
        <p:txBody>
          <a:bodyPr/>
          <a:lstStyle/>
          <a:p>
            <a:pPr/>
            <a:r>
              <a:t>Title Text</a:t>
            </a:r>
          </a:p>
        </p:txBody>
      </p:sp>
      <p:sp>
        <p:nvSpPr>
          <p:cNvPr id="60" name="Shape 60"/>
          <p:cNvSpPr/>
          <p:nvPr>
            <p:ph type="body" idx="1"/>
          </p:nvPr>
        </p:nvSpPr>
        <p:spPr>
          <a:xfrm>
            <a:off x="114300" y="812800"/>
            <a:ext cx="8763000" cy="5930900"/>
          </a:xfrm>
          <a:prstGeom prst="rect">
            <a:avLst/>
          </a:prstGeom>
        </p:spPr>
        <p:txBody>
          <a:bodyPr/>
          <a:lstStyle>
            <a:lvl3pPr>
              <a:defRPr sz="2400"/>
            </a:lvl3pPr>
            <a:lvl4pPr marL="1730375" indent="-317500"/>
          </a:lstStyle>
          <a:p>
            <a:pPr/>
            <a:r>
              <a:t>Body Level One</a:t>
            </a:r>
          </a:p>
          <a:p>
            <a:pPr lvl="1"/>
            <a:r>
              <a:t>Body Level Two</a:t>
            </a:r>
          </a:p>
          <a:p>
            <a:pPr lvl="2"/>
            <a:r>
              <a:t>Body Level Three</a:t>
            </a:r>
          </a:p>
          <a:p>
            <a:pPr lvl="3"/>
            <a:r>
              <a:t>Body Level Four</a:t>
            </a:r>
          </a:p>
          <a:p>
            <a:pPr lvl="4"/>
            <a:r>
              <a:t>Body Level Five</a:t>
            </a:r>
          </a:p>
        </p:txBody>
      </p:sp>
      <p:sp>
        <p:nvSpPr>
          <p:cNvPr id="61" name="Shape 6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rento2009 Slide">
    <p:spTree>
      <p:nvGrpSpPr>
        <p:cNvPr id="1" name=""/>
        <p:cNvGrpSpPr/>
        <p:nvPr/>
      </p:nvGrpSpPr>
      <p:grpSpPr>
        <a:xfrm>
          <a:off x="0" y="0"/>
          <a:ext cx="0" cy="0"/>
          <a:chOff x="0" y="0"/>
          <a:chExt cx="0" cy="0"/>
        </a:xfrm>
      </p:grpSpPr>
      <p:sp>
        <p:nvSpPr>
          <p:cNvPr id="68" name="Shape 68"/>
          <p:cNvSpPr/>
          <p:nvPr/>
        </p:nvSpPr>
        <p:spPr>
          <a:xfrm>
            <a:off x="152400" y="685800"/>
            <a:ext cx="8839200" cy="1588"/>
          </a:xfrm>
          <a:prstGeom prst="line">
            <a:avLst/>
          </a:prstGeom>
          <a:ln w="38100">
            <a:solidFill>
              <a:srgbClr val="021EAA"/>
            </a:solidFill>
          </a:ln>
        </p:spPr>
        <p:txBody>
          <a:bodyPr lIns="0" tIns="0" rIns="0" bIns="0"/>
          <a:lstStyle/>
          <a:p>
            <a:pPr/>
          </a:p>
        </p:txBody>
      </p:sp>
      <p:sp>
        <p:nvSpPr>
          <p:cNvPr id="69" name="Shape 69"/>
          <p:cNvSpPr/>
          <p:nvPr>
            <p:ph type="title"/>
          </p:nvPr>
        </p:nvSpPr>
        <p:spPr>
          <a:xfrm>
            <a:off x="136525" y="44450"/>
            <a:ext cx="8931275" cy="717550"/>
          </a:xfrm>
          <a:prstGeom prst="rect">
            <a:avLst/>
          </a:prstGeom>
        </p:spPr>
        <p:txBody>
          <a:bodyPr/>
          <a:lstStyle/>
          <a:p>
            <a:pPr/>
            <a:r>
              <a:t>Title Text</a:t>
            </a:r>
          </a:p>
        </p:txBody>
      </p:sp>
      <p:sp>
        <p:nvSpPr>
          <p:cNvPr id="70" name="Shape 70"/>
          <p:cNvSpPr/>
          <p:nvPr>
            <p:ph type="body" idx="1"/>
          </p:nvPr>
        </p:nvSpPr>
        <p:spPr>
          <a:prstGeom prst="rect">
            <a:avLst/>
          </a:prstGeom>
        </p:spPr>
        <p:txBody>
          <a:bodyPr/>
          <a:lstStyle>
            <a:lvl3pPr>
              <a:defRPr sz="2400"/>
            </a:lvl3pPr>
            <a:lvl4pPr marL="1730375" indent="-317500"/>
          </a:lstStyle>
          <a:p>
            <a:pPr/>
            <a:r>
              <a:t>Body Level One</a:t>
            </a:r>
          </a:p>
          <a:p>
            <a:pPr lvl="1"/>
            <a:r>
              <a:t>Body Level Two</a:t>
            </a:r>
          </a:p>
          <a:p>
            <a:pPr lvl="2"/>
            <a:r>
              <a:t>Body Level Three</a:t>
            </a:r>
          </a:p>
          <a:p>
            <a:pPr lvl="3"/>
            <a:r>
              <a:t>Body Level Four</a:t>
            </a:r>
          </a:p>
          <a:p>
            <a:pPr lvl="4"/>
            <a:r>
              <a:t>Body Level Five</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sldNum" sz="quarter" idx="2"/>
          </p:nvPr>
        </p:nvSpPr>
        <p:spPr>
          <a:xfrm>
            <a:off x="8738728" y="6556108"/>
            <a:ext cx="312069" cy="298984"/>
          </a:xfrm>
          <a:prstGeom prst="rect">
            <a:avLst/>
          </a:prstGeom>
          <a:ln w="12700">
            <a:miter lim="400000"/>
          </a:ln>
        </p:spPr>
        <p:txBody>
          <a:bodyPr wrap="none" lIns="50800" tIns="50800" rIns="50800" bIns="50800" anchor="ctr">
            <a:spAutoFit/>
          </a:bodyPr>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
        <p:nvSpPr>
          <p:cNvPr id="3" name="Shape 3"/>
          <p:cNvSpPr/>
          <p:nvPr>
            <p:ph type="title"/>
          </p:nvPr>
        </p:nvSpPr>
        <p:spPr>
          <a:xfrm>
            <a:off x="568325" y="1514475"/>
            <a:ext cx="79375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hape 4"/>
          <p:cNvSpPr/>
          <p:nvPr>
            <p:ph type="body" idx="1"/>
          </p:nvPr>
        </p:nvSpPr>
        <p:spPr>
          <a:xfrm>
            <a:off x="228600" y="812800"/>
            <a:ext cx="8763000" cy="593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508000" indent="-254000">
              <a:buClr>
                <a:srgbClr val="FF2600"/>
              </a:buClr>
              <a:defRPr sz="2600"/>
            </a:lvl2pPr>
            <a:lvl3pPr marL="1184275" indent="-228600">
              <a:buClr>
                <a:srgbClr val="434ED6"/>
              </a:buClr>
              <a:buFont typeface="Lucida Grande"/>
              <a:buChar char="‣"/>
              <a:defRPr sz="2500"/>
            </a:lvl3pPr>
            <a:lvl4pPr marL="1641475" indent="-228600">
              <a:buClr>
                <a:srgbClr val="434ED6"/>
              </a:buClr>
              <a:buFont typeface="Lucida Grande"/>
              <a:buChar char="๏"/>
              <a:defRPr sz="2200"/>
            </a:lvl4pPr>
            <a:lvl5pPr marL="2098675" indent="-228600">
              <a:buClr>
                <a:srgbClr val="434ED6"/>
              </a:buClr>
              <a:buChar char="-"/>
              <a:defRPr sz="2000"/>
            </a:lvl5p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Lst>
  <p:transition xmlns:p14="http://schemas.microsoft.com/office/powerpoint/2010/main" spd="med" advClick="1"/>
  <p:txStyles>
    <p:titleStyle>
      <a:lvl1pPr marL="41275" marR="41275" indent="0" algn="l" defTabSz="914400" rtl="0" latinLnBrk="0">
        <a:lnSpc>
          <a:spcPct val="100000"/>
        </a:lnSpc>
        <a:spcBef>
          <a:spcPts val="0"/>
        </a:spcBef>
        <a:spcAft>
          <a:spcPts val="0"/>
        </a:spcAft>
        <a:buClrTx/>
        <a:buSzTx/>
        <a:buFontTx/>
        <a:buNone/>
        <a:tabLst/>
        <a:defRPr b="0" baseline="0" cap="none" i="0" spc="0" strike="noStrike" sz="3800" u="none">
          <a:ln>
            <a:noFill/>
          </a:ln>
          <a:solidFill>
            <a:srgbClr val="021EAA"/>
          </a:solidFill>
          <a:uFill>
            <a:solidFill>
              <a:srgbClr val="021EAA"/>
            </a:solidFill>
          </a:uFill>
          <a:latin typeface="+mn-lt"/>
          <a:ea typeface="+mn-ea"/>
          <a:cs typeface="+mn-cs"/>
          <a:sym typeface="Arial"/>
        </a:defRPr>
      </a:lvl1pPr>
      <a:lvl2pPr marL="41275" marR="41275" indent="228600" algn="l" defTabSz="914400" rtl="0" latinLnBrk="0">
        <a:lnSpc>
          <a:spcPct val="100000"/>
        </a:lnSpc>
        <a:spcBef>
          <a:spcPts val="0"/>
        </a:spcBef>
        <a:spcAft>
          <a:spcPts val="0"/>
        </a:spcAft>
        <a:buClrTx/>
        <a:buSzTx/>
        <a:buFontTx/>
        <a:buNone/>
        <a:tabLst/>
        <a:defRPr b="0" baseline="0" cap="none" i="0" spc="0" strike="noStrike" sz="3800" u="none">
          <a:ln>
            <a:noFill/>
          </a:ln>
          <a:solidFill>
            <a:srgbClr val="021EAA"/>
          </a:solidFill>
          <a:uFill>
            <a:solidFill>
              <a:srgbClr val="021EAA"/>
            </a:solidFill>
          </a:uFill>
          <a:latin typeface="+mn-lt"/>
          <a:ea typeface="+mn-ea"/>
          <a:cs typeface="+mn-cs"/>
          <a:sym typeface="Arial"/>
        </a:defRPr>
      </a:lvl2pPr>
      <a:lvl3pPr marL="41275" marR="41275" indent="457200" algn="l" defTabSz="914400" rtl="0" latinLnBrk="0">
        <a:lnSpc>
          <a:spcPct val="100000"/>
        </a:lnSpc>
        <a:spcBef>
          <a:spcPts val="0"/>
        </a:spcBef>
        <a:spcAft>
          <a:spcPts val="0"/>
        </a:spcAft>
        <a:buClrTx/>
        <a:buSzTx/>
        <a:buFontTx/>
        <a:buNone/>
        <a:tabLst/>
        <a:defRPr b="0" baseline="0" cap="none" i="0" spc="0" strike="noStrike" sz="3800" u="none">
          <a:ln>
            <a:noFill/>
          </a:ln>
          <a:solidFill>
            <a:srgbClr val="021EAA"/>
          </a:solidFill>
          <a:uFill>
            <a:solidFill>
              <a:srgbClr val="021EAA"/>
            </a:solidFill>
          </a:uFill>
          <a:latin typeface="+mn-lt"/>
          <a:ea typeface="+mn-ea"/>
          <a:cs typeface="+mn-cs"/>
          <a:sym typeface="Arial"/>
        </a:defRPr>
      </a:lvl3pPr>
      <a:lvl4pPr marL="41275" marR="41275" indent="685800" algn="l" defTabSz="914400" rtl="0" latinLnBrk="0">
        <a:lnSpc>
          <a:spcPct val="100000"/>
        </a:lnSpc>
        <a:spcBef>
          <a:spcPts val="0"/>
        </a:spcBef>
        <a:spcAft>
          <a:spcPts val="0"/>
        </a:spcAft>
        <a:buClrTx/>
        <a:buSzTx/>
        <a:buFontTx/>
        <a:buNone/>
        <a:tabLst/>
        <a:defRPr b="0" baseline="0" cap="none" i="0" spc="0" strike="noStrike" sz="3800" u="none">
          <a:ln>
            <a:noFill/>
          </a:ln>
          <a:solidFill>
            <a:srgbClr val="021EAA"/>
          </a:solidFill>
          <a:uFill>
            <a:solidFill>
              <a:srgbClr val="021EAA"/>
            </a:solidFill>
          </a:uFill>
          <a:latin typeface="+mn-lt"/>
          <a:ea typeface="+mn-ea"/>
          <a:cs typeface="+mn-cs"/>
          <a:sym typeface="Arial"/>
        </a:defRPr>
      </a:lvl4pPr>
      <a:lvl5pPr marL="41275" marR="41275" indent="914400" algn="l" defTabSz="914400" rtl="0" latinLnBrk="0">
        <a:lnSpc>
          <a:spcPct val="100000"/>
        </a:lnSpc>
        <a:spcBef>
          <a:spcPts val="0"/>
        </a:spcBef>
        <a:spcAft>
          <a:spcPts val="0"/>
        </a:spcAft>
        <a:buClrTx/>
        <a:buSzTx/>
        <a:buFontTx/>
        <a:buNone/>
        <a:tabLst/>
        <a:defRPr b="0" baseline="0" cap="none" i="0" spc="0" strike="noStrike" sz="3800" u="none">
          <a:ln>
            <a:noFill/>
          </a:ln>
          <a:solidFill>
            <a:srgbClr val="021EAA"/>
          </a:solidFill>
          <a:uFill>
            <a:solidFill>
              <a:srgbClr val="021EAA"/>
            </a:solidFill>
          </a:uFill>
          <a:latin typeface="+mn-lt"/>
          <a:ea typeface="+mn-ea"/>
          <a:cs typeface="+mn-cs"/>
          <a:sym typeface="Arial"/>
        </a:defRPr>
      </a:lvl5pPr>
      <a:lvl6pPr marL="41275" marR="41275" indent="1143000" algn="l" defTabSz="914400" rtl="0" latinLnBrk="0">
        <a:lnSpc>
          <a:spcPct val="100000"/>
        </a:lnSpc>
        <a:spcBef>
          <a:spcPts val="0"/>
        </a:spcBef>
        <a:spcAft>
          <a:spcPts val="0"/>
        </a:spcAft>
        <a:buClrTx/>
        <a:buSzTx/>
        <a:buFontTx/>
        <a:buNone/>
        <a:tabLst/>
        <a:defRPr b="0" baseline="0" cap="none" i="0" spc="0" strike="noStrike" sz="3800" u="none">
          <a:ln>
            <a:noFill/>
          </a:ln>
          <a:solidFill>
            <a:srgbClr val="021EAA"/>
          </a:solidFill>
          <a:uFill>
            <a:solidFill>
              <a:srgbClr val="021EAA"/>
            </a:solidFill>
          </a:uFill>
          <a:latin typeface="+mn-lt"/>
          <a:ea typeface="+mn-ea"/>
          <a:cs typeface="+mn-cs"/>
          <a:sym typeface="Arial"/>
        </a:defRPr>
      </a:lvl6pPr>
      <a:lvl7pPr marL="41275" marR="41275" indent="1371600" algn="l" defTabSz="914400" rtl="0" latinLnBrk="0">
        <a:lnSpc>
          <a:spcPct val="100000"/>
        </a:lnSpc>
        <a:spcBef>
          <a:spcPts val="0"/>
        </a:spcBef>
        <a:spcAft>
          <a:spcPts val="0"/>
        </a:spcAft>
        <a:buClrTx/>
        <a:buSzTx/>
        <a:buFontTx/>
        <a:buNone/>
        <a:tabLst/>
        <a:defRPr b="0" baseline="0" cap="none" i="0" spc="0" strike="noStrike" sz="3800" u="none">
          <a:ln>
            <a:noFill/>
          </a:ln>
          <a:solidFill>
            <a:srgbClr val="021EAA"/>
          </a:solidFill>
          <a:uFill>
            <a:solidFill>
              <a:srgbClr val="021EAA"/>
            </a:solidFill>
          </a:uFill>
          <a:latin typeface="+mn-lt"/>
          <a:ea typeface="+mn-ea"/>
          <a:cs typeface="+mn-cs"/>
          <a:sym typeface="Arial"/>
        </a:defRPr>
      </a:lvl7pPr>
      <a:lvl8pPr marL="41275" marR="41275" indent="1600200" algn="l" defTabSz="914400" rtl="0" latinLnBrk="0">
        <a:lnSpc>
          <a:spcPct val="100000"/>
        </a:lnSpc>
        <a:spcBef>
          <a:spcPts val="0"/>
        </a:spcBef>
        <a:spcAft>
          <a:spcPts val="0"/>
        </a:spcAft>
        <a:buClrTx/>
        <a:buSzTx/>
        <a:buFontTx/>
        <a:buNone/>
        <a:tabLst/>
        <a:defRPr b="0" baseline="0" cap="none" i="0" spc="0" strike="noStrike" sz="3800" u="none">
          <a:ln>
            <a:noFill/>
          </a:ln>
          <a:solidFill>
            <a:srgbClr val="021EAA"/>
          </a:solidFill>
          <a:uFill>
            <a:solidFill>
              <a:srgbClr val="021EAA"/>
            </a:solidFill>
          </a:uFill>
          <a:latin typeface="+mn-lt"/>
          <a:ea typeface="+mn-ea"/>
          <a:cs typeface="+mn-cs"/>
          <a:sym typeface="Arial"/>
        </a:defRPr>
      </a:lvl8pPr>
      <a:lvl9pPr marL="41275" marR="41275" indent="1828800" algn="l" defTabSz="914400" rtl="0" latinLnBrk="0">
        <a:lnSpc>
          <a:spcPct val="100000"/>
        </a:lnSpc>
        <a:spcBef>
          <a:spcPts val="0"/>
        </a:spcBef>
        <a:spcAft>
          <a:spcPts val="0"/>
        </a:spcAft>
        <a:buClrTx/>
        <a:buSzTx/>
        <a:buFontTx/>
        <a:buNone/>
        <a:tabLst/>
        <a:defRPr b="0" baseline="0" cap="none" i="0" spc="0" strike="noStrike" sz="3800" u="none">
          <a:ln>
            <a:noFill/>
          </a:ln>
          <a:solidFill>
            <a:srgbClr val="021EAA"/>
          </a:solidFill>
          <a:uFill>
            <a:solidFill>
              <a:srgbClr val="021EAA"/>
            </a:solidFill>
          </a:uFill>
          <a:latin typeface="+mn-lt"/>
          <a:ea typeface="+mn-ea"/>
          <a:cs typeface="+mn-cs"/>
          <a:sym typeface="Arial"/>
        </a:defRPr>
      </a:lvl9pPr>
    </p:titleStyle>
    <p:bodyStyle>
      <a:lvl1pPr marL="41275" marR="41275" indent="0" algn="l" defTabSz="914400" latinLnBrk="0">
        <a:lnSpc>
          <a:spcPct val="100000"/>
        </a:lnSpc>
        <a:spcBef>
          <a:spcPts val="400"/>
        </a:spcBef>
        <a:spcAft>
          <a:spcPts val="0"/>
        </a:spcAft>
        <a:buClrTx/>
        <a:buSzTx/>
        <a:buFontTx/>
        <a:buNone/>
        <a:tabLst/>
        <a:defRPr b="0" baseline="0" cap="none" i="0" spc="0" strike="noStrike" sz="2800" u="none">
          <a:ln>
            <a:noFill/>
          </a:ln>
          <a:solidFill>
            <a:srgbClr val="000000"/>
          </a:solidFill>
          <a:uFill>
            <a:solidFill>
              <a:srgbClr val="000000"/>
            </a:solidFill>
          </a:uFill>
          <a:latin typeface="+mn-lt"/>
          <a:ea typeface="+mn-ea"/>
          <a:cs typeface="+mn-cs"/>
          <a:sym typeface="Arial"/>
        </a:defRPr>
      </a:lvl1pPr>
      <a:lvl2pPr marL="568813" marR="41275" indent="-273538" algn="l" defTabSz="914400" latinLnBrk="0">
        <a:lnSpc>
          <a:spcPct val="100000"/>
        </a:lnSpc>
        <a:spcBef>
          <a:spcPts val="400"/>
        </a:spcBef>
        <a:spcAft>
          <a:spcPts val="0"/>
        </a:spcAft>
        <a:buClrTx/>
        <a:buSzPct val="150000"/>
        <a:buFontTx/>
        <a:buChar char="•"/>
        <a:tabLst/>
        <a:defRPr b="0" baseline="0" cap="none" i="0" spc="0" strike="noStrike" sz="2800" u="none">
          <a:ln>
            <a:noFill/>
          </a:ln>
          <a:solidFill>
            <a:srgbClr val="000000"/>
          </a:solidFill>
          <a:uFill>
            <a:solidFill>
              <a:srgbClr val="000000"/>
            </a:solidFill>
          </a:uFill>
          <a:latin typeface="+mn-lt"/>
          <a:ea typeface="+mn-ea"/>
          <a:cs typeface="+mn-cs"/>
          <a:sym typeface="Arial"/>
        </a:defRPr>
      </a:lvl2pPr>
      <a:lvl3pPr marL="1252982" marR="41275" indent="-256032" algn="l" defTabSz="914400" latinLnBrk="0">
        <a:lnSpc>
          <a:spcPct val="100000"/>
        </a:lnSpc>
        <a:spcBef>
          <a:spcPts val="400"/>
        </a:spcBef>
        <a:spcAft>
          <a:spcPts val="0"/>
        </a:spcAft>
        <a:buClrTx/>
        <a:buSzPct val="115000"/>
        <a:buFontTx/>
        <a:buChar char="•"/>
        <a:tabLst/>
        <a:defRPr b="0" baseline="0" cap="none" i="0" spc="0" strike="noStrike" sz="2800" u="none">
          <a:ln>
            <a:noFill/>
          </a:ln>
          <a:solidFill>
            <a:srgbClr val="000000"/>
          </a:solidFill>
          <a:uFill>
            <a:solidFill>
              <a:srgbClr val="000000"/>
            </a:solidFill>
          </a:uFill>
          <a:latin typeface="+mn-lt"/>
          <a:ea typeface="+mn-ea"/>
          <a:cs typeface="+mn-cs"/>
          <a:sym typeface="Arial"/>
        </a:defRPr>
      </a:lvl3pPr>
      <a:lvl4pPr marL="1745095" marR="41275" indent="-290945" algn="l" defTabSz="914400" latinLnBrk="0">
        <a:lnSpc>
          <a:spcPct val="100000"/>
        </a:lnSpc>
        <a:spcBef>
          <a:spcPts val="400"/>
        </a:spcBef>
        <a:spcAft>
          <a:spcPts val="0"/>
        </a:spcAft>
        <a:buClrTx/>
        <a:buSzPct val="100000"/>
        <a:buFontTx/>
        <a:buChar char="•"/>
        <a:tabLst/>
        <a:defRPr b="0" baseline="0" cap="none" i="0" spc="0" strike="noStrike" sz="2800" u="none">
          <a:ln>
            <a:noFill/>
          </a:ln>
          <a:solidFill>
            <a:srgbClr val="000000"/>
          </a:solidFill>
          <a:uFill>
            <a:solidFill>
              <a:srgbClr val="000000"/>
            </a:solidFill>
          </a:uFill>
          <a:latin typeface="+mn-lt"/>
          <a:ea typeface="+mn-ea"/>
          <a:cs typeface="+mn-cs"/>
          <a:sym typeface="Arial"/>
        </a:defRPr>
      </a:lvl4pPr>
      <a:lvl5pPr marL="2231389" marR="41275" indent="-320039" algn="l" defTabSz="914400" latinLnBrk="0">
        <a:lnSpc>
          <a:spcPct val="100000"/>
        </a:lnSpc>
        <a:spcBef>
          <a:spcPts val="400"/>
        </a:spcBef>
        <a:spcAft>
          <a:spcPts val="0"/>
        </a:spcAft>
        <a:buClrTx/>
        <a:buSzPct val="125000"/>
        <a:buFontTx/>
        <a:buChar char="•"/>
        <a:tabLst/>
        <a:defRPr b="0" baseline="0" cap="none" i="0" spc="0" strike="noStrike" sz="2800" u="none">
          <a:ln>
            <a:noFill/>
          </a:ln>
          <a:solidFill>
            <a:srgbClr val="000000"/>
          </a:solidFill>
          <a:uFill>
            <a:solidFill>
              <a:srgbClr val="000000"/>
            </a:solidFill>
          </a:uFill>
          <a:latin typeface="+mn-lt"/>
          <a:ea typeface="+mn-ea"/>
          <a:cs typeface="+mn-cs"/>
          <a:sym typeface="Arial"/>
        </a:defRPr>
      </a:lvl5pPr>
      <a:lvl6pPr marL="2231389" marR="41275" indent="-320039" algn="l" defTabSz="914400" latinLnBrk="0">
        <a:lnSpc>
          <a:spcPct val="100000"/>
        </a:lnSpc>
        <a:spcBef>
          <a:spcPts val="400"/>
        </a:spcBef>
        <a:spcAft>
          <a:spcPts val="0"/>
        </a:spcAft>
        <a:buClrTx/>
        <a:buSzPct val="125000"/>
        <a:buFontTx/>
        <a:buChar char="•"/>
        <a:tabLst/>
        <a:defRPr b="0" baseline="0" cap="none" i="0" spc="0" strike="noStrike" sz="2800" u="none">
          <a:ln>
            <a:noFill/>
          </a:ln>
          <a:solidFill>
            <a:srgbClr val="000000"/>
          </a:solidFill>
          <a:uFill>
            <a:solidFill>
              <a:srgbClr val="000000"/>
            </a:solidFill>
          </a:uFill>
          <a:latin typeface="+mn-lt"/>
          <a:ea typeface="+mn-ea"/>
          <a:cs typeface="+mn-cs"/>
          <a:sym typeface="Arial"/>
        </a:defRPr>
      </a:lvl6pPr>
      <a:lvl7pPr marL="2231389" marR="41275" indent="-320039" algn="l" defTabSz="914400" latinLnBrk="0">
        <a:lnSpc>
          <a:spcPct val="100000"/>
        </a:lnSpc>
        <a:spcBef>
          <a:spcPts val="400"/>
        </a:spcBef>
        <a:spcAft>
          <a:spcPts val="0"/>
        </a:spcAft>
        <a:buClrTx/>
        <a:buSzPct val="125000"/>
        <a:buFontTx/>
        <a:buChar char="•"/>
        <a:tabLst/>
        <a:defRPr b="0" baseline="0" cap="none" i="0" spc="0" strike="noStrike" sz="2800" u="none">
          <a:ln>
            <a:noFill/>
          </a:ln>
          <a:solidFill>
            <a:srgbClr val="000000"/>
          </a:solidFill>
          <a:uFill>
            <a:solidFill>
              <a:srgbClr val="000000"/>
            </a:solidFill>
          </a:uFill>
          <a:latin typeface="+mn-lt"/>
          <a:ea typeface="+mn-ea"/>
          <a:cs typeface="+mn-cs"/>
          <a:sym typeface="Arial"/>
        </a:defRPr>
      </a:lvl7pPr>
      <a:lvl8pPr marL="2231389" marR="41275" indent="-320039" algn="l" defTabSz="914400" latinLnBrk="0">
        <a:lnSpc>
          <a:spcPct val="100000"/>
        </a:lnSpc>
        <a:spcBef>
          <a:spcPts val="400"/>
        </a:spcBef>
        <a:spcAft>
          <a:spcPts val="0"/>
        </a:spcAft>
        <a:buClrTx/>
        <a:buSzPct val="125000"/>
        <a:buFontTx/>
        <a:buChar char="•"/>
        <a:tabLst/>
        <a:defRPr b="0" baseline="0" cap="none" i="0" spc="0" strike="noStrike" sz="2800" u="none">
          <a:ln>
            <a:noFill/>
          </a:ln>
          <a:solidFill>
            <a:srgbClr val="000000"/>
          </a:solidFill>
          <a:uFill>
            <a:solidFill>
              <a:srgbClr val="000000"/>
            </a:solidFill>
          </a:uFill>
          <a:latin typeface="+mn-lt"/>
          <a:ea typeface="+mn-ea"/>
          <a:cs typeface="+mn-cs"/>
          <a:sym typeface="Arial"/>
        </a:defRPr>
      </a:lvl8pPr>
      <a:lvl9pPr marL="2231389" marR="41275" indent="-320039" algn="l" defTabSz="914400" latinLnBrk="0">
        <a:lnSpc>
          <a:spcPct val="100000"/>
        </a:lnSpc>
        <a:spcBef>
          <a:spcPts val="400"/>
        </a:spcBef>
        <a:spcAft>
          <a:spcPts val="0"/>
        </a:spcAft>
        <a:buClrTx/>
        <a:buSzPct val="125000"/>
        <a:buFontTx/>
        <a:buChar char="•"/>
        <a:tabLst/>
        <a:defRPr b="0" baseline="0" cap="none" i="0" spc="0" strike="noStrike" sz="2800" u="none">
          <a:ln>
            <a:noFill/>
          </a:ln>
          <a:solidFill>
            <a:srgbClr val="000000"/>
          </a:solidFill>
          <a:uFill>
            <a:solidFill>
              <a:srgbClr val="000000"/>
            </a:solidFill>
          </a:uFill>
          <a:latin typeface="+mn-lt"/>
          <a:ea typeface="+mn-ea"/>
          <a:cs typeface="+mn-cs"/>
          <a:sym typeface="Arial"/>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11585"/>
            </a:solidFill>
          </a:uFill>
          <a:latin typeface="+mn-lt"/>
          <a:ea typeface="+mn-ea"/>
          <a:cs typeface="+mn-cs"/>
          <a:sym typeface="Arial"/>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11585"/>
            </a:solidFill>
          </a:uFill>
          <a:latin typeface="+mn-lt"/>
          <a:ea typeface="+mn-ea"/>
          <a:cs typeface="+mn-cs"/>
          <a:sym typeface="Arial"/>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11585"/>
            </a:solidFill>
          </a:uFill>
          <a:latin typeface="+mn-lt"/>
          <a:ea typeface="+mn-ea"/>
          <a:cs typeface="+mn-cs"/>
          <a:sym typeface="Arial"/>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11585"/>
            </a:solidFill>
          </a:uFill>
          <a:latin typeface="+mn-lt"/>
          <a:ea typeface="+mn-ea"/>
          <a:cs typeface="+mn-cs"/>
          <a:sym typeface="Arial"/>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11585"/>
            </a:solidFill>
          </a:uFill>
          <a:latin typeface="+mn-lt"/>
          <a:ea typeface="+mn-ea"/>
          <a:cs typeface="+mn-cs"/>
          <a:sym typeface="Arial"/>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11585"/>
            </a:solidFill>
          </a:uFill>
          <a:latin typeface="+mn-lt"/>
          <a:ea typeface="+mn-ea"/>
          <a:cs typeface="+mn-cs"/>
          <a:sym typeface="Arial"/>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11585"/>
            </a:solidFill>
          </a:uFill>
          <a:latin typeface="+mn-lt"/>
          <a:ea typeface="+mn-ea"/>
          <a:cs typeface="+mn-cs"/>
          <a:sym typeface="Arial"/>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11585"/>
            </a:solidFill>
          </a:uFill>
          <a:latin typeface="+mn-lt"/>
          <a:ea typeface="+mn-ea"/>
          <a:cs typeface="+mn-cs"/>
          <a:sym typeface="Arial"/>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11585"/>
            </a:solidFill>
          </a:u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4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 Id="rId3" Type="http://schemas.openxmlformats.org/officeDocument/2006/relationships/image" Target="../media/image5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 Id="rId3" Type="http://schemas.openxmlformats.org/officeDocument/2006/relationships/image" Target="../media/image6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2.jpeg"/><Relationship Id="rId6" Type="http://schemas.openxmlformats.org/officeDocument/2006/relationships/image" Target="../media/image70.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 Id="rId11" Type="http://schemas.openxmlformats.org/officeDocument/2006/relationships/image" Target="../media/image80.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1.png"/><Relationship Id="rId4" Type="http://schemas.openxmlformats.org/officeDocument/2006/relationships/image" Target="../media/image8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9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3.png"/><Relationship Id="rId3" Type="http://schemas.openxmlformats.org/officeDocument/2006/relationships/image" Target="../media/image10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105.png"/><Relationship Id="rId7" Type="http://schemas.openxmlformats.org/officeDocument/2006/relationships/image" Target="../media/image10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 Id="rId3" Type="http://schemas.openxmlformats.org/officeDocument/2006/relationships/image" Target="../media/image108.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2.g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11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15.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eicug.org" TargetMode="External"/><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3.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5.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18.png"/><Relationship Id="rId4" Type="http://schemas.openxmlformats.org/officeDocument/2006/relationships/image" Target="../media/image32.png"/><Relationship Id="rId5" Type="http://schemas.openxmlformats.org/officeDocument/2006/relationships/image" Target="../media/image122.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9.png"/><Relationship Id="rId3" Type="http://schemas.openxmlformats.org/officeDocument/2006/relationships/image" Target="../media/image123.png"/><Relationship Id="rId4" Type="http://schemas.openxmlformats.org/officeDocument/2006/relationships/image" Target="../media/image12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0.png"/><Relationship Id="rId4" Type="http://schemas.openxmlformats.org/officeDocument/2006/relationships/image" Target="../media/image99.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2.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3.png"/><Relationship Id="rId3" Type="http://schemas.openxmlformats.org/officeDocument/2006/relationships/image" Target="../media/image13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g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ph type="title"/>
          </p:nvPr>
        </p:nvSpPr>
        <p:spPr>
          <a:xfrm>
            <a:off x="192428" y="193080"/>
            <a:ext cx="8834249" cy="1876375"/>
          </a:xfrm>
          <a:prstGeom prst="rect">
            <a:avLst/>
          </a:prstGeom>
        </p:spPr>
        <p:txBody>
          <a:bodyPr anchor="t"/>
          <a:lstStyle/>
          <a:p>
            <a:pPr>
              <a:defRPr b="1" sz="4300"/>
            </a:pPr>
            <a:r>
              <a:t>The Glue That Binds Us</a:t>
            </a:r>
          </a:p>
          <a:p>
            <a:pPr>
              <a:defRPr b="1" i="1" sz="3600">
                <a:solidFill>
                  <a:srgbClr val="000000"/>
                </a:solidFill>
              </a:defRPr>
            </a:pPr>
            <a:r>
              <a:t>Probing Gluonic Matter With the World's First Electron-Ion Collider</a:t>
            </a:r>
          </a:p>
        </p:txBody>
      </p:sp>
      <p:sp>
        <p:nvSpPr>
          <p:cNvPr id="81" name="Shape 81"/>
          <p:cNvSpPr/>
          <p:nvPr/>
        </p:nvSpPr>
        <p:spPr>
          <a:xfrm>
            <a:off x="5096814" y="2367937"/>
            <a:ext cx="3645630" cy="2073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i="1" sz="2200">
                <a:uFill>
                  <a:solidFill>
                    <a:srgbClr val="000000"/>
                  </a:solidFill>
                </a:uFill>
                <a:latin typeface="+mn-lt"/>
                <a:ea typeface="+mn-ea"/>
                <a:cs typeface="+mn-cs"/>
                <a:sym typeface="Arial"/>
              </a:defRPr>
            </a:pPr>
            <a:r>
              <a:t>Thomas Ullrich (BNL/Yale)</a:t>
            </a:r>
          </a:p>
          <a:p>
            <a:pPr marL="40639" marR="40639" defTabSz="914400">
              <a:defRPr i="1" sz="2200">
                <a:uFill>
                  <a:solidFill>
                    <a:srgbClr val="000000"/>
                  </a:solidFill>
                </a:uFill>
                <a:latin typeface="+mn-lt"/>
                <a:ea typeface="+mn-ea"/>
                <a:cs typeface="+mn-cs"/>
                <a:sym typeface="Arial"/>
              </a:defRPr>
            </a:pPr>
          </a:p>
          <a:p>
            <a:pPr marL="40639" marR="40639" defTabSz="914400">
              <a:defRPr sz="2200">
                <a:uFill>
                  <a:solidFill>
                    <a:srgbClr val="000000"/>
                  </a:solidFill>
                </a:uFill>
                <a:latin typeface="+mn-lt"/>
                <a:ea typeface="+mn-ea"/>
                <a:cs typeface="+mn-cs"/>
                <a:sym typeface="Arial"/>
              </a:defRPr>
            </a:pPr>
          </a:p>
          <a:p>
            <a:pPr marL="40639" marR="40639" defTabSz="914400">
              <a:defRPr sz="2200">
                <a:uFill>
                  <a:solidFill>
                    <a:srgbClr val="000000"/>
                  </a:solidFill>
                </a:uFill>
                <a:latin typeface="+mn-lt"/>
                <a:ea typeface="+mn-ea"/>
                <a:cs typeface="+mn-cs"/>
                <a:sym typeface="Arial"/>
              </a:defRPr>
            </a:pPr>
          </a:p>
          <a:p>
            <a:pPr marL="40639" marR="40639" defTabSz="914400">
              <a:defRPr sz="2200">
                <a:uFill>
                  <a:solidFill>
                    <a:srgbClr val="000000"/>
                  </a:solidFill>
                </a:uFill>
                <a:latin typeface="+mn-lt"/>
                <a:ea typeface="+mn-ea"/>
                <a:cs typeface="+mn-cs"/>
                <a:sym typeface="Arial"/>
              </a:defRPr>
            </a:pPr>
            <a:r>
              <a:t>Old Dominion University</a:t>
            </a:r>
          </a:p>
          <a:p>
            <a:pPr marL="40639" marR="40639" defTabSz="914400">
              <a:defRPr sz="2200">
                <a:uFill>
                  <a:solidFill>
                    <a:srgbClr val="000000"/>
                  </a:solidFill>
                </a:uFill>
                <a:latin typeface="+mn-lt"/>
                <a:ea typeface="+mn-ea"/>
                <a:cs typeface="+mn-cs"/>
                <a:sym typeface="Arial"/>
              </a:defRPr>
            </a:pPr>
            <a:r>
              <a:t>October 18, 2016</a:t>
            </a:r>
          </a:p>
        </p:txBody>
      </p:sp>
      <p:pic>
        <p:nvPicPr>
          <p:cNvPr id="82" name="yale_newlogo_yaleblue.pdf"/>
          <p:cNvPicPr>
            <a:picLocks noChangeAspect="1"/>
          </p:cNvPicPr>
          <p:nvPr/>
        </p:nvPicPr>
        <p:blipFill>
          <a:blip r:embed="rId2">
            <a:extLst/>
          </a:blip>
          <a:stretch>
            <a:fillRect/>
          </a:stretch>
        </p:blipFill>
        <p:spPr>
          <a:xfrm>
            <a:off x="5698082" y="6132338"/>
            <a:ext cx="764213" cy="333010"/>
          </a:xfrm>
          <a:prstGeom prst="rect">
            <a:avLst/>
          </a:prstGeom>
          <a:ln w="12700"/>
        </p:spPr>
      </p:pic>
      <p:pic>
        <p:nvPicPr>
          <p:cNvPr id="83" name="droppedImage.png"/>
          <p:cNvPicPr>
            <a:picLocks noChangeAspect="1"/>
          </p:cNvPicPr>
          <p:nvPr/>
        </p:nvPicPr>
        <p:blipFill>
          <a:blip r:embed="rId3">
            <a:extLst/>
          </a:blip>
          <a:stretch>
            <a:fillRect/>
          </a:stretch>
        </p:blipFill>
        <p:spPr>
          <a:xfrm>
            <a:off x="152400" y="2425244"/>
            <a:ext cx="4695389" cy="3521543"/>
          </a:xfrm>
          <a:prstGeom prst="rect">
            <a:avLst/>
          </a:prstGeom>
          <a:ln w="12700"/>
        </p:spPr>
      </p:pic>
      <p:sp>
        <p:nvSpPr>
          <p:cNvPr id="84" name="Shape 84"/>
          <p:cNvSpPr/>
          <p:nvPr/>
        </p:nvSpPr>
        <p:spPr>
          <a:xfrm>
            <a:off x="152400" y="6043135"/>
            <a:ext cx="469538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a:uFill>
                  <a:solidFill>
                    <a:srgbClr val="000000"/>
                  </a:solidFill>
                </a:uFill>
                <a:latin typeface="+mn-lt"/>
                <a:ea typeface="+mn-ea"/>
                <a:cs typeface="+mn-cs"/>
                <a:sym typeface="Arial"/>
              </a:defRPr>
            </a:lvl1pPr>
          </a:lstStyle>
          <a:p>
            <a:pPr/>
            <a:r>
              <a:t>D. Leinweber (Three quarks localized by the gluon field &amp; e scatter)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nvSpPr>
        <p:spPr>
          <a:xfrm>
            <a:off x="152400" y="685800"/>
            <a:ext cx="8839200" cy="1588"/>
          </a:xfrm>
          <a:prstGeom prst="line">
            <a:avLst/>
          </a:prstGeom>
          <a:ln w="38100">
            <a:solidFill>
              <a:srgbClr val="021EAA"/>
            </a:solidFill>
          </a:ln>
        </p:spPr>
        <p:txBody>
          <a:bodyPr lIns="0" tIns="0" rIns="0" bIns="0"/>
          <a:lstStyle/>
          <a:p>
            <a:pPr/>
          </a:p>
        </p:txBody>
      </p:sp>
      <p:sp>
        <p:nvSpPr>
          <p:cNvPr id="272" name="Shape 272"/>
          <p:cNvSpPr/>
          <p:nvPr>
            <p:ph type="title"/>
          </p:nvPr>
        </p:nvSpPr>
        <p:spPr>
          <a:xfrm>
            <a:off x="136525" y="-19050"/>
            <a:ext cx="8931275" cy="717550"/>
          </a:xfrm>
          <a:prstGeom prst="rect">
            <a:avLst/>
          </a:prstGeom>
        </p:spPr>
        <p:txBody>
          <a:bodyPr/>
          <a:lstStyle/>
          <a:p>
            <a:pPr/>
            <a:r>
              <a:t>F</a:t>
            </a:r>
            <a:r>
              <a:rPr baseline="-5999"/>
              <a:t>2</a:t>
            </a:r>
            <a:r>
              <a:t>: The Key Structure Function</a:t>
            </a:r>
          </a:p>
        </p:txBody>
      </p:sp>
      <p:sp>
        <p:nvSpPr>
          <p:cNvPr id="273" name="Shape 273"/>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6" name="Group 276"/>
          <p:cNvGrpSpPr/>
          <p:nvPr/>
        </p:nvGrpSpPr>
        <p:grpSpPr>
          <a:xfrm>
            <a:off x="219907" y="870907"/>
            <a:ext cx="4292838" cy="546154"/>
            <a:chOff x="138478" y="53663"/>
            <a:chExt cx="4292836" cy="546152"/>
          </a:xfrm>
        </p:grpSpPr>
        <p:pic>
          <p:nvPicPr>
            <p:cNvPr id="274" name="droppedImage.pdf"/>
            <p:cNvPicPr>
              <a:picLocks noChangeAspect="1"/>
            </p:cNvPicPr>
            <p:nvPr/>
          </p:nvPicPr>
          <p:blipFill>
            <a:blip r:embed="rId3">
              <a:extLst/>
            </a:blip>
            <a:srcRect l="36817" t="0" r="24960" b="0"/>
            <a:stretch>
              <a:fillRect/>
            </a:stretch>
          </p:blipFill>
          <p:spPr>
            <a:xfrm>
              <a:off x="2169498" y="53663"/>
              <a:ext cx="2261818" cy="546154"/>
            </a:xfrm>
            <a:prstGeom prst="rect">
              <a:avLst/>
            </a:prstGeom>
            <a:ln w="12700" cap="flat">
              <a:noFill/>
              <a:round/>
            </a:ln>
            <a:effectLst/>
          </p:spPr>
        </p:pic>
        <p:pic>
          <p:nvPicPr>
            <p:cNvPr id="275" name="droppedImage.pdf"/>
            <p:cNvPicPr>
              <a:picLocks noChangeAspect="1"/>
            </p:cNvPicPr>
            <p:nvPr/>
          </p:nvPicPr>
          <p:blipFill>
            <a:blip r:embed="rId3">
              <a:extLst/>
            </a:blip>
            <a:srcRect l="0" t="0" r="65366" b="0"/>
            <a:stretch>
              <a:fillRect/>
            </a:stretch>
          </p:blipFill>
          <p:spPr>
            <a:xfrm>
              <a:off x="138478" y="53663"/>
              <a:ext cx="2049484" cy="546154"/>
            </a:xfrm>
            <a:prstGeom prst="rect">
              <a:avLst/>
            </a:prstGeom>
            <a:ln w="12700" cap="flat">
              <a:noFill/>
              <a:round/>
            </a:ln>
            <a:effectLst/>
          </p:spPr>
        </p:pic>
      </p:grpSp>
      <p:pic>
        <p:nvPicPr>
          <p:cNvPr id="277" name="F2_HERA2_layers_1.pdf"/>
          <p:cNvPicPr>
            <a:picLocks noChangeAspect="1"/>
          </p:cNvPicPr>
          <p:nvPr/>
        </p:nvPicPr>
        <p:blipFill>
          <a:blip r:embed="rId4">
            <a:extLst/>
          </a:blip>
          <a:stretch>
            <a:fillRect/>
          </a:stretch>
        </p:blipFill>
        <p:spPr>
          <a:xfrm>
            <a:off x="4596403" y="809290"/>
            <a:ext cx="4179543" cy="6032501"/>
          </a:xfrm>
          <a:prstGeom prst="rect">
            <a:avLst/>
          </a:prstGeom>
          <a:ln w="12700"/>
        </p:spPr>
      </p:pic>
      <p:pic>
        <p:nvPicPr>
          <p:cNvPr id="278" name="resolution_year.pdf"/>
          <p:cNvPicPr>
            <a:picLocks noChangeAspect="1"/>
          </p:cNvPicPr>
          <p:nvPr/>
        </p:nvPicPr>
        <p:blipFill>
          <a:blip r:embed="rId5">
            <a:extLst/>
          </a:blip>
          <a:stretch>
            <a:fillRect/>
          </a:stretch>
        </p:blipFill>
        <p:spPr>
          <a:xfrm>
            <a:off x="254000" y="1879600"/>
            <a:ext cx="3825740" cy="3378200"/>
          </a:xfrm>
          <a:prstGeom prst="rect">
            <a:avLst/>
          </a:prstGeom>
          <a:ln w="12700"/>
        </p:spPr>
      </p:pic>
      <p:sp>
        <p:nvSpPr>
          <p:cNvPr id="279" name="Shape 279"/>
          <p:cNvSpPr/>
          <p:nvPr/>
        </p:nvSpPr>
        <p:spPr>
          <a:xfrm>
            <a:off x="203200" y="5473700"/>
            <a:ext cx="4817130" cy="119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32CE2"/>
                </a:solidFill>
                <a:uFill>
                  <a:solidFill>
                    <a:srgbClr val="032CE2"/>
                  </a:solidFill>
                </a:uFill>
              </a:rPr>
              <a:t>Bjorken Scaling:</a:t>
            </a:r>
            <a:r>
              <a:t> F</a:t>
            </a:r>
            <a:r>
              <a:rPr baseline="-5999"/>
              <a:t>2</a:t>
            </a:r>
            <a:r>
              <a:t>(x, Q</a:t>
            </a:r>
            <a:r>
              <a:rPr baseline="31999"/>
              <a:t>2</a:t>
            </a:r>
            <a:r>
              <a:t>) </a:t>
            </a:r>
            <a:r>
              <a:rPr>
                <a:latin typeface="Symbol"/>
                <a:ea typeface="Symbol"/>
                <a:cs typeface="Symbol"/>
                <a:sym typeface="Symbol"/>
              </a:rPr>
              <a:t>→ </a:t>
            </a:r>
            <a:r>
              <a:t>F</a:t>
            </a:r>
            <a:r>
              <a:rPr baseline="-5999"/>
              <a:t>2</a:t>
            </a:r>
            <a:r>
              <a:t>(x)</a:t>
            </a:r>
          </a:p>
          <a:p>
            <a:pPr marL="40639" marR="40639" defTabSz="914400">
              <a:defRPr sz="2400">
                <a:uFill>
                  <a:solidFill>
                    <a:srgbClr val="000000"/>
                  </a:solidFill>
                </a:uFill>
                <a:latin typeface="+mn-lt"/>
                <a:ea typeface="+mn-ea"/>
                <a:cs typeface="+mn-cs"/>
                <a:sym typeface="Arial"/>
              </a:defRPr>
            </a:pPr>
            <a:r>
              <a:t>virtual photon interacts with a </a:t>
            </a:r>
          </a:p>
          <a:p>
            <a:pPr marL="40639" marR="40639" defTabSz="914400">
              <a:defRPr sz="2400">
                <a:uFill>
                  <a:solidFill>
                    <a:srgbClr val="000000"/>
                  </a:solidFill>
                </a:uFill>
                <a:latin typeface="+mn-lt"/>
                <a:ea typeface="+mn-ea"/>
                <a:cs typeface="+mn-cs"/>
                <a:sym typeface="Arial"/>
              </a:defRPr>
            </a:pPr>
            <a:r>
              <a:t>single essentially </a:t>
            </a:r>
            <a:r>
              <a:rPr>
                <a:solidFill>
                  <a:srgbClr val="FF2600"/>
                </a:solidFill>
                <a:uFill>
                  <a:solidFill>
                    <a:srgbClr val="FF2600"/>
                  </a:solidFill>
                </a:uFill>
              </a:rPr>
              <a:t>free quark</a:t>
            </a:r>
          </a:p>
        </p:txBody>
      </p:sp>
      <p:pic>
        <p:nvPicPr>
          <p:cNvPr id="280" name="F2_HERA2_layers_2.pdf"/>
          <p:cNvPicPr>
            <a:picLocks noChangeAspect="1"/>
          </p:cNvPicPr>
          <p:nvPr/>
        </p:nvPicPr>
        <p:blipFill>
          <a:blip r:embed="rId6">
            <a:extLst/>
          </a:blip>
          <a:stretch>
            <a:fillRect/>
          </a:stretch>
        </p:blipFill>
        <p:spPr>
          <a:xfrm>
            <a:off x="4597400" y="806450"/>
            <a:ext cx="4179543" cy="6032500"/>
          </a:xfrm>
          <a:prstGeom prst="rect">
            <a:avLst/>
          </a:prstGeom>
          <a:ln w="12700"/>
        </p:spPr>
      </p:pic>
      <p:pic>
        <p:nvPicPr>
          <p:cNvPr id="281" name="F2_HERA2_layers_3.pdf"/>
          <p:cNvPicPr>
            <a:picLocks noChangeAspect="1"/>
          </p:cNvPicPr>
          <p:nvPr/>
        </p:nvPicPr>
        <p:blipFill>
          <a:blip r:embed="rId7">
            <a:extLst/>
          </a:blip>
          <a:stretch>
            <a:fillRect/>
          </a:stretch>
        </p:blipFill>
        <p:spPr>
          <a:xfrm>
            <a:off x="4597400" y="812800"/>
            <a:ext cx="4179543" cy="6032500"/>
          </a:xfrm>
          <a:prstGeom prst="rect">
            <a:avLst/>
          </a:prstGeom>
          <a:ln w="12700"/>
        </p:spPr>
      </p:pic>
      <p:sp>
        <p:nvSpPr>
          <p:cNvPr id="282" name="Shape 282"/>
          <p:cNvSpPr/>
          <p:nvPr/>
        </p:nvSpPr>
        <p:spPr>
          <a:xfrm>
            <a:off x="203200" y="5473700"/>
            <a:ext cx="4683632" cy="119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32CE2"/>
                </a:solidFill>
                <a:uFill>
                  <a:solidFill>
                    <a:srgbClr val="032CE2"/>
                  </a:solidFill>
                </a:uFill>
              </a:rPr>
              <a:t>Bjorken Scaling:</a:t>
            </a:r>
            <a:r>
              <a:t> F</a:t>
            </a:r>
            <a:r>
              <a:rPr baseline="-5999"/>
              <a:t>2</a:t>
            </a:r>
            <a:r>
              <a:t>(x, Q</a:t>
            </a:r>
            <a:r>
              <a:rPr baseline="31999"/>
              <a:t>2</a:t>
            </a:r>
            <a:r>
              <a:t>) </a:t>
            </a:r>
            <a:r>
              <a:rPr>
                <a:latin typeface="Symbol"/>
                <a:ea typeface="Symbol"/>
                <a:cs typeface="Symbol"/>
                <a:sym typeface="Symbol"/>
              </a:rPr>
              <a:t>≠ </a:t>
            </a:r>
            <a:r>
              <a:t>F</a:t>
            </a:r>
            <a:r>
              <a:rPr baseline="-5999"/>
              <a:t>2</a:t>
            </a:r>
            <a:r>
              <a:t>(x)</a:t>
            </a:r>
          </a:p>
          <a:p>
            <a:pPr marL="40639" marR="40639" defTabSz="914400">
              <a:defRPr sz="2400">
                <a:uFill>
                  <a:solidFill>
                    <a:srgbClr val="000000"/>
                  </a:solidFill>
                </a:uFill>
                <a:latin typeface="+mn-lt"/>
                <a:ea typeface="+mn-ea"/>
                <a:cs typeface="+mn-cs"/>
                <a:sym typeface="Arial"/>
              </a:defRPr>
            </a:pPr>
            <a:r>
              <a:t>Broken - Big Time</a:t>
            </a:r>
          </a:p>
          <a:p>
            <a:pPr marL="40639" marR="40639" defTabSz="914400">
              <a:defRPr sz="2400">
                <a:uFill>
                  <a:solidFill>
                    <a:srgbClr val="000000"/>
                  </a:solidFill>
                </a:uFill>
                <a:latin typeface="+mn-lt"/>
                <a:ea typeface="+mn-ea"/>
                <a:cs typeface="+mn-cs"/>
                <a:sym typeface="Arial"/>
              </a:defRPr>
            </a:pPr>
            <a:r>
              <a:t>             </a:t>
            </a:r>
            <a:r>
              <a:rPr>
                <a:solidFill>
                  <a:srgbClr val="FF2600"/>
                </a:solidFill>
                <a:uFill>
                  <a:solidFill>
                    <a:srgbClr val="FF2600"/>
                  </a:solidFill>
                </a:uFill>
              </a:rPr>
              <a:t>    It’s the </a:t>
            </a:r>
            <a:r>
              <a:rPr b="1">
                <a:solidFill>
                  <a:srgbClr val="FF2600"/>
                </a:solidFill>
                <a:uFill>
                  <a:solidFill>
                    <a:srgbClr val="FF2600"/>
                  </a:solidFill>
                </a:uFill>
              </a:rPr>
              <a:t>Glue !!!</a:t>
            </a:r>
          </a:p>
        </p:txBody>
      </p:sp>
      <p:sp>
        <p:nvSpPr>
          <p:cNvPr id="283" name="Shape 283"/>
          <p:cNvSpPr/>
          <p:nvPr/>
        </p:nvSpPr>
        <p:spPr>
          <a:xfrm>
            <a:off x="1054100" y="3670300"/>
            <a:ext cx="1222683"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t>Q</a:t>
            </a:r>
            <a:r>
              <a:rPr baseline="31999"/>
              <a:t>2</a:t>
            </a:r>
            <a:r>
              <a:t> </a:t>
            </a:r>
            <a:r>
              <a:rPr>
                <a:latin typeface="Symbol"/>
                <a:ea typeface="Symbol"/>
                <a:cs typeface="Symbol"/>
                <a:sym typeface="Symbol"/>
              </a:rPr>
              <a:t>≈</a:t>
            </a:r>
            <a:r>
              <a:t> s</a:t>
            </a:r>
            <a:r>
              <a:rPr>
                <a:latin typeface="Symbol"/>
                <a:ea typeface="Symbol"/>
                <a:cs typeface="Symbol"/>
                <a:sym typeface="Symbol"/>
              </a:rPr>
              <a:t>⋅</a:t>
            </a:r>
            <a:r>
              <a:t>x</a:t>
            </a:r>
          </a:p>
        </p:txBody>
      </p:sp>
      <p:sp>
        <p:nvSpPr>
          <p:cNvPr id="284" name="Shape 284"/>
          <p:cNvSpPr/>
          <p:nvPr/>
        </p:nvSpPr>
        <p:spPr>
          <a:xfrm>
            <a:off x="927100" y="3263900"/>
            <a:ext cx="1302255"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FF2600"/>
                </a:solidFill>
                <a:uFill>
                  <a:solidFill>
                    <a:srgbClr val="FF2600"/>
                  </a:solidFill>
                </a:uFill>
                <a:latin typeface="+mn-lt"/>
                <a:ea typeface="+mn-ea"/>
                <a:cs typeface="+mn-cs"/>
                <a:sym typeface="Arial"/>
              </a:defRPr>
            </a:pPr>
            <a:r>
              <a:rPr>
                <a:latin typeface="Symbol"/>
                <a:ea typeface="Symbol"/>
                <a:cs typeface="Symbol"/>
                <a:sym typeface="Symbol"/>
              </a:rPr>
              <a:t>λ </a:t>
            </a:r>
            <a:r>
              <a:t>~ </a:t>
            </a:r>
            <a:r>
              <a:rPr>
                <a:latin typeface="Symbol"/>
                <a:ea typeface="Symbol"/>
                <a:cs typeface="Symbol"/>
                <a:sym typeface="Symbol"/>
              </a:rPr>
              <a:t>ℏ</a:t>
            </a:r>
            <a:r>
              <a:rPr>
                <a:latin typeface="Times New Roman"/>
                <a:ea typeface="Times New Roman"/>
                <a:cs typeface="Times New Roman"/>
                <a:sym typeface="Times New Roman"/>
              </a:rPr>
              <a:t>c</a:t>
            </a:r>
            <a:r>
              <a:rPr>
                <a:latin typeface="Symbol"/>
                <a:ea typeface="Symbol"/>
                <a:cs typeface="Symbol"/>
                <a:sym typeface="Symbol"/>
              </a:rPr>
              <a:t>/</a:t>
            </a:r>
            <a:r>
              <a:t>Q</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ID="9" grpId="3" fill="hold">
                                  <p:stCondLst>
                                    <p:cond delay="0"/>
                                  </p:stCondLst>
                                  <p:iterate type="el" backwards="0">
                                    <p:tmAbs val="0"/>
                                  </p:iterate>
                                  <p:childTnLst>
                                    <p:animEffect filter="dissolve" transition="out">
                                      <p:cBhvr>
                                        <p:cTn id="13" dur="500" fill="hold"/>
                                        <p:tgtEl>
                                          <p:spTgt spid="277"/>
                                        </p:tgtEl>
                                      </p:cBhvr>
                                    </p:animEffect>
                                    <p:set>
                                      <p:cBhvr>
                                        <p:cTn id="14" fill="hold">
                                          <p:stCondLst>
                                            <p:cond delay="499"/>
                                          </p:stCondLst>
                                        </p:cTn>
                                        <p:tgtEl>
                                          <p:spTgt spid="277"/>
                                        </p:tgtEl>
                                        <p:attrNameLst>
                                          <p:attrName>style.visibility</p:attrName>
                                        </p:attrNameLst>
                                      </p:cBhvr>
                                      <p:to>
                                        <p:strVal val="hidden"/>
                                      </p:to>
                                    </p:set>
                                  </p:childTnLst>
                                </p:cTn>
                              </p:par>
                            </p:childTnLst>
                          </p:cTn>
                        </p:par>
                        <p:par>
                          <p:cTn id="15" fill="hold">
                            <p:stCondLst>
                              <p:cond delay="500"/>
                            </p:stCondLst>
                            <p:childTnLst>
                              <p:par>
                                <p:cTn id="16" presetClass="entr" nodeType="afterEffect" presetID="9" grpId="4" fill="hold">
                                  <p:stCondLst>
                                    <p:cond delay="0"/>
                                  </p:stCondLst>
                                  <p:iterate type="el" backwards="0">
                                    <p:tmAbs val="0"/>
                                  </p:iterate>
                                  <p:childTnLst>
                                    <p:set>
                                      <p:cBhvr>
                                        <p:cTn id="17" fill="hold"/>
                                        <p:tgtEl>
                                          <p:spTgt spid="280"/>
                                        </p:tgtEl>
                                        <p:attrNameLst>
                                          <p:attrName>style.visibility</p:attrName>
                                        </p:attrNameLst>
                                      </p:cBhvr>
                                      <p:to>
                                        <p:strVal val="visible"/>
                                      </p:to>
                                    </p:set>
                                    <p:animEffect filter="dissolve" transition="in">
                                      <p:cBhvr>
                                        <p:cTn id="18" dur="500"/>
                                        <p:tgtEl>
                                          <p:spTgt spid="280"/>
                                        </p:tgtEl>
                                      </p:cBhvr>
                                    </p:animEffect>
                                  </p:childTnLst>
                                </p:cTn>
                              </p:par>
                            </p:childTnLst>
                          </p:cTn>
                        </p:par>
                      </p:childTnLst>
                    </p:cTn>
                  </p:par>
                  <p:par>
                    <p:cTn id="19" fill="hold">
                      <p:stCondLst>
                        <p:cond delay="indefinite"/>
                      </p:stCondLst>
                      <p:childTnLst>
                        <p:par>
                          <p:cTn id="20" fill="hold">
                            <p:stCondLst>
                              <p:cond delay="0"/>
                            </p:stCondLst>
                            <p:childTnLst>
                              <p:par>
                                <p:cTn id="21" presetClass="exit" nodeType="clickEffect" presetID="9" grpId="5" fill="hold">
                                  <p:stCondLst>
                                    <p:cond delay="0"/>
                                  </p:stCondLst>
                                  <p:iterate type="el" backwards="0">
                                    <p:tmAbs val="0"/>
                                  </p:iterate>
                                  <p:childTnLst>
                                    <p:animEffect filter="dissolve" transition="out">
                                      <p:cBhvr>
                                        <p:cTn id="22" dur="1000" fill="hold"/>
                                        <p:tgtEl>
                                          <p:spTgt spid="280"/>
                                        </p:tgtEl>
                                      </p:cBhvr>
                                    </p:animEffect>
                                    <p:set>
                                      <p:cBhvr>
                                        <p:cTn id="23" fill="hold">
                                          <p:stCondLst>
                                            <p:cond delay="999"/>
                                          </p:stCondLst>
                                        </p:cTn>
                                        <p:tgtEl>
                                          <p:spTgt spid="280"/>
                                        </p:tgtEl>
                                        <p:attrNameLst>
                                          <p:attrName>style.visibility</p:attrName>
                                        </p:attrNameLst>
                                      </p:cBhvr>
                                      <p:to>
                                        <p:strVal val="hidden"/>
                                      </p:to>
                                    </p:set>
                                  </p:childTnLst>
                                </p:cTn>
                              </p:par>
                            </p:childTnLst>
                          </p:cTn>
                        </p:par>
                        <p:par>
                          <p:cTn id="24" fill="hold">
                            <p:stCondLst>
                              <p:cond delay="1000"/>
                            </p:stCondLst>
                            <p:childTnLst>
                              <p:par>
                                <p:cTn id="25" presetClass="entr" nodeType="afterEffect" presetID="9" grpId="6" fill="hold">
                                  <p:stCondLst>
                                    <p:cond delay="0"/>
                                  </p:stCondLst>
                                  <p:iterate type="el" backwards="0">
                                    <p:tmAbs val="0"/>
                                  </p:iterate>
                                  <p:childTnLst>
                                    <p:set>
                                      <p:cBhvr>
                                        <p:cTn id="26" fill="hold"/>
                                        <p:tgtEl>
                                          <p:spTgt spid="281"/>
                                        </p:tgtEl>
                                        <p:attrNameLst>
                                          <p:attrName>style.visibility</p:attrName>
                                        </p:attrNameLst>
                                      </p:cBhvr>
                                      <p:to>
                                        <p:strVal val="visible"/>
                                      </p:to>
                                    </p:set>
                                    <p:animEffect filter="dissolve" transition="in">
                                      <p:cBhvr>
                                        <p:cTn id="27" dur="1000"/>
                                        <p:tgtEl>
                                          <p:spTgt spid="281"/>
                                        </p:tgtEl>
                                      </p:cBhvr>
                                    </p:animEffect>
                                  </p:childTnLst>
                                </p:cTn>
                              </p:par>
                            </p:childTnLst>
                          </p:cTn>
                        </p:par>
                        <p:par>
                          <p:cTn id="28" fill="hold">
                            <p:stCondLst>
                              <p:cond delay="2000"/>
                            </p:stCondLst>
                            <p:childTnLst>
                              <p:par>
                                <p:cTn id="29" presetClass="entr" nodeType="afterEffect" presetID="9" grpId="7" fill="hold">
                                  <p:stCondLst>
                                    <p:cond delay="0"/>
                                  </p:stCondLst>
                                  <p:iterate type="el" backwards="0">
                                    <p:tmAbs val="0"/>
                                  </p:iterate>
                                  <p:childTnLst>
                                    <p:set>
                                      <p:cBhvr>
                                        <p:cTn id="30" fill="hold"/>
                                        <p:tgtEl>
                                          <p:spTgt spid="282"/>
                                        </p:tgtEl>
                                        <p:attrNameLst>
                                          <p:attrName>style.visibility</p:attrName>
                                        </p:attrNameLst>
                                      </p:cBhvr>
                                      <p:to>
                                        <p:strVal val="visible"/>
                                      </p:to>
                                    </p:set>
                                    <p:animEffect filter="dissolve" transition="in">
                                      <p:cBhvr>
                                        <p:cTn id="31" dur="500"/>
                                        <p:tgtEl>
                                          <p:spTgt spid="282"/>
                                        </p:tgtEl>
                                      </p:cBhvr>
                                    </p:animEffect>
                                  </p:childTnLst>
                                </p:cTn>
                              </p:par>
                            </p:childTnLst>
                          </p:cTn>
                        </p:par>
                        <p:par>
                          <p:cTn id="32" fill="hold">
                            <p:stCondLst>
                              <p:cond delay="2500"/>
                            </p:stCondLst>
                            <p:childTnLst>
                              <p:par>
                                <p:cTn id="33" presetClass="exit" nodeType="afterEffect" presetID="9" grpId="8" fill="hold">
                                  <p:stCondLst>
                                    <p:cond delay="0"/>
                                  </p:stCondLst>
                                  <p:iterate type="el" backwards="0">
                                    <p:tmAbs val="0"/>
                                  </p:iterate>
                                  <p:childTnLst>
                                    <p:animEffect filter="dissolve" transition="out">
                                      <p:cBhvr>
                                        <p:cTn id="34" dur="500" fill="hold"/>
                                        <p:tgtEl>
                                          <p:spTgt spid="279"/>
                                        </p:tgtEl>
                                      </p:cBhvr>
                                    </p:animEffect>
                                    <p:set>
                                      <p:cBhvr>
                                        <p:cTn id="35" fill="hold">
                                          <p:stCondLst>
                                            <p:cond delay="499"/>
                                          </p:stCondLst>
                                        </p:cTn>
                                        <p:tgtEl>
                                          <p:spTgt spid="2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P build="whole" bldLvl="1" animBg="1" rev="0" advAuto="0" spid="279" grpId="8"/>
      <p:bldP build="whole" bldLvl="1" animBg="1" rev="0" advAuto="0" spid="280" grpId="4"/>
      <p:bldP build="whole" bldLvl="1" animBg="1" rev="0" advAuto="0" spid="277" grpId="3"/>
      <p:bldP build="whole" bldLvl="1" animBg="1" rev="0" advAuto="0" spid="280" grpId="5"/>
      <p:bldP build="whole" bldLvl="1" animBg="1" rev="0" advAuto="0" spid="281" grpId="6"/>
      <p:bldP build="whole" bldLvl="1" animBg="1" rev="0" advAuto="0" spid="282" grpId="7"/>
      <p:bldP build="whole" bldLvl="1" animBg="1" rev="0" advAuto="0" spid="279"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nvSpPr>
        <p:spPr>
          <a:xfrm>
            <a:off x="152400" y="685800"/>
            <a:ext cx="8839200" cy="1588"/>
          </a:xfrm>
          <a:prstGeom prst="line">
            <a:avLst/>
          </a:prstGeom>
          <a:ln w="38100">
            <a:solidFill>
              <a:srgbClr val="021EAA"/>
            </a:solidFill>
          </a:ln>
        </p:spPr>
        <p:txBody>
          <a:bodyPr lIns="0" tIns="0" rIns="0" bIns="0"/>
          <a:lstStyle/>
          <a:p>
            <a:pPr/>
          </a:p>
        </p:txBody>
      </p:sp>
      <p:sp>
        <p:nvSpPr>
          <p:cNvPr id="289" name="Shape 289"/>
          <p:cNvSpPr/>
          <p:nvPr>
            <p:ph type="title"/>
          </p:nvPr>
        </p:nvSpPr>
        <p:spPr>
          <a:prstGeom prst="rect">
            <a:avLst/>
          </a:prstGeom>
        </p:spPr>
        <p:txBody>
          <a:bodyPr/>
          <a:lstStyle/>
          <a:p>
            <a:pPr/>
            <a:r>
              <a:t>Quark and Gluon Distributions</a:t>
            </a:r>
          </a:p>
        </p:txBody>
      </p:sp>
      <p:sp>
        <p:nvSpPr>
          <p:cNvPr id="290" name="Shape 290"/>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1" name="HERA_PDF_1.pdf"/>
          <p:cNvPicPr>
            <a:picLocks noChangeAspect="1"/>
          </p:cNvPicPr>
          <p:nvPr/>
        </p:nvPicPr>
        <p:blipFill>
          <a:blip r:embed="rId3">
            <a:extLst/>
          </a:blip>
          <a:stretch>
            <a:fillRect/>
          </a:stretch>
        </p:blipFill>
        <p:spPr>
          <a:xfrm>
            <a:off x="393700" y="1866900"/>
            <a:ext cx="4773275" cy="5016501"/>
          </a:xfrm>
          <a:prstGeom prst="rect">
            <a:avLst/>
          </a:prstGeom>
          <a:ln w="12700"/>
        </p:spPr>
      </p:pic>
      <p:pic>
        <p:nvPicPr>
          <p:cNvPr id="292" name="HERA_PDF_2.pdf"/>
          <p:cNvPicPr>
            <a:picLocks noChangeAspect="1"/>
          </p:cNvPicPr>
          <p:nvPr/>
        </p:nvPicPr>
        <p:blipFill>
          <a:blip r:embed="rId4">
            <a:extLst/>
          </a:blip>
          <a:stretch>
            <a:fillRect/>
          </a:stretch>
        </p:blipFill>
        <p:spPr>
          <a:xfrm>
            <a:off x="393700" y="1866900"/>
            <a:ext cx="4773275" cy="5016501"/>
          </a:xfrm>
          <a:prstGeom prst="rect">
            <a:avLst/>
          </a:prstGeom>
          <a:ln w="12700"/>
        </p:spPr>
      </p:pic>
      <p:sp>
        <p:nvSpPr>
          <p:cNvPr id="293" name="Shape 293"/>
          <p:cNvSpPr/>
          <p:nvPr/>
        </p:nvSpPr>
        <p:spPr>
          <a:xfrm>
            <a:off x="190500" y="698500"/>
            <a:ext cx="8661400" cy="1158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t>Structure functions allows us to extract the quark </a:t>
            </a:r>
            <a:r>
              <a:rPr>
                <a:solidFill>
                  <a:srgbClr val="032CE2"/>
                </a:solidFill>
                <a:uFill>
                  <a:solidFill>
                    <a:srgbClr val="032CE2"/>
                  </a:solidFill>
                </a:uFill>
              </a:rPr>
              <a:t>q(x,Q</a:t>
            </a:r>
            <a:r>
              <a:rPr baseline="31999">
                <a:solidFill>
                  <a:srgbClr val="032CE2"/>
                </a:solidFill>
                <a:uFill>
                  <a:solidFill>
                    <a:srgbClr val="032CE2"/>
                  </a:solidFill>
                </a:uFill>
              </a:rPr>
              <a:t>2</a:t>
            </a:r>
            <a:r>
              <a:rPr>
                <a:solidFill>
                  <a:srgbClr val="032CE2"/>
                </a:solidFill>
                <a:uFill>
                  <a:solidFill>
                    <a:srgbClr val="032CE2"/>
                  </a:solidFill>
                </a:uFill>
              </a:rPr>
              <a:t>)</a:t>
            </a:r>
            <a:r>
              <a:t> and gluon </a:t>
            </a:r>
            <a:r>
              <a:rPr>
                <a:solidFill>
                  <a:srgbClr val="032CE2"/>
                </a:solidFill>
                <a:uFill>
                  <a:solidFill>
                    <a:srgbClr val="032CE2"/>
                  </a:solidFill>
                </a:uFill>
              </a:rPr>
              <a:t>g(x,Q</a:t>
            </a:r>
            <a:r>
              <a:rPr baseline="31999">
                <a:solidFill>
                  <a:srgbClr val="032CE2"/>
                </a:solidFill>
                <a:uFill>
                  <a:solidFill>
                    <a:srgbClr val="032CE2"/>
                  </a:solidFill>
                </a:uFill>
              </a:rPr>
              <a:t>2</a:t>
            </a:r>
            <a:r>
              <a:rPr>
                <a:solidFill>
                  <a:srgbClr val="032CE2"/>
                </a:solidFill>
                <a:uFill>
                  <a:solidFill>
                    <a:srgbClr val="032CE2"/>
                  </a:solidFill>
                </a:uFill>
              </a:rPr>
              <a:t>)</a:t>
            </a:r>
            <a:r>
              <a:t> distributions. </a:t>
            </a:r>
          </a:p>
          <a:p>
            <a:pPr marL="40639" marR="40639" defTabSz="914400">
              <a:defRPr sz="2400">
                <a:solidFill>
                  <a:srgbClr val="021EAA"/>
                </a:solidFill>
                <a:uFill>
                  <a:solidFill>
                    <a:srgbClr val="021EAA"/>
                  </a:solidFill>
                </a:uFill>
                <a:latin typeface="+mn-lt"/>
                <a:ea typeface="+mn-ea"/>
                <a:cs typeface="+mn-cs"/>
                <a:sym typeface="Arial"/>
              </a:defRPr>
            </a:pPr>
            <a:r>
              <a:t>In LO: </a:t>
            </a:r>
            <a:r>
              <a:rPr>
                <a:solidFill>
                  <a:srgbClr val="FF2600"/>
                </a:solidFill>
                <a:uFill>
                  <a:solidFill>
                    <a:srgbClr val="FF2600"/>
                  </a:solidFill>
                </a:uFill>
              </a:rPr>
              <a:t>Probability</a:t>
            </a:r>
            <a:r>
              <a:t> to find parton with x, Q</a:t>
            </a:r>
            <a:r>
              <a:rPr baseline="31999"/>
              <a:t>2</a:t>
            </a:r>
            <a:r>
              <a:t> in proton</a:t>
            </a:r>
          </a:p>
        </p:txBody>
      </p:sp>
      <p:pic>
        <p:nvPicPr>
          <p:cNvPr id="294" name="F2_HERA2_layers_4.pdf"/>
          <p:cNvPicPr>
            <a:picLocks noChangeAspect="1"/>
          </p:cNvPicPr>
          <p:nvPr/>
        </p:nvPicPr>
        <p:blipFill>
          <a:blip r:embed="rId5">
            <a:extLst/>
          </a:blip>
          <a:stretch>
            <a:fillRect/>
          </a:stretch>
        </p:blipFill>
        <p:spPr>
          <a:xfrm>
            <a:off x="101600" y="1980215"/>
            <a:ext cx="3327400" cy="4802570"/>
          </a:xfrm>
          <a:prstGeom prst="rect">
            <a:avLst/>
          </a:prstGeom>
          <a:ln w="12700"/>
        </p:spPr>
      </p:pic>
      <p:grpSp>
        <p:nvGrpSpPr>
          <p:cNvPr id="301" name="Group 301"/>
          <p:cNvGrpSpPr/>
          <p:nvPr/>
        </p:nvGrpSpPr>
        <p:grpSpPr>
          <a:xfrm>
            <a:off x="3390899" y="3467100"/>
            <a:ext cx="5581651" cy="1091834"/>
            <a:chOff x="0" y="0"/>
            <a:chExt cx="5581650" cy="1091833"/>
          </a:xfrm>
        </p:grpSpPr>
        <p:grpSp>
          <p:nvGrpSpPr>
            <p:cNvPr id="297" name="Group 297"/>
            <p:cNvGrpSpPr/>
            <p:nvPr/>
          </p:nvGrpSpPr>
          <p:grpSpPr>
            <a:xfrm>
              <a:off x="2895600" y="0"/>
              <a:ext cx="2686050" cy="1091834"/>
              <a:chOff x="0" y="0"/>
              <a:chExt cx="2686050" cy="1091833"/>
            </a:xfrm>
          </p:grpSpPr>
          <p:pic>
            <p:nvPicPr>
              <p:cNvPr id="295" name="droppedImage.pdf"/>
              <p:cNvPicPr>
                <a:picLocks noChangeAspect="1"/>
              </p:cNvPicPr>
              <p:nvPr/>
            </p:nvPicPr>
            <p:blipFill>
              <a:blip r:embed="rId6">
                <a:extLst/>
              </a:blip>
              <a:stretch>
                <a:fillRect/>
              </a:stretch>
            </p:blipFill>
            <p:spPr>
              <a:xfrm>
                <a:off x="31750" y="743031"/>
                <a:ext cx="2654300" cy="348803"/>
              </a:xfrm>
              <a:prstGeom prst="rect">
                <a:avLst/>
              </a:prstGeom>
              <a:ln w="12700" cap="flat">
                <a:noFill/>
                <a:round/>
              </a:ln>
              <a:effectLst/>
            </p:spPr>
          </p:pic>
          <p:sp>
            <p:nvSpPr>
              <p:cNvPr id="296" name="Shape 296"/>
              <p:cNvSpPr/>
              <p:nvPr/>
            </p:nvSpPr>
            <p:spPr>
              <a:xfrm>
                <a:off x="0" y="0"/>
                <a:ext cx="2501900" cy="802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defRPr sz="3200">
                    <a:latin typeface="+mn-lt"/>
                    <a:ea typeface="+mn-ea"/>
                    <a:cs typeface="+mn-cs"/>
                    <a:sym typeface="Arial"/>
                  </a:defRPr>
                </a:pPr>
                <a:r>
                  <a:rPr sz="2400">
                    <a:uFill>
                      <a:solidFill>
                        <a:srgbClr val="000000"/>
                      </a:solidFill>
                    </a:uFill>
                  </a:rPr>
                  <a:t>pQCD+</a:t>
                </a:r>
                <a:endParaRPr sz="2400">
                  <a:uFill>
                    <a:solidFill>
                      <a:srgbClr val="000000"/>
                    </a:solidFill>
                  </a:uFill>
                </a:endParaRPr>
              </a:p>
              <a:p>
                <a:pPr defTabSz="584200">
                  <a:defRPr sz="3200">
                    <a:latin typeface="+mn-lt"/>
                    <a:ea typeface="+mn-ea"/>
                    <a:cs typeface="+mn-cs"/>
                    <a:sym typeface="Arial"/>
                  </a:defRPr>
                </a:pPr>
                <a:r>
                  <a:rPr sz="2400">
                    <a:uFill>
                      <a:solidFill>
                        <a:srgbClr val="000000"/>
                      </a:solidFill>
                    </a:uFill>
                  </a:rPr>
                  <a:t>DGLAP Evolution</a:t>
                </a:r>
              </a:p>
            </p:txBody>
          </p:sp>
        </p:grpSp>
        <p:sp>
          <p:nvSpPr>
            <p:cNvPr id="298" name="Shape 298"/>
            <p:cNvSpPr/>
            <p:nvPr/>
          </p:nvSpPr>
          <p:spPr>
            <a:xfrm>
              <a:off x="596900" y="38100"/>
              <a:ext cx="1839129" cy="918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307340" marR="40639" indent="-266700" defTabSz="914400">
                <a:buSzPct val="125000"/>
                <a:buChar char="•"/>
                <a:defRPr sz="2400">
                  <a:uFill>
                    <a:solidFill>
                      <a:srgbClr val="000000"/>
                    </a:solidFill>
                  </a:uFill>
                  <a:latin typeface="+mn-lt"/>
                  <a:ea typeface="+mn-ea"/>
                  <a:cs typeface="+mn-cs"/>
                  <a:sym typeface="Arial"/>
                </a:defRPr>
              </a:pPr>
              <a:r>
                <a:rPr i="1"/>
                <a:t>F</a:t>
              </a:r>
              <a:r>
                <a:rPr baseline="-25000" i="1"/>
                <a:t>2</a:t>
              </a:r>
            </a:p>
            <a:p>
              <a:pPr marL="307340" marR="40639" indent="-266700" defTabSz="914400">
                <a:buSzPct val="125000"/>
                <a:buChar char="•"/>
                <a:defRPr sz="2400">
                  <a:uFill>
                    <a:solidFill>
                      <a:srgbClr val="000000"/>
                    </a:solidFill>
                  </a:uFill>
                  <a:latin typeface="+mn-lt"/>
                  <a:ea typeface="+mn-ea"/>
                  <a:cs typeface="+mn-cs"/>
                  <a:sym typeface="Arial"/>
                </a:defRPr>
              </a:pPr>
              <a:r>
                <a:rPr i="1"/>
                <a:t>dF</a:t>
              </a:r>
              <a:r>
                <a:rPr baseline="-25000" i="1"/>
                <a:t>2 </a:t>
              </a:r>
              <a:r>
                <a:rPr i="1"/>
                <a:t>/dlnQ</a:t>
              </a:r>
              <a:r>
                <a:rPr baseline="29999" i="1"/>
                <a:t>2</a:t>
              </a:r>
              <a:r>
                <a:rPr baseline="29999">
                  <a:latin typeface="Times New Roman"/>
                  <a:ea typeface="Times New Roman"/>
                  <a:cs typeface="Times New Roman"/>
                  <a:sym typeface="Times New Roman"/>
                </a:rPr>
                <a:t> </a:t>
              </a:r>
            </a:p>
          </p:txBody>
        </p:sp>
        <p:sp>
          <p:nvSpPr>
            <p:cNvPr id="299" name="Shape 299"/>
            <p:cNvSpPr/>
            <p:nvPr/>
          </p:nvSpPr>
          <p:spPr>
            <a:xfrm>
              <a:off x="0" y="215900"/>
              <a:ext cx="643711" cy="596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3900">
                  <a:uFill>
                    <a:solidFill>
                      <a:srgbClr val="000000"/>
                    </a:solidFill>
                  </a:uFill>
                  <a:latin typeface="Symbol"/>
                  <a:ea typeface="Symbol"/>
                  <a:cs typeface="Symbol"/>
                  <a:sym typeface="Symbol"/>
                </a:defRPr>
              </a:lvl1pPr>
            </a:lstStyle>
            <a:p>
              <a:pPr/>
              <a:r>
                <a:t>⇒</a:t>
              </a:r>
            </a:p>
          </p:txBody>
        </p:sp>
        <p:sp>
          <p:nvSpPr>
            <p:cNvPr id="300" name="Shape 300"/>
            <p:cNvSpPr/>
            <p:nvPr/>
          </p:nvSpPr>
          <p:spPr>
            <a:xfrm>
              <a:off x="2463800" y="203200"/>
              <a:ext cx="426775" cy="596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3900">
                  <a:uFill>
                    <a:solidFill>
                      <a:srgbClr val="000000"/>
                    </a:solidFill>
                  </a:uFill>
                  <a:latin typeface="Symbol"/>
                  <a:ea typeface="Symbol"/>
                  <a:cs typeface="Symbol"/>
                  <a:sym typeface="Symbol"/>
                </a:defRPr>
              </a:lvl1pPr>
            </a:lstStyle>
            <a:p>
              <a:pPr/>
              <a:r>
                <a:t>+</a:t>
              </a:r>
            </a:p>
          </p:txBody>
        </p:sp>
      </p:grpSp>
      <p:sp>
        <p:nvSpPr>
          <p:cNvPr id="302" name="Shape 302"/>
          <p:cNvSpPr/>
          <p:nvPr/>
        </p:nvSpPr>
        <p:spPr>
          <a:xfrm>
            <a:off x="5791200" y="5003800"/>
            <a:ext cx="3073400" cy="1028700"/>
          </a:xfrm>
          <a:prstGeom prst="rect">
            <a:avLst/>
          </a:prstGeom>
          <a:ln w="38100">
            <a:solidFill>
              <a:srgbClr val="E324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11993"/>
              </a:buClr>
              <a:buFont typeface="Arial"/>
              <a:defRPr b="1" sz="2000">
                <a:solidFill>
                  <a:srgbClr val="011993"/>
                </a:solidFill>
                <a:uFill>
                  <a:solidFill>
                    <a:srgbClr val="011993"/>
                  </a:solidFill>
                </a:uFill>
                <a:latin typeface="+mn-lt"/>
                <a:ea typeface="+mn-ea"/>
                <a:cs typeface="+mn-cs"/>
                <a:sym typeface="Arial"/>
              </a:defRPr>
            </a:pPr>
            <a:r>
              <a:t>Proton is almost entirely glue by </a:t>
            </a:r>
            <a:r>
              <a:t>x&lt;0.1 </a:t>
            </a:r>
          </a:p>
          <a:p>
            <a:pPr marL="40639" marR="40639" defTabSz="914400">
              <a:buClr>
                <a:srgbClr val="011993"/>
              </a:buClr>
              <a:buFont typeface="Arial"/>
              <a:defRPr sz="2400">
                <a:uFill>
                  <a:solidFill>
                    <a:srgbClr val="000000"/>
                  </a:solidFill>
                </a:uFill>
                <a:latin typeface="+mn-lt"/>
                <a:ea typeface="+mn-ea"/>
                <a:cs typeface="+mn-cs"/>
                <a:sym typeface="Arial"/>
              </a:defRPr>
            </a:pPr>
            <a:r>
              <a:rPr b="1" sz="2000">
                <a:solidFill>
                  <a:srgbClr val="011993"/>
                </a:solidFill>
                <a:uFill>
                  <a:solidFill>
                    <a:srgbClr val="011993"/>
                  </a:solidFill>
                </a:uFill>
              </a:rPr>
              <a:t>(for Q</a:t>
            </a:r>
            <a:r>
              <a:rPr b="1" baseline="29999" sz="2000">
                <a:solidFill>
                  <a:srgbClr val="011993"/>
                </a:solidFill>
                <a:uFill>
                  <a:solidFill>
                    <a:srgbClr val="011993"/>
                  </a:solidFill>
                </a:uFill>
              </a:rPr>
              <a:t>2</a:t>
            </a:r>
            <a:r>
              <a:rPr b="1" sz="2000">
                <a:solidFill>
                  <a:srgbClr val="011993"/>
                </a:solidFill>
                <a:uFill>
                  <a:solidFill>
                    <a:srgbClr val="011993"/>
                  </a:solidFill>
                </a:uFill>
              </a:rPr>
              <a:t> = 10 GeV</a:t>
            </a:r>
            <a:r>
              <a:rPr b="1" baseline="29999" sz="2000">
                <a:solidFill>
                  <a:srgbClr val="011993"/>
                </a:solidFill>
                <a:uFill>
                  <a:solidFill>
                    <a:srgbClr val="011993"/>
                  </a:solidFill>
                </a:uFill>
              </a:rPr>
              <a:t>2</a:t>
            </a:r>
            <a:r>
              <a:rPr b="1" baseline="-1999" sz="2000">
                <a:solidFill>
                  <a:srgbClr val="011993"/>
                </a:solidFill>
                <a:uFill>
                  <a:solidFill>
                    <a:srgbClr val="011993"/>
                  </a:solidFill>
                </a:uFill>
              </a:rPr>
              <a:t>)</a:t>
            </a:r>
          </a:p>
        </p:txBody>
      </p:sp>
    </p:spTree>
  </p:cSld>
  <p:clrMapOvr>
    <a:masterClrMapping/>
  </p:clrMapOvr>
  <p:transition xmlns:p14="http://schemas.microsoft.com/office/powerpoint/2010/main" spd="fast" advClick="1" p14:dur="5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2" grpId="2" fill="hold">
                                  <p:stCondLst>
                                    <p:cond delay="0"/>
                                  </p:stCondLst>
                                  <p:iterate type="el" backwards="0">
                                    <p:tmAbs val="0"/>
                                  </p:iterate>
                                  <p:childTnLst>
                                    <p:set>
                                      <p:cBhvr>
                                        <p:cTn id="10" fill="hold"/>
                                        <p:tgtEl>
                                          <p:spTgt spid="301"/>
                                        </p:tgtEl>
                                        <p:attrNameLst>
                                          <p:attrName>style.visibility</p:attrName>
                                        </p:attrNameLst>
                                      </p:cBhvr>
                                      <p:to>
                                        <p:strVal val="visible"/>
                                      </p:to>
                                    </p:set>
                                    <p:animEffect filter="wipe(left)" transition="in">
                                      <p:cBhvr>
                                        <p:cTn id="11" dur="750"/>
                                        <p:tgtEl>
                                          <p:spTgt spid="301"/>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Subtype="0" presetID="1" grpId="3" fill="hold">
                                  <p:stCondLst>
                                    <p:cond delay="0"/>
                                  </p:stCondLst>
                                  <p:iterate type="el" backwards="0">
                                    <p:tmAbs val="0"/>
                                  </p:iterate>
                                  <p:childTnLst>
                                    <p:set>
                                      <p:cBhvr>
                                        <p:cTn id="15" fill="hold">
                                          <p:stCondLst>
                                            <p:cond delay="0"/>
                                          </p:stCondLst>
                                        </p:cTn>
                                        <p:tgtEl>
                                          <p:spTgt spid="301"/>
                                        </p:tgtEl>
                                        <p:attrNameLst>
                                          <p:attrName>style.visibility</p:attrName>
                                        </p:attrNameLst>
                                      </p:cBhvr>
                                      <p:to>
                                        <p:strVal val="hidden"/>
                                      </p:to>
                                    </p:set>
                                  </p:childTnLst>
                                </p:cTn>
                              </p:par>
                            </p:childTnLst>
                          </p:cTn>
                        </p:par>
                        <p:par>
                          <p:cTn id="16" fill="hold">
                            <p:stCondLst>
                              <p:cond delay="0"/>
                            </p:stCondLst>
                            <p:childTnLst>
                              <p:par>
                                <p:cTn id="17" presetClass="exit" nodeType="afterEffect" presetSubtype="0" presetID="1" grpId="4" fill="hold">
                                  <p:stCondLst>
                                    <p:cond delay="0"/>
                                  </p:stCondLst>
                                  <p:iterate type="el" backwards="0">
                                    <p:tmAbs val="0"/>
                                  </p:iterate>
                                  <p:childTnLst>
                                    <p:set>
                                      <p:cBhvr>
                                        <p:cTn id="18" fill="hold">
                                          <p:stCondLst>
                                            <p:cond delay="0"/>
                                          </p:stCondLst>
                                        </p:cTn>
                                        <p:tgtEl>
                                          <p:spTgt spid="294"/>
                                        </p:tgtEl>
                                        <p:attrNameLst>
                                          <p:attrName>style.visibility</p:attrName>
                                        </p:attrNameLst>
                                      </p:cBhvr>
                                      <p:to>
                                        <p:strVal val="hidden"/>
                                      </p:to>
                                    </p:set>
                                  </p:childTnLst>
                                </p:cTn>
                              </p:par>
                            </p:childTnLst>
                          </p:cTn>
                        </p:par>
                        <p:par>
                          <p:cTn id="19" fill="hold">
                            <p:stCondLst>
                              <p:cond delay="0"/>
                            </p:stCondLst>
                            <p:childTnLst>
                              <p:par>
                                <p:cTn id="20" presetClass="entr" nodeType="afterEffect" presetSubtype="0" presetID="1" grpId="5" fill="hold">
                                  <p:stCondLst>
                                    <p:cond delay="0"/>
                                  </p:stCondLst>
                                  <p:iterate type="el" backwards="0">
                                    <p:tmAbs val="0"/>
                                  </p:iterate>
                                  <p:childTnLst>
                                    <p:set>
                                      <p:cBhvr>
                                        <p:cTn id="21" fill="hold"/>
                                        <p:tgtEl>
                                          <p:spTgt spid="29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xit" nodeType="clickEffect" presetSubtype="0" presetID="1" grpId="6" fill="hold">
                                  <p:stCondLst>
                                    <p:cond delay="0"/>
                                  </p:stCondLst>
                                  <p:iterate type="el" backwards="0">
                                    <p:tmAbs val="0"/>
                                  </p:iterate>
                                  <p:childTnLst>
                                    <p:set>
                                      <p:cBhvr>
                                        <p:cTn id="25" fill="hold">
                                          <p:stCondLst>
                                            <p:cond delay="0"/>
                                          </p:stCondLst>
                                        </p:cTn>
                                        <p:tgtEl>
                                          <p:spTgt spid="291"/>
                                        </p:tgtEl>
                                        <p:attrNameLst>
                                          <p:attrName>style.visibility</p:attrName>
                                        </p:attrNameLst>
                                      </p:cBhvr>
                                      <p:to>
                                        <p:strVal val="hidden"/>
                                      </p:to>
                                    </p:set>
                                  </p:childTnLst>
                                </p:cTn>
                              </p:par>
                            </p:childTnLst>
                          </p:cTn>
                        </p:par>
                        <p:par>
                          <p:cTn id="26" fill="hold">
                            <p:stCondLst>
                              <p:cond delay="0"/>
                            </p:stCondLst>
                            <p:childTnLst>
                              <p:par>
                                <p:cTn id="27" presetClass="entr" nodeType="afterEffect" presetSubtype="0" presetID="1" grpId="7" fill="hold">
                                  <p:stCondLst>
                                    <p:cond delay="0"/>
                                  </p:stCondLst>
                                  <p:iterate type="el" backwards="0">
                                    <p:tmAbs val="0"/>
                                  </p:iterate>
                                  <p:childTnLst>
                                    <p:set>
                                      <p:cBhvr>
                                        <p:cTn id="28" fill="hold"/>
                                        <p:tgtEl>
                                          <p:spTgt spid="292"/>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8" fill="hold">
                                  <p:stCondLst>
                                    <p:cond delay="0"/>
                                  </p:stCondLst>
                                  <p:iterate type="el" backwards="0">
                                    <p:tmAbs val="0"/>
                                  </p:iterate>
                                  <p:childTnLst>
                                    <p:set>
                                      <p:cBhvr>
                                        <p:cTn id="31" fill="hold"/>
                                        <p:tgtEl>
                                          <p:spTgt spid="3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7"/>
      <p:bldP build="whole" bldLvl="1" animBg="1" rev="0" advAuto="0" spid="291" grpId="5"/>
      <p:bldP build="whole" bldLvl="1" animBg="1" rev="0" advAuto="0" spid="291" grpId="6"/>
      <p:bldP build="whole" bldLvl="1" animBg="1" rev="0" advAuto="0" spid="302" grpId="8"/>
      <p:bldP build="whole" bldLvl="1" animBg="1" rev="0" advAuto="0" spid="294" grpId="1"/>
      <p:bldP build="whole" bldLvl="1" animBg="1" rev="0" advAuto="0" spid="301" grpId="2"/>
      <p:bldP build="whole" bldLvl="1" animBg="1" rev="0" advAuto="0" spid="294" grpId="4"/>
      <p:bldP build="whole" bldLvl="1" animBg="1" rev="0" advAuto="0" spid="301" grpId="3"/>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nvSpPr>
        <p:spPr>
          <a:xfrm>
            <a:off x="152400" y="685800"/>
            <a:ext cx="8839200" cy="1588"/>
          </a:xfrm>
          <a:prstGeom prst="line">
            <a:avLst/>
          </a:prstGeom>
          <a:ln w="38100">
            <a:solidFill>
              <a:srgbClr val="021EAA"/>
            </a:solidFill>
          </a:ln>
        </p:spPr>
        <p:txBody>
          <a:bodyPr lIns="0" tIns="0" rIns="0" bIns="0"/>
          <a:lstStyle/>
          <a:p>
            <a:pPr/>
          </a:p>
        </p:txBody>
      </p:sp>
      <p:sp>
        <p:nvSpPr>
          <p:cNvPr id="307" name="Shape 307"/>
          <p:cNvSpPr/>
          <p:nvPr>
            <p:ph type="title"/>
          </p:nvPr>
        </p:nvSpPr>
        <p:spPr>
          <a:prstGeom prst="rect">
            <a:avLst/>
          </a:prstGeom>
        </p:spPr>
        <p:txBody>
          <a:bodyPr/>
          <a:lstStyle>
            <a:lvl1pPr>
              <a:defRPr sz="3200"/>
            </a:lvl1pPr>
          </a:lstStyle>
          <a:p>
            <a:pPr/>
            <a:r>
              <a:t>Perturbative QCD: Benchmark for New Physics</a:t>
            </a:r>
          </a:p>
        </p:txBody>
      </p:sp>
      <p:sp>
        <p:nvSpPr>
          <p:cNvPr id="308" name="Shape 308"/>
          <p:cNvSpPr/>
          <p:nvPr>
            <p:ph type="body" sz="quarter" idx="1"/>
          </p:nvPr>
        </p:nvSpPr>
        <p:spPr>
          <a:xfrm>
            <a:off x="190500" y="5762552"/>
            <a:ext cx="8763000" cy="602656"/>
          </a:xfrm>
          <a:prstGeom prst="rect">
            <a:avLst/>
          </a:prstGeom>
        </p:spPr>
        <p:txBody>
          <a:bodyPr/>
          <a:lstStyle>
            <a:lvl1pPr algn="ctr">
              <a:defRPr sz="3200">
                <a:solidFill>
                  <a:srgbClr val="FF2600"/>
                </a:solidFill>
              </a:defRPr>
            </a:lvl1pPr>
          </a:lstStyle>
          <a:p>
            <a:pPr/>
            <a:r>
              <a:t>Are we done?</a:t>
            </a:r>
          </a:p>
        </p:txBody>
      </p:sp>
      <p:sp>
        <p:nvSpPr>
          <p:cNvPr id="309" name="Shape 30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0" name="droppedImage.pdf"/>
          <p:cNvPicPr>
            <a:picLocks noChangeAspect="1"/>
          </p:cNvPicPr>
          <p:nvPr/>
        </p:nvPicPr>
        <p:blipFill>
          <a:blip r:embed="rId3">
            <a:extLst/>
          </a:blip>
          <a:stretch>
            <a:fillRect/>
          </a:stretch>
        </p:blipFill>
        <p:spPr>
          <a:xfrm>
            <a:off x="2726956" y="1346939"/>
            <a:ext cx="2978888" cy="2947195"/>
          </a:xfrm>
          <a:prstGeom prst="rect">
            <a:avLst/>
          </a:prstGeom>
          <a:ln w="12700"/>
        </p:spPr>
      </p:pic>
      <p:pic>
        <p:nvPicPr>
          <p:cNvPr id="311" name="pasted-image.pdf"/>
          <p:cNvPicPr>
            <a:picLocks noChangeAspect="1"/>
          </p:cNvPicPr>
          <p:nvPr/>
        </p:nvPicPr>
        <p:blipFill>
          <a:blip r:embed="rId4">
            <a:extLst/>
          </a:blip>
          <a:stretch>
            <a:fillRect/>
          </a:stretch>
        </p:blipFill>
        <p:spPr>
          <a:xfrm>
            <a:off x="5870802" y="1299978"/>
            <a:ext cx="3327177" cy="3114065"/>
          </a:xfrm>
          <a:prstGeom prst="rect">
            <a:avLst/>
          </a:prstGeom>
          <a:ln w="12700"/>
        </p:spPr>
      </p:pic>
      <p:sp>
        <p:nvSpPr>
          <p:cNvPr id="312" name="Shape 312"/>
          <p:cNvSpPr/>
          <p:nvPr/>
        </p:nvSpPr>
        <p:spPr>
          <a:xfrm>
            <a:off x="150762" y="740247"/>
            <a:ext cx="3435472"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800">
                <a:solidFill>
                  <a:srgbClr val="008000"/>
                </a:solidFill>
                <a:latin typeface="+mn-lt"/>
                <a:ea typeface="+mn-ea"/>
                <a:cs typeface="+mn-cs"/>
                <a:sym typeface="Arial"/>
              </a:defRPr>
            </a:lvl1pPr>
          </a:lstStyle>
          <a:p>
            <a:pPr>
              <a:defRPr b="0">
                <a:solidFill>
                  <a:srgbClr val="000000"/>
                </a:solidFill>
              </a:defRPr>
            </a:pPr>
            <a:r>
              <a:rPr b="1">
                <a:solidFill>
                  <a:srgbClr val="008000"/>
                </a:solidFill>
              </a:rPr>
              <a:t>Structure functions measured at HERA ep collider </a:t>
            </a:r>
          </a:p>
        </p:txBody>
      </p:sp>
      <p:sp>
        <p:nvSpPr>
          <p:cNvPr id="313" name="Shape 313"/>
          <p:cNvSpPr/>
          <p:nvPr/>
        </p:nvSpPr>
        <p:spPr>
          <a:xfrm>
            <a:off x="4125862" y="740247"/>
            <a:ext cx="4668413" cy="647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800">
                <a:solidFill>
                  <a:srgbClr val="008000"/>
                </a:solidFill>
                <a:latin typeface="+mn-lt"/>
                <a:ea typeface="+mn-ea"/>
                <a:cs typeface="+mn-cs"/>
                <a:sym typeface="Arial"/>
              </a:defRPr>
            </a:lvl1pPr>
          </a:lstStyle>
          <a:p>
            <a:pPr>
              <a:defRPr b="0">
                <a:solidFill>
                  <a:srgbClr val="000000"/>
                </a:solidFill>
              </a:defRPr>
            </a:pPr>
            <a:r>
              <a:rPr b="1">
                <a:solidFill>
                  <a:srgbClr val="008000"/>
                </a:solidFill>
              </a:rPr>
              <a:t>Jet cross-sections: pp collisions at LHC andpp collisions at Fermilab</a:t>
            </a:r>
          </a:p>
        </p:txBody>
      </p:sp>
      <p:sp>
        <p:nvSpPr>
          <p:cNvPr id="314" name="Shape 314"/>
          <p:cNvSpPr/>
          <p:nvPr/>
        </p:nvSpPr>
        <p:spPr>
          <a:xfrm>
            <a:off x="3859550" y="4423383"/>
            <a:ext cx="4896238" cy="11482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021EAA"/>
                </a:solidFill>
                <a:latin typeface="+mn-lt"/>
                <a:ea typeface="+mn-ea"/>
                <a:cs typeface="+mn-cs"/>
                <a:sym typeface="Arial"/>
              </a:defRPr>
            </a:lvl1pPr>
          </a:lstStyle>
          <a:p>
            <a:pPr>
              <a:defRPr sz="1800"/>
            </a:pPr>
            <a:r>
              <a:rPr sz="2400"/>
              <a:t>At large momenta, the weak QCD coupling (asymptotic freedom!) enables systematic computations</a:t>
            </a:r>
          </a:p>
        </p:txBody>
      </p:sp>
      <p:pic>
        <p:nvPicPr>
          <p:cNvPr id="315" name="F2_HERA2_layers_4.pdf"/>
          <p:cNvPicPr>
            <a:picLocks noChangeAspect="1"/>
          </p:cNvPicPr>
          <p:nvPr/>
        </p:nvPicPr>
        <p:blipFill>
          <a:blip r:embed="rId5">
            <a:extLst/>
          </a:blip>
          <a:stretch>
            <a:fillRect/>
          </a:stretch>
        </p:blipFill>
        <p:spPr>
          <a:xfrm>
            <a:off x="77150" y="1401578"/>
            <a:ext cx="2659157" cy="3838067"/>
          </a:xfrm>
          <a:prstGeom prst="rect">
            <a:avLst/>
          </a:prstGeom>
          <a:ln w="12700"/>
        </p:spPr>
      </p:pic>
    </p:spTree>
  </p:cSld>
  <p:clrMapOvr>
    <a:masterClrMapping/>
  </p:clrMapOvr>
  <p:transition xmlns:p14="http://schemas.microsoft.com/office/powerpoint/2010/main" spd="fast" advClick="1" p14:dur="5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0" name="QQQQQQQQQQQQQQCCCCCCCCCCCCDDDDDDDDDDDDD.pdf"/>
          <p:cNvPicPr>
            <a:picLocks noChangeAspect="1"/>
          </p:cNvPicPr>
          <p:nvPr/>
        </p:nvPicPr>
        <p:blipFill>
          <a:blip r:embed="rId2">
            <a:extLst/>
          </a:blip>
          <a:stretch>
            <a:fillRect/>
          </a:stretch>
        </p:blipFill>
        <p:spPr>
          <a:xfrm>
            <a:off x="863600" y="2245070"/>
            <a:ext cx="7188200" cy="3203230"/>
          </a:xfrm>
          <a:prstGeom prst="rect">
            <a:avLst/>
          </a:prstGeom>
          <a:ln w="12700"/>
        </p:spPr>
      </p:pic>
      <p:sp>
        <p:nvSpPr>
          <p:cNvPr id="321" name="Shape 321"/>
          <p:cNvSpPr/>
          <p:nvPr/>
        </p:nvSpPr>
        <p:spPr>
          <a:xfrm>
            <a:off x="590475" y="657570"/>
            <a:ext cx="7963050"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200">
                <a:solidFill>
                  <a:srgbClr val="021EAA"/>
                </a:solidFill>
              </a:defRPr>
            </a:lvl1pPr>
          </a:lstStyle>
          <a:p>
            <a:pPr/>
            <a:r>
              <a:t>The Frontiers of Our Ignorance</a:t>
            </a:r>
          </a:p>
        </p:txBody>
      </p:sp>
      <p:sp>
        <p:nvSpPr>
          <p:cNvPr id="322" name="Shape 322"/>
          <p:cNvSpPr/>
          <p:nvPr/>
        </p:nvSpPr>
        <p:spPr>
          <a:xfrm>
            <a:off x="1612900" y="5676900"/>
            <a:ext cx="550843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 that motivate an Electron-Ion Collider</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nvSpPr>
        <p:spPr>
          <a:xfrm>
            <a:off x="152400" y="685800"/>
            <a:ext cx="8839200" cy="1588"/>
          </a:xfrm>
          <a:prstGeom prst="line">
            <a:avLst/>
          </a:prstGeom>
          <a:ln w="38100">
            <a:solidFill>
              <a:srgbClr val="021EAA"/>
            </a:solidFill>
          </a:ln>
        </p:spPr>
        <p:txBody>
          <a:bodyPr lIns="0" tIns="0" rIns="0" bIns="0"/>
          <a:lstStyle/>
          <a:p>
            <a:pPr/>
          </a:p>
        </p:txBody>
      </p:sp>
      <p:sp>
        <p:nvSpPr>
          <p:cNvPr id="325" name="Shape 325"/>
          <p:cNvSpPr/>
          <p:nvPr>
            <p:ph type="title"/>
          </p:nvPr>
        </p:nvSpPr>
        <p:spPr>
          <a:xfrm>
            <a:off x="138112" y="44450"/>
            <a:ext cx="8928101" cy="647700"/>
          </a:xfrm>
          <a:prstGeom prst="rect">
            <a:avLst/>
          </a:prstGeom>
        </p:spPr>
        <p:txBody>
          <a:bodyPr/>
          <a:lstStyle/>
          <a:p>
            <a:pPr/>
            <a:r>
              <a:t>The Mass Puzzle</a:t>
            </a:r>
          </a:p>
        </p:txBody>
      </p:sp>
      <p:sp>
        <p:nvSpPr>
          <p:cNvPr id="326" name="Shape 326"/>
          <p:cNvSpPr/>
          <p:nvPr>
            <p:ph type="body" sz="quarter" idx="1"/>
          </p:nvPr>
        </p:nvSpPr>
        <p:spPr>
          <a:xfrm>
            <a:off x="473000" y="5792064"/>
            <a:ext cx="8440570" cy="902405"/>
          </a:xfrm>
          <a:prstGeom prst="rect">
            <a:avLst/>
          </a:prstGeom>
        </p:spPr>
        <p:txBody>
          <a:bodyPr/>
          <a:lstStyle/>
          <a:p>
            <a:pPr marL="0" marR="0" defTabSz="457200">
              <a:spcBef>
                <a:spcPts val="0"/>
              </a:spcBef>
              <a:defRPr sz="2400">
                <a:uFillTx/>
              </a:defRPr>
            </a:pPr>
            <a:r>
              <a:t>Gluons are massless…yet their dynamics are responsible for</a:t>
            </a:r>
          </a:p>
          <a:p>
            <a:pPr marL="0" marR="0" defTabSz="457200">
              <a:spcBef>
                <a:spcPts val="0"/>
              </a:spcBef>
              <a:defRPr sz="2400">
                <a:uFillTx/>
              </a:defRPr>
            </a:pPr>
            <a:r>
              <a:t>(nearly all) the mass of visible matter. </a:t>
            </a:r>
            <a:r>
              <a:rPr>
                <a:solidFill>
                  <a:srgbClr val="FF2600"/>
                </a:solidFill>
              </a:rPr>
              <a:t>We do not know how?</a:t>
            </a:r>
          </a:p>
        </p:txBody>
      </p:sp>
      <p:sp>
        <p:nvSpPr>
          <p:cNvPr id="327" name="Shape 327"/>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uudduuProton .pdf"/>
          <p:cNvPicPr>
            <a:picLocks noChangeAspect="1"/>
          </p:cNvPicPr>
          <p:nvPr/>
        </p:nvPicPr>
        <p:blipFill>
          <a:blip r:embed="rId3">
            <a:extLst/>
          </a:blip>
          <a:stretch>
            <a:fillRect/>
          </a:stretch>
        </p:blipFill>
        <p:spPr>
          <a:xfrm>
            <a:off x="1130748" y="1408377"/>
            <a:ext cx="6882504" cy="4393315"/>
          </a:xfrm>
          <a:prstGeom prst="rect">
            <a:avLst/>
          </a:prstGeom>
          <a:ln w="12700"/>
        </p:spPr>
      </p:pic>
      <p:sp>
        <p:nvSpPr>
          <p:cNvPr id="329" name="Shape 329"/>
          <p:cNvSpPr/>
          <p:nvPr/>
        </p:nvSpPr>
        <p:spPr>
          <a:xfrm>
            <a:off x="253204" y="782144"/>
            <a:ext cx="5948622" cy="7926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solidFill>
                  <a:srgbClr val="021EAA"/>
                </a:solidFill>
                <a:latin typeface="+mn-lt"/>
                <a:ea typeface="+mn-ea"/>
                <a:cs typeface="+mn-cs"/>
                <a:sym typeface="Arial"/>
              </a:defRPr>
            </a:pPr>
            <a:r>
              <a:t>The Higgs is responsible for quark masses</a:t>
            </a:r>
          </a:p>
          <a:p>
            <a:pPr>
              <a:defRPr sz="2400">
                <a:solidFill>
                  <a:srgbClr val="021EAA"/>
                </a:solidFill>
                <a:latin typeface="+mn-lt"/>
                <a:ea typeface="+mn-ea"/>
                <a:cs typeface="+mn-cs"/>
                <a:sym typeface="Arial"/>
              </a:defRPr>
            </a:pPr>
            <a:r>
              <a:t> ~ 2% of the proton mass.</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nvSpPr>
        <p:spPr>
          <a:xfrm>
            <a:off x="152400" y="685800"/>
            <a:ext cx="8839200" cy="1588"/>
          </a:xfrm>
          <a:prstGeom prst="line">
            <a:avLst/>
          </a:prstGeom>
          <a:ln w="38100">
            <a:solidFill>
              <a:srgbClr val="021EAA"/>
            </a:solidFill>
          </a:ln>
        </p:spPr>
        <p:txBody>
          <a:bodyPr lIns="0" tIns="0" rIns="0" bIns="0"/>
          <a:lstStyle/>
          <a:p>
            <a:pPr/>
          </a:p>
        </p:txBody>
      </p:sp>
      <p:sp>
        <p:nvSpPr>
          <p:cNvPr id="334" name="Shape 334"/>
          <p:cNvSpPr/>
          <p:nvPr>
            <p:ph type="title"/>
          </p:nvPr>
        </p:nvSpPr>
        <p:spPr>
          <a:prstGeom prst="rect">
            <a:avLst/>
          </a:prstGeom>
        </p:spPr>
        <p:txBody>
          <a:bodyPr/>
          <a:lstStyle/>
          <a:p>
            <a:pPr/>
            <a:r>
              <a:t>Scattering in the Strong Interactions</a:t>
            </a:r>
          </a:p>
        </p:txBody>
      </p:sp>
      <p:sp>
        <p:nvSpPr>
          <p:cNvPr id="335" name="Shape 335"/>
          <p:cNvSpPr/>
          <p:nvPr>
            <p:ph type="body" sz="half" idx="1"/>
          </p:nvPr>
        </p:nvSpPr>
        <p:spPr>
          <a:xfrm>
            <a:off x="114300" y="812800"/>
            <a:ext cx="5460471" cy="3798895"/>
          </a:xfrm>
          <a:prstGeom prst="rect">
            <a:avLst/>
          </a:prstGeom>
        </p:spPr>
        <p:txBody>
          <a:bodyPr/>
          <a:lstStyle/>
          <a:p>
            <a:pPr>
              <a:defRPr sz="2400"/>
            </a:pPr>
            <a:r>
              <a:t>Perturbative QCD:</a:t>
            </a:r>
          </a:p>
          <a:p>
            <a:pPr lvl="1" marL="468923" indent="-214923">
              <a:defRPr sz="2200"/>
            </a:pPr>
            <a:r>
              <a:t>Describes only a small part of the total cross-section</a:t>
            </a:r>
          </a:p>
          <a:p>
            <a:pPr>
              <a:defRPr sz="2400"/>
            </a:pPr>
            <a:r>
              <a:t>Lattice QCD:</a:t>
            </a:r>
          </a:p>
          <a:p>
            <a:pPr lvl="1" marL="468923" indent="-214923">
              <a:defRPr sz="2200"/>
            </a:pPr>
            <a:r>
              <a:t>First principles treatment of static properties of QCD: masses, moments, thermodynamics</a:t>
            </a:r>
          </a:p>
          <a:p>
            <a:pPr lvl="1" marL="468923" indent="-214923">
              <a:spcBef>
                <a:spcPts val="2900"/>
              </a:spcBef>
              <a:defRPr sz="2200"/>
            </a:pPr>
            <a:r>
              <a:t>Very challenging for dynamical processes and very limited utility in describing scattering</a:t>
            </a:r>
          </a:p>
        </p:txBody>
      </p:sp>
      <p:sp>
        <p:nvSpPr>
          <p:cNvPr id="336" name="Shape 33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7" name="image41.png"/>
          <p:cNvPicPr>
            <a:picLocks noChangeAspect="1"/>
          </p:cNvPicPr>
          <p:nvPr/>
        </p:nvPicPr>
        <p:blipFill>
          <a:blip r:embed="rId2">
            <a:extLst/>
          </a:blip>
          <a:stretch>
            <a:fillRect/>
          </a:stretch>
        </p:blipFill>
        <p:spPr>
          <a:xfrm>
            <a:off x="6181266" y="3981975"/>
            <a:ext cx="2535552" cy="2526656"/>
          </a:xfrm>
          <a:prstGeom prst="rect">
            <a:avLst/>
          </a:prstGeom>
          <a:ln w="12700">
            <a:miter lim="400000"/>
          </a:ln>
        </p:spPr>
      </p:pic>
      <p:pic>
        <p:nvPicPr>
          <p:cNvPr id="338" name="droppedImage.pdf"/>
          <p:cNvPicPr>
            <a:picLocks noChangeAspect="1"/>
          </p:cNvPicPr>
          <p:nvPr/>
        </p:nvPicPr>
        <p:blipFill>
          <a:blip r:embed="rId3">
            <a:extLst/>
          </a:blip>
          <a:stretch>
            <a:fillRect/>
          </a:stretch>
        </p:blipFill>
        <p:spPr>
          <a:xfrm>
            <a:off x="5765341" y="870609"/>
            <a:ext cx="2978888" cy="2947195"/>
          </a:xfrm>
          <a:prstGeom prst="rect">
            <a:avLst/>
          </a:prstGeom>
          <a:ln w="12700"/>
        </p:spPr>
      </p:pic>
      <p:sp>
        <p:nvSpPr>
          <p:cNvPr id="339" name="Shape 339"/>
          <p:cNvSpPr/>
          <p:nvPr/>
        </p:nvSpPr>
        <p:spPr>
          <a:xfrm>
            <a:off x="181634" y="4704811"/>
            <a:ext cx="4976332" cy="15235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1275" defTabSz="914400">
              <a:spcBef>
                <a:spcPts val="400"/>
              </a:spcBef>
              <a:defRPr sz="2400">
                <a:solidFill>
                  <a:srgbClr val="021EAA"/>
                </a:solidFill>
                <a:uFill>
                  <a:solidFill>
                    <a:srgbClr val="000000"/>
                  </a:solidFill>
                </a:uFill>
                <a:latin typeface="+mn-lt"/>
                <a:ea typeface="+mn-ea"/>
                <a:cs typeface="+mn-cs"/>
                <a:sym typeface="Arial"/>
              </a:defRPr>
            </a:pPr>
            <a:r>
              <a:t>Instead</a:t>
            </a:r>
            <a:r>
              <a:rPr>
                <a:latin typeface="Symbol"/>
                <a:ea typeface="Symbol"/>
                <a:cs typeface="Symbol"/>
                <a:sym typeface="Symbol"/>
              </a:rPr>
              <a:t> ⇒ </a:t>
            </a:r>
            <a:r>
              <a:t>Effective theories: </a:t>
            </a:r>
          </a:p>
          <a:p>
            <a:pPr lvl="1" marL="468923" marR="41275" indent="-214923" defTabSz="914400">
              <a:spcBef>
                <a:spcPts val="400"/>
              </a:spcBef>
              <a:buClr>
                <a:srgbClr val="FF2600"/>
              </a:buClr>
              <a:buSzPct val="150000"/>
              <a:buChar char="•"/>
              <a:defRPr sz="2200">
                <a:solidFill>
                  <a:srgbClr val="021EAA"/>
                </a:solidFill>
                <a:uFill>
                  <a:solidFill>
                    <a:srgbClr val="000000"/>
                  </a:solidFill>
                </a:uFill>
                <a:latin typeface="+mn-lt"/>
                <a:ea typeface="+mn-ea"/>
                <a:cs typeface="+mn-cs"/>
                <a:sym typeface="Arial"/>
              </a:defRPr>
            </a:pPr>
            <a:r>
              <a:t>How do quark and gluon degrees organize themselves to describe the bulk of the cross-section?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nvSpPr>
        <p:spPr>
          <a:xfrm>
            <a:off x="152400" y="685800"/>
            <a:ext cx="8839200" cy="1588"/>
          </a:xfrm>
          <a:prstGeom prst="line">
            <a:avLst/>
          </a:prstGeom>
          <a:ln w="38100">
            <a:solidFill>
              <a:srgbClr val="021EAA"/>
            </a:solidFill>
          </a:ln>
        </p:spPr>
        <p:txBody>
          <a:bodyPr lIns="0" tIns="0" rIns="0" bIns="0"/>
          <a:lstStyle/>
          <a:p>
            <a:pPr/>
          </a:p>
        </p:txBody>
      </p:sp>
      <p:sp>
        <p:nvSpPr>
          <p:cNvPr id="342" name="Shape 342"/>
          <p:cNvSpPr/>
          <p:nvPr>
            <p:ph type="title"/>
          </p:nvPr>
        </p:nvSpPr>
        <p:spPr>
          <a:prstGeom prst="rect">
            <a:avLst/>
          </a:prstGeom>
        </p:spPr>
        <p:txBody>
          <a:bodyPr/>
          <a:lstStyle/>
          <a:p>
            <a:pPr/>
            <a:r>
              <a:t>A Look Inside the Boosted Proton </a:t>
            </a:r>
          </a:p>
        </p:txBody>
      </p:sp>
      <p:sp>
        <p:nvSpPr>
          <p:cNvPr id="343" name="Shape 343"/>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4" name="droppedImage.pdf"/>
          <p:cNvPicPr>
            <a:picLocks noChangeAspect="1"/>
          </p:cNvPicPr>
          <p:nvPr/>
        </p:nvPicPr>
        <p:blipFill>
          <a:blip r:embed="rId2">
            <a:extLst/>
          </a:blip>
          <a:stretch>
            <a:fillRect/>
          </a:stretch>
        </p:blipFill>
        <p:spPr>
          <a:xfrm>
            <a:off x="112931" y="899669"/>
            <a:ext cx="2058328" cy="5080001"/>
          </a:xfrm>
          <a:prstGeom prst="rect">
            <a:avLst/>
          </a:prstGeom>
          <a:ln w="12700"/>
        </p:spPr>
      </p:pic>
      <p:pic>
        <p:nvPicPr>
          <p:cNvPr id="345" name="droppedImage.pdf"/>
          <p:cNvPicPr>
            <a:picLocks noChangeAspect="1"/>
          </p:cNvPicPr>
          <p:nvPr/>
        </p:nvPicPr>
        <p:blipFill>
          <a:blip r:embed="rId3">
            <a:extLst/>
          </a:blip>
          <a:stretch>
            <a:fillRect/>
          </a:stretch>
        </p:blipFill>
        <p:spPr>
          <a:xfrm>
            <a:off x="2221333" y="902912"/>
            <a:ext cx="2004476" cy="5080001"/>
          </a:xfrm>
          <a:prstGeom prst="rect">
            <a:avLst/>
          </a:prstGeom>
          <a:ln w="12700"/>
        </p:spPr>
      </p:pic>
      <p:pic>
        <p:nvPicPr>
          <p:cNvPr id="346" name="droppedImage.pdf"/>
          <p:cNvPicPr>
            <a:picLocks noChangeAspect="1"/>
          </p:cNvPicPr>
          <p:nvPr/>
        </p:nvPicPr>
        <p:blipFill>
          <a:blip r:embed="rId4">
            <a:extLst/>
          </a:blip>
          <a:stretch>
            <a:fillRect/>
          </a:stretch>
        </p:blipFill>
        <p:spPr>
          <a:xfrm>
            <a:off x="4278867" y="903552"/>
            <a:ext cx="1968576" cy="5080001"/>
          </a:xfrm>
          <a:prstGeom prst="rect">
            <a:avLst/>
          </a:prstGeom>
          <a:ln w="12700"/>
        </p:spPr>
      </p:pic>
      <p:pic>
        <p:nvPicPr>
          <p:cNvPr id="347" name="droppedImage.pdf"/>
          <p:cNvPicPr>
            <a:picLocks noChangeAspect="1"/>
          </p:cNvPicPr>
          <p:nvPr/>
        </p:nvPicPr>
        <p:blipFill>
          <a:blip r:embed="rId5">
            <a:extLst/>
          </a:blip>
          <a:stretch>
            <a:fillRect/>
          </a:stretch>
        </p:blipFill>
        <p:spPr>
          <a:xfrm>
            <a:off x="6293373" y="895350"/>
            <a:ext cx="2525043" cy="5080000"/>
          </a:xfrm>
          <a:prstGeom prst="rect">
            <a:avLst/>
          </a:prstGeom>
          <a:ln w="12700"/>
        </p:spPr>
      </p:pic>
      <p:sp>
        <p:nvSpPr>
          <p:cNvPr id="348" name="Shape 348"/>
          <p:cNvSpPr/>
          <p:nvPr/>
        </p:nvSpPr>
        <p:spPr>
          <a:xfrm flipH="1">
            <a:off x="1070137" y="6235701"/>
            <a:ext cx="2079502" cy="1"/>
          </a:xfrm>
          <a:prstGeom prst="line">
            <a:avLst/>
          </a:prstGeom>
          <a:ln w="76200">
            <a:solidFill>
              <a:srgbClr val="FF2600"/>
            </a:solidFill>
            <a:headEnd type="stealth"/>
          </a:ln>
        </p:spPr>
        <p:txBody>
          <a:bodyPr lIns="0" tIns="0" rIns="0" bIns="0"/>
          <a:lstStyle/>
          <a:p>
            <a:pPr/>
          </a:p>
        </p:txBody>
      </p:sp>
      <p:sp>
        <p:nvSpPr>
          <p:cNvPr id="349" name="Shape 349"/>
          <p:cNvSpPr/>
          <p:nvPr/>
        </p:nvSpPr>
        <p:spPr>
          <a:xfrm flipH="1" flipV="1">
            <a:off x="3025937" y="6223009"/>
            <a:ext cx="2181063" cy="12691"/>
          </a:xfrm>
          <a:prstGeom prst="line">
            <a:avLst/>
          </a:prstGeom>
          <a:ln w="76200">
            <a:solidFill>
              <a:srgbClr val="FF2600"/>
            </a:solidFill>
            <a:headEnd type="stealth"/>
          </a:ln>
        </p:spPr>
        <p:txBody>
          <a:bodyPr lIns="0" tIns="0" rIns="0" bIns="0"/>
          <a:lstStyle/>
          <a:p>
            <a:pPr/>
          </a:p>
        </p:txBody>
      </p:sp>
      <p:sp>
        <p:nvSpPr>
          <p:cNvPr id="350" name="Shape 350"/>
          <p:cNvSpPr/>
          <p:nvPr/>
        </p:nvSpPr>
        <p:spPr>
          <a:xfrm flipH="1">
            <a:off x="5092700" y="6235700"/>
            <a:ext cx="3022708" cy="32"/>
          </a:xfrm>
          <a:prstGeom prst="line">
            <a:avLst/>
          </a:prstGeom>
          <a:ln w="76200">
            <a:solidFill>
              <a:srgbClr val="FF2600"/>
            </a:solidFill>
            <a:headEnd type="stealth"/>
          </a:ln>
        </p:spPr>
        <p:txBody>
          <a:bodyPr lIns="0" tIns="0" rIns="0" bIns="0"/>
          <a:lstStyle/>
          <a:p>
            <a:pPr/>
          </a:p>
        </p:txBody>
      </p:sp>
      <p:sp>
        <p:nvSpPr>
          <p:cNvPr id="351" name="Shape 351"/>
          <p:cNvSpPr/>
          <p:nvPr/>
        </p:nvSpPr>
        <p:spPr>
          <a:xfrm>
            <a:off x="990600" y="6324600"/>
            <a:ext cx="167938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momentum</a:t>
            </a:r>
          </a:p>
        </p:txBody>
      </p:sp>
      <p:sp>
        <p:nvSpPr>
          <p:cNvPr id="352" name="Shape 352"/>
          <p:cNvSpPr/>
          <p:nvPr/>
        </p:nvSpPr>
        <p:spPr>
          <a:xfrm>
            <a:off x="1447800" y="3594100"/>
            <a:ext cx="1270631" cy="44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200">
                <a:uFill>
                  <a:solidFill>
                    <a:srgbClr val="000000"/>
                  </a:solidFill>
                </a:uFill>
                <a:latin typeface="+mn-lt"/>
                <a:ea typeface="+mn-ea"/>
                <a:cs typeface="+mn-cs"/>
                <a:sym typeface="Arial"/>
              </a:defRPr>
            </a:pPr>
            <a:r>
              <a:rPr>
                <a:latin typeface="Symbol"/>
                <a:ea typeface="Symbol"/>
                <a:cs typeface="Symbol"/>
                <a:sym typeface="Symbol"/>
              </a:rPr>
              <a:t>Δ</a:t>
            </a:r>
            <a:r>
              <a:t>t </a:t>
            </a:r>
            <a:r>
              <a:rPr>
                <a:latin typeface="Symbol"/>
                <a:ea typeface="Symbol"/>
                <a:cs typeface="Symbol"/>
                <a:sym typeface="Symbol"/>
              </a:rPr>
              <a:t>∝</a:t>
            </a:r>
            <a:r>
              <a:t>1/</a:t>
            </a:r>
            <a:r>
              <a:rPr>
                <a:latin typeface="Symbol"/>
                <a:ea typeface="Symbol"/>
                <a:cs typeface="Symbol"/>
                <a:sym typeface="Symbol"/>
              </a:rPr>
              <a:t>Δ</a:t>
            </a:r>
            <a:r>
              <a:t>E</a:t>
            </a:r>
          </a:p>
        </p:txBody>
      </p:sp>
      <p:sp>
        <p:nvSpPr>
          <p:cNvPr id="353" name="Shape 353"/>
          <p:cNvSpPr/>
          <p:nvPr>
            <p:ph type="body" sz="half" idx="1"/>
          </p:nvPr>
        </p:nvSpPr>
        <p:spPr>
          <a:xfrm>
            <a:off x="4790704" y="1324658"/>
            <a:ext cx="4109299" cy="3957710"/>
          </a:xfrm>
          <a:prstGeom prst="rect">
            <a:avLst/>
          </a:prstGeom>
        </p:spPr>
        <p:txBody>
          <a:bodyPr/>
          <a:lstStyle/>
          <a:p>
            <a:pPr marL="0">
              <a:defRPr sz="2200">
                <a:solidFill>
                  <a:srgbClr val="021EAA"/>
                </a:solidFill>
              </a:defRPr>
            </a:pPr>
            <a:r>
              <a:t>In QCD, the proton is made up of quanta that fluctuate in and out of existence</a:t>
            </a:r>
          </a:p>
          <a:p>
            <a:pPr marL="303068" indent="-303068">
              <a:buClr>
                <a:srgbClr val="FF2600"/>
              </a:buClr>
              <a:buSzPct val="175000"/>
              <a:buChar char="•"/>
              <a:defRPr sz="2100"/>
            </a:pPr>
            <a:r>
              <a:t>Boosted proton:</a:t>
            </a:r>
          </a:p>
          <a:p>
            <a:pPr lvl="1" marL="620568" indent="-303068">
              <a:buClr>
                <a:srgbClr val="011993"/>
              </a:buClr>
              <a:buSzPct val="104999"/>
              <a:buFont typeface="Lucida Grande"/>
              <a:buChar char="‣"/>
              <a:defRPr sz="2100"/>
            </a:pPr>
            <a:r>
              <a:t>Fluctuations time dilated on strong interaction time scales </a:t>
            </a:r>
          </a:p>
          <a:p>
            <a:pPr lvl="1" marL="620568" indent="-303068">
              <a:buClr>
                <a:srgbClr val="011993"/>
              </a:buClr>
              <a:buSzPct val="104999"/>
              <a:buFont typeface="Lucida Grande"/>
              <a:buChar char="‣"/>
              <a:defRPr sz="2100"/>
            </a:pPr>
            <a:r>
              <a:t>Long lived gluons can radiate further small x gluons…</a:t>
            </a:r>
          </a:p>
          <a:p>
            <a:pPr lvl="1" marL="620568" indent="-303068">
              <a:buClr>
                <a:srgbClr val="011993"/>
              </a:buClr>
              <a:buSzPct val="104999"/>
              <a:buFont typeface="Lucida Grande"/>
              <a:buChar char="‣"/>
              <a:defRPr sz="2100"/>
            </a:pPr>
            <a:r>
              <a:t>Explosion of gluon density</a:t>
            </a:r>
          </a:p>
        </p:txBody>
      </p:sp>
      <p:pic>
        <p:nvPicPr>
          <p:cNvPr id="354" name="image65.png"/>
          <p:cNvPicPr>
            <a:picLocks noChangeAspect="1"/>
          </p:cNvPicPr>
          <p:nvPr/>
        </p:nvPicPr>
        <p:blipFill>
          <a:blip r:embed="rId6">
            <a:extLst/>
          </a:blip>
          <a:stretch>
            <a:fillRect/>
          </a:stretch>
        </p:blipFill>
        <p:spPr>
          <a:xfrm>
            <a:off x="943380" y="1004263"/>
            <a:ext cx="6770766" cy="507807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2" grpId="2" fill="hold">
                                  <p:stCondLst>
                                    <p:cond delay="0"/>
                                  </p:stCondLst>
                                  <p:iterate type="el" backwards="0">
                                    <p:tmAbs val="0"/>
                                  </p:iterate>
                                  <p:childTnLst>
                                    <p:set>
                                      <p:cBhvr>
                                        <p:cTn id="9" fill="hold"/>
                                        <p:tgtEl>
                                          <p:spTgt spid="348"/>
                                        </p:tgtEl>
                                        <p:attrNameLst>
                                          <p:attrName>style.visibility</p:attrName>
                                        </p:attrNameLst>
                                      </p:cBhvr>
                                      <p:to>
                                        <p:strVal val="visible"/>
                                      </p:to>
                                    </p:set>
                                    <p:animEffect filter="wipe(left)" transition="in">
                                      <p:cBhvr>
                                        <p:cTn id="10" dur="1000"/>
                                        <p:tgtEl>
                                          <p:spTgt spid="348"/>
                                        </p:tgtEl>
                                      </p:cBhvr>
                                    </p:animEffect>
                                  </p:childTnLst>
                                </p:cTn>
                              </p:par>
                            </p:childTnLst>
                          </p:cTn>
                        </p:par>
                        <p:par>
                          <p:cTn id="11" fill="hold">
                            <p:stCondLst>
                              <p:cond delay="1000"/>
                            </p:stCondLst>
                            <p:childTnLst>
                              <p:par>
                                <p:cTn id="12" presetClass="entr" nodeType="afterEffect" presetSubtype="0" presetID="1" grpId="3" fill="hold">
                                  <p:stCondLst>
                                    <p:cond delay="0"/>
                                  </p:stCondLst>
                                  <p:iterate type="el" backwards="0">
                                    <p:tmAbs val="0"/>
                                  </p:iterate>
                                  <p:childTnLst>
                                    <p:set>
                                      <p:cBhvr>
                                        <p:cTn id="13" fill="hold"/>
                                        <p:tgtEl>
                                          <p:spTgt spid="34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35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0" presetID="1" grpId="5" fill="hold">
                                  <p:stCondLst>
                                    <p:cond delay="0"/>
                                  </p:stCondLst>
                                  <p:iterate type="el" backwards="0">
                                    <p:tmAbs val="0"/>
                                  </p:iterate>
                                  <p:childTnLst>
                                    <p:set>
                                      <p:cBhvr>
                                        <p:cTn id="21" fill="hold">
                                          <p:stCondLst>
                                            <p:cond delay="0"/>
                                          </p:stCondLst>
                                        </p:cTn>
                                        <p:tgtEl>
                                          <p:spTgt spid="353"/>
                                        </p:tgtEl>
                                        <p:attrNameLst>
                                          <p:attrName>style.visibility</p:attrName>
                                        </p:attrNameLst>
                                      </p:cBhvr>
                                      <p:to>
                                        <p:strVal val="hidden"/>
                                      </p:to>
                                    </p:set>
                                  </p:childTnLst>
                                </p:cTn>
                              </p:par>
                            </p:childTnLst>
                          </p:cTn>
                        </p:par>
                        <p:par>
                          <p:cTn id="22" fill="hold">
                            <p:stCondLst>
                              <p:cond delay="0"/>
                            </p:stCondLst>
                            <p:childTnLst>
                              <p:par>
                                <p:cTn id="23" presetClass="entr" nodeType="afterEffect" presetSubtype="8" presetID="22" grpId="6" fill="hold">
                                  <p:stCondLst>
                                    <p:cond delay="0"/>
                                  </p:stCondLst>
                                  <p:iterate type="el" backwards="0">
                                    <p:tmAbs val="0"/>
                                  </p:iterate>
                                  <p:childTnLst>
                                    <p:set>
                                      <p:cBhvr>
                                        <p:cTn id="24" fill="hold"/>
                                        <p:tgtEl>
                                          <p:spTgt spid="349"/>
                                        </p:tgtEl>
                                        <p:attrNameLst>
                                          <p:attrName>style.visibility</p:attrName>
                                        </p:attrNameLst>
                                      </p:cBhvr>
                                      <p:to>
                                        <p:strVal val="visible"/>
                                      </p:to>
                                    </p:set>
                                    <p:animEffect filter="wipe(left)" transition="in">
                                      <p:cBhvr>
                                        <p:cTn id="25" dur="1000"/>
                                        <p:tgtEl>
                                          <p:spTgt spid="349"/>
                                        </p:tgtEl>
                                      </p:cBhvr>
                                    </p:animEffect>
                                  </p:childTnLst>
                                </p:cTn>
                              </p:par>
                            </p:childTnLst>
                          </p:cTn>
                        </p:par>
                        <p:par>
                          <p:cTn id="26" fill="hold">
                            <p:stCondLst>
                              <p:cond delay="1000"/>
                            </p:stCondLst>
                            <p:childTnLst>
                              <p:par>
                                <p:cTn id="27" presetClass="entr" nodeType="afterEffect" presetSubtype="0" presetID="1" grpId="7" fill="hold">
                                  <p:stCondLst>
                                    <p:cond delay="0"/>
                                  </p:stCondLst>
                                  <p:iterate type="el" backwards="0">
                                    <p:tmAbs val="0"/>
                                  </p:iterate>
                                  <p:childTnLst>
                                    <p:set>
                                      <p:cBhvr>
                                        <p:cTn id="28" fill="hold"/>
                                        <p:tgtEl>
                                          <p:spTgt spid="3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8" fill="hold">
                                  <p:stCondLst>
                                    <p:cond delay="0"/>
                                  </p:stCondLst>
                                  <p:iterate type="el" backwards="0">
                                    <p:tmAbs val="0"/>
                                  </p:iterate>
                                  <p:childTnLst>
                                    <p:set>
                                      <p:cBhvr>
                                        <p:cTn id="32" fill="hold"/>
                                        <p:tgtEl>
                                          <p:spTgt spid="350"/>
                                        </p:tgtEl>
                                        <p:attrNameLst>
                                          <p:attrName>style.visibility</p:attrName>
                                        </p:attrNameLst>
                                      </p:cBhvr>
                                      <p:to>
                                        <p:strVal val="visible"/>
                                      </p:to>
                                    </p:set>
                                    <p:animEffect filter="wipe(left)" transition="in">
                                      <p:cBhvr>
                                        <p:cTn id="33" dur="1000"/>
                                        <p:tgtEl>
                                          <p:spTgt spid="350"/>
                                        </p:tgtEl>
                                      </p:cBhvr>
                                    </p:animEffect>
                                  </p:childTnLst>
                                </p:cTn>
                              </p:par>
                            </p:childTnLst>
                          </p:cTn>
                        </p:par>
                        <p:par>
                          <p:cTn id="34" fill="hold">
                            <p:stCondLst>
                              <p:cond delay="1000"/>
                            </p:stCondLst>
                            <p:childTnLst>
                              <p:par>
                                <p:cTn id="35" presetClass="entr" nodeType="afterEffect" presetSubtype="0" presetID="1" grpId="9" fill="hold">
                                  <p:stCondLst>
                                    <p:cond delay="0"/>
                                  </p:stCondLst>
                                  <p:iterate type="el" backwards="0">
                                    <p:tmAbs val="0"/>
                                  </p:iterate>
                                  <p:childTnLst>
                                    <p:set>
                                      <p:cBhvr>
                                        <p:cTn id="36" fill="hold"/>
                                        <p:tgtEl>
                                          <p:spTgt spid="3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10" fill="hold">
                                  <p:stCondLst>
                                    <p:cond delay="0"/>
                                  </p:stCondLst>
                                  <p:iterate type="el" backwards="0">
                                    <p:tmAbs val="0"/>
                                  </p:iterate>
                                  <p:childTnLst>
                                    <p:set>
                                      <p:cBhvr>
                                        <p:cTn id="40" fill="hold"/>
                                        <p:tgtEl>
                                          <p:spTgt spid="354"/>
                                        </p:tgtEl>
                                        <p:attrNameLst>
                                          <p:attrName>style.visibility</p:attrName>
                                        </p:attrNameLst>
                                      </p:cBhvr>
                                      <p:to>
                                        <p:strVal val="visible"/>
                                      </p:to>
                                    </p:set>
                                    <p:anim calcmode="lin" valueType="num">
                                      <p:cBhvr>
                                        <p:cTn id="41" dur="750" fill="hold"/>
                                        <p:tgtEl>
                                          <p:spTgt spid="354"/>
                                        </p:tgtEl>
                                        <p:attrNameLst>
                                          <p:attrName>ppt_w</p:attrName>
                                        </p:attrNameLst>
                                      </p:cBhvr>
                                      <p:tavLst>
                                        <p:tav tm="0">
                                          <p:val>
                                            <p:fltVal val="0"/>
                                          </p:val>
                                        </p:tav>
                                        <p:tav tm="100000">
                                          <p:val>
                                            <p:strVal val="#ppt_w"/>
                                          </p:val>
                                        </p:tav>
                                      </p:tavLst>
                                    </p:anim>
                                    <p:anim calcmode="lin" valueType="num">
                                      <p:cBhvr>
                                        <p:cTn id="42" dur="750" fill="hold"/>
                                        <p:tgtEl>
                                          <p:spTgt spid="3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6" grpId="7"/>
      <p:bldP build="whole" bldLvl="1" animBg="1" rev="0" advAuto="0" spid="354" grpId="10"/>
      <p:bldP build="whole" bldLvl="1" animBg="1" rev="0" advAuto="0" spid="348" grpId="2"/>
      <p:bldP build="whole" bldLvl="1" animBg="1" rev="0" advAuto="0" spid="353" grpId="4"/>
      <p:bldP build="whole" bldLvl="1" animBg="1" rev="0" advAuto="0" spid="353" grpId="5"/>
      <p:bldP build="whole" bldLvl="1" animBg="1" rev="0" advAuto="0" spid="349" grpId="6"/>
      <p:bldP build="whole" bldLvl="1" animBg="1" rev="0" advAuto="0" spid="345" grpId="3"/>
      <p:bldP build="whole" bldLvl="1" animBg="1" rev="0" advAuto="0" spid="350" grpId="8"/>
      <p:bldP build="whole" bldLvl="1" animBg="1" rev="0" advAuto="0" spid="347" grpId="9"/>
      <p:bldP build="whole" bldLvl="1" animBg="1" rev="0" advAuto="0" spid="351"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nvSpPr>
        <p:spPr>
          <a:xfrm>
            <a:off x="152400" y="685800"/>
            <a:ext cx="8839200" cy="1588"/>
          </a:xfrm>
          <a:prstGeom prst="line">
            <a:avLst/>
          </a:prstGeom>
          <a:ln w="38100">
            <a:solidFill>
              <a:srgbClr val="021EAA"/>
            </a:solidFill>
          </a:ln>
        </p:spPr>
        <p:txBody>
          <a:bodyPr lIns="0" tIns="0" rIns="0" bIns="0"/>
          <a:lstStyle/>
          <a:p>
            <a:pPr/>
          </a:p>
        </p:txBody>
      </p:sp>
      <p:sp>
        <p:nvSpPr>
          <p:cNvPr id="357" name="Shape 357"/>
          <p:cNvSpPr/>
          <p:nvPr>
            <p:ph type="title"/>
          </p:nvPr>
        </p:nvSpPr>
        <p:spPr>
          <a:xfrm>
            <a:off x="85725" y="6350"/>
            <a:ext cx="8931275" cy="717550"/>
          </a:xfrm>
          <a:prstGeom prst="rect">
            <a:avLst/>
          </a:prstGeom>
        </p:spPr>
        <p:txBody>
          <a:bodyPr/>
          <a:lstStyle/>
          <a:p>
            <a:pPr/>
            <a:r>
              <a:t>Gluon Saturation</a:t>
            </a:r>
          </a:p>
        </p:txBody>
      </p:sp>
      <p:sp>
        <p:nvSpPr>
          <p:cNvPr id="358" name="Shape 358"/>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9" name="Shape 359"/>
          <p:cNvSpPr/>
          <p:nvPr>
            <p:ph type="body" sz="quarter" idx="1"/>
          </p:nvPr>
        </p:nvSpPr>
        <p:spPr>
          <a:xfrm>
            <a:off x="4853185" y="786362"/>
            <a:ext cx="4220364" cy="1271340"/>
          </a:xfrm>
          <a:prstGeom prst="rect">
            <a:avLst/>
          </a:prstGeom>
        </p:spPr>
        <p:txBody>
          <a:bodyPr/>
          <a:lstStyle/>
          <a:p>
            <a:pPr lvl="1" marL="0" indent="0">
              <a:buClrTx/>
              <a:buSzTx/>
              <a:buNone/>
              <a:defRPr sz="2400"/>
            </a:pPr>
            <a:r>
              <a:t>Explosion of gluon density </a:t>
            </a:r>
            <a:r>
              <a:rPr>
                <a:solidFill>
                  <a:srgbClr val="FF2600"/>
                </a:solidFill>
              </a:rPr>
              <a:t>violates unitarity!</a:t>
            </a:r>
            <a:endParaRPr>
              <a:solidFill>
                <a:srgbClr val="FF2600"/>
              </a:solidFill>
            </a:endParaRPr>
          </a:p>
          <a:p>
            <a:pPr lvl="1" marL="0" indent="0">
              <a:buClrTx/>
              <a:buSzTx/>
              <a:buNone/>
              <a:defRPr sz="2400">
                <a:solidFill>
                  <a:srgbClr val="021EAA"/>
                </a:solidFill>
              </a:defRPr>
            </a:pPr>
            <a:r>
              <a:t>Cross-sections must be finite</a:t>
            </a:r>
          </a:p>
        </p:txBody>
      </p:sp>
      <p:pic>
        <p:nvPicPr>
          <p:cNvPr id="360" name="3_3-replace-hera.pdf"/>
          <p:cNvPicPr>
            <a:picLocks noChangeAspect="1"/>
          </p:cNvPicPr>
          <p:nvPr/>
        </p:nvPicPr>
        <p:blipFill>
          <a:blip r:embed="rId2">
            <a:extLst/>
          </a:blip>
          <a:stretch>
            <a:fillRect/>
          </a:stretch>
        </p:blipFill>
        <p:spPr>
          <a:xfrm>
            <a:off x="228735" y="1660585"/>
            <a:ext cx="3713754" cy="3536830"/>
          </a:xfrm>
          <a:prstGeom prst="rect">
            <a:avLst/>
          </a:prstGeom>
          <a:ln w="12700"/>
        </p:spPr>
      </p:pic>
      <p:sp>
        <p:nvSpPr>
          <p:cNvPr id="361" name="Shape 361"/>
          <p:cNvSpPr/>
          <p:nvPr/>
        </p:nvSpPr>
        <p:spPr>
          <a:xfrm>
            <a:off x="88111" y="771481"/>
            <a:ext cx="4591144" cy="8028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R="41275" indent="0" defTabSz="914400">
              <a:spcBef>
                <a:spcPts val="400"/>
              </a:spcBef>
              <a:defRPr sz="2400">
                <a:uFill>
                  <a:solidFill>
                    <a:srgbClr val="000000"/>
                  </a:solidFill>
                </a:uFill>
                <a:latin typeface="+mn-lt"/>
                <a:ea typeface="+mn-ea"/>
                <a:cs typeface="+mn-cs"/>
                <a:sym typeface="Arial"/>
              </a:defRPr>
            </a:pPr>
            <a:r>
              <a:t>Is the proton a runaway popcorn machine at high energies ?</a:t>
            </a:r>
          </a:p>
        </p:txBody>
      </p:sp>
      <p:grpSp>
        <p:nvGrpSpPr>
          <p:cNvPr id="364" name="Group 364"/>
          <p:cNvGrpSpPr/>
          <p:nvPr/>
        </p:nvGrpSpPr>
        <p:grpSpPr>
          <a:xfrm>
            <a:off x="4401576" y="1988222"/>
            <a:ext cx="4591144" cy="3531023"/>
            <a:chOff x="439081" y="201984"/>
            <a:chExt cx="4591143" cy="3531021"/>
          </a:xfrm>
        </p:grpSpPr>
        <p:pic>
          <p:nvPicPr>
            <p:cNvPr id="362" name="anim2.pdf"/>
            <p:cNvPicPr>
              <a:picLocks noChangeAspect="1"/>
            </p:cNvPicPr>
            <p:nvPr/>
          </p:nvPicPr>
          <p:blipFill>
            <a:blip r:embed="rId3">
              <a:extLst/>
            </a:blip>
            <a:srcRect l="8180" t="12535" r="6287" b="15328"/>
            <a:stretch>
              <a:fillRect/>
            </a:stretch>
          </p:blipFill>
          <p:spPr>
            <a:xfrm>
              <a:off x="439081" y="201984"/>
              <a:ext cx="4591144" cy="3531023"/>
            </a:xfrm>
            <a:prstGeom prst="rect">
              <a:avLst/>
            </a:prstGeom>
            <a:ln w="12700" cap="flat">
              <a:noFill/>
              <a:round/>
            </a:ln>
            <a:effectLst/>
          </p:spPr>
        </p:pic>
        <p:sp>
          <p:nvSpPr>
            <p:cNvPr id="363" name="Shape 363"/>
            <p:cNvSpPr/>
            <p:nvPr/>
          </p:nvSpPr>
          <p:spPr>
            <a:xfrm>
              <a:off x="2766210" y="1035194"/>
              <a:ext cx="1100683" cy="10046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r>
                <a:t>pQCD </a:t>
              </a:r>
            </a:p>
            <a:p>
              <a:pPr marL="40639" marR="40639" defTabSz="914400">
                <a:defRPr sz="1800">
                  <a:uFill>
                    <a:solidFill>
                      <a:srgbClr val="000000"/>
                    </a:solidFill>
                  </a:uFill>
                  <a:latin typeface="+mn-lt"/>
                  <a:ea typeface="+mn-ea"/>
                  <a:cs typeface="+mn-cs"/>
                  <a:sym typeface="Arial"/>
                </a:defRPr>
              </a:pPr>
              <a:r>
                <a:t>evolution </a:t>
              </a:r>
            </a:p>
            <a:p>
              <a:pPr marL="40639" marR="40639" defTabSz="914400">
                <a:defRPr sz="1800">
                  <a:uFill>
                    <a:solidFill>
                      <a:srgbClr val="000000"/>
                    </a:solidFill>
                  </a:uFill>
                  <a:latin typeface="+mn-lt"/>
                  <a:ea typeface="+mn-ea"/>
                  <a:cs typeface="+mn-cs"/>
                  <a:sym typeface="Arial"/>
                </a:defRPr>
              </a:pPr>
              <a:r>
                <a:t>equation</a:t>
              </a:r>
            </a:p>
          </p:txBody>
        </p:sp>
      </p:grpSp>
      <p:sp>
        <p:nvSpPr>
          <p:cNvPr id="365" name="Shape 365"/>
          <p:cNvSpPr/>
          <p:nvPr/>
        </p:nvSpPr>
        <p:spPr>
          <a:xfrm>
            <a:off x="265714" y="5283689"/>
            <a:ext cx="8337943" cy="1525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1275" marR="41275" indent="0" defTabSz="914400">
              <a:spcBef>
                <a:spcPts val="400"/>
              </a:spcBef>
              <a:defRPr sz="2400">
                <a:uFill>
                  <a:solidFill>
                    <a:srgbClr val="000000"/>
                  </a:solidFill>
                </a:uFill>
                <a:latin typeface="+mn-lt"/>
                <a:ea typeface="+mn-ea"/>
                <a:cs typeface="+mn-cs"/>
                <a:sym typeface="Arial"/>
              </a:defRPr>
            </a:pPr>
            <a:r>
              <a:rPr>
                <a:solidFill>
                  <a:srgbClr val="021EAA"/>
                </a:solidFill>
              </a:rPr>
              <a:t>New Approach: Non-Linear Evolution</a:t>
            </a:r>
            <a:endParaRPr>
              <a:solidFill>
                <a:srgbClr val="021EAA"/>
              </a:solidFill>
            </a:endParaRPr>
          </a:p>
          <a:p>
            <a:pPr lvl="2" marL="342900" marR="41275" indent="-254000" defTabSz="914400">
              <a:spcBef>
                <a:spcPts val="100"/>
              </a:spcBef>
              <a:buClr>
                <a:srgbClr val="FF2600"/>
              </a:buClr>
              <a:buSzPct val="150000"/>
              <a:buChar char="•"/>
              <a:defRPr sz="2200">
                <a:uFill>
                  <a:solidFill>
                    <a:srgbClr val="000000"/>
                  </a:solidFill>
                </a:uFill>
                <a:latin typeface="+mn-lt"/>
                <a:ea typeface="+mn-ea"/>
                <a:cs typeface="+mn-cs"/>
                <a:sym typeface="Arial"/>
              </a:defRPr>
            </a:pPr>
            <a:r>
              <a:rPr i="1"/>
              <a:t>Recombination</a:t>
            </a:r>
            <a:r>
              <a:t> compensates gluon splitting </a:t>
            </a:r>
            <a:endParaRPr>
              <a:solidFill>
                <a:srgbClr val="021EAA"/>
              </a:solidFill>
            </a:endParaRPr>
          </a:p>
          <a:p>
            <a:pPr lvl="2" marL="342900" marR="41275" indent="-254000" defTabSz="914400">
              <a:spcBef>
                <a:spcPts val="100"/>
              </a:spcBef>
              <a:buClr>
                <a:srgbClr val="FF2600"/>
              </a:buClr>
              <a:buSzPct val="150000"/>
              <a:buChar char="•"/>
              <a:defRPr sz="2200">
                <a:uFill>
                  <a:solidFill>
                    <a:srgbClr val="000000"/>
                  </a:solidFill>
                </a:uFill>
                <a:latin typeface="+mn-lt"/>
                <a:ea typeface="+mn-ea"/>
                <a:cs typeface="+mn-cs"/>
                <a:sym typeface="Arial"/>
              </a:defRPr>
            </a:pPr>
            <a:r>
              <a:t>New evolution equations at  low-x &amp; low to moderate Q</a:t>
            </a:r>
            <a:r>
              <a:rPr baseline="31999"/>
              <a:t>2</a:t>
            </a:r>
            <a:endParaRPr baseline="31999"/>
          </a:p>
          <a:p>
            <a:pPr lvl="2" marL="342900" marR="41275" indent="-254000" defTabSz="914400">
              <a:spcBef>
                <a:spcPts val="100"/>
              </a:spcBef>
              <a:buClr>
                <a:srgbClr val="FF2600"/>
              </a:buClr>
              <a:buSzPct val="150000"/>
              <a:buChar char="•"/>
              <a:defRPr sz="2200">
                <a:uFill>
                  <a:solidFill>
                    <a:srgbClr val="000000"/>
                  </a:solidFill>
                </a:uFill>
                <a:latin typeface="+mn-lt"/>
                <a:ea typeface="+mn-ea"/>
                <a:cs typeface="+mn-cs"/>
                <a:sym typeface="Arial"/>
              </a:defRPr>
            </a:pPr>
            <a:r>
              <a:rPr>
                <a:solidFill>
                  <a:srgbClr val="FF2600"/>
                </a:solidFill>
              </a:rPr>
              <a:t>Saturation</a:t>
            </a:r>
            <a:r>
              <a:t> of gluon densities characterized by scale </a:t>
            </a:r>
            <a:r>
              <a:rPr>
                <a:uFill>
                  <a:solidFill>
                    <a:srgbClr val="FF2600"/>
                  </a:solidFill>
                </a:uFill>
              </a:rPr>
              <a:t>Q</a:t>
            </a:r>
            <a:r>
              <a:rPr baseline="-23272">
                <a:uFill>
                  <a:solidFill>
                    <a:srgbClr val="FF2600"/>
                  </a:solidFill>
                </a:uFill>
              </a:rPr>
              <a:t>s</a:t>
            </a:r>
            <a:r>
              <a:rPr>
                <a:uFill>
                  <a:solidFill>
                    <a:srgbClr val="FF2600"/>
                  </a:solidFill>
                </a:uFill>
              </a:rPr>
              <a:t>(x)</a:t>
            </a:r>
          </a:p>
        </p:txBody>
      </p:sp>
      <p:sp>
        <p:nvSpPr>
          <p:cNvPr id="366" name="Shape 366"/>
          <p:cNvSpPr/>
          <p:nvPr/>
        </p:nvSpPr>
        <p:spPr>
          <a:xfrm>
            <a:off x="322615" y="5416972"/>
            <a:ext cx="8763001" cy="15250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17500" marR="41275" indent="-317500" defTabSz="914400">
              <a:spcBef>
                <a:spcPts val="400"/>
              </a:spcBef>
              <a:buClr>
                <a:srgbClr val="FF2600"/>
              </a:buClr>
              <a:buSzPct val="175000"/>
              <a:buChar char="•"/>
              <a:defRPr sz="2400">
                <a:uFill>
                  <a:solidFill>
                    <a:srgbClr val="000000"/>
                  </a:solidFill>
                </a:uFill>
                <a:latin typeface="+mn-lt"/>
                <a:ea typeface="+mn-ea"/>
                <a:cs typeface="+mn-cs"/>
                <a:sym typeface="Arial"/>
              </a:defRPr>
            </a:pPr>
            <a:r>
              <a:t>Saturation </a:t>
            </a:r>
            <a:r>
              <a:rPr>
                <a:latin typeface="Symbol"/>
                <a:ea typeface="Symbol"/>
                <a:cs typeface="Symbol"/>
                <a:sym typeface="Symbol"/>
              </a:rPr>
              <a:t>⇒</a:t>
            </a:r>
            <a:r>
              <a:t> New Effective Field Theory:</a:t>
            </a:r>
          </a:p>
          <a:p>
            <a:pPr lvl="1" marL="635000" marR="41275" indent="-317500" defTabSz="914400">
              <a:spcBef>
                <a:spcPts val="400"/>
              </a:spcBef>
              <a:buClr>
                <a:srgbClr val="011993"/>
              </a:buClr>
              <a:buSzPct val="104999"/>
              <a:buFont typeface="Lucida Grande"/>
              <a:buChar char="‣"/>
              <a:defRPr sz="2400">
                <a:uFill>
                  <a:solidFill>
                    <a:srgbClr val="000000"/>
                  </a:solidFill>
                </a:uFill>
                <a:latin typeface="+mn-lt"/>
                <a:ea typeface="+mn-ea"/>
                <a:cs typeface="+mn-cs"/>
                <a:sym typeface="Arial"/>
              </a:defRPr>
            </a:pPr>
            <a:r>
              <a:t>Color-Glass-Condensate (CGC)</a:t>
            </a:r>
          </a:p>
          <a:p>
            <a:pPr marL="317500" marR="41275" indent="-317500" defTabSz="914400">
              <a:spcBef>
                <a:spcPts val="400"/>
              </a:spcBef>
              <a:buClr>
                <a:srgbClr val="FF2600"/>
              </a:buClr>
              <a:buSzPct val="175000"/>
              <a:buChar char="•"/>
              <a:defRPr sz="2400">
                <a:solidFill>
                  <a:srgbClr val="FF2600"/>
                </a:solidFill>
                <a:uFill>
                  <a:solidFill>
                    <a:srgbClr val="000000"/>
                  </a:solidFill>
                </a:uFill>
                <a:latin typeface="+mn-lt"/>
                <a:ea typeface="+mn-ea"/>
                <a:cs typeface="+mn-cs"/>
                <a:sym typeface="Arial"/>
              </a:defRPr>
            </a:pPr>
            <a:r>
              <a:t>Dramatic consequences:  Q</a:t>
            </a:r>
            <a:r>
              <a:rPr baseline="31999"/>
              <a:t>2</a:t>
            </a:r>
            <a:r>
              <a:t> &lt; Q</a:t>
            </a:r>
            <a:r>
              <a:rPr baseline="31999"/>
              <a:t>2</a:t>
            </a:r>
            <a:r>
              <a:rPr baseline="-5999"/>
              <a:t>S</a:t>
            </a:r>
            <a:r>
              <a:t>  </a:t>
            </a:r>
            <a:r>
              <a:rPr>
                <a:latin typeface="Symbol"/>
                <a:ea typeface="Symbol"/>
                <a:cs typeface="Symbol"/>
                <a:sym typeface="Symbol"/>
              </a:rPr>
              <a:t>⇒</a:t>
            </a:r>
            <a:r>
              <a:t>  </a:t>
            </a:r>
            <a:r>
              <a:rPr>
                <a:latin typeface="Symbol"/>
                <a:ea typeface="Symbol"/>
                <a:cs typeface="Symbol"/>
                <a:sym typeface="Symbol"/>
              </a:rPr>
              <a:t>α</a:t>
            </a:r>
            <a:r>
              <a:rPr baseline="-5999"/>
              <a:t>s</a:t>
            </a:r>
            <a:r>
              <a:t>(Q</a:t>
            </a:r>
            <a:r>
              <a:rPr baseline="31999"/>
              <a:t>2</a:t>
            </a:r>
            <a:r>
              <a:rPr baseline="-5999"/>
              <a:t>S</a:t>
            </a:r>
            <a:r>
              <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365"/>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1"/>
      <p:bldP build="whole" bldLvl="1" animBg="1" rev="0" advAuto="0" spid="366"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nvSpPr>
        <p:spPr>
          <a:xfrm>
            <a:off x="152400" y="685800"/>
            <a:ext cx="8839200" cy="1588"/>
          </a:xfrm>
          <a:prstGeom prst="line">
            <a:avLst/>
          </a:prstGeom>
          <a:ln w="38100">
            <a:solidFill>
              <a:srgbClr val="021EAA"/>
            </a:solidFill>
          </a:ln>
        </p:spPr>
        <p:txBody>
          <a:bodyPr lIns="0" tIns="0" rIns="0" bIns="0"/>
          <a:lstStyle/>
          <a:p>
            <a:pPr/>
          </a:p>
        </p:txBody>
      </p:sp>
      <p:sp>
        <p:nvSpPr>
          <p:cNvPr id="369" name="Shape 369"/>
          <p:cNvSpPr/>
          <p:nvPr>
            <p:ph type="title"/>
          </p:nvPr>
        </p:nvSpPr>
        <p:spPr>
          <a:xfrm>
            <a:off x="106362" y="-11113"/>
            <a:ext cx="8931276" cy="717551"/>
          </a:xfrm>
          <a:prstGeom prst="rect">
            <a:avLst/>
          </a:prstGeom>
        </p:spPr>
        <p:txBody>
          <a:bodyPr/>
          <a:lstStyle>
            <a:lvl1pPr>
              <a:defRPr sz="3400"/>
            </a:lvl1pPr>
          </a:lstStyle>
          <a:p>
            <a:pPr/>
            <a:r>
              <a:t>Gluon Saturation: Reach of Past Experiments</a:t>
            </a:r>
          </a:p>
        </p:txBody>
      </p:sp>
      <p:sp>
        <p:nvSpPr>
          <p:cNvPr id="370" name="Shape 370"/>
          <p:cNvSpPr/>
          <p:nvPr>
            <p:ph type="body" sz="half" idx="1"/>
          </p:nvPr>
        </p:nvSpPr>
        <p:spPr>
          <a:xfrm>
            <a:off x="4766225" y="840488"/>
            <a:ext cx="4065496" cy="4000905"/>
          </a:xfrm>
          <a:prstGeom prst="rect">
            <a:avLst/>
          </a:prstGeom>
        </p:spPr>
        <p:txBody>
          <a:bodyPr/>
          <a:lstStyle/>
          <a:p>
            <a:pPr>
              <a:defRPr sz="2400">
                <a:solidFill>
                  <a:srgbClr val="021EAA"/>
                </a:solidFill>
              </a:defRPr>
            </a:pPr>
            <a:r>
              <a:t>HERA (ep)</a:t>
            </a:r>
          </a:p>
          <a:p>
            <a:pPr lvl="1" marL="529736" indent="-234461">
              <a:defRPr sz="2400"/>
            </a:pPr>
            <a:r>
              <a:t>Marginal overlap</a:t>
            </a:r>
          </a:p>
          <a:p>
            <a:pPr lvl="1" marL="529736" indent="-234461">
              <a:defRPr sz="2400"/>
            </a:pPr>
            <a:r>
              <a:t>Only at low Q2 making comparison with perturbative QCD hard</a:t>
            </a:r>
          </a:p>
        </p:txBody>
      </p:sp>
      <p:sp>
        <p:nvSpPr>
          <p:cNvPr id="371" name="Shape 37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c1.pdf"/>
          <p:cNvPicPr>
            <a:picLocks noChangeAspect="1"/>
          </p:cNvPicPr>
          <p:nvPr/>
        </p:nvPicPr>
        <p:blipFill>
          <a:blip r:embed="rId2">
            <a:extLst/>
          </a:blip>
          <a:srcRect l="0" t="3344" r="7378" b="0"/>
          <a:stretch>
            <a:fillRect/>
          </a:stretch>
        </p:blipFill>
        <p:spPr>
          <a:xfrm>
            <a:off x="148421" y="814290"/>
            <a:ext cx="4597191" cy="4966653"/>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nvSpPr>
        <p:spPr>
          <a:xfrm>
            <a:off x="152400" y="685800"/>
            <a:ext cx="8839200" cy="1588"/>
          </a:xfrm>
          <a:prstGeom prst="line">
            <a:avLst/>
          </a:prstGeom>
          <a:ln w="38100">
            <a:solidFill>
              <a:srgbClr val="021EAA"/>
            </a:solidFill>
          </a:ln>
        </p:spPr>
        <p:txBody>
          <a:bodyPr lIns="0" tIns="0" rIns="0" bIns="0"/>
          <a:lstStyle/>
          <a:p>
            <a:pPr/>
          </a:p>
        </p:txBody>
      </p:sp>
      <p:sp>
        <p:nvSpPr>
          <p:cNvPr id="375" name="Shape 375"/>
          <p:cNvSpPr/>
          <p:nvPr>
            <p:ph type="title"/>
          </p:nvPr>
        </p:nvSpPr>
        <p:spPr>
          <a:xfrm>
            <a:off x="85725" y="6350"/>
            <a:ext cx="8931275" cy="717550"/>
          </a:xfrm>
          <a:prstGeom prst="rect">
            <a:avLst/>
          </a:prstGeom>
        </p:spPr>
        <p:txBody>
          <a:bodyPr/>
          <a:lstStyle/>
          <a:p>
            <a:pPr/>
            <a:r>
              <a:t>Gluon Saturation in Nuclei: The Oomph</a:t>
            </a:r>
          </a:p>
        </p:txBody>
      </p:sp>
      <p:sp>
        <p:nvSpPr>
          <p:cNvPr id="376" name="Shape 376"/>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7" name="Qs.pdf"/>
          <p:cNvPicPr>
            <a:picLocks noChangeAspect="1"/>
          </p:cNvPicPr>
          <p:nvPr/>
        </p:nvPicPr>
        <p:blipFill>
          <a:blip r:embed="rId2">
            <a:extLst/>
          </a:blip>
          <a:srcRect l="0" t="10982" r="50265" b="1441"/>
          <a:stretch>
            <a:fillRect/>
          </a:stretch>
        </p:blipFill>
        <p:spPr>
          <a:xfrm>
            <a:off x="71137" y="811732"/>
            <a:ext cx="4671335" cy="4729314"/>
          </a:xfrm>
          <a:prstGeom prst="rect">
            <a:avLst/>
          </a:prstGeom>
          <a:ln w="12700"/>
        </p:spPr>
      </p:pic>
      <p:sp>
        <p:nvSpPr>
          <p:cNvPr id="378" name="Shape 378"/>
          <p:cNvSpPr/>
          <p:nvPr/>
        </p:nvSpPr>
        <p:spPr>
          <a:xfrm>
            <a:off x="4851790" y="4949903"/>
            <a:ext cx="4143376" cy="1574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329D6"/>
              </a:buClr>
              <a:buFont typeface="Times New Roman"/>
              <a:defRPr sz="2400">
                <a:uFill>
                  <a:solidFill>
                    <a:srgbClr val="000000"/>
                  </a:solidFill>
                </a:uFill>
                <a:latin typeface="+mn-lt"/>
                <a:ea typeface="+mn-ea"/>
                <a:cs typeface="+mn-cs"/>
                <a:sym typeface="Arial"/>
              </a:defRPr>
            </a:pPr>
            <a:r>
              <a:rPr>
                <a:solidFill>
                  <a:srgbClr val="021EAA"/>
                </a:solidFill>
                <a:uFill>
                  <a:solidFill>
                    <a:srgbClr val="0329D6"/>
                  </a:solidFill>
                </a:uFill>
              </a:rPr>
              <a:t>Enhancement of </a:t>
            </a:r>
            <a:r>
              <a:rPr i="1">
                <a:solidFill>
                  <a:srgbClr val="021EAA"/>
                </a:solidFill>
                <a:uFill>
                  <a:solidFill>
                    <a:srgbClr val="0329D6"/>
                  </a:solidFill>
                </a:uFill>
              </a:rPr>
              <a:t>Q</a:t>
            </a:r>
            <a:r>
              <a:rPr baseline="-25000" i="1">
                <a:solidFill>
                  <a:srgbClr val="021EAA"/>
                </a:solidFill>
                <a:uFill>
                  <a:solidFill>
                    <a:srgbClr val="0329D6"/>
                  </a:solidFill>
                </a:uFill>
              </a:rPr>
              <a:t>S</a:t>
            </a:r>
            <a:r>
              <a:rPr>
                <a:solidFill>
                  <a:srgbClr val="021EAA"/>
                </a:solidFill>
                <a:uFill>
                  <a:solidFill>
                    <a:srgbClr val="0329D6"/>
                  </a:solidFill>
                </a:uFill>
              </a:rPr>
              <a:t> with A</a:t>
            </a:r>
            <a:r>
              <a:rPr>
                <a:solidFill>
                  <a:srgbClr val="021EAA"/>
                </a:solidFill>
                <a:latin typeface="Symbol"/>
                <a:ea typeface="Symbol"/>
                <a:cs typeface="Symbol"/>
                <a:sym typeface="Symbol"/>
              </a:rPr>
              <a:t>:</a:t>
            </a:r>
            <a:r>
              <a:rPr>
                <a:solidFill>
                  <a:srgbClr val="021EAA"/>
                </a:solidFill>
                <a:latin typeface="Times New Roman"/>
                <a:ea typeface="Times New Roman"/>
                <a:cs typeface="Times New Roman"/>
                <a:sym typeface="Times New Roman"/>
              </a:rPr>
              <a:t> </a:t>
            </a:r>
            <a:r>
              <a:t>saturation regime reached at significantly lower energy in nuclei (and lower cost)</a:t>
            </a:r>
          </a:p>
        </p:txBody>
      </p:sp>
      <p:pic>
        <p:nvPicPr>
          <p:cNvPr id="379" name="image.pdf"/>
          <p:cNvPicPr>
            <a:picLocks noChangeAspect="1"/>
          </p:cNvPicPr>
          <p:nvPr/>
        </p:nvPicPr>
        <p:blipFill>
          <a:blip r:embed="rId3">
            <a:extLst/>
          </a:blip>
          <a:stretch>
            <a:fillRect/>
          </a:stretch>
        </p:blipFill>
        <p:spPr>
          <a:xfrm>
            <a:off x="6139403" y="1188022"/>
            <a:ext cx="2857501" cy="1033565"/>
          </a:xfrm>
          <a:prstGeom prst="rect">
            <a:avLst/>
          </a:prstGeom>
          <a:ln w="12700">
            <a:miter lim="400000"/>
          </a:ln>
        </p:spPr>
      </p:pic>
      <p:pic>
        <p:nvPicPr>
          <p:cNvPr id="380" name="Untitled-1.png"/>
          <p:cNvPicPr>
            <a:picLocks noChangeAspect="0"/>
          </p:cNvPicPr>
          <p:nvPr/>
        </p:nvPicPr>
        <p:blipFill>
          <a:blip r:embed="rId4">
            <a:extLst/>
          </a:blip>
          <a:stretch>
            <a:fillRect/>
          </a:stretch>
        </p:blipFill>
        <p:spPr>
          <a:xfrm>
            <a:off x="4671069" y="1037911"/>
            <a:ext cx="1358901" cy="1765301"/>
          </a:xfrm>
          <a:prstGeom prst="rect">
            <a:avLst/>
          </a:prstGeom>
          <a:ln w="12700">
            <a:miter lim="400000"/>
          </a:ln>
        </p:spPr>
      </p:pic>
      <p:sp>
        <p:nvSpPr>
          <p:cNvPr id="381" name="Shape 381"/>
          <p:cNvSpPr/>
          <p:nvPr/>
        </p:nvSpPr>
        <p:spPr>
          <a:xfrm>
            <a:off x="381966" y="5628728"/>
            <a:ext cx="4049562"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Nucleus serves as </a:t>
            </a:r>
            <a:r>
              <a:rPr b="1"/>
              <a:t>amplifier </a:t>
            </a:r>
            <a:r>
              <a:t>of the saturation scale </a:t>
            </a:r>
          </a:p>
        </p:txBody>
      </p:sp>
      <p:sp>
        <p:nvSpPr>
          <p:cNvPr id="382" name="Shape 382"/>
          <p:cNvSpPr/>
          <p:nvPr/>
        </p:nvSpPr>
        <p:spPr>
          <a:xfrm>
            <a:off x="4851790" y="2953403"/>
            <a:ext cx="4000901" cy="8359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275" marR="41275" defTabSz="914400">
              <a:spcBef>
                <a:spcPts val="400"/>
              </a:spcBef>
              <a:defRPr sz="2800">
                <a:uFill>
                  <a:solidFill>
                    <a:srgbClr val="000000"/>
                  </a:solidFill>
                </a:uFill>
                <a:latin typeface="+mn-lt"/>
                <a:ea typeface="+mn-ea"/>
                <a:cs typeface="+mn-cs"/>
                <a:sym typeface="Arial"/>
              </a:defRPr>
            </a:pPr>
            <a:r>
              <a:rPr sz="2200"/>
              <a:t>Probes interact over distances </a:t>
            </a:r>
            <a:r>
              <a:rPr i="1" sz="2200">
                <a:latin typeface="Times New Roman"/>
                <a:ea typeface="Times New Roman"/>
                <a:cs typeface="Times New Roman"/>
                <a:sym typeface="Times New Roman"/>
              </a:rPr>
              <a:t>L</a:t>
            </a:r>
            <a:r>
              <a:rPr sz="2200"/>
              <a:t> ~ (2</a:t>
            </a:r>
            <a:r>
              <a:rPr i="1" sz="2200">
                <a:latin typeface="Times New Roman"/>
                <a:ea typeface="Times New Roman"/>
                <a:cs typeface="Times New Roman"/>
                <a:sym typeface="Times New Roman"/>
              </a:rPr>
              <a:t>m</a:t>
            </a:r>
            <a:r>
              <a:rPr baseline="-25000" i="1" sz="2200">
                <a:latin typeface="Times New Roman"/>
                <a:ea typeface="Times New Roman"/>
                <a:cs typeface="Times New Roman"/>
                <a:sym typeface="Times New Roman"/>
              </a:rPr>
              <a:t>N </a:t>
            </a:r>
            <a:r>
              <a:rPr i="1" sz="2200">
                <a:latin typeface="Times New Roman"/>
                <a:ea typeface="Times New Roman"/>
                <a:cs typeface="Times New Roman"/>
                <a:sym typeface="Times New Roman"/>
              </a:rPr>
              <a:t>x</a:t>
            </a:r>
            <a:r>
              <a:rPr sz="2200"/>
              <a:t>)</a:t>
            </a:r>
            <a:r>
              <a:rPr baseline="30239" sz="2500"/>
              <a:t>-1</a:t>
            </a:r>
          </a:p>
        </p:txBody>
      </p:sp>
      <p:sp>
        <p:nvSpPr>
          <p:cNvPr id="383" name="Shape 383"/>
          <p:cNvSpPr/>
          <p:nvPr/>
        </p:nvSpPr>
        <p:spPr>
          <a:xfrm>
            <a:off x="4851790" y="3831520"/>
            <a:ext cx="4143376" cy="8209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275" marR="41275" defTabSz="914400">
              <a:spcBef>
                <a:spcPts val="400"/>
              </a:spcBef>
              <a:defRPr sz="2800">
                <a:uFill>
                  <a:solidFill>
                    <a:srgbClr val="000000"/>
                  </a:solidFill>
                </a:uFill>
                <a:latin typeface="+mn-lt"/>
                <a:ea typeface="+mn-ea"/>
                <a:cs typeface="+mn-cs"/>
                <a:sym typeface="Arial"/>
              </a:defRPr>
            </a:pPr>
            <a:r>
              <a:rPr baseline="-1999" sz="2200"/>
              <a:t>Probe interacts coherently with all nucleons for </a:t>
            </a:r>
            <a:r>
              <a:rPr i="1" sz="2200">
                <a:latin typeface="Times New Roman"/>
                <a:ea typeface="Times New Roman"/>
                <a:cs typeface="Times New Roman"/>
                <a:sym typeface="Times New Roman"/>
              </a:rPr>
              <a:t>L</a:t>
            </a:r>
            <a:r>
              <a:rPr i="1" sz="2200"/>
              <a:t> </a:t>
            </a:r>
            <a:r>
              <a:rPr sz="2200">
                <a:latin typeface="Symbol"/>
                <a:ea typeface="Symbol"/>
                <a:cs typeface="Symbol"/>
                <a:sym typeface="Symbol"/>
              </a:rPr>
              <a:t>&gt;</a:t>
            </a:r>
            <a:r>
              <a:rPr i="1" sz="2200"/>
              <a:t> 2 R</a:t>
            </a:r>
            <a:r>
              <a:rPr baseline="-25000" i="1" sz="2200"/>
              <a:t>A</a:t>
            </a:r>
            <a:r>
              <a:rPr i="1" sz="2200"/>
              <a:t> </a:t>
            </a:r>
            <a:r>
              <a:rPr sz="2200">
                <a:latin typeface="Symbol"/>
                <a:ea typeface="Symbol"/>
                <a:cs typeface="Symbol"/>
                <a:sym typeface="Symbol"/>
              </a:rPr>
              <a:t>~</a:t>
            </a:r>
            <a:r>
              <a:rPr i="1" sz="2200"/>
              <a:t> A</a:t>
            </a:r>
            <a:r>
              <a:rPr baseline="29999" i="1" sz="2200"/>
              <a:t>1/3</a:t>
            </a:r>
            <a:r>
              <a:rPr baseline="29999" sz="2200">
                <a:latin typeface="Symbol"/>
                <a:ea typeface="Symbol"/>
                <a:cs typeface="Symbol"/>
                <a:sym typeface="Symbol"/>
              </a:rPr>
              <a:t> </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nvSpPr>
        <p:spPr>
          <a:xfrm>
            <a:off x="152400" y="685800"/>
            <a:ext cx="8839200" cy="1588"/>
          </a:xfrm>
          <a:prstGeom prst="line">
            <a:avLst/>
          </a:prstGeom>
          <a:ln w="38100">
            <a:solidFill>
              <a:srgbClr val="021EAA"/>
            </a:solidFill>
          </a:ln>
        </p:spPr>
        <p:txBody>
          <a:bodyPr lIns="0" tIns="0" rIns="0" bIns="0"/>
          <a:lstStyle/>
          <a:p>
            <a:pPr/>
          </a:p>
        </p:txBody>
      </p:sp>
      <p:sp>
        <p:nvSpPr>
          <p:cNvPr id="87" name="Shape 87"/>
          <p:cNvSpPr/>
          <p:nvPr>
            <p:ph type="title"/>
          </p:nvPr>
        </p:nvSpPr>
        <p:spPr>
          <a:xfrm>
            <a:off x="106362" y="31750"/>
            <a:ext cx="8931276" cy="717550"/>
          </a:xfrm>
          <a:prstGeom prst="rect">
            <a:avLst/>
          </a:prstGeom>
        </p:spPr>
        <p:txBody>
          <a:bodyPr/>
          <a:lstStyle/>
          <a:p>
            <a:pPr/>
            <a:r>
              <a:t>Studying Matter at Small Scales</a:t>
            </a:r>
          </a:p>
        </p:txBody>
      </p:sp>
      <p:sp>
        <p:nvSpPr>
          <p:cNvPr id="88" name="Shape 88"/>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 name="Light Microscope.pdf"/>
          <p:cNvPicPr>
            <a:picLocks noChangeAspect="1"/>
          </p:cNvPicPr>
          <p:nvPr/>
        </p:nvPicPr>
        <p:blipFill>
          <a:blip r:embed="rId2">
            <a:extLst/>
          </a:blip>
          <a:stretch>
            <a:fillRect/>
          </a:stretch>
        </p:blipFill>
        <p:spPr>
          <a:xfrm>
            <a:off x="177800" y="876300"/>
            <a:ext cx="3479800" cy="1143000"/>
          </a:xfrm>
          <a:prstGeom prst="rect">
            <a:avLst/>
          </a:prstGeom>
          <a:ln w="12700"/>
        </p:spPr>
      </p:pic>
      <p:pic>
        <p:nvPicPr>
          <p:cNvPr id="90" name="Electron Microscope.pdf"/>
          <p:cNvPicPr>
            <a:picLocks noChangeAspect="1"/>
          </p:cNvPicPr>
          <p:nvPr/>
        </p:nvPicPr>
        <p:blipFill>
          <a:blip r:embed="rId3">
            <a:extLst/>
          </a:blip>
          <a:stretch>
            <a:fillRect/>
          </a:stretch>
        </p:blipFill>
        <p:spPr>
          <a:xfrm>
            <a:off x="4433485" y="876300"/>
            <a:ext cx="4531361" cy="1143000"/>
          </a:xfrm>
          <a:prstGeom prst="rect">
            <a:avLst/>
          </a:prstGeom>
          <a:ln w="12700"/>
        </p:spPr>
      </p:pic>
      <p:pic>
        <p:nvPicPr>
          <p:cNvPr id="91" name="Probe.pdf"/>
          <p:cNvPicPr>
            <a:picLocks noChangeAspect="1"/>
          </p:cNvPicPr>
          <p:nvPr/>
        </p:nvPicPr>
        <p:blipFill>
          <a:blip r:embed="rId4">
            <a:extLst/>
          </a:blip>
          <a:stretch>
            <a:fillRect/>
          </a:stretch>
        </p:blipFill>
        <p:spPr>
          <a:xfrm>
            <a:off x="685800" y="3022600"/>
            <a:ext cx="2960655" cy="2628900"/>
          </a:xfrm>
          <a:prstGeom prst="rect">
            <a:avLst/>
          </a:prstGeom>
          <a:ln w="12700"/>
        </p:spPr>
      </p:pic>
      <p:pic>
        <p:nvPicPr>
          <p:cNvPr id="92" name="Probe.pdf"/>
          <p:cNvPicPr>
            <a:picLocks noChangeAspect="1"/>
          </p:cNvPicPr>
          <p:nvPr/>
        </p:nvPicPr>
        <p:blipFill>
          <a:blip r:embed="rId5">
            <a:extLst/>
          </a:blip>
          <a:stretch>
            <a:fillRect/>
          </a:stretch>
        </p:blipFill>
        <p:spPr>
          <a:xfrm>
            <a:off x="5575300" y="2070100"/>
            <a:ext cx="2668761" cy="4432300"/>
          </a:xfrm>
          <a:prstGeom prst="rect">
            <a:avLst/>
          </a:prstGeom>
          <a:ln w="12700"/>
        </p:spPr>
      </p:pic>
      <p:pic>
        <p:nvPicPr>
          <p:cNvPr id="93" name="Fixed Target Particle .pdf"/>
          <p:cNvPicPr>
            <a:picLocks noChangeAspect="1"/>
          </p:cNvPicPr>
          <p:nvPr/>
        </p:nvPicPr>
        <p:blipFill>
          <a:blip r:embed="rId6">
            <a:extLst/>
          </a:blip>
          <a:stretch>
            <a:fillRect/>
          </a:stretch>
        </p:blipFill>
        <p:spPr>
          <a:xfrm>
            <a:off x="200377" y="2262632"/>
            <a:ext cx="4127501" cy="1485901"/>
          </a:xfrm>
          <a:prstGeom prst="rect">
            <a:avLst/>
          </a:prstGeom>
          <a:ln w="12700"/>
        </p:spPr>
      </p:pic>
      <p:grpSp>
        <p:nvGrpSpPr>
          <p:cNvPr id="99" name="Group 99"/>
          <p:cNvGrpSpPr/>
          <p:nvPr/>
        </p:nvGrpSpPr>
        <p:grpSpPr>
          <a:xfrm>
            <a:off x="88689" y="3830899"/>
            <a:ext cx="9036336" cy="2840992"/>
            <a:chOff x="0" y="0"/>
            <a:chExt cx="9036334" cy="2840990"/>
          </a:xfrm>
        </p:grpSpPr>
        <p:pic>
          <p:nvPicPr>
            <p:cNvPr id="94" name="Electron Acceleratorelectrons..pdf"/>
            <p:cNvPicPr>
              <a:picLocks noChangeAspect="1"/>
            </p:cNvPicPr>
            <p:nvPr/>
          </p:nvPicPr>
          <p:blipFill>
            <a:blip r:embed="rId7">
              <a:extLst/>
            </a:blip>
            <a:stretch>
              <a:fillRect/>
            </a:stretch>
          </p:blipFill>
          <p:spPr>
            <a:xfrm rot="5400000">
              <a:off x="5281428" y="-1794532"/>
              <a:ext cx="1350313" cy="6159501"/>
            </a:xfrm>
            <a:prstGeom prst="rect">
              <a:avLst/>
            </a:prstGeom>
            <a:ln w="12700" cap="flat">
              <a:noFill/>
              <a:round/>
            </a:ln>
            <a:effectLst/>
          </p:spPr>
        </p:pic>
        <p:pic>
          <p:nvPicPr>
            <p:cNvPr id="95" name="droppedImage.pdf"/>
            <p:cNvPicPr>
              <a:picLocks noChangeAspect="1"/>
            </p:cNvPicPr>
            <p:nvPr/>
          </p:nvPicPr>
          <p:blipFill>
            <a:blip r:embed="rId8">
              <a:extLst/>
            </a:blip>
            <a:stretch>
              <a:fillRect/>
            </a:stretch>
          </p:blipFill>
          <p:spPr>
            <a:xfrm rot="5400000">
              <a:off x="26429" y="-26430"/>
              <a:ext cx="2741142" cy="2794001"/>
            </a:xfrm>
            <a:prstGeom prst="rect">
              <a:avLst/>
            </a:prstGeom>
            <a:ln w="12700" cap="flat">
              <a:noFill/>
              <a:round/>
            </a:ln>
            <a:effectLst/>
          </p:spPr>
        </p:pic>
        <p:pic>
          <p:nvPicPr>
            <p:cNvPr id="96" name="droppedImage.pdf"/>
            <p:cNvPicPr>
              <a:picLocks noChangeAspect="1"/>
            </p:cNvPicPr>
            <p:nvPr/>
          </p:nvPicPr>
          <p:blipFill>
            <a:blip r:embed="rId9">
              <a:extLst/>
            </a:blip>
            <a:stretch>
              <a:fillRect/>
            </a:stretch>
          </p:blipFill>
          <p:spPr>
            <a:xfrm rot="4142355">
              <a:off x="2524444" y="1838027"/>
              <a:ext cx="876301" cy="106348"/>
            </a:xfrm>
            <a:prstGeom prst="rect">
              <a:avLst/>
            </a:prstGeom>
            <a:ln w="12700" cap="flat">
              <a:noFill/>
              <a:round/>
            </a:ln>
            <a:effectLst/>
          </p:spPr>
        </p:pic>
        <p:sp>
          <p:nvSpPr>
            <p:cNvPr id="97" name="Shape 97"/>
            <p:cNvSpPr/>
            <p:nvPr/>
          </p:nvSpPr>
          <p:spPr>
            <a:xfrm>
              <a:off x="3162510" y="2239700"/>
              <a:ext cx="860882"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000">
                  <a:uFill>
                    <a:solidFill>
                      <a:srgbClr val="000000"/>
                    </a:solidFill>
                  </a:uFill>
                  <a:latin typeface="+mn-lt"/>
                  <a:ea typeface="+mn-ea"/>
                  <a:cs typeface="+mn-cs"/>
                  <a:sym typeface="Arial"/>
                </a:defRPr>
              </a:lvl1pPr>
            </a:lstStyle>
            <a:p>
              <a:pPr/>
              <a:r>
                <a:t>Target</a:t>
              </a:r>
            </a:p>
          </p:txBody>
        </p:sp>
        <p:sp>
          <p:nvSpPr>
            <p:cNvPr id="98" name="Shape 98"/>
            <p:cNvSpPr/>
            <p:nvPr/>
          </p:nvSpPr>
          <p:spPr>
            <a:xfrm>
              <a:off x="927310" y="2455600"/>
              <a:ext cx="1114882"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000">
                  <a:uFill>
                    <a:solidFill>
                      <a:srgbClr val="000000"/>
                    </a:solidFill>
                  </a:uFill>
                  <a:latin typeface="+mn-lt"/>
                  <a:ea typeface="+mn-ea"/>
                  <a:cs typeface="+mn-cs"/>
                  <a:sym typeface="Arial"/>
                </a:defRPr>
              </a:lvl1pPr>
            </a:lstStyle>
            <a:p>
              <a:pPr/>
              <a:r>
                <a:t>Detector</a:t>
              </a:r>
            </a:p>
          </p:txBody>
        </p:sp>
      </p:grpSp>
      <p:sp>
        <p:nvSpPr>
          <p:cNvPr id="100" name="Shape 100"/>
          <p:cNvSpPr/>
          <p:nvPr/>
        </p:nvSpPr>
        <p:spPr>
          <a:xfrm>
            <a:off x="4429599" y="6062470"/>
            <a:ext cx="4539134" cy="752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latin typeface="+mn-lt"/>
                <a:ea typeface="+mn-ea"/>
                <a:cs typeface="+mn-cs"/>
                <a:sym typeface="Arial"/>
              </a:defRPr>
            </a:pPr>
            <a:r>
              <a:rPr>
                <a:solidFill>
                  <a:srgbClr val="008000"/>
                </a:solidFill>
              </a:rPr>
              <a:t>SLAC, EMC, NMC, E665, BCDMS,</a:t>
            </a:r>
            <a:endParaRPr>
              <a:solidFill>
                <a:srgbClr val="008000"/>
              </a:solidFill>
            </a:endParaRPr>
          </a:p>
          <a:p>
            <a:pPr>
              <a:defRPr sz="2200">
                <a:latin typeface="+mn-lt"/>
                <a:ea typeface="+mn-ea"/>
                <a:cs typeface="+mn-cs"/>
                <a:sym typeface="Arial"/>
              </a:defRPr>
            </a:pPr>
            <a:r>
              <a:rPr>
                <a:solidFill>
                  <a:srgbClr val="008000"/>
                </a:solidFill>
              </a:rPr>
              <a:t>HERMES, JLab, COMPASS,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91"/>
                                        </p:tgtEl>
                                        <p:attrNameLst>
                                          <p:attrName>style.visibility</p:attrName>
                                        </p:attrNameLst>
                                      </p:cBhvr>
                                      <p:to>
                                        <p:strVal val="hidden"/>
                                      </p:to>
                                    </p:set>
                                  </p:childTnLst>
                                </p:cTn>
                              </p:par>
                            </p:childTnLst>
                          </p:cTn>
                        </p:par>
                        <p:par>
                          <p:cTn id="14" fill="hold">
                            <p:stCondLst>
                              <p:cond delay="0"/>
                            </p:stCondLst>
                            <p:childTnLst>
                              <p:par>
                                <p:cTn id="15" presetClass="exit" nodeType="afterEffect" presetSubtype="0" presetID="1" grpId="4" fill="hold">
                                  <p:stCondLst>
                                    <p:cond delay="0"/>
                                  </p:stCondLst>
                                  <p:iterate type="el" backwards="0">
                                    <p:tmAbs val="0"/>
                                  </p:iterate>
                                  <p:childTnLst>
                                    <p:set>
                                      <p:cBhvr>
                                        <p:cTn id="16" fill="hold">
                                          <p:stCondLst>
                                            <p:cond delay="0"/>
                                          </p:stCondLst>
                                        </p:cTn>
                                        <p:tgtEl>
                                          <p:spTgt spid="92"/>
                                        </p:tgtEl>
                                        <p:attrNameLst>
                                          <p:attrName>style.visibility</p:attrName>
                                        </p:attrNameLst>
                                      </p:cBhvr>
                                      <p:to>
                                        <p:strVal val="hidden"/>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93"/>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99"/>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500"/>
                                  </p:stCondLst>
                                  <p:iterate type="el" backwards="0">
                                    <p:tmAbs val="0"/>
                                  </p:iterate>
                                  <p:childTnLst>
                                    <p:set>
                                      <p:cBhvr>
                                        <p:cTn id="25" fill="hold"/>
                                        <p:tgtEl>
                                          <p:spTgt spid="1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 grpId="1"/>
      <p:bldP build="whole" bldLvl="1" animBg="1" rev="0" advAuto="0" spid="92" grpId="2"/>
      <p:bldP build="whole" bldLvl="1" animBg="1" rev="0" advAuto="0" spid="99" grpId="6"/>
      <p:bldP build="whole" bldLvl="1" animBg="1" rev="0" advAuto="0" spid="92" grpId="4"/>
      <p:bldP build="whole" bldLvl="1" animBg="1" rev="0" advAuto="0" spid="91" grpId="3"/>
      <p:bldP build="whole" bldLvl="1" animBg="1" rev="0" advAuto="0" spid="93" grpId="5"/>
      <p:bldP build="whole" bldLvl="1" animBg="1" rev="0" advAuto="0" spid="100" grpId="7"/>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nvSpPr>
        <p:spPr>
          <a:xfrm>
            <a:off x="152400" y="685800"/>
            <a:ext cx="8839200" cy="1588"/>
          </a:xfrm>
          <a:prstGeom prst="line">
            <a:avLst/>
          </a:prstGeom>
          <a:ln w="38100">
            <a:solidFill>
              <a:srgbClr val="021EAA"/>
            </a:solidFill>
          </a:ln>
        </p:spPr>
        <p:txBody>
          <a:bodyPr lIns="0" tIns="0" rIns="0" bIns="0"/>
          <a:lstStyle/>
          <a:p>
            <a:pPr/>
          </a:p>
        </p:txBody>
      </p:sp>
      <p:sp>
        <p:nvSpPr>
          <p:cNvPr id="386" name="Shape 386"/>
          <p:cNvSpPr/>
          <p:nvPr>
            <p:ph type="title"/>
          </p:nvPr>
        </p:nvSpPr>
        <p:spPr>
          <a:xfrm>
            <a:off x="106362" y="-11113"/>
            <a:ext cx="8931276" cy="717551"/>
          </a:xfrm>
          <a:prstGeom prst="rect">
            <a:avLst/>
          </a:prstGeom>
        </p:spPr>
        <p:txBody>
          <a:bodyPr/>
          <a:lstStyle>
            <a:lvl1pPr>
              <a:defRPr sz="3400"/>
            </a:lvl1pPr>
          </a:lstStyle>
          <a:p>
            <a:pPr/>
            <a:r>
              <a:t>Gluon Saturation: Reach of Past Experiments</a:t>
            </a:r>
          </a:p>
        </p:txBody>
      </p:sp>
      <p:sp>
        <p:nvSpPr>
          <p:cNvPr id="387" name="Shape 38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8" name="plotxQ2eA.png"/>
          <p:cNvPicPr>
            <a:picLocks noChangeAspect="1"/>
          </p:cNvPicPr>
          <p:nvPr/>
        </p:nvPicPr>
        <p:blipFill>
          <a:blip r:embed="rId2">
            <a:extLst/>
          </a:blip>
          <a:srcRect l="0" t="8110" r="8713" b="1396"/>
          <a:stretch>
            <a:fillRect/>
          </a:stretch>
        </p:blipFill>
        <p:spPr>
          <a:xfrm>
            <a:off x="1347554" y="842315"/>
            <a:ext cx="5230456" cy="3749293"/>
          </a:xfrm>
          <a:prstGeom prst="rect">
            <a:avLst/>
          </a:prstGeom>
          <a:ln w="12700"/>
        </p:spPr>
      </p:pic>
      <p:sp>
        <p:nvSpPr>
          <p:cNvPr id="389" name="Shape 389"/>
          <p:cNvSpPr/>
          <p:nvPr/>
        </p:nvSpPr>
        <p:spPr>
          <a:xfrm>
            <a:off x="438772" y="4733168"/>
            <a:ext cx="7321361" cy="1783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400">
                <a:solidFill>
                  <a:srgbClr val="021EAA"/>
                </a:solidFill>
                <a:uFill>
                  <a:solidFill>
                    <a:srgbClr val="000000"/>
                  </a:solidFill>
                </a:uFill>
                <a:latin typeface="+mn-lt"/>
                <a:ea typeface="+mn-ea"/>
                <a:cs typeface="+mn-cs"/>
                <a:sym typeface="Arial"/>
              </a:defRPr>
            </a:pPr>
            <a:r>
              <a:t>Fixed Target DIS Experiment (eA, μA, </a:t>
            </a:r>
            <a:r>
              <a:rPr>
                <a:latin typeface="Symbol"/>
                <a:ea typeface="Symbol"/>
                <a:cs typeface="Symbol"/>
                <a:sym typeface="Symbol"/>
              </a:rPr>
              <a:t>ν</a:t>
            </a:r>
            <a:r>
              <a:t>A)</a:t>
            </a:r>
          </a:p>
          <a:p>
            <a:pPr lvl="1" marL="529736" marR="41275" indent="-234461" defTabSz="914400">
              <a:spcBef>
                <a:spcPts val="400"/>
              </a:spcBef>
              <a:buClr>
                <a:srgbClr val="FF2600"/>
              </a:buClr>
              <a:buSzPct val="150000"/>
              <a:buChar char="•"/>
              <a:defRPr sz="2400">
                <a:uFill>
                  <a:solidFill>
                    <a:srgbClr val="000000"/>
                  </a:solidFill>
                </a:uFill>
                <a:latin typeface="+mn-lt"/>
                <a:ea typeface="+mn-ea"/>
                <a:cs typeface="+mn-cs"/>
                <a:sym typeface="Arial"/>
              </a:defRPr>
            </a:pPr>
            <a:r>
              <a:t>Same marginal overlap</a:t>
            </a:r>
          </a:p>
          <a:p>
            <a:pPr lvl="1" marL="529736" marR="41275" indent="-234461" defTabSz="914400">
              <a:spcBef>
                <a:spcPts val="400"/>
              </a:spcBef>
              <a:buClr>
                <a:srgbClr val="FF2600"/>
              </a:buClr>
              <a:buSzPct val="150000"/>
              <a:buChar char="•"/>
              <a:defRPr sz="2400">
                <a:uFill>
                  <a:solidFill>
                    <a:srgbClr val="000000"/>
                  </a:solidFill>
                </a:uFill>
                <a:latin typeface="+mn-lt"/>
                <a:ea typeface="+mn-ea"/>
                <a:cs typeface="+mn-cs"/>
                <a:sym typeface="Arial"/>
              </a:defRPr>
            </a:pPr>
            <a:r>
              <a:t>Only at low Q</a:t>
            </a:r>
            <a:r>
              <a:rPr baseline="31999"/>
              <a:t>2</a:t>
            </a:r>
            <a:r>
              <a:t> (Q</a:t>
            </a:r>
            <a:r>
              <a:rPr baseline="31999"/>
              <a:t>2 </a:t>
            </a:r>
            <a:r>
              <a:t>&lt; 1 GeV</a:t>
            </a:r>
            <a:r>
              <a:rPr baseline="31999"/>
              <a:t>2</a:t>
            </a:r>
            <a:r>
              <a:t>) making comparison with perturbative QCD impossible</a:t>
            </a:r>
          </a:p>
        </p:txBody>
      </p:sp>
      <p:sp>
        <p:nvSpPr>
          <p:cNvPr id="390" name="Shape 390"/>
          <p:cNvSpPr/>
          <p:nvPr/>
        </p:nvSpPr>
        <p:spPr>
          <a:xfrm>
            <a:off x="452820" y="4979098"/>
            <a:ext cx="7884215" cy="1783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400">
                <a:solidFill>
                  <a:srgbClr val="021EAA"/>
                </a:solidFill>
                <a:uFill>
                  <a:solidFill>
                    <a:srgbClr val="000000"/>
                  </a:solidFill>
                </a:uFill>
                <a:latin typeface="+mn-lt"/>
                <a:ea typeface="+mn-ea"/>
                <a:cs typeface="+mn-cs"/>
                <a:sym typeface="Arial"/>
              </a:defRPr>
            </a:pPr>
            <a:r>
              <a:t>Future: </a:t>
            </a:r>
          </a:p>
          <a:p>
            <a:pPr lvl="1" marL="529736" marR="41275" indent="-234461" defTabSz="914400">
              <a:spcBef>
                <a:spcPts val="400"/>
              </a:spcBef>
              <a:buClr>
                <a:srgbClr val="FF2600"/>
              </a:buClr>
              <a:buSzPct val="150000"/>
              <a:buChar char="•"/>
              <a:defRPr sz="2400">
                <a:uFill>
                  <a:solidFill>
                    <a:srgbClr val="000000"/>
                  </a:solidFill>
                </a:uFill>
                <a:latin typeface="+mn-lt"/>
                <a:ea typeface="+mn-ea"/>
                <a:cs typeface="+mn-cs"/>
                <a:sym typeface="Arial"/>
              </a:defRPr>
            </a:pPr>
            <a:r>
              <a:t>Pushes into regime where comparison with our current understanding can be made</a:t>
            </a:r>
          </a:p>
          <a:p>
            <a:pPr lvl="1" marL="529736" marR="41275" indent="-234461" defTabSz="914400">
              <a:spcBef>
                <a:spcPts val="400"/>
              </a:spcBef>
              <a:buClr>
                <a:srgbClr val="FF2600"/>
              </a:buClr>
              <a:buSzPct val="150000"/>
              <a:buChar char="•"/>
              <a:defRPr sz="2400">
                <a:uFill>
                  <a:solidFill>
                    <a:srgbClr val="000000"/>
                  </a:solidFill>
                </a:uFill>
                <a:latin typeface="+mn-lt"/>
                <a:ea typeface="+mn-ea"/>
                <a:cs typeface="+mn-cs"/>
                <a:sym typeface="Arial"/>
              </a:defRPr>
            </a:pPr>
            <a:r>
              <a:t>Need to push for highest energy and heaviest ions</a:t>
            </a:r>
          </a:p>
        </p:txBody>
      </p:sp>
      <p:pic>
        <p:nvPicPr>
          <p:cNvPr id="391" name="QsReach_eRHIC_JLEIC.pdf"/>
          <p:cNvPicPr>
            <a:picLocks noChangeAspect="1"/>
          </p:cNvPicPr>
          <p:nvPr/>
        </p:nvPicPr>
        <p:blipFill>
          <a:blip r:embed="rId3">
            <a:extLst/>
          </a:blip>
          <a:stretch>
            <a:fillRect/>
          </a:stretch>
        </p:blipFill>
        <p:spPr>
          <a:xfrm>
            <a:off x="564855" y="842315"/>
            <a:ext cx="7660144" cy="4000905"/>
          </a:xfrm>
          <a:prstGeom prst="rect">
            <a:avLst/>
          </a:prstGeom>
          <a:ln w="12700"/>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8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8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388"/>
                                        </p:tgtEl>
                                        <p:attrNameLst>
                                          <p:attrName>style.visibility</p:attrName>
                                        </p:attrNameLst>
                                      </p:cBhvr>
                                      <p:to>
                                        <p:strVal val="hidden"/>
                                      </p:to>
                                    </p:set>
                                  </p:childTnLst>
                                </p:cTn>
                              </p:par>
                            </p:childTnLst>
                          </p:cTn>
                        </p:par>
                        <p:par>
                          <p:cTn id="14" fill="hold">
                            <p:stCondLst>
                              <p:cond delay="0"/>
                            </p:stCondLst>
                            <p:childTnLst>
                              <p:par>
                                <p:cTn id="15" presetClass="exit" nodeType="afterEffect" presetSubtype="0" presetID="1" grpId="4" fill="hold">
                                  <p:stCondLst>
                                    <p:cond delay="0"/>
                                  </p:stCondLst>
                                  <p:iterate type="el" backwards="0">
                                    <p:tmAbs val="0"/>
                                  </p:iterate>
                                  <p:childTnLst>
                                    <p:set>
                                      <p:cBhvr>
                                        <p:cTn id="16" fill="hold">
                                          <p:stCondLst>
                                            <p:cond delay="0"/>
                                          </p:stCondLst>
                                        </p:cTn>
                                        <p:tgtEl>
                                          <p:spTgt spid="389"/>
                                        </p:tgtEl>
                                        <p:attrNameLst>
                                          <p:attrName>style.visibility</p:attrName>
                                        </p:attrNameLst>
                                      </p:cBhvr>
                                      <p:to>
                                        <p:strVal val="hidden"/>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390"/>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8" grpId="3"/>
      <p:bldP build="whole" bldLvl="1" animBg="1" rev="0" advAuto="0" spid="389" grpId="2"/>
      <p:bldP build="whole" bldLvl="1" animBg="1" rev="0" advAuto="0" spid="391" grpId="6"/>
      <p:bldP build="whole" bldLvl="1" animBg="1" rev="0" advAuto="0" spid="389" grpId="4"/>
      <p:bldP build="whole" bldLvl="1" animBg="1" rev="0" advAuto="0" spid="388" grpId="1"/>
      <p:bldP build="whole" bldLvl="1" animBg="1" rev="0" advAuto="0" spid="390" grpId="5"/>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Shape 393"/>
          <p:cNvSpPr/>
          <p:nvPr/>
        </p:nvSpPr>
        <p:spPr>
          <a:xfrm>
            <a:off x="152400" y="685800"/>
            <a:ext cx="8839200" cy="1588"/>
          </a:xfrm>
          <a:prstGeom prst="line">
            <a:avLst/>
          </a:prstGeom>
          <a:ln w="38100">
            <a:solidFill>
              <a:srgbClr val="021EAA"/>
            </a:solidFill>
          </a:ln>
        </p:spPr>
        <p:txBody>
          <a:bodyPr lIns="0" tIns="0" rIns="0" bIns="0"/>
          <a:lstStyle/>
          <a:p>
            <a:pPr/>
          </a:p>
        </p:txBody>
      </p:sp>
      <p:sp>
        <p:nvSpPr>
          <p:cNvPr id="394" name="Shape 394"/>
          <p:cNvSpPr/>
          <p:nvPr>
            <p:ph type="title"/>
          </p:nvPr>
        </p:nvSpPr>
        <p:spPr>
          <a:xfrm>
            <a:off x="138112" y="31750"/>
            <a:ext cx="8928101" cy="647700"/>
          </a:xfrm>
          <a:prstGeom prst="rect">
            <a:avLst/>
          </a:prstGeom>
        </p:spPr>
        <p:txBody>
          <a:bodyPr/>
          <a:lstStyle/>
          <a:p>
            <a:pPr/>
            <a:r>
              <a:t>Key Topic in ep: Proton Spin Puzzle </a:t>
            </a:r>
          </a:p>
        </p:txBody>
      </p:sp>
      <p:sp>
        <p:nvSpPr>
          <p:cNvPr id="395" name="Shape 395"/>
          <p:cNvSpPr/>
          <p:nvPr>
            <p:ph type="body" sz="quarter" idx="1"/>
          </p:nvPr>
        </p:nvSpPr>
        <p:spPr>
          <a:xfrm>
            <a:off x="190500" y="749300"/>
            <a:ext cx="8763000" cy="1104900"/>
          </a:xfrm>
          <a:prstGeom prst="rect">
            <a:avLst/>
          </a:prstGeom>
        </p:spPr>
        <p:txBody>
          <a:bodyPr/>
          <a:lstStyle>
            <a:lvl1pPr>
              <a:defRPr sz="2600"/>
            </a:lvl1pPr>
          </a:lstStyle>
          <a:p>
            <a:pPr/>
            <a:r>
              <a:t>What are the appropriate degrees of freedom in QCD that would explain the “spin” of a proton?</a:t>
            </a:r>
          </a:p>
        </p:txBody>
      </p:sp>
      <p:sp>
        <p:nvSpPr>
          <p:cNvPr id="396" name="Shape 396"/>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7" name="Shape 397"/>
          <p:cNvSpPr/>
          <p:nvPr/>
        </p:nvSpPr>
        <p:spPr>
          <a:xfrm>
            <a:off x="230046" y="1706605"/>
            <a:ext cx="4800601" cy="22336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2" marL="254000" marR="41275" indent="-254000" defTabSz="914400">
              <a:spcBef>
                <a:spcPts val="400"/>
              </a:spcBef>
              <a:buClr>
                <a:srgbClr val="FF2600"/>
              </a:buClr>
              <a:buSzPct val="150000"/>
              <a:buChar char="•"/>
              <a:defRPr sz="2200">
                <a:solidFill>
                  <a:srgbClr val="021EAA"/>
                </a:solidFill>
                <a:uFill>
                  <a:solidFill>
                    <a:srgbClr val="000000"/>
                  </a:solidFill>
                </a:uFill>
                <a:latin typeface="+mn-lt"/>
                <a:ea typeface="+mn-ea"/>
                <a:cs typeface="+mn-cs"/>
                <a:sym typeface="Arial"/>
              </a:defRPr>
            </a:pPr>
            <a:r>
              <a:t>After 20 years effort</a:t>
            </a:r>
          </a:p>
          <a:p>
            <a:pPr lvl="3" marL="460375" marR="41275" indent="-228600" defTabSz="914400">
              <a:spcBef>
                <a:spcPts val="400"/>
              </a:spcBef>
              <a:buClr>
                <a:srgbClr val="434ED6"/>
              </a:buClr>
              <a:buSzPct val="115000"/>
              <a:buFont typeface="Lucida Grande"/>
              <a:buChar char="‣"/>
              <a:defRPr sz="2200">
                <a:solidFill>
                  <a:srgbClr val="021EAA"/>
                </a:solidFill>
                <a:uFill>
                  <a:solidFill>
                    <a:srgbClr val="000000"/>
                  </a:solidFill>
                </a:uFill>
                <a:latin typeface="+mn-lt"/>
                <a:ea typeface="+mn-ea"/>
                <a:cs typeface="+mn-cs"/>
                <a:sym typeface="Arial"/>
              </a:defRPr>
            </a:pPr>
            <a:r>
              <a:t>Quarks (valence and sea): ~30% of proton spin in limited range</a:t>
            </a:r>
          </a:p>
          <a:p>
            <a:pPr lvl="3" marL="460375" marR="41275" indent="-228600" defTabSz="914400">
              <a:spcBef>
                <a:spcPts val="400"/>
              </a:spcBef>
              <a:buClr>
                <a:srgbClr val="434ED6"/>
              </a:buClr>
              <a:buSzPct val="115000"/>
              <a:buFont typeface="Lucida Grande"/>
              <a:buChar char="‣"/>
              <a:defRPr sz="2200">
                <a:solidFill>
                  <a:srgbClr val="021EAA"/>
                </a:solidFill>
                <a:uFill>
                  <a:solidFill>
                    <a:srgbClr val="000000"/>
                  </a:solidFill>
                </a:uFill>
                <a:latin typeface="+mn-lt"/>
                <a:ea typeface="+mn-ea"/>
                <a:cs typeface="+mn-cs"/>
                <a:sym typeface="Arial"/>
              </a:defRPr>
            </a:pPr>
            <a:r>
              <a:t>Gluons (latest RHIC data): ~20% of proton spin in limited range</a:t>
            </a:r>
          </a:p>
          <a:p>
            <a:pPr lvl="3" marL="460375" marR="41275" indent="-228600" defTabSz="914400">
              <a:spcBef>
                <a:spcPts val="400"/>
              </a:spcBef>
              <a:buClr>
                <a:srgbClr val="434ED6"/>
              </a:buClr>
              <a:buSzPct val="115000"/>
              <a:buFont typeface="Lucida Grande"/>
              <a:buChar char="‣"/>
              <a:defRPr sz="2200">
                <a:solidFill>
                  <a:srgbClr val="FF2600"/>
                </a:solidFill>
                <a:uFill>
                  <a:solidFill>
                    <a:srgbClr val="000000"/>
                  </a:solidFill>
                </a:uFill>
                <a:latin typeface="+mn-lt"/>
                <a:ea typeface="+mn-ea"/>
                <a:cs typeface="+mn-cs"/>
                <a:sym typeface="Arial"/>
              </a:defRPr>
            </a:pPr>
            <a:r>
              <a:t>Where is the rest?</a:t>
            </a:r>
          </a:p>
        </p:txBody>
      </p:sp>
      <p:pic>
        <p:nvPicPr>
          <p:cNvPr id="398" name="droppedImage.png"/>
          <p:cNvPicPr>
            <a:picLocks noChangeAspect="1"/>
          </p:cNvPicPr>
          <p:nvPr/>
        </p:nvPicPr>
        <p:blipFill>
          <a:blip r:embed="rId3">
            <a:extLst/>
          </a:blip>
          <a:srcRect l="4077" t="300" r="314" b="3"/>
          <a:stretch>
            <a:fillRect/>
          </a:stretch>
        </p:blipFill>
        <p:spPr>
          <a:xfrm>
            <a:off x="5807846" y="1253990"/>
            <a:ext cx="2896747" cy="2544764"/>
          </a:xfrm>
          <a:custGeom>
            <a:avLst/>
            <a:gdLst/>
            <a:ahLst/>
            <a:cxnLst>
              <a:cxn ang="0">
                <a:pos x="wd2" y="hd2"/>
              </a:cxn>
              <a:cxn ang="5400000">
                <a:pos x="wd2" y="hd2"/>
              </a:cxn>
              <a:cxn ang="10800000">
                <a:pos x="wd2" y="hd2"/>
              </a:cxn>
              <a:cxn ang="16200000">
                <a:pos x="wd2" y="hd2"/>
              </a:cxn>
            </a:cxnLst>
            <a:rect l="0" t="0" r="r" b="b"/>
            <a:pathLst>
              <a:path w="19679" h="21600" fill="norm" stroke="1" extrusionOk="0">
                <a:moveTo>
                  <a:pt x="9840" y="0"/>
                </a:moveTo>
                <a:cubicBezTo>
                  <a:pt x="7322" y="0"/>
                  <a:pt x="4803" y="1134"/>
                  <a:pt x="2882" y="3399"/>
                </a:cubicBezTo>
                <a:cubicBezTo>
                  <a:pt x="-961" y="7929"/>
                  <a:pt x="-961" y="15274"/>
                  <a:pt x="2882" y="19804"/>
                </a:cubicBezTo>
                <a:cubicBezTo>
                  <a:pt x="3489" y="20521"/>
                  <a:pt x="4160" y="21110"/>
                  <a:pt x="4869" y="21600"/>
                </a:cubicBezTo>
                <a:lnTo>
                  <a:pt x="14809" y="21600"/>
                </a:lnTo>
                <a:cubicBezTo>
                  <a:pt x="15518" y="21110"/>
                  <a:pt x="16189" y="20521"/>
                  <a:pt x="16796" y="19804"/>
                </a:cubicBezTo>
                <a:cubicBezTo>
                  <a:pt x="20639" y="15274"/>
                  <a:pt x="20639" y="7929"/>
                  <a:pt x="16796" y="3399"/>
                </a:cubicBezTo>
                <a:cubicBezTo>
                  <a:pt x="14875" y="1134"/>
                  <a:pt x="12359" y="0"/>
                  <a:pt x="9840" y="0"/>
                </a:cubicBezTo>
                <a:close/>
              </a:path>
            </a:pathLst>
          </a:custGeom>
          <a:ln w="12700"/>
        </p:spPr>
      </p:pic>
      <p:sp>
        <p:nvSpPr>
          <p:cNvPr id="399" name="Shape 399"/>
          <p:cNvSpPr/>
          <p:nvPr/>
        </p:nvSpPr>
        <p:spPr>
          <a:xfrm>
            <a:off x="211546" y="4072863"/>
            <a:ext cx="8781233"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vl1pPr>
          </a:lstStyle>
          <a:p>
            <a:pPr/>
            <a:r>
              <a:t>It is more than the number ½!  It is the interplay between the intrinsic properties and interactions of quarks and gluons</a:t>
            </a:r>
          </a:p>
        </p:txBody>
      </p:sp>
      <p:grpSp>
        <p:nvGrpSpPr>
          <p:cNvPr id="402" name="Group 402"/>
          <p:cNvGrpSpPr/>
          <p:nvPr/>
        </p:nvGrpSpPr>
        <p:grpSpPr>
          <a:xfrm>
            <a:off x="399640" y="4940453"/>
            <a:ext cx="7721743" cy="1873201"/>
            <a:chOff x="0" y="0"/>
            <a:chExt cx="7721742" cy="1873200"/>
          </a:xfrm>
        </p:grpSpPr>
        <p:pic>
          <p:nvPicPr>
            <p:cNvPr id="400" name="nucleon-pic-evol-LRP-pixels.png"/>
            <p:cNvPicPr>
              <a:picLocks noChangeAspect="1"/>
            </p:cNvPicPr>
            <p:nvPr/>
          </p:nvPicPr>
          <p:blipFill>
            <a:blip r:embed="rId4">
              <a:extLst/>
            </a:blip>
            <a:stretch>
              <a:fillRect/>
            </a:stretch>
          </p:blipFill>
          <p:spPr>
            <a:xfrm>
              <a:off x="31118" y="464463"/>
              <a:ext cx="7659364" cy="1408738"/>
            </a:xfrm>
            <a:prstGeom prst="rect">
              <a:avLst/>
            </a:prstGeom>
            <a:ln w="12700" cap="flat">
              <a:noFill/>
              <a:round/>
            </a:ln>
            <a:effectLst/>
          </p:spPr>
        </p:pic>
        <p:pic>
          <p:nvPicPr>
            <p:cNvPr id="401" name="nucleon-pic-evol.pdf"/>
            <p:cNvPicPr>
              <a:picLocks noChangeAspect="1"/>
            </p:cNvPicPr>
            <p:nvPr/>
          </p:nvPicPr>
          <p:blipFill>
            <a:blip r:embed="rId5">
              <a:extLst/>
            </a:blip>
            <a:srcRect l="0" t="0" r="0" b="75507"/>
            <a:stretch>
              <a:fillRect/>
            </a:stretch>
          </p:blipFill>
          <p:spPr>
            <a:xfrm>
              <a:off x="0" y="0"/>
              <a:ext cx="7721743" cy="425413"/>
            </a:xfrm>
            <a:prstGeom prst="rect">
              <a:avLst/>
            </a:prstGeom>
            <a:ln w="254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2"/>
      <p:bldP build="whole" bldLvl="1" animBg="1" rev="0" advAuto="0" spid="399"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08" name="Group 408"/>
          <p:cNvGrpSpPr/>
          <p:nvPr/>
        </p:nvGrpSpPr>
        <p:grpSpPr>
          <a:xfrm>
            <a:off x="1332963" y="1487510"/>
            <a:ext cx="7747537" cy="2084774"/>
            <a:chOff x="0" y="0"/>
            <a:chExt cx="7747536" cy="2084773"/>
          </a:xfrm>
        </p:grpSpPr>
        <p:sp>
          <p:nvSpPr>
            <p:cNvPr id="406" name="Shape 406"/>
            <p:cNvSpPr/>
            <p:nvPr/>
          </p:nvSpPr>
          <p:spPr>
            <a:xfrm>
              <a:off x="2819936" y="925489"/>
              <a:ext cx="4927601" cy="11592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lvl="1" marL="254000" marR="41275" indent="-254000" defTabSz="914400">
                <a:spcBef>
                  <a:spcPts val="400"/>
                </a:spcBef>
                <a:buClr>
                  <a:srgbClr val="FF2600"/>
                </a:buClr>
                <a:buSzPct val="150000"/>
                <a:buChar char="•"/>
                <a:defRPr b="1" sz="2000">
                  <a:uFill>
                    <a:solidFill>
                      <a:srgbClr val="000000"/>
                    </a:solidFill>
                  </a:uFill>
                  <a:latin typeface="+mn-lt"/>
                  <a:ea typeface="+mn-ea"/>
                  <a:cs typeface="+mn-cs"/>
                  <a:sym typeface="Arial"/>
                </a:defRPr>
              </a:pPr>
              <a:r>
                <a:t>Generalized Parton Distributions (GPDs): </a:t>
              </a:r>
            </a:p>
            <a:p>
              <a:pPr lvl="2" marL="482600" marR="41275" indent="-228600" defTabSz="914400">
                <a:spcBef>
                  <a:spcPts val="400"/>
                </a:spcBef>
                <a:buClr>
                  <a:srgbClr val="434ED6"/>
                </a:buClr>
                <a:buSzPct val="115000"/>
                <a:buFont typeface="Lucida Grande"/>
                <a:buChar char="‣"/>
                <a:defRPr sz="2000">
                  <a:uFill>
                    <a:solidFill>
                      <a:srgbClr val="000000"/>
                    </a:solidFill>
                  </a:uFill>
                  <a:latin typeface="+mn-lt"/>
                  <a:ea typeface="+mn-ea"/>
                  <a:cs typeface="+mn-cs"/>
                  <a:sym typeface="Arial"/>
                </a:defRPr>
              </a:pPr>
              <a:r>
                <a:t>2D+1 picture in </a:t>
              </a:r>
              <a:r>
                <a:rPr>
                  <a:solidFill>
                    <a:srgbClr val="FF2600"/>
                  </a:solidFill>
                </a:rPr>
                <a:t>coordinate</a:t>
              </a:r>
              <a:r>
                <a:t> space (b</a:t>
              </a:r>
              <a:r>
                <a:rPr baseline="-5999"/>
                <a:t>T</a:t>
              </a:r>
              <a:r>
                <a:t>)</a:t>
              </a:r>
            </a:p>
          </p:txBody>
        </p:sp>
        <p:sp>
          <p:nvSpPr>
            <p:cNvPr id="407" name="Shape 407"/>
            <p:cNvSpPr/>
            <p:nvPr/>
          </p:nvSpPr>
          <p:spPr>
            <a:xfrm>
              <a:off x="0" y="0"/>
              <a:ext cx="5409127" cy="888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048"/>
                    <a:pt x="1465" y="0"/>
                    <a:pt x="11301" y="0"/>
                  </a:cubicBezTo>
                  <a:cubicBezTo>
                    <a:pt x="21138" y="0"/>
                    <a:pt x="21600" y="10774"/>
                    <a:pt x="21600" y="20426"/>
                  </a:cubicBezTo>
                </a:path>
              </a:pathLst>
            </a:custGeom>
            <a:noFill/>
            <a:ln w="38100" cap="flat">
              <a:solidFill>
                <a:srgbClr val="0042AA"/>
              </a:solidFill>
              <a:prstDash val="solid"/>
              <a:round/>
              <a:headEnd type="triangle" w="med" len="med"/>
              <a:tailEnd type="triangle" w="med" len="med"/>
            </a:ln>
            <a:effectLst/>
          </p:spPr>
          <p:txBody>
            <a:bodyPr wrap="square" lIns="50800" tIns="50800" rIns="50800" bIns="5080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409" name="Shape 409"/>
          <p:cNvSpPr/>
          <p:nvPr/>
        </p:nvSpPr>
        <p:spPr>
          <a:xfrm>
            <a:off x="152400" y="685800"/>
            <a:ext cx="8839200" cy="1588"/>
          </a:xfrm>
          <a:prstGeom prst="line">
            <a:avLst/>
          </a:prstGeom>
          <a:ln w="38100">
            <a:solidFill>
              <a:srgbClr val="021EAA"/>
            </a:solidFill>
          </a:ln>
        </p:spPr>
        <p:txBody>
          <a:bodyPr lIns="0" tIns="0" rIns="0" bIns="0"/>
          <a:lstStyle/>
          <a:p>
            <a:pPr/>
          </a:p>
        </p:txBody>
      </p:sp>
      <p:sp>
        <p:nvSpPr>
          <p:cNvPr id="410" name="Shape 410"/>
          <p:cNvSpPr/>
          <p:nvPr>
            <p:ph type="title"/>
          </p:nvPr>
        </p:nvSpPr>
        <p:spPr>
          <a:prstGeom prst="rect">
            <a:avLst/>
          </a:prstGeom>
        </p:spPr>
        <p:txBody>
          <a:bodyPr/>
          <a:lstStyle/>
          <a:p>
            <a:pPr/>
            <a:r>
              <a:t>What Does a Proton Look Like?</a:t>
            </a:r>
          </a:p>
        </p:txBody>
      </p:sp>
      <p:sp>
        <p:nvSpPr>
          <p:cNvPr id="411" name="Shape 411"/>
          <p:cNvSpPr/>
          <p:nvPr>
            <p:ph type="body" sz="half" idx="1"/>
          </p:nvPr>
        </p:nvSpPr>
        <p:spPr>
          <a:xfrm>
            <a:off x="23551" y="786209"/>
            <a:ext cx="8763001" cy="1952068"/>
          </a:xfrm>
          <a:prstGeom prst="rect">
            <a:avLst/>
          </a:prstGeom>
        </p:spPr>
        <p:txBody>
          <a:bodyPr/>
          <a:lstStyle/>
          <a:p>
            <a:pPr lvl="1">
              <a:defRPr sz="2400">
                <a:solidFill>
                  <a:srgbClr val="021EAA"/>
                </a:solidFill>
              </a:defRPr>
            </a:pPr>
            <a:r>
              <a:t>In transverse momentum?</a:t>
            </a:r>
          </a:p>
          <a:p>
            <a:pPr lvl="1">
              <a:defRPr sz="2400">
                <a:solidFill>
                  <a:srgbClr val="021EAA"/>
                </a:solidFill>
              </a:defRPr>
            </a:pPr>
            <a:r>
              <a:t>In transverse space?</a:t>
            </a:r>
          </a:p>
          <a:p>
            <a:pPr lvl="1">
              <a:defRPr sz="2400">
                <a:solidFill>
                  <a:srgbClr val="021EAA"/>
                </a:solidFill>
              </a:defRPr>
            </a:pPr>
            <a:r>
              <a:t>How are these distributions correlated with overall nucleon properties, such as spin direction?</a:t>
            </a:r>
          </a:p>
        </p:txBody>
      </p:sp>
      <p:sp>
        <p:nvSpPr>
          <p:cNvPr id="412" name="Shape 41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3" name="droppedImage.png"/>
          <p:cNvPicPr>
            <a:picLocks noChangeAspect="1"/>
          </p:cNvPicPr>
          <p:nvPr/>
        </p:nvPicPr>
        <p:blipFill>
          <a:blip r:embed="rId2">
            <a:extLst/>
          </a:blip>
          <a:srcRect l="1384" t="12114" r="17076" b="15418"/>
          <a:stretch>
            <a:fillRect/>
          </a:stretch>
        </p:blipFill>
        <p:spPr>
          <a:xfrm>
            <a:off x="2228985" y="3248220"/>
            <a:ext cx="4352222" cy="2701663"/>
          </a:xfrm>
          <a:prstGeom prst="rect">
            <a:avLst/>
          </a:prstGeom>
          <a:ln w="12700"/>
        </p:spPr>
      </p:pic>
      <p:sp>
        <p:nvSpPr>
          <p:cNvPr id="414" name="Shape 414"/>
          <p:cNvSpPr/>
          <p:nvPr/>
        </p:nvSpPr>
        <p:spPr>
          <a:xfrm>
            <a:off x="2475147" y="2677349"/>
            <a:ext cx="3859809" cy="5582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1275" marR="41275" defTabSz="914400">
              <a:defRPr sz="3200">
                <a:solidFill>
                  <a:srgbClr val="941100"/>
                </a:solidFill>
                <a:uFill>
                  <a:solidFill>
                    <a:srgbClr val="021EAA"/>
                  </a:solidFill>
                </a:uFill>
                <a:latin typeface="+mn-lt"/>
                <a:ea typeface="+mn-ea"/>
                <a:cs typeface="+mn-cs"/>
                <a:sym typeface="Arial"/>
              </a:defRPr>
            </a:lvl1pPr>
          </a:lstStyle>
          <a:p>
            <a:pPr/>
            <a:r>
              <a:t>3D Imaging with EIC</a:t>
            </a:r>
          </a:p>
        </p:txBody>
      </p:sp>
      <p:sp>
        <p:nvSpPr>
          <p:cNvPr id="415" name="Shape 415"/>
          <p:cNvSpPr/>
          <p:nvPr/>
        </p:nvSpPr>
        <p:spPr>
          <a:xfrm>
            <a:off x="-228600" y="2419350"/>
            <a:ext cx="4521200" cy="2006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b="1" sz="2000">
                <a:uFill>
                  <a:solidFill>
                    <a:srgbClr val="000000"/>
                  </a:solidFill>
                </a:uFill>
                <a:latin typeface="+mn-lt"/>
                <a:ea typeface="+mn-ea"/>
                <a:cs typeface="+mn-cs"/>
                <a:sym typeface="Arial"/>
              </a:defRPr>
            </a:pPr>
            <a:r>
              <a:t>Transverse Momentum Distributions (TMDs):</a:t>
            </a:r>
          </a:p>
          <a:p>
            <a:pPr lvl="2" marL="739775" marR="41275" indent="-228600" defTabSz="914400">
              <a:spcBef>
                <a:spcPts val="400"/>
              </a:spcBef>
              <a:buClr>
                <a:srgbClr val="434ED6"/>
              </a:buClr>
              <a:buSzPct val="115000"/>
              <a:buFont typeface="Lucida Grande"/>
              <a:buChar char="‣"/>
              <a:defRPr sz="2000">
                <a:uFill>
                  <a:solidFill>
                    <a:srgbClr val="000000"/>
                  </a:solidFill>
                </a:uFill>
                <a:latin typeface="+mn-lt"/>
                <a:ea typeface="+mn-ea"/>
                <a:cs typeface="+mn-cs"/>
                <a:sym typeface="Arial"/>
              </a:defRPr>
            </a:pPr>
            <a:r>
              <a:t> 2D+1 picture in </a:t>
            </a:r>
            <a:r>
              <a:rPr>
                <a:solidFill>
                  <a:srgbClr val="FF2600"/>
                </a:solidFill>
              </a:rPr>
              <a:t>momentum</a:t>
            </a:r>
            <a:r>
              <a:t> space (k</a:t>
            </a:r>
            <a:r>
              <a:rPr baseline="-5999"/>
              <a:t>T</a:t>
            </a:r>
            <a:r>
              <a:t>)</a:t>
            </a:r>
          </a:p>
        </p:txBody>
      </p:sp>
      <p:grpSp>
        <p:nvGrpSpPr>
          <p:cNvPr id="425" name="Group 425"/>
          <p:cNvGrpSpPr/>
          <p:nvPr/>
        </p:nvGrpSpPr>
        <p:grpSpPr>
          <a:xfrm>
            <a:off x="400050" y="3949700"/>
            <a:ext cx="2796892" cy="2717802"/>
            <a:chOff x="0" y="0"/>
            <a:chExt cx="2796891" cy="2717801"/>
          </a:xfrm>
        </p:grpSpPr>
        <p:pic>
          <p:nvPicPr>
            <p:cNvPr id="416" name="3d_TMD.pdf"/>
            <p:cNvPicPr>
              <a:picLocks noChangeAspect="1"/>
            </p:cNvPicPr>
            <p:nvPr/>
          </p:nvPicPr>
          <p:blipFill>
            <a:blip r:embed="rId3">
              <a:extLst/>
            </a:blip>
            <a:stretch>
              <a:fillRect/>
            </a:stretch>
          </p:blipFill>
          <p:spPr>
            <a:xfrm>
              <a:off x="0" y="0"/>
              <a:ext cx="2796892" cy="2717802"/>
            </a:xfrm>
            <a:prstGeom prst="rect">
              <a:avLst/>
            </a:prstGeom>
            <a:ln w="12700" cap="flat">
              <a:noFill/>
              <a:round/>
            </a:ln>
            <a:effectLst/>
          </p:spPr>
        </p:pic>
        <p:grpSp>
          <p:nvGrpSpPr>
            <p:cNvPr id="424" name="Group 424"/>
            <p:cNvGrpSpPr/>
            <p:nvPr/>
          </p:nvGrpSpPr>
          <p:grpSpPr>
            <a:xfrm>
              <a:off x="537002" y="1274605"/>
              <a:ext cx="645523" cy="937635"/>
              <a:chOff x="0" y="0"/>
              <a:chExt cx="645522" cy="937634"/>
            </a:xfrm>
          </p:grpSpPr>
          <p:sp>
            <p:nvSpPr>
              <p:cNvPr id="417" name="Shape 417"/>
              <p:cNvSpPr/>
              <p:nvPr/>
            </p:nvSpPr>
            <p:spPr>
              <a:xfrm flipH="1">
                <a:off x="257883" y="31519"/>
                <a:ext cx="1" cy="385372"/>
              </a:xfrm>
              <a:prstGeom prst="line">
                <a:avLst/>
              </a:prstGeom>
              <a:noFill/>
              <a:ln w="12700" cap="flat">
                <a:solidFill>
                  <a:srgbClr val="FFFFFF"/>
                </a:solidFill>
                <a:prstDash val="solid"/>
                <a:round/>
                <a:headEnd type="stealth" w="med" len="med"/>
              </a:ln>
              <a:effectLst/>
            </p:spPr>
            <p:txBody>
              <a:bodyPr wrap="square" lIns="0" tIns="0" rIns="0" bIns="0" numCol="1" anchor="t">
                <a:noAutofit/>
              </a:bodyPr>
              <a:lstStyle/>
              <a:p>
                <a:pPr/>
              </a:p>
            </p:txBody>
          </p:sp>
          <p:grpSp>
            <p:nvGrpSpPr>
              <p:cNvPr id="423" name="Group 423"/>
              <p:cNvGrpSpPr/>
              <p:nvPr/>
            </p:nvGrpSpPr>
            <p:grpSpPr>
              <a:xfrm>
                <a:off x="0" y="0"/>
                <a:ext cx="645523" cy="937635"/>
                <a:chOff x="0" y="0"/>
                <a:chExt cx="645522" cy="937634"/>
              </a:xfrm>
            </p:grpSpPr>
            <p:sp>
              <p:nvSpPr>
                <p:cNvPr id="418" name="Shape 418"/>
                <p:cNvSpPr/>
                <p:nvPr/>
              </p:nvSpPr>
              <p:spPr>
                <a:xfrm>
                  <a:off x="78312" y="346814"/>
                  <a:ext cx="342717" cy="3580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2400">
                      <a:solidFill>
                        <a:srgbClr val="FFFFFF"/>
                      </a:solidFill>
                      <a:uFill>
                        <a:solidFill>
                          <a:srgbClr val="FFFFFF"/>
                        </a:solidFill>
                      </a:uFill>
                      <a:latin typeface="Symbol"/>
                      <a:ea typeface="Symbol"/>
                      <a:cs typeface="Symbol"/>
                      <a:sym typeface="Symbol"/>
                    </a:defRPr>
                  </a:lvl1pPr>
                </a:lstStyle>
                <a:p>
                  <a:pPr/>
                  <a:r>
                    <a:t>⊕</a:t>
                  </a:r>
                </a:p>
              </p:txBody>
            </p:sp>
            <p:grpSp>
              <p:nvGrpSpPr>
                <p:cNvPr id="422" name="Group 422"/>
                <p:cNvGrpSpPr/>
                <p:nvPr/>
              </p:nvGrpSpPr>
              <p:grpSpPr>
                <a:xfrm>
                  <a:off x="0" y="0"/>
                  <a:ext cx="645523" cy="937635"/>
                  <a:chOff x="0" y="0"/>
                  <a:chExt cx="645522" cy="937634"/>
                </a:xfrm>
              </p:grpSpPr>
              <p:sp>
                <p:nvSpPr>
                  <p:cNvPr id="419" name="Shape 419"/>
                  <p:cNvSpPr/>
                  <p:nvPr/>
                </p:nvSpPr>
                <p:spPr>
                  <a:xfrm flipH="1" flipV="1">
                    <a:off x="269071" y="506391"/>
                    <a:ext cx="291209" cy="431244"/>
                  </a:xfrm>
                  <a:prstGeom prst="line">
                    <a:avLst/>
                  </a:prstGeom>
                  <a:noFill/>
                  <a:ln w="12700" cap="flat">
                    <a:solidFill>
                      <a:srgbClr val="FFFFFF"/>
                    </a:solidFill>
                    <a:prstDash val="solid"/>
                    <a:round/>
                    <a:headEnd type="stealth" w="med" len="med"/>
                  </a:ln>
                  <a:effectLst/>
                </p:spPr>
                <p:txBody>
                  <a:bodyPr wrap="square" lIns="0" tIns="0" rIns="0" bIns="0" numCol="1" anchor="t">
                    <a:noAutofit/>
                  </a:bodyPr>
                  <a:lstStyle/>
                  <a:p>
                    <a:pPr/>
                  </a:p>
                </p:txBody>
              </p:sp>
              <p:sp>
                <p:nvSpPr>
                  <p:cNvPr id="420" name="Shape 420"/>
                  <p:cNvSpPr/>
                  <p:nvPr/>
                </p:nvSpPr>
                <p:spPr>
                  <a:xfrm>
                    <a:off x="0" y="0"/>
                    <a:ext cx="263343" cy="302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700">
                        <a:solidFill>
                          <a:srgbClr val="FFFFFF"/>
                        </a:solidFill>
                        <a:uFill>
                          <a:solidFill>
                            <a:srgbClr val="FFFFFF"/>
                          </a:solidFill>
                        </a:uFill>
                        <a:latin typeface="+mn-lt"/>
                        <a:ea typeface="+mn-ea"/>
                        <a:cs typeface="+mn-cs"/>
                        <a:sym typeface="Arial"/>
                      </a:defRPr>
                    </a:lvl1pPr>
                  </a:lstStyle>
                  <a:p>
                    <a:pPr/>
                    <a:r>
                      <a:t>S</a:t>
                    </a:r>
                  </a:p>
                </p:txBody>
              </p:sp>
              <p:sp>
                <p:nvSpPr>
                  <p:cNvPr id="421" name="Shape 421"/>
                  <p:cNvSpPr/>
                  <p:nvPr/>
                </p:nvSpPr>
                <p:spPr>
                  <a:xfrm>
                    <a:off x="413939" y="503440"/>
                    <a:ext cx="231584" cy="302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700">
                        <a:solidFill>
                          <a:srgbClr val="FFFFFF"/>
                        </a:solidFill>
                        <a:uFill>
                          <a:solidFill>
                            <a:srgbClr val="FFFFFF"/>
                          </a:solidFill>
                        </a:uFill>
                        <a:latin typeface="+mn-lt"/>
                        <a:ea typeface="+mn-ea"/>
                        <a:cs typeface="+mn-cs"/>
                        <a:sym typeface="Arial"/>
                      </a:defRPr>
                    </a:lvl1pPr>
                  </a:lstStyle>
                  <a:p>
                    <a:pPr/>
                    <a:r>
                      <a:t>z</a:t>
                    </a:r>
                  </a:p>
                </p:txBody>
              </p:sp>
            </p:grpSp>
          </p:grpSp>
        </p:grpSp>
      </p:grpSp>
      <p:pic>
        <p:nvPicPr>
          <p:cNvPr id="426" name="gpd.pdf"/>
          <p:cNvPicPr>
            <a:picLocks noChangeAspect="1"/>
          </p:cNvPicPr>
          <p:nvPr/>
        </p:nvPicPr>
        <p:blipFill>
          <a:blip r:embed="rId4">
            <a:extLst/>
          </a:blip>
          <a:stretch>
            <a:fillRect/>
          </a:stretch>
        </p:blipFill>
        <p:spPr>
          <a:xfrm>
            <a:off x="4775930" y="3615397"/>
            <a:ext cx="3681579" cy="3130500"/>
          </a:xfrm>
          <a:prstGeom prst="rect">
            <a:avLst/>
          </a:prstGeom>
          <a:ln w="12700"/>
        </p:spPr>
      </p:pic>
      <p:sp>
        <p:nvSpPr>
          <p:cNvPr id="427" name="Shape 427"/>
          <p:cNvSpPr/>
          <p:nvPr/>
        </p:nvSpPr>
        <p:spPr>
          <a:xfrm>
            <a:off x="298474" y="3933818"/>
            <a:ext cx="3337158" cy="1413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marR="40639" indent="-228600" defTabSz="914400">
              <a:buClr>
                <a:srgbClr val="FF2600"/>
              </a:buClr>
              <a:buSzPct val="150000"/>
              <a:buChar char="•"/>
              <a:defRPr sz="2200">
                <a:solidFill>
                  <a:srgbClr val="021EAA"/>
                </a:solidFill>
                <a:uFill>
                  <a:solidFill>
                    <a:srgbClr val="000000"/>
                  </a:solidFill>
                </a:uFill>
                <a:latin typeface="+mn-lt"/>
                <a:ea typeface="+mn-ea"/>
                <a:cs typeface="+mn-cs"/>
                <a:sym typeface="Arial"/>
              </a:defRPr>
            </a:pPr>
            <a:r>
              <a:t>Study through azimuthal asymmetries in semi-inclusive DIS</a:t>
            </a:r>
          </a:p>
          <a:p>
            <a:pPr marL="269240" marR="40639" indent="-228600" defTabSz="914400">
              <a:buClr>
                <a:srgbClr val="FF2600"/>
              </a:buClr>
              <a:buSzPct val="150000"/>
              <a:buChar char="•"/>
              <a:defRPr sz="2200">
                <a:solidFill>
                  <a:srgbClr val="021EAA"/>
                </a:solidFill>
                <a:uFill>
                  <a:solidFill>
                    <a:srgbClr val="000000"/>
                  </a:solidFill>
                </a:uFill>
                <a:latin typeface="+mn-lt"/>
                <a:ea typeface="+mn-ea"/>
                <a:cs typeface="+mn-cs"/>
                <a:sym typeface="Arial"/>
              </a:defRPr>
            </a:pPr>
            <a:r>
              <a:t>Requires π/K/p PID</a:t>
            </a:r>
          </a:p>
        </p:txBody>
      </p:sp>
      <p:sp>
        <p:nvSpPr>
          <p:cNvPr id="428" name="Shape 428"/>
          <p:cNvSpPr/>
          <p:nvPr/>
        </p:nvSpPr>
        <p:spPr>
          <a:xfrm>
            <a:off x="4776564" y="3933818"/>
            <a:ext cx="3680272" cy="1413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marR="40639" indent="-228600" defTabSz="914400">
              <a:buClr>
                <a:srgbClr val="FF2600"/>
              </a:buClr>
              <a:buSzPct val="150000"/>
              <a:buChar char="•"/>
              <a:defRPr sz="2200">
                <a:solidFill>
                  <a:srgbClr val="021EAA"/>
                </a:solidFill>
                <a:uFill>
                  <a:solidFill>
                    <a:srgbClr val="000000"/>
                  </a:solidFill>
                </a:uFill>
                <a:latin typeface="+mn-lt"/>
                <a:ea typeface="+mn-ea"/>
                <a:cs typeface="+mn-cs"/>
                <a:sym typeface="Arial"/>
              </a:defRPr>
            </a:pPr>
            <a:r>
              <a:t>Study through exclusive processes (DVCS, diffraction, VM production)</a:t>
            </a:r>
          </a:p>
          <a:p>
            <a:pPr marL="269240" marR="40639" indent="-228600" defTabSz="914400">
              <a:buClr>
                <a:srgbClr val="FF2600"/>
              </a:buClr>
              <a:buSzPct val="150000"/>
              <a:buChar char="•"/>
              <a:defRPr sz="2200">
                <a:solidFill>
                  <a:srgbClr val="021EAA"/>
                </a:solidFill>
                <a:uFill>
                  <a:solidFill>
                    <a:srgbClr val="000000"/>
                  </a:solidFill>
                </a:uFill>
                <a:latin typeface="+mn-lt"/>
                <a:ea typeface="+mn-ea"/>
                <a:cs typeface="+mn-cs"/>
                <a:sym typeface="Arial"/>
              </a:defRPr>
            </a:pPr>
            <a:r>
              <a:t>Luminosity hungry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13"/>
                                        </p:tgtEl>
                                        <p:attrNameLst>
                                          <p:attrName>style.visibility</p:attrName>
                                        </p:attrNameLst>
                                      </p:cBhvr>
                                      <p:to>
                                        <p:strVal val="visible"/>
                                      </p:to>
                                    </p:set>
                                    <p:anim calcmode="lin" valueType="num">
                                      <p:cBhvr>
                                        <p:cTn id="7" dur="750" fill="hold"/>
                                        <p:tgtEl>
                                          <p:spTgt spid="413"/>
                                        </p:tgtEl>
                                        <p:attrNameLst>
                                          <p:attrName>ppt_w</p:attrName>
                                        </p:attrNameLst>
                                      </p:cBhvr>
                                      <p:tavLst>
                                        <p:tav tm="0">
                                          <p:val>
                                            <p:fltVal val="0"/>
                                          </p:val>
                                        </p:tav>
                                        <p:tav tm="100000">
                                          <p:val>
                                            <p:strVal val="#ppt_w"/>
                                          </p:val>
                                        </p:tav>
                                      </p:tavLst>
                                    </p:anim>
                                    <p:anim calcmode="lin" valueType="num">
                                      <p:cBhvr>
                                        <p:cTn id="8" dur="750" fill="hold"/>
                                        <p:tgtEl>
                                          <p:spTgt spid="413"/>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0" presetID="1" grpId="2" fill="hold">
                                  <p:stCondLst>
                                    <p:cond delay="0"/>
                                  </p:stCondLst>
                                  <p:iterate type="el" backwards="0">
                                    <p:tmAbs val="0"/>
                                  </p:iterate>
                                  <p:childTnLst>
                                    <p:set>
                                      <p:cBhvr>
                                        <p:cTn id="11" fill="hold"/>
                                        <p:tgtEl>
                                          <p:spTgt spid="4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xit" nodeType="clickEffect" presetSubtype="0" presetID="1" grpId="3" fill="hold">
                                  <p:stCondLst>
                                    <p:cond delay="0"/>
                                  </p:stCondLst>
                                  <p:iterate type="el" backwards="0">
                                    <p:tmAbs val="0"/>
                                  </p:iterate>
                                  <p:childTnLst>
                                    <p:set>
                                      <p:cBhvr>
                                        <p:cTn id="15" fill="hold">
                                          <p:stCondLst>
                                            <p:cond delay="0"/>
                                          </p:stCondLst>
                                        </p:cTn>
                                        <p:tgtEl>
                                          <p:spTgt spid="411"/>
                                        </p:tgtEl>
                                        <p:attrNameLst>
                                          <p:attrName>style.visibility</p:attrName>
                                        </p:attrNameLst>
                                      </p:cBhvr>
                                      <p:to>
                                        <p:strVal val="hidden"/>
                                      </p:to>
                                    </p:set>
                                  </p:childTnLst>
                                </p:cTn>
                              </p:par>
                            </p:childTnLst>
                          </p:cTn>
                        </p:par>
                        <p:par>
                          <p:cTn id="16" fill="hold">
                            <p:stCondLst>
                              <p:cond delay="0"/>
                            </p:stCondLst>
                            <p:childTnLst>
                              <p:par>
                                <p:cTn id="17" presetClass="exit" nodeType="afterEffect" presetSubtype="0" presetID="1" grpId="4" fill="hold">
                                  <p:stCondLst>
                                    <p:cond delay="0"/>
                                  </p:stCondLst>
                                  <p:iterate type="el" backwards="0">
                                    <p:tmAbs val="0"/>
                                  </p:iterate>
                                  <p:childTnLst>
                                    <p:set>
                                      <p:cBhvr>
                                        <p:cTn id="18" fill="hold">
                                          <p:stCondLst>
                                            <p:cond delay="0"/>
                                          </p:stCondLst>
                                        </p:cTn>
                                        <p:tgtEl>
                                          <p:spTgt spid="414"/>
                                        </p:tgtEl>
                                        <p:attrNameLst>
                                          <p:attrName>style.visibility</p:attrName>
                                        </p:attrNameLst>
                                      </p:cBhvr>
                                      <p:to>
                                        <p:strVal val="hidden"/>
                                      </p:to>
                                    </p:set>
                                  </p:childTnLst>
                                </p:cTn>
                              </p:par>
                            </p:childTnLst>
                          </p:cTn>
                        </p:par>
                        <p:par>
                          <p:cTn id="19" fill="hold">
                            <p:stCondLst>
                              <p:cond delay="0"/>
                            </p:stCondLst>
                            <p:childTnLst>
                              <p:par>
                                <p:cTn id="20" presetClass="emph" nodeType="afterEffect" presetSubtype="0" presetID="6" grpId="5" accel="50000" decel="50000" fill="hold">
                                  <p:stCondLst>
                                    <p:cond delay="0"/>
                                  </p:stCondLst>
                                  <p:childTnLst>
                                    <p:animScale>
                                      <p:cBhvr>
                                        <p:cTn id="21" dur="1000" fill="hold"/>
                                        <p:tgtEl>
                                          <p:spTgt spid="413"/>
                                        </p:tgtEl>
                                      </p:cBhvr>
                                      <p:by x="60000" y="60000"/>
                                    </p:animScale>
                                  </p:childTnLst>
                                </p:cTn>
                              </p:par>
                            </p:childTnLst>
                          </p:cTn>
                        </p:par>
                        <p:par>
                          <p:cTn id="22" fill="hold">
                            <p:stCondLst>
                              <p:cond delay="0"/>
                            </p:stCondLst>
                            <p:childTnLst>
                              <p:par>
                                <p:cTn id="23" presetClass="path" nodeType="withEffect" presetSubtype="0" presetID="-1" grpId="6" accel="50000" decel="50000" fill="hold">
                                  <p:stCondLst>
                                    <p:cond delay="0"/>
                                  </p:stCondLst>
                                  <p:childTnLst>
                                    <p:animMotion path="M 0.000000 0.000000 L -0.025182 -0.438667" origin="layout" pathEditMode="relative">
                                      <p:cBhvr>
                                        <p:cTn id="24" dur="1000" fill="hold"/>
                                        <p:tgtEl>
                                          <p:spTgt spid="413"/>
                                        </p:tgtEl>
                                        <p:attrNameLst>
                                          <p:attrName>ppt_x</p:attrName>
                                          <p:attrName>ppt_y</p:attrName>
                                        </p:attrNameLst>
                                      </p:cBhvr>
                                    </p:animMotion>
                                  </p:childTnLst>
                                </p:cTn>
                              </p:par>
                            </p:childTnLst>
                          </p:cTn>
                        </p:par>
                        <p:par>
                          <p:cTn id="25" fill="hold">
                            <p:stCondLst>
                              <p:cond delay="1000"/>
                            </p:stCondLst>
                            <p:childTnLst>
                              <p:par>
                                <p:cTn id="26" presetClass="entr" nodeType="afterEffect" presetSubtype="0" presetID="1" grpId="7" fill="hold">
                                  <p:stCondLst>
                                    <p:cond delay="0"/>
                                  </p:stCondLst>
                                  <p:iterate type="el" backwards="0">
                                    <p:tmAbs val="0"/>
                                  </p:iterate>
                                  <p:childTnLst>
                                    <p:set>
                                      <p:cBhvr>
                                        <p:cTn id="27" fill="hold"/>
                                        <p:tgtEl>
                                          <p:spTgt spid="408"/>
                                        </p:tgtEl>
                                        <p:attrNameLst>
                                          <p:attrName>style.visibility</p:attrName>
                                        </p:attrNameLst>
                                      </p:cBhvr>
                                      <p:to>
                                        <p:strVal val="visible"/>
                                      </p:to>
                                    </p:set>
                                  </p:childTnLst>
                                </p:cTn>
                              </p:par>
                            </p:childTnLst>
                          </p:cTn>
                        </p:par>
                        <p:par>
                          <p:cTn id="28" fill="hold">
                            <p:stCondLst>
                              <p:cond delay="1000"/>
                            </p:stCondLst>
                            <p:childTnLst>
                              <p:par>
                                <p:cTn id="29" presetClass="entr" nodeType="afterEffect" presetSubtype="0" presetID="1" grpId="8" fill="hold">
                                  <p:stCondLst>
                                    <p:cond delay="0"/>
                                  </p:stCondLst>
                                  <p:iterate type="el" backwards="0">
                                    <p:tmAbs val="0"/>
                                  </p:iterate>
                                  <p:childTnLst>
                                    <p:set>
                                      <p:cBhvr>
                                        <p:cTn id="30" fill="hold"/>
                                        <p:tgtEl>
                                          <p:spTgt spid="415"/>
                                        </p:tgtEl>
                                        <p:attrNameLst>
                                          <p:attrName>style.visibility</p:attrName>
                                        </p:attrNameLst>
                                      </p:cBhvr>
                                      <p:to>
                                        <p:strVal val="visible"/>
                                      </p:to>
                                    </p:set>
                                  </p:childTnLst>
                                </p:cTn>
                              </p:par>
                            </p:childTnLst>
                          </p:cTn>
                        </p:par>
                        <p:par>
                          <p:cTn id="31" fill="hold">
                            <p:stCondLst>
                              <p:cond delay="1000"/>
                            </p:stCondLst>
                            <p:childTnLst>
                              <p:par>
                                <p:cTn id="32" presetClass="entr" nodeType="afterEffect" presetSubtype="0" presetID="1" grpId="9" fill="hold">
                                  <p:stCondLst>
                                    <p:cond delay="0"/>
                                  </p:stCondLst>
                                  <p:iterate type="el" backwards="0">
                                    <p:tmAbs val="0"/>
                                  </p:iterate>
                                  <p:childTnLst>
                                    <p:set>
                                      <p:cBhvr>
                                        <p:cTn id="33" fill="hold"/>
                                        <p:tgtEl>
                                          <p:spTgt spid="426"/>
                                        </p:tgtEl>
                                        <p:attrNameLst>
                                          <p:attrName>style.visibility</p:attrName>
                                        </p:attrNameLst>
                                      </p:cBhvr>
                                      <p:to>
                                        <p:strVal val="visible"/>
                                      </p:to>
                                    </p:set>
                                  </p:childTnLst>
                                </p:cTn>
                              </p:par>
                            </p:childTnLst>
                          </p:cTn>
                        </p:par>
                        <p:par>
                          <p:cTn id="34" fill="hold">
                            <p:stCondLst>
                              <p:cond delay="1000"/>
                            </p:stCondLst>
                            <p:childTnLst>
                              <p:par>
                                <p:cTn id="35" presetClass="entr" nodeType="afterEffect" presetSubtype="0" presetID="1" grpId="10" fill="hold">
                                  <p:stCondLst>
                                    <p:cond delay="0"/>
                                  </p:stCondLst>
                                  <p:iterate type="el" backwards="0">
                                    <p:tmAbs val="0"/>
                                  </p:iterate>
                                  <p:childTnLst>
                                    <p:set>
                                      <p:cBhvr>
                                        <p:cTn id="36" fill="hold"/>
                                        <p:tgtEl>
                                          <p:spTgt spid="4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xit" nodeType="clickEffect" presetSubtype="0" presetID="1" grpId="11" fill="hold">
                                  <p:stCondLst>
                                    <p:cond delay="0"/>
                                  </p:stCondLst>
                                  <p:iterate type="el" backwards="0">
                                    <p:tmAbs val="0"/>
                                  </p:iterate>
                                  <p:childTnLst>
                                    <p:set>
                                      <p:cBhvr>
                                        <p:cTn id="40" fill="hold">
                                          <p:stCondLst>
                                            <p:cond delay="0"/>
                                          </p:stCondLst>
                                        </p:cTn>
                                        <p:tgtEl>
                                          <p:spTgt spid="425"/>
                                        </p:tgtEl>
                                        <p:attrNameLst>
                                          <p:attrName>style.visibility</p:attrName>
                                        </p:attrNameLst>
                                      </p:cBhvr>
                                      <p:to>
                                        <p:strVal val="hidden"/>
                                      </p:to>
                                    </p:set>
                                  </p:childTnLst>
                                </p:cTn>
                              </p:par>
                            </p:childTnLst>
                          </p:cTn>
                        </p:par>
                        <p:par>
                          <p:cTn id="41" fill="hold">
                            <p:stCondLst>
                              <p:cond delay="0"/>
                            </p:stCondLst>
                            <p:childTnLst>
                              <p:par>
                                <p:cTn id="42" presetClass="entr" nodeType="afterEffect" presetSubtype="0" presetID="1" grpId="12" fill="hold">
                                  <p:stCondLst>
                                    <p:cond delay="0"/>
                                  </p:stCondLst>
                                  <p:iterate type="el" backwards="0">
                                    <p:tmAbs val="0"/>
                                  </p:iterate>
                                  <p:childTnLst>
                                    <p:set>
                                      <p:cBhvr>
                                        <p:cTn id="43" fill="hold"/>
                                        <p:tgtEl>
                                          <p:spTgt spid="42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Class="exit" nodeType="clickEffect" presetSubtype="0" presetID="1" grpId="13" fill="hold">
                                  <p:stCondLst>
                                    <p:cond delay="0"/>
                                  </p:stCondLst>
                                  <p:iterate type="el" backwards="0">
                                    <p:tmAbs val="0"/>
                                  </p:iterate>
                                  <p:childTnLst>
                                    <p:set>
                                      <p:cBhvr>
                                        <p:cTn id="47" fill="hold">
                                          <p:stCondLst>
                                            <p:cond delay="0"/>
                                          </p:stCondLst>
                                        </p:cTn>
                                        <p:tgtEl>
                                          <p:spTgt spid="426"/>
                                        </p:tgtEl>
                                        <p:attrNameLst>
                                          <p:attrName>style.visibility</p:attrName>
                                        </p:attrNameLst>
                                      </p:cBhvr>
                                      <p:to>
                                        <p:strVal val="hidden"/>
                                      </p:to>
                                    </p:set>
                                  </p:childTnLst>
                                </p:cTn>
                              </p:par>
                            </p:childTnLst>
                          </p:cTn>
                        </p:par>
                        <p:par>
                          <p:cTn id="48" fill="hold">
                            <p:stCondLst>
                              <p:cond delay="0"/>
                            </p:stCondLst>
                            <p:childTnLst>
                              <p:par>
                                <p:cTn id="49" presetClass="entr" nodeType="afterEffect" presetSubtype="0" presetID="1" grpId="14" fill="hold">
                                  <p:stCondLst>
                                    <p:cond delay="0"/>
                                  </p:stCondLst>
                                  <p:iterate type="el" backwards="0">
                                    <p:tmAbs val="0"/>
                                  </p:iterate>
                                  <p:childTnLst>
                                    <p:set>
                                      <p:cBhvr>
                                        <p:cTn id="50" fill="hold"/>
                                        <p:tgtEl>
                                          <p:spTgt spid="4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4" grpId="2"/>
      <p:bldP build="whole" bldLvl="1" animBg="1" rev="0" advAuto="0" spid="428" grpId="14"/>
      <p:bldP build="whole" bldLvl="1" animBg="1" rev="0" advAuto="0" spid="414" grpId="4"/>
      <p:bldP build="whole" bldLvl="1" animBg="1" rev="0" advAuto="0" spid="425" grpId="10"/>
      <p:bldP build="whole" bldLvl="1" animBg="1" rev="0" advAuto="0" spid="425" grpId="11"/>
      <p:bldP build="whole" bldLvl="1" animBg="1" rev="0" advAuto="0" spid="408" grpId="7"/>
      <p:bldP build="whole" bldLvl="1" animBg="1" rev="0" advAuto="0" spid="426" grpId="9"/>
      <p:bldP build="whole" bldLvl="1" animBg="1" rev="0" advAuto="0" spid="426" grpId="13"/>
      <p:bldP build="whole" bldLvl="1" animBg="1" rev="0" advAuto="0" spid="415" grpId="8"/>
      <p:bldP build="whole" bldLvl="1" animBg="1" rev="0" advAuto="0" spid="413" grpId="1"/>
      <p:bldP build="whole" bldLvl="1" animBg="1" rev="0" advAuto="0" spid="413" grpId="5"/>
      <p:bldP build="whole" bldLvl="1" animBg="1" rev="0" advAuto="0" spid="411" grpId="3"/>
      <p:bldP build="whole" bldLvl="1" animBg="1" rev="0" advAuto="0" spid="427" grpId="12"/>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nvSpPr>
        <p:spPr>
          <a:xfrm>
            <a:off x="152400" y="685800"/>
            <a:ext cx="8839200" cy="1588"/>
          </a:xfrm>
          <a:prstGeom prst="line">
            <a:avLst/>
          </a:prstGeom>
          <a:ln w="38100">
            <a:solidFill>
              <a:srgbClr val="021EAA"/>
            </a:solidFill>
          </a:ln>
        </p:spPr>
        <p:txBody>
          <a:bodyPr lIns="0" tIns="0" rIns="0" bIns="0"/>
          <a:lstStyle/>
          <a:p>
            <a:pPr/>
          </a:p>
        </p:txBody>
      </p:sp>
      <p:sp>
        <p:nvSpPr>
          <p:cNvPr id="431" name="Shape 431"/>
          <p:cNvSpPr/>
          <p:nvPr>
            <p:ph type="title"/>
          </p:nvPr>
        </p:nvSpPr>
        <p:spPr>
          <a:xfrm>
            <a:off x="136525" y="-6350"/>
            <a:ext cx="8931275" cy="717550"/>
          </a:xfrm>
          <a:prstGeom prst="rect">
            <a:avLst/>
          </a:prstGeom>
        </p:spPr>
        <p:txBody>
          <a:bodyPr/>
          <a:lstStyle/>
          <a:p>
            <a:pPr/>
            <a:r>
              <a:t>Electron-Ion Collider</a:t>
            </a:r>
          </a:p>
        </p:txBody>
      </p:sp>
      <p:sp>
        <p:nvSpPr>
          <p:cNvPr id="432" name="Shape 432"/>
          <p:cNvSpPr/>
          <p:nvPr>
            <p:ph type="body" sz="half" idx="1"/>
          </p:nvPr>
        </p:nvSpPr>
        <p:spPr>
          <a:xfrm>
            <a:off x="190500" y="1459609"/>
            <a:ext cx="8763000" cy="2856932"/>
          </a:xfrm>
          <a:prstGeom prst="rect">
            <a:avLst/>
          </a:prstGeom>
        </p:spPr>
        <p:txBody>
          <a:bodyPr/>
          <a:lstStyle/>
          <a:p>
            <a:pPr marL="0" marR="0" defTabSz="457200">
              <a:spcBef>
                <a:spcPts val="0"/>
              </a:spcBef>
              <a:defRPr b="1" sz="2400">
                <a:solidFill>
                  <a:srgbClr val="021EAA"/>
                </a:solidFill>
                <a:uFillTx/>
              </a:defRPr>
            </a:pPr>
            <a:r>
              <a:t>Central themes:</a:t>
            </a:r>
          </a:p>
          <a:p>
            <a:pPr lvl="1" marL="488461" indent="-234461">
              <a:defRPr sz="2400"/>
            </a:pPr>
            <a:r>
              <a:t>Probing the momentum-dependence of gluon densities and the onset of </a:t>
            </a:r>
            <a:r>
              <a:rPr>
                <a:solidFill>
                  <a:srgbClr val="FF2600"/>
                </a:solidFill>
              </a:rPr>
              <a:t>saturation</a:t>
            </a:r>
            <a:r>
              <a:t> in nucleons and nuclei </a:t>
            </a:r>
          </a:p>
          <a:p>
            <a:pPr lvl="1" marL="488461" indent="-234461">
              <a:defRPr sz="2400"/>
            </a:pPr>
            <a:r>
              <a:t>Mapping the </a:t>
            </a:r>
            <a:r>
              <a:rPr>
                <a:solidFill>
                  <a:srgbClr val="FF2600"/>
                </a:solidFill>
              </a:rPr>
              <a:t>transverse spatial and spin distributions</a:t>
            </a:r>
            <a:r>
              <a:t> of partons in the gluon-dominated regime</a:t>
            </a:r>
          </a:p>
          <a:p>
            <a:pPr lvl="1" marL="488461" indent="-234461">
              <a:defRPr sz="2400"/>
            </a:pPr>
            <a:r>
              <a:t>Provide novel insight into propagation, attenuation and </a:t>
            </a:r>
            <a:r>
              <a:rPr>
                <a:solidFill>
                  <a:srgbClr val="FF2600"/>
                </a:solidFill>
              </a:rPr>
              <a:t>hadronization of colored probes</a:t>
            </a:r>
          </a:p>
        </p:txBody>
      </p:sp>
      <p:sp>
        <p:nvSpPr>
          <p:cNvPr id="433" name="Shape 433"/>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4" name="Shape 434"/>
          <p:cNvSpPr/>
          <p:nvPr/>
        </p:nvSpPr>
        <p:spPr>
          <a:xfrm>
            <a:off x="83591" y="762467"/>
            <a:ext cx="8976818" cy="4844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2600"/>
                </a:solidFill>
                <a:latin typeface="+mn-lt"/>
                <a:ea typeface="+mn-ea"/>
                <a:cs typeface="+mn-cs"/>
                <a:sym typeface="Arial"/>
              </a:defRPr>
            </a:lvl1pPr>
          </a:lstStyle>
          <a:p>
            <a:pPr/>
            <a:r>
              <a:t>Investigate with precision universal dynamics of gluons </a:t>
            </a:r>
          </a:p>
        </p:txBody>
      </p:sp>
      <p:sp>
        <p:nvSpPr>
          <p:cNvPr id="435" name="Shape 435"/>
          <p:cNvSpPr/>
          <p:nvPr/>
        </p:nvSpPr>
        <p:spPr>
          <a:xfrm>
            <a:off x="220422" y="4393718"/>
            <a:ext cx="8703156" cy="2332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600">
                <a:solidFill>
                  <a:srgbClr val="021EAA"/>
                </a:solidFill>
                <a:uFill>
                  <a:solidFill>
                    <a:srgbClr val="021EAA"/>
                  </a:solidFill>
                </a:uFill>
                <a:latin typeface="+mn-lt"/>
                <a:ea typeface="+mn-ea"/>
                <a:cs typeface="+mn-cs"/>
                <a:sym typeface="Arial"/>
              </a:defRPr>
            </a:pPr>
            <a:r>
              <a:rPr b="1" sz="2400"/>
              <a:t>Ultimate QCD machine:</a:t>
            </a:r>
          </a:p>
          <a:p>
            <a:pPr lvl="1" marL="508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The world’s first polarized electron-polarized proton collider</a:t>
            </a:r>
          </a:p>
          <a:p>
            <a:pPr lvl="1" marL="508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The world’s first electron-heavy ion collider</a:t>
            </a:r>
          </a:p>
          <a:p>
            <a:pPr lvl="1" marL="508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Luminosities: a hundred to up to a thousand times HERA</a:t>
            </a:r>
          </a:p>
          <a:p>
            <a:pPr lvl="1" marL="508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Fine resolution inside proton down to 10</a:t>
            </a:r>
            <a:r>
              <a:rPr baseline="31999"/>
              <a:t>-18</a:t>
            </a:r>
            <a:r>
              <a:t> meters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5"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Shape 437"/>
          <p:cNvSpPr/>
          <p:nvPr/>
        </p:nvSpPr>
        <p:spPr>
          <a:xfrm>
            <a:off x="152400" y="685800"/>
            <a:ext cx="8839200" cy="1588"/>
          </a:xfrm>
          <a:prstGeom prst="line">
            <a:avLst/>
          </a:prstGeom>
          <a:ln w="38100">
            <a:solidFill>
              <a:srgbClr val="021EAA"/>
            </a:solidFill>
          </a:ln>
        </p:spPr>
        <p:txBody>
          <a:bodyPr lIns="0" tIns="0" rIns="0" bIns="0"/>
          <a:lstStyle/>
          <a:p>
            <a:pPr/>
          </a:p>
        </p:txBody>
      </p:sp>
      <p:sp>
        <p:nvSpPr>
          <p:cNvPr id="438" name="Shape 438"/>
          <p:cNvSpPr/>
          <p:nvPr>
            <p:ph type="title"/>
          </p:nvPr>
        </p:nvSpPr>
        <p:spPr>
          <a:prstGeom prst="rect">
            <a:avLst/>
          </a:prstGeom>
        </p:spPr>
        <p:txBody>
          <a:bodyPr/>
          <a:lstStyle>
            <a:lvl1pPr>
              <a:defRPr sz="3700"/>
            </a:lvl1pPr>
          </a:lstStyle>
          <a:p>
            <a:pPr/>
            <a:r>
              <a:t>US Electron Collider: Accelerator Designs</a:t>
            </a:r>
          </a:p>
        </p:txBody>
      </p:sp>
      <p:sp>
        <p:nvSpPr>
          <p:cNvPr id="439" name="Shape 439"/>
          <p:cNvSpPr/>
          <p:nvPr>
            <p:ph type="body" sz="half" idx="1"/>
          </p:nvPr>
        </p:nvSpPr>
        <p:spPr>
          <a:xfrm>
            <a:off x="210352" y="806839"/>
            <a:ext cx="3911705" cy="5998701"/>
          </a:xfrm>
          <a:prstGeom prst="rect">
            <a:avLst/>
          </a:prstGeom>
        </p:spPr>
        <p:txBody>
          <a:bodyPr/>
          <a:lstStyle/>
          <a:p>
            <a:pPr marL="293076" indent="-293076">
              <a:defRPr b="1" sz="2400"/>
            </a:pPr>
            <a:r>
              <a:t>eRHIC (BNL)</a:t>
            </a:r>
          </a:p>
          <a:p>
            <a:pPr lvl="1" marL="287261" indent="-287261">
              <a:spcBef>
                <a:spcPts val="500"/>
              </a:spcBef>
              <a:defRPr sz="2000"/>
            </a:pPr>
            <a:r>
              <a:t>Add ERL+FFAG Recirculating e Rings to RHIC facility</a:t>
            </a:r>
          </a:p>
          <a:p>
            <a:pPr lvl="1" marL="287261" indent="-287261">
              <a:spcBef>
                <a:spcPts val="500"/>
              </a:spcBef>
              <a:defRPr sz="2000"/>
            </a:pPr>
            <a:r>
              <a:t>Electrons up to 18 GeV  </a:t>
            </a:r>
          </a:p>
          <a:p>
            <a:pPr lvl="1" marL="287261" indent="-287261">
              <a:spcBef>
                <a:spcPts val="500"/>
              </a:spcBef>
              <a:defRPr sz="2000"/>
            </a:pPr>
            <a:r>
              <a:t>Protons up to 275 GeV</a:t>
            </a:r>
          </a:p>
          <a:p>
            <a:pPr lvl="1" marL="287261" indent="-287261">
              <a:spcBef>
                <a:spcPts val="500"/>
              </a:spcBef>
              <a:defRPr sz="2000"/>
            </a:pPr>
            <a:r>
              <a:t>Ions (Au) up to 110 GeV/u</a:t>
            </a:r>
          </a:p>
          <a:p>
            <a:pPr lvl="1" marL="287261" indent="-287261">
              <a:spcBef>
                <a:spcPts val="1900"/>
              </a:spcBef>
              <a:defRPr sz="2000"/>
            </a:pPr>
            <a:r>
              <a:t>L ≈ 1.2×10</a:t>
            </a:r>
            <a:r>
              <a:rPr baseline="31999"/>
              <a:t>33</a:t>
            </a:r>
            <a:r>
              <a:t> cm</a:t>
            </a:r>
            <a:r>
              <a:rPr baseline="31999"/>
              <a:t>-2</a:t>
            </a:r>
            <a:r>
              <a:t> s</a:t>
            </a:r>
            <a:r>
              <a:rPr baseline="31999"/>
              <a:t>-1</a:t>
            </a:r>
            <a:r>
              <a:t>  at √s=120 GeV</a:t>
            </a:r>
          </a:p>
          <a:p>
            <a:pPr marL="293076" indent="-293076">
              <a:defRPr b="1" sz="2400"/>
            </a:pPr>
            <a:r>
              <a:t>JLEIC (JLab)</a:t>
            </a:r>
          </a:p>
          <a:p>
            <a:pPr lvl="1" marL="274204" indent="-274204">
              <a:spcBef>
                <a:spcPts val="500"/>
              </a:spcBef>
              <a:defRPr sz="2000"/>
            </a:pPr>
            <a:r>
              <a:t>Figure-8 Ring-Ring Collider, use of CEBAF</a:t>
            </a:r>
          </a:p>
          <a:p>
            <a:pPr lvl="1" marL="274204" indent="-274204">
              <a:spcBef>
                <a:spcPts val="500"/>
              </a:spcBef>
              <a:defRPr sz="2000"/>
            </a:pPr>
            <a:r>
              <a:t>Electrons 3-10 GeV</a:t>
            </a:r>
          </a:p>
          <a:p>
            <a:pPr lvl="1" marL="274204" indent="-274204">
              <a:spcBef>
                <a:spcPts val="500"/>
              </a:spcBef>
              <a:defRPr sz="2000"/>
            </a:pPr>
            <a:r>
              <a:t>Protons 20-100 GeV</a:t>
            </a:r>
          </a:p>
          <a:p>
            <a:pPr lvl="1" marL="274204" indent="-274204">
              <a:spcBef>
                <a:spcPts val="500"/>
              </a:spcBef>
              <a:defRPr sz="2000"/>
            </a:pPr>
            <a:r>
              <a:t>Ions up to 40 GeV/u</a:t>
            </a:r>
          </a:p>
          <a:p>
            <a:pPr lvl="1" marL="274204" indent="-274204">
              <a:spcBef>
                <a:spcPts val="500"/>
              </a:spcBef>
              <a:defRPr sz="2000"/>
            </a:pPr>
            <a:r>
              <a:t>L ≈ 10</a:t>
            </a:r>
            <a:r>
              <a:rPr baseline="31999"/>
              <a:t>34</a:t>
            </a:r>
            <a:r>
              <a:t> cm</a:t>
            </a:r>
            <a:r>
              <a:rPr baseline="31999"/>
              <a:t>-2</a:t>
            </a:r>
            <a:r>
              <a:t> s</a:t>
            </a:r>
            <a:r>
              <a:rPr baseline="31999"/>
              <a:t>-1</a:t>
            </a:r>
            <a:r>
              <a:t>/A   at √s=22 GeV)</a:t>
            </a:r>
          </a:p>
        </p:txBody>
      </p:sp>
      <p:sp>
        <p:nvSpPr>
          <p:cNvPr id="440" name="Shape 44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1" name="pasted-image.pdf"/>
          <p:cNvPicPr>
            <a:picLocks noChangeAspect="1"/>
          </p:cNvPicPr>
          <p:nvPr/>
        </p:nvPicPr>
        <p:blipFill>
          <a:blip r:embed="rId3">
            <a:extLst/>
          </a:blip>
          <a:stretch>
            <a:fillRect/>
          </a:stretch>
        </p:blipFill>
        <p:spPr>
          <a:xfrm>
            <a:off x="4303628" y="3641772"/>
            <a:ext cx="4633094" cy="2708143"/>
          </a:xfrm>
          <a:prstGeom prst="rect">
            <a:avLst/>
          </a:prstGeom>
          <a:ln w="12700"/>
        </p:spPr>
      </p:pic>
      <p:sp>
        <p:nvSpPr>
          <p:cNvPr id="442" name="Shape 442"/>
          <p:cNvSpPr/>
          <p:nvPr/>
        </p:nvSpPr>
        <p:spPr>
          <a:xfrm>
            <a:off x="3613656" y="6543823"/>
            <a:ext cx="4616609" cy="3235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1600">
                <a:solidFill>
                  <a:srgbClr val="008F00"/>
                </a:solidFill>
                <a:uFill>
                  <a:solidFill>
                    <a:srgbClr val="000000"/>
                  </a:solidFill>
                </a:uFill>
                <a:latin typeface="+mn-lt"/>
                <a:ea typeface="+mn-ea"/>
                <a:cs typeface="+mn-cs"/>
                <a:sym typeface="Arial"/>
              </a:defRPr>
            </a:lvl1pPr>
          </a:lstStyle>
          <a:p>
            <a:pPr/>
            <a:r>
              <a:t>eRHIC: arXiv:1409.1633, JLEIC: arXiv:1209.0757</a:t>
            </a:r>
          </a:p>
        </p:txBody>
      </p:sp>
      <p:pic>
        <p:nvPicPr>
          <p:cNvPr id="443" name="droppedImage.png"/>
          <p:cNvPicPr>
            <a:picLocks noChangeAspect="1"/>
          </p:cNvPicPr>
          <p:nvPr/>
        </p:nvPicPr>
        <p:blipFill>
          <a:blip r:embed="rId4">
            <a:extLst/>
          </a:blip>
          <a:stretch>
            <a:fillRect/>
          </a:stretch>
        </p:blipFill>
        <p:spPr>
          <a:xfrm>
            <a:off x="4905359" y="3676339"/>
            <a:ext cx="2895377" cy="2730501"/>
          </a:xfrm>
          <a:prstGeom prst="rect">
            <a:avLst/>
          </a:prstGeom>
          <a:ln w="12700"/>
        </p:spPr>
      </p:pic>
      <p:pic>
        <p:nvPicPr>
          <p:cNvPr id="444" name="EIC_Schematic_Rev0816_WhiteBG.jpg"/>
          <p:cNvPicPr>
            <a:picLocks noChangeAspect="1"/>
          </p:cNvPicPr>
          <p:nvPr/>
        </p:nvPicPr>
        <p:blipFill>
          <a:blip r:embed="rId5">
            <a:extLst/>
          </a:blip>
          <a:stretch>
            <a:fillRect/>
          </a:stretch>
        </p:blipFill>
        <p:spPr>
          <a:xfrm>
            <a:off x="4382034" y="796155"/>
            <a:ext cx="4311317" cy="2730500"/>
          </a:xfrm>
          <a:prstGeom prst="rect">
            <a:avLst/>
          </a:prstGeom>
          <a:ln w="12700"/>
        </p:spPr>
      </p:pic>
      <p:pic>
        <p:nvPicPr>
          <p:cNvPr id="445" name="image.png"/>
          <p:cNvPicPr>
            <a:picLocks noChangeAspect="1"/>
          </p:cNvPicPr>
          <p:nvPr/>
        </p:nvPicPr>
        <p:blipFill>
          <a:blip r:embed="rId6">
            <a:extLst/>
          </a:blip>
          <a:stretch>
            <a:fillRect/>
          </a:stretch>
        </p:blipFill>
        <p:spPr>
          <a:xfrm>
            <a:off x="4594952" y="819689"/>
            <a:ext cx="3516190" cy="2730501"/>
          </a:xfrm>
          <a:prstGeom prst="rect">
            <a:avLst/>
          </a:prstGeom>
          <a:ln w="12700"/>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45"/>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443"/>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4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5" grpId="1"/>
      <p:bldP build="whole" bldLvl="1" animBg="1" rev="0" advAuto="0" spid="444" grpId="2"/>
      <p:bldP build="whole" bldLvl="1" animBg="1" rev="0" advAuto="0" spid="443" grpId="3"/>
      <p:bldP build="whole" bldLvl="1" animBg="1" rev="0" advAuto="0" spid="441" grpId="4"/>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0" name="Shape 450"/>
          <p:cNvSpPr/>
          <p:nvPr/>
        </p:nvSpPr>
        <p:spPr>
          <a:xfrm>
            <a:off x="430905" y="359396"/>
            <a:ext cx="8282190"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200">
                <a:solidFill>
                  <a:srgbClr val="021EAA"/>
                </a:solidFill>
              </a:defRPr>
            </a:lvl1pPr>
          </a:lstStyle>
          <a:p>
            <a:pPr/>
            <a:r>
              <a:t>Examples of Key Measurements at an EIC</a:t>
            </a:r>
          </a:p>
        </p:txBody>
      </p:sp>
      <p:pic>
        <p:nvPicPr>
          <p:cNvPr id="451" name="pasted-image.png"/>
          <p:cNvPicPr>
            <a:picLocks noChangeAspect="1"/>
          </p:cNvPicPr>
          <p:nvPr/>
        </p:nvPicPr>
        <p:blipFill>
          <a:blip r:embed="rId2">
            <a:extLst/>
          </a:blip>
          <a:stretch>
            <a:fillRect/>
          </a:stretch>
        </p:blipFill>
        <p:spPr>
          <a:xfrm flipH="1">
            <a:off x="2001346" y="2003785"/>
            <a:ext cx="5141308" cy="3855981"/>
          </a:xfrm>
          <a:prstGeom prst="rect">
            <a:avLst/>
          </a:prstGeom>
          <a:ln w="12700"/>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Shape 453"/>
          <p:cNvSpPr/>
          <p:nvPr/>
        </p:nvSpPr>
        <p:spPr>
          <a:xfrm>
            <a:off x="152400" y="685800"/>
            <a:ext cx="8839200" cy="1588"/>
          </a:xfrm>
          <a:prstGeom prst="line">
            <a:avLst/>
          </a:prstGeom>
          <a:ln w="38100">
            <a:solidFill>
              <a:srgbClr val="021EAA"/>
            </a:solidFill>
          </a:ln>
        </p:spPr>
        <p:txBody>
          <a:bodyPr lIns="0" tIns="0" rIns="0" bIns="0"/>
          <a:lstStyle/>
          <a:p>
            <a:pPr/>
          </a:p>
        </p:txBody>
      </p:sp>
      <p:sp>
        <p:nvSpPr>
          <p:cNvPr id="454" name="Shape 454"/>
          <p:cNvSpPr/>
          <p:nvPr>
            <p:ph type="title"/>
          </p:nvPr>
        </p:nvSpPr>
        <p:spPr>
          <a:prstGeom prst="rect">
            <a:avLst/>
          </a:prstGeom>
        </p:spPr>
        <p:txBody>
          <a:bodyPr/>
          <a:lstStyle>
            <a:lvl1pPr>
              <a:defRPr sz="3600"/>
            </a:lvl1pPr>
          </a:lstStyle>
          <a:p>
            <a:pPr/>
            <a:r>
              <a:t>EIC: Longitudinal Spin of the Proton (I)</a:t>
            </a:r>
          </a:p>
        </p:txBody>
      </p:sp>
      <p:sp>
        <p:nvSpPr>
          <p:cNvPr id="455" name="Shape 45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6" name="pasted-image.pdf"/>
          <p:cNvPicPr>
            <a:picLocks noChangeAspect="1"/>
          </p:cNvPicPr>
          <p:nvPr/>
        </p:nvPicPr>
        <p:blipFill>
          <a:blip r:embed="rId3">
            <a:extLst/>
          </a:blip>
          <a:stretch>
            <a:fillRect/>
          </a:stretch>
        </p:blipFill>
        <p:spPr>
          <a:xfrm>
            <a:off x="3629256" y="859348"/>
            <a:ext cx="5407275" cy="821579"/>
          </a:xfrm>
          <a:prstGeom prst="rect">
            <a:avLst/>
          </a:prstGeom>
          <a:ln w="12700"/>
        </p:spPr>
      </p:pic>
      <p:sp>
        <p:nvSpPr>
          <p:cNvPr id="457" name="Shape 457"/>
          <p:cNvSpPr/>
          <p:nvPr/>
        </p:nvSpPr>
        <p:spPr>
          <a:xfrm>
            <a:off x="82868" y="868723"/>
            <a:ext cx="3458330"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Inclusive Measurement:</a:t>
            </a:r>
          </a:p>
          <a:p>
            <a:pPr marL="40639" marR="40639" defTabSz="914400">
              <a:defRPr sz="2400">
                <a:uFill>
                  <a:solidFill>
                    <a:srgbClr val="000000"/>
                  </a:solidFill>
                </a:uFill>
                <a:latin typeface="+mn-lt"/>
                <a:ea typeface="+mn-ea"/>
                <a:cs typeface="+mn-cs"/>
                <a:sym typeface="Arial"/>
              </a:defRPr>
            </a:pPr>
            <a:r>
              <a:t>e+p → e′+X</a:t>
            </a:r>
          </a:p>
        </p:txBody>
      </p:sp>
      <p:grpSp>
        <p:nvGrpSpPr>
          <p:cNvPr id="460" name="Group 460"/>
          <p:cNvGrpSpPr/>
          <p:nvPr/>
        </p:nvGrpSpPr>
        <p:grpSpPr>
          <a:xfrm>
            <a:off x="117592" y="1824441"/>
            <a:ext cx="8370406" cy="944120"/>
            <a:chOff x="0" y="0"/>
            <a:chExt cx="8370404" cy="944119"/>
          </a:xfrm>
        </p:grpSpPr>
        <p:pic>
          <p:nvPicPr>
            <p:cNvPr id="458" name="pasted-image.pdf"/>
            <p:cNvPicPr>
              <a:picLocks noChangeAspect="1"/>
            </p:cNvPicPr>
            <p:nvPr/>
          </p:nvPicPr>
          <p:blipFill>
            <a:blip r:embed="rId4">
              <a:extLst/>
            </a:blip>
            <a:stretch>
              <a:fillRect/>
            </a:stretch>
          </p:blipFill>
          <p:spPr>
            <a:xfrm>
              <a:off x="2269806" y="0"/>
              <a:ext cx="6100599" cy="944120"/>
            </a:xfrm>
            <a:prstGeom prst="rect">
              <a:avLst/>
            </a:prstGeom>
            <a:ln w="12700" cap="flat">
              <a:noFill/>
              <a:round/>
            </a:ln>
            <a:effectLst/>
          </p:spPr>
        </p:pic>
        <p:sp>
          <p:nvSpPr>
            <p:cNvPr id="459" name="Shape 459"/>
            <p:cNvSpPr/>
            <p:nvPr/>
          </p:nvSpPr>
          <p:spPr>
            <a:xfrm>
              <a:off x="0" y="248445"/>
              <a:ext cx="2188230"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Leading Order:</a:t>
              </a:r>
            </a:p>
          </p:txBody>
        </p:sp>
      </p:grpSp>
      <p:grpSp>
        <p:nvGrpSpPr>
          <p:cNvPr id="464" name="Group 464"/>
          <p:cNvGrpSpPr/>
          <p:nvPr/>
        </p:nvGrpSpPr>
        <p:grpSpPr>
          <a:xfrm>
            <a:off x="282545" y="3589053"/>
            <a:ext cx="7279085" cy="674490"/>
            <a:chOff x="0" y="0"/>
            <a:chExt cx="7279084" cy="674489"/>
          </a:xfrm>
        </p:grpSpPr>
        <p:pic>
          <p:nvPicPr>
            <p:cNvPr id="461" name="pasted-image.pdf"/>
            <p:cNvPicPr>
              <a:picLocks noChangeAspect="1"/>
            </p:cNvPicPr>
            <p:nvPr/>
          </p:nvPicPr>
          <p:blipFill>
            <a:blip r:embed="rId5">
              <a:extLst/>
            </a:blip>
            <a:stretch>
              <a:fillRect/>
            </a:stretch>
          </p:blipFill>
          <p:spPr>
            <a:xfrm>
              <a:off x="2358206" y="0"/>
              <a:ext cx="2697957" cy="674490"/>
            </a:xfrm>
            <a:prstGeom prst="rect">
              <a:avLst/>
            </a:prstGeom>
            <a:ln w="12700" cap="flat">
              <a:noFill/>
              <a:round/>
            </a:ln>
            <a:effectLst/>
          </p:spPr>
        </p:pic>
        <p:sp>
          <p:nvSpPr>
            <p:cNvPr id="462" name="Shape 462"/>
            <p:cNvSpPr/>
            <p:nvPr/>
          </p:nvSpPr>
          <p:spPr>
            <a:xfrm>
              <a:off x="0" y="113630"/>
              <a:ext cx="2001302"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Higher Order:</a:t>
              </a:r>
            </a:p>
          </p:txBody>
        </p:sp>
        <p:sp>
          <p:nvSpPr>
            <p:cNvPr id="463" name="Shape 463"/>
            <p:cNvSpPr/>
            <p:nvPr/>
          </p:nvSpPr>
          <p:spPr>
            <a:xfrm>
              <a:off x="5413067" y="113630"/>
              <a:ext cx="1866018"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uFill>
                    <a:solidFill>
                      <a:srgbClr val="000000"/>
                    </a:solidFill>
                  </a:uFill>
                  <a:latin typeface="+mn-lt"/>
                  <a:ea typeface="+mn-ea"/>
                  <a:cs typeface="+mn-cs"/>
                  <a:sym typeface="Arial"/>
                </a:defRPr>
              </a:lvl1pPr>
            </a:lstStyle>
            <a:p>
              <a:pPr/>
              <a:r>
                <a:t>(Gluon Spin)</a:t>
              </a:r>
            </a:p>
          </p:txBody>
        </p:sp>
      </p:grpSp>
      <p:grpSp>
        <p:nvGrpSpPr>
          <p:cNvPr id="467" name="Group 467"/>
          <p:cNvGrpSpPr/>
          <p:nvPr/>
        </p:nvGrpSpPr>
        <p:grpSpPr>
          <a:xfrm>
            <a:off x="2542414" y="2577212"/>
            <a:ext cx="5943344" cy="770779"/>
            <a:chOff x="0" y="0"/>
            <a:chExt cx="5943342" cy="770777"/>
          </a:xfrm>
        </p:grpSpPr>
        <p:sp>
          <p:nvSpPr>
            <p:cNvPr id="465" name="Shape 465"/>
            <p:cNvSpPr/>
            <p:nvPr/>
          </p:nvSpPr>
          <p:spPr>
            <a:xfrm>
              <a:off x="3866562" y="175601"/>
              <a:ext cx="2076781" cy="4195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defTabSz="914400">
                <a:defRPr sz="2400">
                  <a:uFill>
                    <a:solidFill>
                      <a:srgbClr val="000000"/>
                    </a:solidFill>
                  </a:uFill>
                  <a:latin typeface="+mn-lt"/>
                  <a:ea typeface="+mn-ea"/>
                  <a:cs typeface="+mn-cs"/>
                  <a:sym typeface="Arial"/>
                </a:defRPr>
              </a:lvl1pPr>
            </a:lstStyle>
            <a:p>
              <a:pPr/>
              <a:r>
                <a:t>(Quark Spin)</a:t>
              </a:r>
            </a:p>
          </p:txBody>
        </p:sp>
        <p:pic>
          <p:nvPicPr>
            <p:cNvPr id="466" name="pasted-image.pdf"/>
            <p:cNvPicPr>
              <a:picLocks noChangeAspect="1"/>
            </p:cNvPicPr>
            <p:nvPr/>
          </p:nvPicPr>
          <p:blipFill>
            <a:blip r:embed="rId6">
              <a:extLst/>
            </a:blip>
            <a:stretch>
              <a:fillRect/>
            </a:stretch>
          </p:blipFill>
          <p:spPr>
            <a:xfrm>
              <a:off x="0" y="0"/>
              <a:ext cx="3622656" cy="770778"/>
            </a:xfrm>
            <a:prstGeom prst="rect">
              <a:avLst/>
            </a:prstGeom>
            <a:ln w="12700" cap="flat">
              <a:noFill/>
              <a:round/>
            </a:ln>
            <a:effectLst/>
          </p:spPr>
        </p:pic>
      </p:grpSp>
      <p:pic>
        <p:nvPicPr>
          <p:cNvPr id="468" name="a.pdf"/>
          <p:cNvPicPr>
            <a:picLocks noChangeAspect="1"/>
          </p:cNvPicPr>
          <p:nvPr/>
        </p:nvPicPr>
        <p:blipFill>
          <a:blip r:embed="rId7">
            <a:extLst/>
          </a:blip>
          <a:stretch>
            <a:fillRect/>
          </a:stretch>
        </p:blipFill>
        <p:spPr>
          <a:xfrm>
            <a:off x="84592" y="2461011"/>
            <a:ext cx="2917510" cy="2805044"/>
          </a:xfrm>
          <a:prstGeom prst="rect">
            <a:avLst/>
          </a:prstGeom>
          <a:ln w="12700"/>
        </p:spPr>
      </p:pic>
      <p:pic>
        <p:nvPicPr>
          <p:cNvPr id="469" name="d.pdf"/>
          <p:cNvPicPr>
            <a:picLocks noChangeAspect="1"/>
          </p:cNvPicPr>
          <p:nvPr/>
        </p:nvPicPr>
        <p:blipFill>
          <a:blip r:embed="rId8">
            <a:extLst/>
          </a:blip>
          <a:stretch>
            <a:fillRect/>
          </a:stretch>
        </p:blipFill>
        <p:spPr>
          <a:xfrm>
            <a:off x="84592" y="2461011"/>
            <a:ext cx="2917510" cy="2805044"/>
          </a:xfrm>
          <a:prstGeom prst="rect">
            <a:avLst/>
          </a:prstGeom>
          <a:ln w="12700"/>
        </p:spPr>
      </p:pic>
      <p:pic>
        <p:nvPicPr>
          <p:cNvPr id="470" name="1.pdf"/>
          <p:cNvPicPr>
            <a:picLocks noChangeAspect="1"/>
          </p:cNvPicPr>
          <p:nvPr/>
        </p:nvPicPr>
        <p:blipFill>
          <a:blip r:embed="rId9">
            <a:extLst/>
          </a:blip>
          <a:stretch>
            <a:fillRect/>
          </a:stretch>
        </p:blipFill>
        <p:spPr>
          <a:xfrm>
            <a:off x="3099399" y="477680"/>
            <a:ext cx="2903497" cy="4785665"/>
          </a:xfrm>
          <a:prstGeom prst="rect">
            <a:avLst/>
          </a:prstGeom>
          <a:ln w="12700"/>
        </p:spPr>
      </p:pic>
      <p:pic>
        <p:nvPicPr>
          <p:cNvPr id="471" name="4.pdf"/>
          <p:cNvPicPr>
            <a:picLocks noChangeAspect="1"/>
          </p:cNvPicPr>
          <p:nvPr/>
        </p:nvPicPr>
        <p:blipFill>
          <a:blip r:embed="rId10">
            <a:extLst/>
          </a:blip>
          <a:stretch>
            <a:fillRect/>
          </a:stretch>
        </p:blipFill>
        <p:spPr>
          <a:xfrm>
            <a:off x="3099399" y="477680"/>
            <a:ext cx="2903497" cy="4785665"/>
          </a:xfrm>
          <a:prstGeom prst="rect">
            <a:avLst/>
          </a:prstGeom>
          <a:ln w="12700"/>
        </p:spPr>
      </p:pic>
      <p:pic>
        <p:nvPicPr>
          <p:cNvPr id="472" name="0000.pdf"/>
          <p:cNvPicPr>
            <a:picLocks noChangeAspect="1"/>
          </p:cNvPicPr>
          <p:nvPr/>
        </p:nvPicPr>
        <p:blipFill>
          <a:blip r:embed="rId11">
            <a:extLst/>
          </a:blip>
          <a:stretch>
            <a:fillRect/>
          </a:stretch>
        </p:blipFill>
        <p:spPr>
          <a:xfrm>
            <a:off x="6112893" y="1353272"/>
            <a:ext cx="2910573" cy="3912603"/>
          </a:xfrm>
          <a:prstGeom prst="rect">
            <a:avLst/>
          </a:prstGeom>
          <a:ln w="12700"/>
        </p:spPr>
      </p:pic>
      <p:sp>
        <p:nvSpPr>
          <p:cNvPr id="473" name="Shape 473"/>
          <p:cNvSpPr/>
          <p:nvPr/>
        </p:nvSpPr>
        <p:spPr>
          <a:xfrm>
            <a:off x="328776" y="5352749"/>
            <a:ext cx="8615373" cy="11164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defRPr sz="2200">
                <a:uFill>
                  <a:solidFill>
                    <a:srgbClr val="000000"/>
                  </a:solidFill>
                </a:uFill>
                <a:latin typeface="+mn-lt"/>
                <a:ea typeface="+mn-ea"/>
                <a:cs typeface="+mn-cs"/>
                <a:sym typeface="Arial"/>
              </a:defRPr>
            </a:pPr>
            <a:r>
              <a:t>For ∫</a:t>
            </a:r>
            <a:r>
              <a:rPr>
                <a:latin typeface="Lucida Calligraphy"/>
                <a:ea typeface="Lucida Calligraphy"/>
                <a:cs typeface="Lucida Calligraphy"/>
                <a:sym typeface="Lucida Calligraphy"/>
              </a:rPr>
              <a:t>L</a:t>
            </a:r>
            <a:r>
              <a:t>dt = 10 fb</a:t>
            </a:r>
            <a:r>
              <a:rPr baseline="31999"/>
              <a:t>-1</a:t>
            </a:r>
            <a:r>
              <a:t> and 70% polarization</a:t>
            </a:r>
          </a:p>
          <a:p>
            <a:pPr marL="40639" marR="40639" defTabSz="914400">
              <a:defRPr sz="2200">
                <a:solidFill>
                  <a:srgbClr val="008BFF"/>
                </a:solidFill>
                <a:uFill>
                  <a:solidFill>
                    <a:srgbClr val="000000"/>
                  </a:solidFill>
                </a:uFill>
                <a:latin typeface="+mn-lt"/>
                <a:ea typeface="+mn-ea"/>
                <a:cs typeface="+mn-cs"/>
                <a:sym typeface="Arial"/>
              </a:defRPr>
            </a:pPr>
            <a:r>
              <a:t>Current knowledge (DSSV): uses strong theoretical constraints</a:t>
            </a:r>
          </a:p>
          <a:p>
            <a:pPr marL="40639" marR="40639" defTabSz="914400">
              <a:defRPr sz="2200">
                <a:solidFill>
                  <a:srgbClr val="021EAA"/>
                </a:solidFill>
                <a:uFill>
                  <a:solidFill>
                    <a:srgbClr val="000000"/>
                  </a:solidFill>
                </a:uFill>
                <a:latin typeface="+mn-lt"/>
                <a:ea typeface="+mn-ea"/>
                <a:cs typeface="+mn-cs"/>
                <a:sym typeface="Arial"/>
              </a:defRPr>
            </a:pPr>
            <a:r>
              <a:t>EIC projections do not  </a:t>
            </a:r>
            <a:r>
              <a:rPr>
                <a:latin typeface="Symbol"/>
                <a:ea typeface="Symbol"/>
                <a:cs typeface="Symbol"/>
                <a:sym typeface="Symbol"/>
              </a:rPr>
              <a:t>⇒</a:t>
            </a:r>
            <a:r>
              <a:t> test w/o assumptions</a:t>
            </a:r>
          </a:p>
        </p:txBody>
      </p:sp>
      <p:sp>
        <p:nvSpPr>
          <p:cNvPr id="474" name="Shape 474"/>
          <p:cNvSpPr/>
          <p:nvPr/>
        </p:nvSpPr>
        <p:spPr>
          <a:xfrm>
            <a:off x="972191" y="1981951"/>
            <a:ext cx="1552623"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Quark Spin</a:t>
            </a:r>
          </a:p>
        </p:txBody>
      </p:sp>
      <p:sp>
        <p:nvSpPr>
          <p:cNvPr id="475" name="Shape 475"/>
          <p:cNvSpPr/>
          <p:nvPr/>
        </p:nvSpPr>
        <p:spPr>
          <a:xfrm>
            <a:off x="3867791" y="1981951"/>
            <a:ext cx="1537343"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Gluon Spin</a:t>
            </a:r>
          </a:p>
        </p:txBody>
      </p:sp>
      <p:sp>
        <p:nvSpPr>
          <p:cNvPr id="476" name="Shape 476"/>
          <p:cNvSpPr/>
          <p:nvPr/>
        </p:nvSpPr>
        <p:spPr>
          <a:xfrm>
            <a:off x="6308964" y="1981951"/>
            <a:ext cx="2717290"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½-Gluon-Quark Spin</a:t>
            </a:r>
          </a:p>
        </p:txBody>
      </p:sp>
      <p:sp>
        <p:nvSpPr>
          <p:cNvPr id="477" name="Shape 477"/>
          <p:cNvSpPr/>
          <p:nvPr/>
        </p:nvSpPr>
        <p:spPr>
          <a:xfrm>
            <a:off x="948204" y="3285263"/>
            <a:ext cx="5274369" cy="752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defRPr sz="2200">
                <a:solidFill>
                  <a:srgbClr val="941100"/>
                </a:solidFill>
                <a:uFill>
                  <a:solidFill>
                    <a:srgbClr val="000000"/>
                  </a:solidFill>
                </a:uFill>
                <a:latin typeface="+mn-lt"/>
                <a:ea typeface="+mn-ea"/>
                <a:cs typeface="+mn-cs"/>
                <a:sym typeface="Arial"/>
              </a:defRPr>
            </a:lvl1pPr>
          </a:lstStyle>
          <a:p>
            <a:pPr/>
            <a:r>
              <a:t>Combining information on ∆Σ and ∆g  constrains angular momentum</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60"/>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464"/>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467"/>
                                        </p:tgtEl>
                                        <p:attrNameLst>
                                          <p:attrName>style.visibility</p:attrName>
                                        </p:attrNameLst>
                                      </p:cBhvr>
                                      <p:to>
                                        <p:strVal val="hidden"/>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468"/>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4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xit" nodeType="clickEffect" presetSubtype="0" presetID="1" grpId="6" fill="hold">
                                  <p:stCondLst>
                                    <p:cond delay="0"/>
                                  </p:stCondLst>
                                  <p:iterate type="el" backwards="0">
                                    <p:tmAbs val="0"/>
                                  </p:iterate>
                                  <p:childTnLst>
                                    <p:set>
                                      <p:cBhvr>
                                        <p:cTn id="22" fill="hold">
                                          <p:stCondLst>
                                            <p:cond delay="0"/>
                                          </p:stCondLst>
                                        </p:cTn>
                                        <p:tgtEl>
                                          <p:spTgt spid="468"/>
                                        </p:tgtEl>
                                        <p:attrNameLst>
                                          <p:attrName>style.visibility</p:attrName>
                                        </p:attrNameLst>
                                      </p:cBhvr>
                                      <p:to>
                                        <p:strVal val="hidden"/>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46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470"/>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4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10" fill="hold">
                                  <p:stCondLst>
                                    <p:cond delay="0"/>
                                  </p:stCondLst>
                                  <p:iterate type="el" backwards="0">
                                    <p:tmAbs val="0"/>
                                  </p:iterate>
                                  <p:childTnLst>
                                    <p:set>
                                      <p:cBhvr>
                                        <p:cTn id="36" fill="hold">
                                          <p:stCondLst>
                                            <p:cond delay="0"/>
                                          </p:stCondLst>
                                        </p:cTn>
                                        <p:tgtEl>
                                          <p:spTgt spid="470"/>
                                        </p:tgtEl>
                                        <p:attrNameLst>
                                          <p:attrName>style.visibility</p:attrName>
                                        </p:attrNameLst>
                                      </p:cBhvr>
                                      <p:to>
                                        <p:strVal val="hidden"/>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47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12" fill="hold">
                                  <p:stCondLst>
                                    <p:cond delay="0"/>
                                  </p:stCondLst>
                                  <p:iterate type="el" backwards="0">
                                    <p:tmAbs val="0"/>
                                  </p:iterate>
                                  <p:childTnLst>
                                    <p:set>
                                      <p:cBhvr>
                                        <p:cTn id="43" fill="hold"/>
                                        <p:tgtEl>
                                          <p:spTgt spid="476"/>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472"/>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47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xit" nodeType="clickEffect" presetSubtype="0" presetID="1" grpId="15" fill="hold">
                                  <p:stCondLst>
                                    <p:cond delay="0"/>
                                  </p:stCondLst>
                                  <p:iterate type="el" backwards="0">
                                    <p:tmAbs val="0"/>
                                  </p:iterate>
                                  <p:childTnLst>
                                    <p:set>
                                      <p:cBhvr>
                                        <p:cTn id="53" fill="hold">
                                          <p:stCondLst>
                                            <p:cond delay="0"/>
                                          </p:stCondLst>
                                        </p:cTn>
                                        <p:tgtEl>
                                          <p:spTgt spid="475"/>
                                        </p:tgtEl>
                                        <p:attrNameLst>
                                          <p:attrName>style.visibility</p:attrName>
                                        </p:attrNameLst>
                                      </p:cBhvr>
                                      <p:to>
                                        <p:strVal val="hidden"/>
                                      </p:to>
                                    </p:set>
                                  </p:childTnLst>
                                </p:cTn>
                              </p:par>
                            </p:childTnLst>
                          </p:cTn>
                        </p:par>
                        <p:par>
                          <p:cTn id="54" fill="hold">
                            <p:stCondLst>
                              <p:cond delay="0"/>
                            </p:stCondLst>
                            <p:childTnLst>
                              <p:par>
                                <p:cTn id="55" presetClass="exit" nodeType="afterEffect" presetSubtype="0" presetID="1" grpId="16" fill="hold">
                                  <p:stCondLst>
                                    <p:cond delay="0"/>
                                  </p:stCondLst>
                                  <p:iterate type="el" backwards="0">
                                    <p:tmAbs val="0"/>
                                  </p:iterate>
                                  <p:childTnLst>
                                    <p:set>
                                      <p:cBhvr>
                                        <p:cTn id="56" fill="hold">
                                          <p:stCondLst>
                                            <p:cond delay="0"/>
                                          </p:stCondLst>
                                        </p:cTn>
                                        <p:tgtEl>
                                          <p:spTgt spid="474"/>
                                        </p:tgtEl>
                                        <p:attrNameLst>
                                          <p:attrName>style.visibility</p:attrName>
                                        </p:attrNameLst>
                                      </p:cBhvr>
                                      <p:to>
                                        <p:strVal val="hidden"/>
                                      </p:to>
                                    </p:set>
                                  </p:childTnLst>
                                </p:cTn>
                              </p:par>
                            </p:childTnLst>
                          </p:cTn>
                        </p:par>
                        <p:par>
                          <p:cTn id="57" fill="hold">
                            <p:stCondLst>
                              <p:cond delay="0"/>
                            </p:stCondLst>
                            <p:childTnLst>
                              <p:par>
                                <p:cTn id="58" presetClass="exit" nodeType="afterEffect" presetSubtype="0" presetID="1" grpId="17" fill="hold">
                                  <p:stCondLst>
                                    <p:cond delay="0"/>
                                  </p:stCondLst>
                                  <p:iterate type="el" backwards="0">
                                    <p:tmAbs val="0"/>
                                  </p:iterate>
                                  <p:childTnLst>
                                    <p:set>
                                      <p:cBhvr>
                                        <p:cTn id="59" fill="hold">
                                          <p:stCondLst>
                                            <p:cond delay="0"/>
                                          </p:stCondLst>
                                        </p:cTn>
                                        <p:tgtEl>
                                          <p:spTgt spid="471"/>
                                        </p:tgtEl>
                                        <p:attrNameLst>
                                          <p:attrName>style.visibility</p:attrName>
                                        </p:attrNameLst>
                                      </p:cBhvr>
                                      <p:to>
                                        <p:strVal val="hidden"/>
                                      </p:to>
                                    </p:set>
                                  </p:childTnLst>
                                </p:cTn>
                              </p:par>
                            </p:childTnLst>
                          </p:cTn>
                        </p:par>
                        <p:par>
                          <p:cTn id="60" fill="hold">
                            <p:stCondLst>
                              <p:cond delay="0"/>
                            </p:stCondLst>
                            <p:childTnLst>
                              <p:par>
                                <p:cTn id="61" presetClass="exit" nodeType="afterEffect" presetSubtype="0" presetID="1" grpId="18" fill="hold">
                                  <p:stCondLst>
                                    <p:cond delay="0"/>
                                  </p:stCondLst>
                                  <p:iterate type="el" backwards="0">
                                    <p:tmAbs val="0"/>
                                  </p:iterate>
                                  <p:childTnLst>
                                    <p:set>
                                      <p:cBhvr>
                                        <p:cTn id="62" fill="hold">
                                          <p:stCondLst>
                                            <p:cond delay="0"/>
                                          </p:stCondLst>
                                        </p:cTn>
                                        <p:tgtEl>
                                          <p:spTgt spid="469"/>
                                        </p:tgtEl>
                                        <p:attrNameLst>
                                          <p:attrName>style.visibility</p:attrName>
                                        </p:attrNameLst>
                                      </p:cBhvr>
                                      <p:to>
                                        <p:strVal val="hidden"/>
                                      </p:to>
                                    </p:set>
                                  </p:childTnLst>
                                </p:cTn>
                              </p:par>
                            </p:childTnLst>
                          </p:cTn>
                        </p:par>
                        <p:par>
                          <p:cTn id="63" fill="hold">
                            <p:stCondLst>
                              <p:cond delay="0"/>
                            </p:stCondLst>
                            <p:childTnLst>
                              <p:par>
                                <p:cTn id="64" presetClass="entr" nodeType="afterEffect" presetSubtype="0" presetID="1" grpId="19" fill="hold">
                                  <p:stCondLst>
                                    <p:cond delay="0"/>
                                  </p:stCondLst>
                                  <p:iterate type="el" backwards="0">
                                    <p:tmAbs val="0"/>
                                  </p:iterate>
                                  <p:childTnLst>
                                    <p:set>
                                      <p:cBhvr>
                                        <p:cTn id="65" fill="hold"/>
                                        <p:tgtEl>
                                          <p:spTgt spid="4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0" grpId="1"/>
      <p:bldP build="whole" bldLvl="1" animBg="1" rev="0" advAuto="0" spid="464" grpId="2"/>
      <p:bldP build="whole" bldLvl="1" animBg="1" rev="0" advAuto="0" spid="474" grpId="16"/>
      <p:bldP build="whole" bldLvl="1" animBg="1" rev="0" advAuto="0" spid="471" grpId="11"/>
      <p:bldP build="whole" bldLvl="1" animBg="1" rev="0" advAuto="0" spid="475" grpId="15"/>
      <p:bldP build="whole" bldLvl="1" animBg="1" rev="0" advAuto="0" spid="469" grpId="18"/>
      <p:bldP build="whole" bldLvl="1" animBg="1" rev="0" advAuto="0" spid="477" grpId="19"/>
      <p:bldP build="whole" bldLvl="1" animBg="1" rev="0" advAuto="0" spid="468" grpId="4"/>
      <p:bldP build="whole" bldLvl="1" animBg="1" rev="0" advAuto="0" spid="474" grpId="5"/>
      <p:bldP build="whole" bldLvl="1" animBg="1" rev="0" advAuto="0" spid="468" grpId="6"/>
      <p:bldP build="whole" bldLvl="1" animBg="1" rev="0" advAuto="0" spid="467" grpId="3"/>
      <p:bldP build="whole" bldLvl="1" animBg="1" rev="0" advAuto="0" spid="471" grpId="17"/>
      <p:bldP build="whole" bldLvl="1" animBg="1" rev="0" advAuto="0" spid="469" grpId="7"/>
      <p:bldP build="whole" bldLvl="1" animBg="1" rev="0" advAuto="0" spid="470" grpId="8"/>
      <p:bldP build="whole" bldLvl="1" animBg="1" rev="0" advAuto="0" spid="472" grpId="13"/>
      <p:bldP build="whole" bldLvl="1" animBg="1" rev="0" advAuto="0" spid="470" grpId="10"/>
      <p:bldP build="whole" bldLvl="1" animBg="1" rev="0" advAuto="0" spid="476" grpId="12"/>
      <p:bldP build="whole" bldLvl="1" animBg="1" rev="0" advAuto="0" spid="475" grpId="9"/>
      <p:bldP build="whole" bldLvl="1" animBg="1" rev="0" advAuto="0" spid="473" grpId="14"/>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Shape 481"/>
          <p:cNvSpPr/>
          <p:nvPr/>
        </p:nvSpPr>
        <p:spPr>
          <a:xfrm>
            <a:off x="152400" y="685800"/>
            <a:ext cx="8839200" cy="1588"/>
          </a:xfrm>
          <a:prstGeom prst="line">
            <a:avLst/>
          </a:prstGeom>
          <a:ln w="38100">
            <a:solidFill>
              <a:srgbClr val="021EAA"/>
            </a:solidFill>
          </a:ln>
        </p:spPr>
        <p:txBody>
          <a:bodyPr lIns="0" tIns="0" rIns="0" bIns="0"/>
          <a:lstStyle/>
          <a:p>
            <a:pPr/>
          </a:p>
        </p:txBody>
      </p:sp>
      <p:sp>
        <p:nvSpPr>
          <p:cNvPr id="482" name="Shape 482"/>
          <p:cNvSpPr/>
          <p:nvPr>
            <p:ph type="title"/>
          </p:nvPr>
        </p:nvSpPr>
        <p:spPr>
          <a:prstGeom prst="rect">
            <a:avLst/>
          </a:prstGeom>
        </p:spPr>
        <p:txBody>
          <a:bodyPr/>
          <a:lstStyle/>
          <a:p>
            <a:pPr/>
            <a:r>
              <a:t>EIC: Nuclear Structure Functions (I)</a:t>
            </a:r>
          </a:p>
        </p:txBody>
      </p:sp>
      <p:sp>
        <p:nvSpPr>
          <p:cNvPr id="483" name="Shape 483"/>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89" name="Group 489"/>
          <p:cNvGrpSpPr/>
          <p:nvPr/>
        </p:nvGrpSpPr>
        <p:grpSpPr>
          <a:xfrm>
            <a:off x="946150" y="1349472"/>
            <a:ext cx="7226300" cy="1161856"/>
            <a:chOff x="0" y="0"/>
            <a:chExt cx="7226300" cy="1161855"/>
          </a:xfrm>
        </p:grpSpPr>
        <p:pic>
          <p:nvPicPr>
            <p:cNvPr id="484" name="droppedImage.pdf"/>
            <p:cNvPicPr>
              <a:picLocks noChangeAspect="1"/>
            </p:cNvPicPr>
            <p:nvPr/>
          </p:nvPicPr>
          <p:blipFill>
            <a:blip r:embed="rId3">
              <a:extLst/>
            </a:blip>
            <a:stretch>
              <a:fillRect/>
            </a:stretch>
          </p:blipFill>
          <p:spPr>
            <a:xfrm>
              <a:off x="0" y="0"/>
              <a:ext cx="6510216" cy="622301"/>
            </a:xfrm>
            <a:prstGeom prst="rect">
              <a:avLst/>
            </a:prstGeom>
            <a:ln w="12700" cap="flat">
              <a:noFill/>
              <a:round/>
            </a:ln>
            <a:effectLst/>
          </p:spPr>
        </p:pic>
        <p:sp>
          <p:nvSpPr>
            <p:cNvPr id="485" name="Shape 485"/>
            <p:cNvSpPr/>
            <p:nvPr/>
          </p:nvSpPr>
          <p:spPr>
            <a:xfrm>
              <a:off x="1879600" y="801033"/>
              <a:ext cx="2015999" cy="360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8F00"/>
                </a:buClr>
                <a:buFont typeface="Arial"/>
                <a:defRPr b="1" sz="1800">
                  <a:solidFill>
                    <a:srgbClr val="0433FF"/>
                  </a:solidFill>
                  <a:uFill>
                    <a:solidFill>
                      <a:srgbClr val="0433FF"/>
                    </a:solidFill>
                  </a:uFill>
                  <a:latin typeface="+mn-lt"/>
                  <a:ea typeface="+mn-ea"/>
                  <a:cs typeface="+mn-cs"/>
                  <a:sym typeface="Arial"/>
                </a:defRPr>
              </a:lvl1pPr>
            </a:lstStyle>
            <a:p>
              <a:pPr/>
              <a:r>
                <a:t>quark+anti-quark</a:t>
              </a:r>
            </a:p>
          </p:txBody>
        </p:sp>
        <p:sp>
          <p:nvSpPr>
            <p:cNvPr id="486" name="Shape 486"/>
            <p:cNvSpPr/>
            <p:nvPr/>
          </p:nvSpPr>
          <p:spPr>
            <a:xfrm>
              <a:off x="6070600" y="713721"/>
              <a:ext cx="115570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buClr>
                  <a:srgbClr val="008F00"/>
                </a:buClr>
                <a:buFont typeface="Arial"/>
                <a:defRPr b="1" sz="1800">
                  <a:solidFill>
                    <a:srgbClr val="FF2600"/>
                  </a:solidFill>
                  <a:uFill>
                    <a:solidFill>
                      <a:srgbClr val="FF2600"/>
                    </a:solidFill>
                  </a:uFill>
                  <a:latin typeface="+mn-lt"/>
                  <a:ea typeface="+mn-ea"/>
                  <a:cs typeface="+mn-cs"/>
                  <a:sym typeface="Arial"/>
                </a:defRPr>
              </a:lvl1pPr>
            </a:lstStyle>
            <a:p>
              <a:pPr>
                <a:defRPr b="0" sz="2400">
                  <a:latin typeface="Times New Roman"/>
                  <a:ea typeface="Times New Roman"/>
                  <a:cs typeface="Times New Roman"/>
                  <a:sym typeface="Times New Roman"/>
                </a:defRPr>
              </a:pPr>
              <a:r>
                <a:rPr b="1" sz="1800">
                  <a:latin typeface="+mn-lt"/>
                  <a:ea typeface="+mn-ea"/>
                  <a:cs typeface="+mn-cs"/>
                  <a:sym typeface="Arial"/>
                </a:rPr>
                <a:t>gluon</a:t>
              </a:r>
            </a:p>
          </p:txBody>
        </p:sp>
        <p:sp>
          <p:nvSpPr>
            <p:cNvPr id="487" name="Shape 487"/>
            <p:cNvSpPr/>
            <p:nvPr/>
          </p:nvSpPr>
          <p:spPr>
            <a:xfrm flipV="1">
              <a:off x="3820274" y="510521"/>
              <a:ext cx="459626" cy="332428"/>
            </a:xfrm>
            <a:prstGeom prst="line">
              <a:avLst/>
            </a:prstGeom>
            <a:noFill/>
            <a:ln w="25400" cap="flat">
              <a:solidFill>
                <a:srgbClr val="0061FF"/>
              </a:solidFill>
              <a:prstDash val="solid"/>
              <a:round/>
              <a:headEnd type="stealth" w="med" len="med"/>
              <a:tailEnd type="stealth" w="med" len="med"/>
            </a:ln>
            <a:effectLst/>
          </p:spPr>
          <p:txBody>
            <a:bodyPr wrap="square" lIns="0" tIns="0" rIns="0" bIns="0" numCol="1" anchor="t">
              <a:noAutofit/>
            </a:bodyPr>
            <a:lstStyle/>
            <a:p>
              <a:pPr/>
            </a:p>
          </p:txBody>
        </p:sp>
        <p:sp>
          <p:nvSpPr>
            <p:cNvPr id="488" name="Shape 488"/>
            <p:cNvSpPr/>
            <p:nvPr/>
          </p:nvSpPr>
          <p:spPr>
            <a:xfrm flipH="1" flipV="1">
              <a:off x="5880100" y="485121"/>
              <a:ext cx="228601" cy="342901"/>
            </a:xfrm>
            <a:prstGeom prst="line">
              <a:avLst/>
            </a:prstGeom>
            <a:noFill/>
            <a:ln w="25400" cap="flat">
              <a:solidFill>
                <a:srgbClr val="E32400"/>
              </a:solidFill>
              <a:prstDash val="solid"/>
              <a:round/>
              <a:headEnd type="stealth" w="med" len="med"/>
              <a:tailEnd type="stealth" w="med" len="med"/>
            </a:ln>
            <a:effectLst/>
          </p:spPr>
          <p:txBody>
            <a:bodyPr wrap="square" lIns="0" tIns="0" rIns="0" bIns="0" numCol="1" anchor="t">
              <a:noAutofit/>
            </a:bodyPr>
            <a:lstStyle/>
            <a:p>
              <a:pPr/>
            </a:p>
          </p:txBody>
        </p:sp>
      </p:grpSp>
      <p:sp>
        <p:nvSpPr>
          <p:cNvPr id="490" name="Shape 490"/>
          <p:cNvSpPr/>
          <p:nvPr/>
        </p:nvSpPr>
        <p:spPr>
          <a:xfrm>
            <a:off x="279489" y="2580995"/>
            <a:ext cx="7863791" cy="1158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solidFill>
                  <a:srgbClr val="941751"/>
                </a:solidFill>
                <a:uFill>
                  <a:solidFill>
                    <a:srgbClr val="000000"/>
                  </a:solidFill>
                </a:uFill>
                <a:latin typeface="+mn-lt"/>
                <a:ea typeface="+mn-ea"/>
                <a:cs typeface="+mn-cs"/>
                <a:sym typeface="Arial"/>
              </a:defRPr>
            </a:pPr>
            <a:r>
              <a:t>F</a:t>
            </a:r>
            <a:r>
              <a:rPr baseline="-5999"/>
              <a:t>2</a:t>
            </a:r>
            <a:r>
              <a:t> and F</a:t>
            </a:r>
            <a:r>
              <a:rPr baseline="-5999"/>
              <a:t>L</a:t>
            </a:r>
            <a:r>
              <a:t> are benchmark measurements:</a:t>
            </a:r>
          </a:p>
          <a:p>
            <a:pPr marL="40639" marR="40639" defTabSz="914400">
              <a:defRPr sz="2400">
                <a:uFill>
                  <a:solidFill>
                    <a:srgbClr val="000000"/>
                  </a:solidFill>
                </a:uFill>
                <a:latin typeface="+mn-lt"/>
                <a:ea typeface="+mn-ea"/>
                <a:cs typeface="+mn-cs"/>
                <a:sym typeface="Arial"/>
              </a:defRPr>
            </a:pPr>
            <a:r>
              <a:t>Theory/models have to be able to describe the structure </a:t>
            </a:r>
          </a:p>
          <a:p>
            <a:pPr marL="40639" marR="40639" defTabSz="914400">
              <a:defRPr sz="2400">
                <a:uFill>
                  <a:solidFill>
                    <a:srgbClr val="000000"/>
                  </a:solidFill>
                </a:uFill>
                <a:latin typeface="+mn-lt"/>
                <a:ea typeface="+mn-ea"/>
                <a:cs typeface="+mn-cs"/>
                <a:sym typeface="Arial"/>
              </a:defRPr>
            </a:pPr>
            <a:r>
              <a:t>functions and their evolution.</a:t>
            </a:r>
          </a:p>
        </p:txBody>
      </p:sp>
      <p:sp>
        <p:nvSpPr>
          <p:cNvPr id="491" name="Shape 491"/>
          <p:cNvSpPr/>
          <p:nvPr/>
        </p:nvSpPr>
        <p:spPr>
          <a:xfrm>
            <a:off x="178359" y="832575"/>
            <a:ext cx="289948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pPr/>
            <a:r>
              <a:t>Inclusive DIS on eA:</a:t>
            </a:r>
          </a:p>
        </p:txBody>
      </p:sp>
      <p:pic>
        <p:nvPicPr>
          <p:cNvPr id="492" name="npdf.pdf"/>
          <p:cNvPicPr>
            <a:picLocks noChangeAspect="1"/>
          </p:cNvPicPr>
          <p:nvPr/>
        </p:nvPicPr>
        <p:blipFill>
          <a:blip r:embed="rId4">
            <a:extLst/>
          </a:blip>
          <a:srcRect l="0" t="0" r="0" b="0"/>
          <a:stretch>
            <a:fillRect/>
          </a:stretch>
        </p:blipFill>
        <p:spPr>
          <a:xfrm>
            <a:off x="5206952" y="3463725"/>
            <a:ext cx="3538052" cy="2644827"/>
          </a:xfrm>
          <a:prstGeom prst="rect">
            <a:avLst/>
          </a:prstGeom>
          <a:ln w="12700"/>
        </p:spPr>
      </p:pic>
      <p:sp>
        <p:nvSpPr>
          <p:cNvPr id="493" name="Shape 493"/>
          <p:cNvSpPr/>
          <p:nvPr/>
        </p:nvSpPr>
        <p:spPr>
          <a:xfrm>
            <a:off x="335553" y="3914383"/>
            <a:ext cx="4878541" cy="1743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defRPr sz="2200">
                <a:solidFill>
                  <a:srgbClr val="021EAA"/>
                </a:solidFill>
                <a:uFill>
                  <a:solidFill>
                    <a:srgbClr val="000000"/>
                  </a:solidFill>
                </a:uFill>
                <a:latin typeface="+mn-lt"/>
                <a:ea typeface="+mn-ea"/>
                <a:cs typeface="+mn-cs"/>
                <a:sym typeface="Arial"/>
              </a:defRPr>
            </a:pPr>
            <a:r>
              <a:t>Leading twist pQCD models parameterize the observed suppression of the structure function with decreasing x using </a:t>
            </a:r>
            <a:r>
              <a:rPr i="1"/>
              <a:t>nuclear parton distribution functions</a:t>
            </a:r>
            <a:r>
              <a:t> (nPDFs)</a:t>
            </a:r>
          </a:p>
        </p:txBody>
      </p:sp>
      <p:sp>
        <p:nvSpPr>
          <p:cNvPr id="494" name="Shape 494"/>
          <p:cNvSpPr/>
          <p:nvPr/>
        </p:nvSpPr>
        <p:spPr>
          <a:xfrm>
            <a:off x="337345" y="6024475"/>
            <a:ext cx="7226301" cy="752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defRPr sz="2200">
                <a:solidFill>
                  <a:srgbClr val="008F00"/>
                </a:solidFill>
                <a:uFill>
                  <a:solidFill>
                    <a:srgbClr val="000000"/>
                  </a:solidFill>
                </a:uFill>
                <a:latin typeface="+mn-lt"/>
                <a:ea typeface="+mn-ea"/>
                <a:cs typeface="+mn-cs"/>
                <a:sym typeface="Arial"/>
              </a:defRPr>
            </a:lvl1pPr>
          </a:lstStyle>
          <a:p>
            <a:pPr/>
            <a:r>
              <a:t>Aim at extending our knowledge on structure functions into the realm where gluon saturation effects emerge</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8" name="Shape 498"/>
          <p:cNvSpPr/>
          <p:nvPr/>
        </p:nvSpPr>
        <p:spPr>
          <a:xfrm>
            <a:off x="152400" y="685800"/>
            <a:ext cx="8839200" cy="1588"/>
          </a:xfrm>
          <a:prstGeom prst="line">
            <a:avLst/>
          </a:prstGeom>
          <a:ln w="38100">
            <a:solidFill>
              <a:srgbClr val="021EAA"/>
            </a:solidFill>
          </a:ln>
        </p:spPr>
        <p:txBody>
          <a:bodyPr lIns="0" tIns="0" rIns="0" bIns="0"/>
          <a:lstStyle/>
          <a:p>
            <a:pPr/>
          </a:p>
        </p:txBody>
      </p:sp>
      <p:sp>
        <p:nvSpPr>
          <p:cNvPr id="499" name="Shape 499"/>
          <p:cNvSpPr/>
          <p:nvPr>
            <p:ph type="title"/>
          </p:nvPr>
        </p:nvSpPr>
        <p:spPr>
          <a:prstGeom prst="rect">
            <a:avLst/>
          </a:prstGeom>
        </p:spPr>
        <p:txBody>
          <a:bodyPr/>
          <a:lstStyle/>
          <a:p>
            <a:pPr/>
            <a:r>
              <a:t>EIC: Nuclear Structure Functions (II)</a:t>
            </a:r>
          </a:p>
        </p:txBody>
      </p:sp>
      <p:sp>
        <p:nvSpPr>
          <p:cNvPr id="500" name="Shape 500"/>
          <p:cNvSpPr/>
          <p:nvPr>
            <p:ph type="body" sz="quarter" idx="1"/>
          </p:nvPr>
        </p:nvSpPr>
        <p:spPr>
          <a:xfrm>
            <a:off x="5581911" y="847763"/>
            <a:ext cx="3509247" cy="1555071"/>
          </a:xfrm>
          <a:prstGeom prst="rect">
            <a:avLst/>
          </a:prstGeom>
        </p:spPr>
        <p:txBody>
          <a:bodyPr/>
          <a:lstStyle/>
          <a:p>
            <a:pPr marL="317500" indent="-317500">
              <a:spcBef>
                <a:spcPts val="0"/>
              </a:spcBef>
              <a:buClr>
                <a:srgbClr val="FF2600"/>
              </a:buClr>
              <a:buSzPct val="175000"/>
              <a:buChar char="•"/>
              <a:defRPr sz="2200"/>
            </a:pPr>
            <a:r>
              <a:t>Assume 3% systematic uncertainty</a:t>
            </a:r>
          </a:p>
          <a:p>
            <a:pPr marL="317500" indent="-317500">
              <a:spcBef>
                <a:spcPts val="0"/>
              </a:spcBef>
              <a:buClr>
                <a:srgbClr val="FF2600"/>
              </a:buClr>
              <a:buSzPct val="175000"/>
              <a:buChar char="•"/>
              <a:defRPr sz="2200">
                <a:solidFill>
                  <a:srgbClr val="941751"/>
                </a:solidFill>
              </a:defRPr>
            </a:pPr>
            <a:r>
              <a:t>Systematic uncertainties dominate, not </a:t>
            </a:r>
            <a:r>
              <a:rPr>
                <a:latin typeface="Lucida Calligraphy"/>
                <a:ea typeface="Lucida Calligraphy"/>
                <a:cs typeface="Lucida Calligraphy"/>
                <a:sym typeface="Lucida Calligraphy"/>
              </a:rPr>
              <a:t>L</a:t>
            </a:r>
            <a:r>
              <a:t> hungry</a:t>
            </a:r>
          </a:p>
        </p:txBody>
      </p:sp>
      <p:sp>
        <p:nvSpPr>
          <p:cNvPr id="501" name="Shape 501"/>
          <p:cNvSpPr/>
          <p:nvPr/>
        </p:nvSpPr>
        <p:spPr>
          <a:xfrm>
            <a:off x="5656945" y="3269449"/>
            <a:ext cx="3359179" cy="3047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R="41275" defTabSz="914400">
              <a:buClr>
                <a:srgbClr val="FF2600"/>
              </a:buClr>
              <a:defRPr sz="2200">
                <a:uFill>
                  <a:solidFill>
                    <a:srgbClr val="000000"/>
                  </a:solidFill>
                </a:uFill>
                <a:latin typeface="+mn-lt"/>
                <a:ea typeface="+mn-ea"/>
                <a:cs typeface="+mn-cs"/>
                <a:sym typeface="Arial"/>
              </a:defRPr>
            </a:pPr>
            <a:r>
              <a:t>Also studied: </a:t>
            </a:r>
          </a:p>
          <a:p>
            <a:pPr marL="317500" marR="41275" indent="-317500" defTabSz="914400">
              <a:buClr>
                <a:srgbClr val="FF2600"/>
              </a:buClr>
              <a:buSzPct val="175000"/>
              <a:buChar char="•"/>
              <a:defRPr sz="2200">
                <a:uFill>
                  <a:solidFill>
                    <a:srgbClr val="000000"/>
                  </a:solidFill>
                </a:uFill>
                <a:latin typeface="+mn-lt"/>
                <a:ea typeface="+mn-ea"/>
                <a:cs typeface="+mn-cs"/>
                <a:sym typeface="Arial"/>
              </a:defRPr>
            </a:pPr>
            <a:r>
              <a:t>F</a:t>
            </a:r>
            <a:r>
              <a:rPr baseline="-5999"/>
              <a:t>L</a:t>
            </a:r>
            <a:r>
              <a:t> </a:t>
            </a:r>
          </a:p>
          <a:p>
            <a:pPr lvl="1" marL="762000" marR="41275" indent="-317500" defTabSz="914400">
              <a:buClr>
                <a:srgbClr val="021EAA"/>
              </a:buClr>
              <a:buSzPct val="120000"/>
              <a:buChar char="‣"/>
              <a:defRPr sz="2100">
                <a:uFill>
                  <a:solidFill>
                    <a:srgbClr val="000000"/>
                  </a:solidFill>
                </a:uFill>
                <a:latin typeface="+mn-lt"/>
                <a:ea typeface="+mn-ea"/>
                <a:cs typeface="+mn-cs"/>
                <a:sym typeface="Arial"/>
              </a:defRPr>
            </a:pPr>
            <a:r>
              <a:t>statistics hungry</a:t>
            </a:r>
          </a:p>
          <a:p>
            <a:pPr lvl="1" marL="762000" marR="41275" indent="-317500" defTabSz="914400">
              <a:buClr>
                <a:srgbClr val="021EAA"/>
              </a:buClr>
              <a:buSzPct val="120000"/>
              <a:buChar char="‣"/>
              <a:defRPr sz="2100">
                <a:uFill>
                  <a:solidFill>
                    <a:srgbClr val="000000"/>
                  </a:solidFill>
                </a:uFill>
                <a:latin typeface="+mn-lt"/>
                <a:ea typeface="+mn-ea"/>
                <a:cs typeface="+mn-cs"/>
                <a:sym typeface="Arial"/>
              </a:defRPr>
            </a:pPr>
            <a:r>
              <a:t>requires runs at various √s</a:t>
            </a:r>
          </a:p>
          <a:p>
            <a:pPr marL="317500" marR="41275" indent="-317500" defTabSz="914400">
              <a:buClr>
                <a:srgbClr val="FF2600"/>
              </a:buClr>
              <a:buSzPct val="175000"/>
              <a:buChar char="•"/>
              <a:defRPr sz="2200">
                <a:uFill>
                  <a:solidFill>
                    <a:srgbClr val="000000"/>
                  </a:solidFill>
                </a:uFill>
                <a:latin typeface="+mn-lt"/>
                <a:ea typeface="+mn-ea"/>
                <a:cs typeface="+mn-cs"/>
                <a:sym typeface="Arial"/>
              </a:defRPr>
            </a:pPr>
            <a:r>
              <a:t>F</a:t>
            </a:r>
            <a:r>
              <a:rPr baseline="-5999"/>
              <a:t>2,charm</a:t>
            </a:r>
            <a:r>
              <a:t> </a:t>
            </a:r>
          </a:p>
          <a:p>
            <a:pPr lvl="1" marL="762000" marR="41275" indent="-317500" defTabSz="914400">
              <a:buClr>
                <a:srgbClr val="021EAA"/>
              </a:buClr>
              <a:buSzPct val="120000"/>
              <a:buChar char="‣"/>
              <a:defRPr sz="2100">
                <a:uFill>
                  <a:solidFill>
                    <a:srgbClr val="000000"/>
                  </a:solidFill>
                </a:uFill>
                <a:latin typeface="+mn-lt"/>
                <a:ea typeface="+mn-ea"/>
                <a:cs typeface="+mn-cs"/>
                <a:sym typeface="Arial"/>
              </a:defRPr>
            </a:pPr>
            <a:r>
              <a:t>provides compelling alternative to F</a:t>
            </a:r>
            <a:r>
              <a:rPr baseline="-5999"/>
              <a:t>L </a:t>
            </a:r>
            <a:r>
              <a:t>,</a:t>
            </a:r>
            <a:r>
              <a:rPr baseline="-5999"/>
              <a:t> </a:t>
            </a:r>
            <a:r>
              <a:t>sensitive to glue</a:t>
            </a:r>
          </a:p>
        </p:txBody>
      </p:sp>
      <p:sp>
        <p:nvSpPr>
          <p:cNvPr id="502" name="Shape 502"/>
          <p:cNvSpPr/>
          <p:nvPr/>
        </p:nvSpPr>
        <p:spPr>
          <a:xfrm>
            <a:off x="5564764" y="2379060"/>
            <a:ext cx="3365741" cy="1083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17500" marR="41275" indent="-317500" defTabSz="914400">
              <a:buClr>
                <a:srgbClr val="FF2600"/>
              </a:buClr>
              <a:buSzPct val="175000"/>
              <a:buChar char="•"/>
              <a:defRPr sz="2200">
                <a:uFill>
                  <a:solidFill>
                    <a:srgbClr val="000000"/>
                  </a:solidFill>
                </a:uFill>
                <a:latin typeface="+mn-lt"/>
                <a:ea typeface="+mn-ea"/>
                <a:cs typeface="+mn-cs"/>
                <a:sym typeface="Arial"/>
              </a:defRPr>
            </a:pPr>
            <a:r>
              <a:t>Good lever arm at x~10</a:t>
            </a:r>
            <a:r>
              <a:rPr baseline="31999"/>
              <a:t>-3</a:t>
            </a:r>
          </a:p>
        </p:txBody>
      </p:sp>
      <p:sp>
        <p:nvSpPr>
          <p:cNvPr id="503" name="Shape 503"/>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4" name="f2_a.pdf"/>
          <p:cNvPicPr>
            <a:picLocks noChangeAspect="1"/>
          </p:cNvPicPr>
          <p:nvPr/>
        </p:nvPicPr>
        <p:blipFill>
          <a:blip r:embed="rId3">
            <a:extLst/>
          </a:blip>
          <a:stretch>
            <a:fillRect/>
          </a:stretch>
        </p:blipFill>
        <p:spPr>
          <a:xfrm>
            <a:off x="140492" y="1032563"/>
            <a:ext cx="5310609" cy="5529099"/>
          </a:xfrm>
          <a:prstGeom prst="rect">
            <a:avLst/>
          </a:prstGeom>
          <a:ln w="12700"/>
        </p:spPr>
      </p:pic>
      <p:pic>
        <p:nvPicPr>
          <p:cNvPr id="505" name="f2_b.pdf"/>
          <p:cNvPicPr>
            <a:picLocks noChangeAspect="1"/>
          </p:cNvPicPr>
          <p:nvPr/>
        </p:nvPicPr>
        <p:blipFill>
          <a:blip r:embed="rId4">
            <a:extLst/>
          </a:blip>
          <a:stretch>
            <a:fillRect/>
          </a:stretch>
        </p:blipFill>
        <p:spPr>
          <a:xfrm>
            <a:off x="140492" y="1032563"/>
            <a:ext cx="5310609" cy="5529099"/>
          </a:xfrm>
          <a:prstGeom prst="rect">
            <a:avLst/>
          </a:prstGeom>
          <a:ln w="12700"/>
        </p:spPr>
      </p:pic>
      <p:pic>
        <p:nvPicPr>
          <p:cNvPr id="506" name="f2_c.pdf"/>
          <p:cNvPicPr>
            <a:picLocks noChangeAspect="1"/>
          </p:cNvPicPr>
          <p:nvPr/>
        </p:nvPicPr>
        <p:blipFill>
          <a:blip r:embed="rId5">
            <a:extLst/>
          </a:blip>
          <a:stretch>
            <a:fillRect/>
          </a:stretch>
        </p:blipFill>
        <p:spPr>
          <a:xfrm>
            <a:off x="140492" y="1032563"/>
            <a:ext cx="5310609" cy="5529099"/>
          </a:xfrm>
          <a:prstGeom prst="rect">
            <a:avLst/>
          </a:prstGeom>
          <a:ln w="12700"/>
        </p:spPr>
      </p:pic>
      <p:pic>
        <p:nvPicPr>
          <p:cNvPr id="507" name="f2_d.pdf"/>
          <p:cNvPicPr>
            <a:picLocks noChangeAspect="1"/>
          </p:cNvPicPr>
          <p:nvPr/>
        </p:nvPicPr>
        <p:blipFill>
          <a:blip r:embed="rId6">
            <a:extLst/>
          </a:blip>
          <a:stretch>
            <a:fillRect/>
          </a:stretch>
        </p:blipFill>
        <p:spPr>
          <a:xfrm>
            <a:off x="140492" y="1032563"/>
            <a:ext cx="5310609" cy="5529099"/>
          </a:xfrm>
          <a:prstGeom prst="rect">
            <a:avLst/>
          </a:prstGeom>
          <a:ln w="12700"/>
        </p:spPr>
      </p:pic>
      <p:pic>
        <p:nvPicPr>
          <p:cNvPr id="508" name="f2_e.pdf"/>
          <p:cNvPicPr>
            <a:picLocks noChangeAspect="1"/>
          </p:cNvPicPr>
          <p:nvPr/>
        </p:nvPicPr>
        <p:blipFill>
          <a:blip r:embed="rId7">
            <a:extLst/>
          </a:blip>
          <a:stretch>
            <a:fillRect/>
          </a:stretch>
        </p:blipFill>
        <p:spPr>
          <a:xfrm>
            <a:off x="140492" y="1032563"/>
            <a:ext cx="5310609" cy="5529099"/>
          </a:xfrm>
          <a:prstGeom prst="rect">
            <a:avLst/>
          </a:prstGeom>
          <a:ln w="12700"/>
        </p:spPr>
      </p:pic>
      <p:pic>
        <p:nvPicPr>
          <p:cNvPr id="509" name="plot_FL_global.pdf"/>
          <p:cNvPicPr>
            <a:picLocks noChangeAspect="1"/>
          </p:cNvPicPr>
          <p:nvPr/>
        </p:nvPicPr>
        <p:blipFill>
          <a:blip r:embed="rId8">
            <a:extLst/>
          </a:blip>
          <a:stretch>
            <a:fillRect/>
          </a:stretch>
        </p:blipFill>
        <p:spPr>
          <a:xfrm>
            <a:off x="142671" y="954572"/>
            <a:ext cx="5306251" cy="5112550"/>
          </a:xfrm>
          <a:prstGeom prst="rect">
            <a:avLst/>
          </a:prstGeom>
          <a:ln w="12700"/>
        </p:spPr>
      </p:pic>
      <p:pic>
        <p:nvPicPr>
          <p:cNvPr id="510" name="plot_F2MinLog_charm.pdf"/>
          <p:cNvPicPr>
            <a:picLocks noChangeAspect="1"/>
          </p:cNvPicPr>
          <p:nvPr/>
        </p:nvPicPr>
        <p:blipFill>
          <a:blip r:embed="rId9">
            <a:extLst/>
          </a:blip>
          <a:stretch>
            <a:fillRect/>
          </a:stretch>
        </p:blipFill>
        <p:spPr>
          <a:xfrm>
            <a:off x="102774" y="1118449"/>
            <a:ext cx="5474050" cy="5535359"/>
          </a:xfrm>
          <a:prstGeom prst="rect">
            <a:avLst/>
          </a:prstGeom>
          <a:ln w="12700"/>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504"/>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0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505"/>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506"/>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50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xit" nodeType="clickEffect" presetSubtype="0" presetID="1" grpId="6" fill="hold">
                                  <p:stCondLst>
                                    <p:cond delay="0"/>
                                  </p:stCondLst>
                                  <p:iterate type="el" backwards="0">
                                    <p:tmAbs val="0"/>
                                  </p:iterate>
                                  <p:childTnLst>
                                    <p:set>
                                      <p:cBhvr>
                                        <p:cTn id="23" fill="hold">
                                          <p:stCondLst>
                                            <p:cond delay="0"/>
                                          </p:stCondLst>
                                        </p:cTn>
                                        <p:tgtEl>
                                          <p:spTgt spid="506"/>
                                        </p:tgtEl>
                                        <p:attrNameLst>
                                          <p:attrName>style.visibility</p:attrName>
                                        </p:attrNameLst>
                                      </p:cBhvr>
                                      <p:to>
                                        <p:strVal val="hidden"/>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5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xit" nodeType="clickEffect" presetSubtype="0" presetID="1" grpId="8" fill="hold">
                                  <p:stCondLst>
                                    <p:cond delay="0"/>
                                  </p:stCondLst>
                                  <p:iterate type="el" backwards="0">
                                    <p:tmAbs val="0"/>
                                  </p:iterate>
                                  <p:childTnLst>
                                    <p:set>
                                      <p:cBhvr>
                                        <p:cTn id="30" fill="hold">
                                          <p:stCondLst>
                                            <p:cond delay="0"/>
                                          </p:stCondLst>
                                        </p:cTn>
                                        <p:tgtEl>
                                          <p:spTgt spid="507"/>
                                        </p:tgtEl>
                                        <p:attrNameLst>
                                          <p:attrName>style.visibility</p:attrName>
                                        </p:attrNameLst>
                                      </p:cBhvr>
                                      <p:to>
                                        <p:strVal val="hidden"/>
                                      </p:to>
                                    </p:set>
                                  </p:childTnLst>
                                </p:cTn>
                              </p:par>
                            </p:childTnLst>
                          </p:cTn>
                        </p:par>
                        <p:par>
                          <p:cTn id="31" fill="hold">
                            <p:stCondLst>
                              <p:cond delay="0"/>
                            </p:stCondLst>
                            <p:childTnLst>
                              <p:par>
                                <p:cTn id="32" presetClass="entr" nodeType="afterEffect" presetSubtype="0" presetID="1" grpId="9" fill="hold">
                                  <p:stCondLst>
                                    <p:cond delay="0"/>
                                  </p:stCondLst>
                                  <p:iterate type="el" backwards="0">
                                    <p:tmAbs val="0"/>
                                  </p:iterate>
                                  <p:childTnLst>
                                    <p:set>
                                      <p:cBhvr>
                                        <p:cTn id="33" fill="hold"/>
                                        <p:tgtEl>
                                          <p:spTgt spid="508"/>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0" fill="hold">
                                  <p:stCondLst>
                                    <p:cond delay="0"/>
                                  </p:stCondLst>
                                  <p:iterate type="el" backwards="0">
                                    <p:tmAbs val="0"/>
                                  </p:iterate>
                                  <p:childTnLst>
                                    <p:set>
                                      <p:cBhvr>
                                        <p:cTn id="36" fill="hold"/>
                                        <p:tgtEl>
                                          <p:spTgt spid="5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xit" nodeType="clickEffect" presetSubtype="0" presetID="1" grpId="11" fill="hold">
                                  <p:stCondLst>
                                    <p:cond delay="0"/>
                                  </p:stCondLst>
                                  <p:iterate type="el" backwards="0">
                                    <p:tmAbs val="0"/>
                                  </p:iterate>
                                  <p:childTnLst>
                                    <p:set>
                                      <p:cBhvr>
                                        <p:cTn id="40" fill="hold">
                                          <p:stCondLst>
                                            <p:cond delay="0"/>
                                          </p:stCondLst>
                                        </p:cTn>
                                        <p:tgtEl>
                                          <p:spTgt spid="508"/>
                                        </p:tgtEl>
                                        <p:attrNameLst>
                                          <p:attrName>style.visibility</p:attrName>
                                        </p:attrNameLst>
                                      </p:cBhvr>
                                      <p:to>
                                        <p:strVal val="hidden"/>
                                      </p:to>
                                    </p:set>
                                  </p:childTnLst>
                                </p:cTn>
                              </p:par>
                            </p:childTnLst>
                          </p:cTn>
                        </p:par>
                        <p:par>
                          <p:cTn id="41" fill="hold">
                            <p:stCondLst>
                              <p:cond delay="0"/>
                            </p:stCondLst>
                            <p:childTnLst>
                              <p:par>
                                <p:cTn id="42" presetClass="entr" nodeType="afterEffect" presetSubtype="0" presetID="1" grpId="12" fill="hold">
                                  <p:stCondLst>
                                    <p:cond delay="0"/>
                                  </p:stCondLst>
                                  <p:iterate type="el" backwards="0">
                                    <p:tmAbs val="0"/>
                                  </p:iterate>
                                  <p:childTnLst>
                                    <p:set>
                                      <p:cBhvr>
                                        <p:cTn id="43" fill="hold"/>
                                        <p:tgtEl>
                                          <p:spTgt spid="501"/>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50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xit" nodeType="clickEffect" presetSubtype="0" presetID="1" grpId="14" fill="hold">
                                  <p:stCondLst>
                                    <p:cond delay="0"/>
                                  </p:stCondLst>
                                  <p:iterate type="el" backwards="0">
                                    <p:tmAbs val="0"/>
                                  </p:iterate>
                                  <p:childTnLst>
                                    <p:set>
                                      <p:cBhvr>
                                        <p:cTn id="50" fill="hold">
                                          <p:stCondLst>
                                            <p:cond delay="0"/>
                                          </p:stCondLst>
                                        </p:cTn>
                                        <p:tgtEl>
                                          <p:spTgt spid="509"/>
                                        </p:tgtEl>
                                        <p:attrNameLst>
                                          <p:attrName>style.visibility</p:attrName>
                                        </p:attrNameLst>
                                      </p:cBhvr>
                                      <p:to>
                                        <p:strVal val="hidden"/>
                                      </p:to>
                                    </p:set>
                                  </p:childTnLst>
                                </p:cTn>
                              </p:par>
                            </p:childTnLst>
                          </p:cTn>
                        </p:par>
                        <p:par>
                          <p:cTn id="51" fill="hold">
                            <p:stCondLst>
                              <p:cond delay="0"/>
                            </p:stCondLst>
                            <p:childTnLst>
                              <p:par>
                                <p:cTn id="52" presetClass="entr" nodeType="afterEffect" presetSubtype="0" presetID="1" grpId="15" fill="hold">
                                  <p:stCondLst>
                                    <p:cond delay="0"/>
                                  </p:stCondLst>
                                  <p:iterate type="el" backwards="0">
                                    <p:tmAbs val="0"/>
                                  </p:iterate>
                                  <p:childTnLst>
                                    <p:set>
                                      <p:cBhvr>
                                        <p:cTn id="53" fill="hold"/>
                                        <p:tgtEl>
                                          <p:spTgt spid="5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6" grpId="6"/>
      <p:bldP build="whole" bldLvl="1" animBg="1" rev="0" advAuto="0" spid="501" grpId="12"/>
      <p:bldP build="whole" bldLvl="1" animBg="1" rev="0" advAuto="0" spid="504" grpId="1"/>
      <p:bldP build="whole" bldLvl="1" animBg="1" rev="0" advAuto="0" spid="502" grpId="10"/>
      <p:bldP build="whole" bldLvl="1" animBg="1" rev="0" advAuto="0" spid="509" grpId="13"/>
      <p:bldP build="whole" bldLvl="1" animBg="1" rev="0" advAuto="0" spid="509" grpId="14"/>
      <p:bldP build="whole" bldLvl="1" animBg="1" rev="0" advAuto="0" spid="510" grpId="15"/>
      <p:bldP build="whole" bldLvl="1" animBg="1" rev="0" advAuto="0" spid="505" grpId="2"/>
      <p:bldP build="whole" bldLvl="1" animBg="1" rev="0" advAuto="0" spid="507" grpId="8"/>
      <p:bldP build="whole" bldLvl="1" animBg="1" rev="0" advAuto="0" spid="505" grpId="3"/>
      <p:bldP build="whole" bldLvl="1" animBg="1" rev="0" advAuto="0" spid="507" grpId="7"/>
      <p:bldP build="whole" bldLvl="1" animBg="1" rev="0" advAuto="0" spid="508" grpId="9"/>
      <p:bldP build="whole" bldLvl="1" animBg="1" rev="0" advAuto="0" spid="508" grpId="11"/>
      <p:bldP build="whole" bldLvl="1" animBg="1" rev="0" advAuto="0" spid="500" grpId="5"/>
      <p:bldP build="whole" bldLvl="1" animBg="1" rev="0" advAuto="0" spid="506" grpId="4"/>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Shape 514"/>
          <p:cNvSpPr/>
          <p:nvPr/>
        </p:nvSpPr>
        <p:spPr>
          <a:xfrm>
            <a:off x="152400" y="685800"/>
            <a:ext cx="8839200" cy="1588"/>
          </a:xfrm>
          <a:prstGeom prst="line">
            <a:avLst/>
          </a:prstGeom>
          <a:ln w="38100">
            <a:solidFill>
              <a:srgbClr val="021EAA"/>
            </a:solidFill>
          </a:ln>
        </p:spPr>
        <p:txBody>
          <a:bodyPr lIns="0" tIns="0" rIns="0" bIns="0"/>
          <a:lstStyle/>
          <a:p>
            <a:pPr/>
          </a:p>
        </p:txBody>
      </p:sp>
      <p:sp>
        <p:nvSpPr>
          <p:cNvPr id="515" name="Shape 515"/>
          <p:cNvSpPr/>
          <p:nvPr>
            <p:ph type="title"/>
          </p:nvPr>
        </p:nvSpPr>
        <p:spPr>
          <a:prstGeom prst="rect">
            <a:avLst/>
          </a:prstGeom>
        </p:spPr>
        <p:txBody>
          <a:bodyPr/>
          <a:lstStyle/>
          <a:p>
            <a:pPr/>
            <a:r>
              <a:t>EIC: Impact on Knowledge on nPDFs</a:t>
            </a:r>
          </a:p>
        </p:txBody>
      </p:sp>
      <p:sp>
        <p:nvSpPr>
          <p:cNvPr id="516" name="Shape 516"/>
          <p:cNvSpPr/>
          <p:nvPr>
            <p:ph type="body" sz="half" idx="1"/>
          </p:nvPr>
        </p:nvSpPr>
        <p:spPr>
          <a:xfrm>
            <a:off x="349651" y="4018693"/>
            <a:ext cx="8444698" cy="2443353"/>
          </a:xfrm>
          <a:prstGeom prst="rect">
            <a:avLst/>
          </a:prstGeom>
        </p:spPr>
        <p:txBody>
          <a:bodyPr/>
          <a:lstStyle/>
          <a:p>
            <a:pPr marL="268653" indent="-268653">
              <a:defRPr sz="2400">
                <a:solidFill>
                  <a:srgbClr val="021EAA"/>
                </a:solidFill>
              </a:defRPr>
            </a:pPr>
            <a:r>
              <a:t>Ratio of PDF(Pb)/PDF(p)</a:t>
            </a:r>
          </a:p>
          <a:p>
            <a:pPr lvl="1" marL="586153" indent="-268653">
              <a:defRPr sz="2200"/>
            </a:pPr>
            <a:r>
              <a:t>Without EIC, large uncertainties for sea quarks and gluons</a:t>
            </a:r>
          </a:p>
          <a:p>
            <a:pPr lvl="1" marL="586153" indent="-268653">
              <a:defRPr sz="2200"/>
            </a:pPr>
            <a:r>
              <a:t>Adding in EIC, pseudo-data significantly reduces the uncertainties, particularly at small-x</a:t>
            </a:r>
          </a:p>
          <a:p>
            <a:pPr lvl="1" marL="586153" indent="-268653">
              <a:defRPr sz="2200"/>
            </a:pPr>
            <a:r>
              <a:t>Fitting the charm pseudo-data has a dramatic effect at high-x</a:t>
            </a:r>
          </a:p>
          <a:p>
            <a:pPr lvl="1" marL="586153" indent="-268653">
              <a:defRPr sz="2200"/>
            </a:pPr>
            <a:r>
              <a:t>Something </a:t>
            </a:r>
            <a:r>
              <a:rPr i="1"/>
              <a:t>p</a:t>
            </a:r>
            <a:r>
              <a:t>A at RHIC &amp; LHC will not be able to address</a:t>
            </a:r>
          </a:p>
        </p:txBody>
      </p:sp>
      <p:sp>
        <p:nvSpPr>
          <p:cNvPr id="517" name="Shape 51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8" name="Hannu_Pb_5GeV_Current.pdf"/>
          <p:cNvPicPr>
            <a:picLocks noChangeAspect="1"/>
          </p:cNvPicPr>
          <p:nvPr/>
        </p:nvPicPr>
        <p:blipFill>
          <a:blip r:embed="rId2">
            <a:extLst/>
          </a:blip>
          <a:stretch>
            <a:fillRect/>
          </a:stretch>
        </p:blipFill>
        <p:spPr>
          <a:xfrm>
            <a:off x="300029" y="818941"/>
            <a:ext cx="8341658" cy="3188528"/>
          </a:xfrm>
          <a:prstGeom prst="rect">
            <a:avLst/>
          </a:prstGeom>
          <a:ln w="12700">
            <a:miter lim="400000"/>
          </a:ln>
        </p:spPr>
      </p:pic>
      <p:pic>
        <p:nvPicPr>
          <p:cNvPr id="519" name="Hannu_Pb_5GeV_EICInclusive.pdf"/>
          <p:cNvPicPr>
            <a:picLocks noChangeAspect="1"/>
          </p:cNvPicPr>
          <p:nvPr/>
        </p:nvPicPr>
        <p:blipFill>
          <a:blip r:embed="rId3">
            <a:extLst/>
          </a:blip>
          <a:srcRect l="0" t="0" r="0" b="0"/>
          <a:stretch>
            <a:fillRect/>
          </a:stretch>
        </p:blipFill>
        <p:spPr>
          <a:xfrm>
            <a:off x="307620" y="818692"/>
            <a:ext cx="8341659" cy="3188528"/>
          </a:xfrm>
          <a:prstGeom prst="rect">
            <a:avLst/>
          </a:prstGeom>
          <a:ln w="12700">
            <a:miter lim="400000"/>
          </a:ln>
        </p:spPr>
      </p:pic>
      <p:pic>
        <p:nvPicPr>
          <p:cNvPr id="520" name="Hannu_Pb_5GeV_EICCharm.pdf"/>
          <p:cNvPicPr>
            <a:picLocks noChangeAspect="1"/>
          </p:cNvPicPr>
          <p:nvPr/>
        </p:nvPicPr>
        <p:blipFill>
          <a:blip r:embed="rId4">
            <a:extLst/>
          </a:blip>
          <a:stretch>
            <a:fillRect/>
          </a:stretch>
        </p:blipFill>
        <p:spPr>
          <a:xfrm>
            <a:off x="300029" y="818692"/>
            <a:ext cx="8341658" cy="3188528"/>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518"/>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519"/>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5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9" grpId="2"/>
      <p:bldP build="whole" bldLvl="1" animBg="1" rev="0" advAuto="0" spid="519" grpId="3"/>
      <p:bldP build="whole" bldLvl="1" animBg="1" rev="0" advAuto="0" spid="518" grpId="1"/>
      <p:bldP build="whole" bldLvl="1" animBg="1" rev="0" advAuto="0" spid="520" grpId="4"/>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2" name="droppedImage.pdf"/>
          <p:cNvPicPr>
            <a:picLocks noChangeAspect="1"/>
          </p:cNvPicPr>
          <p:nvPr/>
        </p:nvPicPr>
        <p:blipFill>
          <a:blip r:embed="rId3">
            <a:extLst/>
          </a:blip>
          <a:stretch>
            <a:fillRect/>
          </a:stretch>
        </p:blipFill>
        <p:spPr>
          <a:xfrm>
            <a:off x="5003800" y="2674023"/>
            <a:ext cx="3924300" cy="881978"/>
          </a:xfrm>
          <a:prstGeom prst="rect">
            <a:avLst/>
          </a:prstGeom>
          <a:ln w="12700"/>
        </p:spPr>
      </p:pic>
      <p:sp>
        <p:nvSpPr>
          <p:cNvPr id="103" name="Shape 103"/>
          <p:cNvSpPr/>
          <p:nvPr/>
        </p:nvSpPr>
        <p:spPr>
          <a:xfrm>
            <a:off x="152400" y="685800"/>
            <a:ext cx="8839200" cy="1588"/>
          </a:xfrm>
          <a:prstGeom prst="line">
            <a:avLst/>
          </a:prstGeom>
          <a:ln w="38100">
            <a:solidFill>
              <a:srgbClr val="021EAA"/>
            </a:solidFill>
          </a:ln>
        </p:spPr>
        <p:txBody>
          <a:bodyPr lIns="0" tIns="0" rIns="0" bIns="0"/>
          <a:lstStyle/>
          <a:p>
            <a:pPr/>
          </a:p>
        </p:txBody>
      </p:sp>
      <p:sp>
        <p:nvSpPr>
          <p:cNvPr id="104" name="Shape 104"/>
          <p:cNvSpPr/>
          <p:nvPr>
            <p:ph type="title"/>
          </p:nvPr>
        </p:nvSpPr>
        <p:spPr>
          <a:prstGeom prst="rect">
            <a:avLst/>
          </a:prstGeom>
        </p:spPr>
        <p:txBody>
          <a:bodyPr/>
          <a:lstStyle/>
          <a:p>
            <a:pPr/>
            <a:r>
              <a:t>Probing Matter with Hard Probes</a:t>
            </a:r>
          </a:p>
        </p:txBody>
      </p:sp>
      <p:sp>
        <p:nvSpPr>
          <p:cNvPr id="105" name="Shape 105"/>
          <p:cNvSpPr/>
          <p:nvPr/>
        </p:nvSpPr>
        <p:spPr>
          <a:xfrm>
            <a:off x="266700" y="787400"/>
            <a:ext cx="8547100" cy="802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Arial"/>
              <a:defRPr sz="2400">
                <a:uFill>
                  <a:solidFill>
                    <a:srgbClr val="000000"/>
                  </a:solidFill>
                </a:uFill>
                <a:latin typeface="+mn-lt"/>
                <a:ea typeface="+mn-ea"/>
                <a:cs typeface="+mn-cs"/>
                <a:sym typeface="Arial"/>
              </a:defRPr>
            </a:pPr>
            <a:r>
              <a:t>The SLAC experiments in the 1960s established the </a:t>
            </a:r>
          </a:p>
          <a:p>
            <a:pPr marL="40639" marR="40639" defTabSz="914400">
              <a:buClr>
                <a:srgbClr val="000000"/>
              </a:buClr>
              <a:buFont typeface="Arial"/>
              <a:defRPr sz="2400">
                <a:uFill>
                  <a:solidFill>
                    <a:srgbClr val="000000"/>
                  </a:solidFill>
                </a:uFill>
                <a:latin typeface="+mn-lt"/>
                <a:ea typeface="+mn-ea"/>
                <a:cs typeface="+mn-cs"/>
                <a:sym typeface="Arial"/>
              </a:defRPr>
            </a:pPr>
            <a:r>
              <a:t>quark model and our modern view of particle physics.</a:t>
            </a:r>
          </a:p>
        </p:txBody>
      </p:sp>
      <p:sp>
        <p:nvSpPr>
          <p:cNvPr id="106" name="Shape 106"/>
          <p:cNvSpPr/>
          <p:nvPr/>
        </p:nvSpPr>
        <p:spPr>
          <a:xfrm>
            <a:off x="4953000" y="4968875"/>
            <a:ext cx="3136861" cy="118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buClr>
                <a:srgbClr val="000000"/>
              </a:buClr>
              <a:buFont typeface="Arial"/>
              <a:defRPr sz="2400">
                <a:solidFill>
                  <a:srgbClr val="9E2611"/>
                </a:solidFill>
                <a:uFill>
                  <a:solidFill>
                    <a:srgbClr val="9E2611"/>
                  </a:solidFill>
                </a:uFill>
                <a:latin typeface="+mn-lt"/>
                <a:ea typeface="+mn-ea"/>
                <a:cs typeface="+mn-cs"/>
                <a:sym typeface="Arial"/>
              </a:defRPr>
            </a:pPr>
            <a:r>
              <a:t>Formfactor: </a:t>
            </a:r>
            <a:r>
              <a:rPr i="1" sz="2600">
                <a:latin typeface="Times New Roman"/>
                <a:ea typeface="Times New Roman"/>
                <a:cs typeface="Times New Roman"/>
                <a:sym typeface="Times New Roman"/>
              </a:rPr>
              <a:t>F(q</a:t>
            </a:r>
            <a:r>
              <a:rPr baseline="30181" i="1" sz="2200">
                <a:latin typeface="Times New Roman"/>
                <a:ea typeface="Times New Roman"/>
                <a:cs typeface="Times New Roman"/>
                <a:sym typeface="Times New Roman"/>
              </a:rPr>
              <a:t>2</a:t>
            </a:r>
            <a:r>
              <a:rPr i="1" sz="2600">
                <a:latin typeface="Times New Roman"/>
                <a:ea typeface="Times New Roman"/>
                <a:cs typeface="Times New Roman"/>
                <a:sym typeface="Times New Roman"/>
              </a:rPr>
              <a:t>)</a:t>
            </a:r>
            <a:endParaRPr i="1" sz="2600">
              <a:latin typeface="Times New Roman"/>
              <a:ea typeface="Times New Roman"/>
              <a:cs typeface="Times New Roman"/>
              <a:sym typeface="Times New Roman"/>
            </a:endParaRPr>
          </a:p>
          <a:p>
            <a:pPr marL="40639" marR="40639" defTabSz="914400">
              <a:buClr>
                <a:srgbClr val="000000"/>
              </a:buClr>
              <a:buFont typeface="Arial"/>
              <a:defRPr i="1" sz="2400">
                <a:uFill>
                  <a:solidFill>
                    <a:srgbClr val="000000"/>
                  </a:solidFill>
                </a:uFill>
                <a:latin typeface="+mn-lt"/>
                <a:ea typeface="+mn-ea"/>
                <a:cs typeface="+mn-cs"/>
                <a:sym typeface="Arial"/>
              </a:defRPr>
            </a:pPr>
            <a:r>
              <a:t>Fourier transform </a:t>
            </a:r>
          </a:p>
          <a:p>
            <a:pPr marL="40639" marR="40639" defTabSz="914400">
              <a:buClr>
                <a:srgbClr val="000000"/>
              </a:buClr>
              <a:buFont typeface="Arial"/>
              <a:defRPr i="1" sz="2400">
                <a:uFill>
                  <a:solidFill>
                    <a:srgbClr val="000000"/>
                  </a:solidFill>
                </a:uFill>
                <a:latin typeface="+mn-lt"/>
                <a:ea typeface="+mn-ea"/>
                <a:cs typeface="+mn-cs"/>
                <a:sym typeface="Arial"/>
              </a:defRPr>
            </a:pPr>
            <a:r>
              <a:t>of charge distributions</a:t>
            </a:r>
          </a:p>
        </p:txBody>
      </p:sp>
      <p:grpSp>
        <p:nvGrpSpPr>
          <p:cNvPr id="113" name="Group 113"/>
          <p:cNvGrpSpPr/>
          <p:nvPr/>
        </p:nvGrpSpPr>
        <p:grpSpPr>
          <a:xfrm>
            <a:off x="381000" y="1946275"/>
            <a:ext cx="4495800" cy="1671638"/>
            <a:chOff x="0" y="0"/>
            <a:chExt cx="4495800" cy="1671637"/>
          </a:xfrm>
        </p:grpSpPr>
        <p:sp>
          <p:nvSpPr>
            <p:cNvPr id="107" name="Shape 107"/>
            <p:cNvSpPr/>
            <p:nvPr/>
          </p:nvSpPr>
          <p:spPr>
            <a:xfrm>
              <a:off x="914400" y="914400"/>
              <a:ext cx="484553" cy="563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0000"/>
                </a:buClr>
                <a:buFont typeface="Arial"/>
                <a:defRPr sz="2400">
                  <a:uFill>
                    <a:solidFill>
                      <a:srgbClr val="000000"/>
                    </a:solidFill>
                  </a:uFill>
                  <a:latin typeface="+mn-lt"/>
                  <a:ea typeface="+mn-ea"/>
                  <a:cs typeface="+mn-cs"/>
                  <a:sym typeface="Arial"/>
                </a:defRPr>
              </a:pPr>
              <a:r>
                <a:rPr sz="2800"/>
                <a:t>p</a:t>
              </a:r>
              <a:r>
                <a:rPr baseline="-25000" sz="2800"/>
                <a:t>1</a:t>
              </a:r>
            </a:p>
          </p:txBody>
        </p:sp>
        <p:grpSp>
          <p:nvGrpSpPr>
            <p:cNvPr id="112" name="Group 112"/>
            <p:cNvGrpSpPr/>
            <p:nvPr/>
          </p:nvGrpSpPr>
          <p:grpSpPr>
            <a:xfrm>
              <a:off x="0" y="0"/>
              <a:ext cx="4495800" cy="1671638"/>
              <a:chOff x="0" y="0"/>
              <a:chExt cx="4495800" cy="1671637"/>
            </a:xfrm>
          </p:grpSpPr>
          <p:pic>
            <p:nvPicPr>
              <p:cNvPr id="108" name="DIS1.png"/>
              <p:cNvPicPr>
                <a:picLocks noChangeAspect="0"/>
              </p:cNvPicPr>
              <p:nvPr/>
            </p:nvPicPr>
            <p:blipFill>
              <a:blip r:embed="rId4">
                <a:extLst/>
              </a:blip>
              <a:stretch>
                <a:fillRect/>
              </a:stretch>
            </p:blipFill>
            <p:spPr>
              <a:xfrm>
                <a:off x="0" y="0"/>
                <a:ext cx="4495800" cy="1671638"/>
              </a:xfrm>
              <a:prstGeom prst="rect">
                <a:avLst/>
              </a:prstGeom>
              <a:ln w="12700" cap="flat">
                <a:noFill/>
                <a:miter lim="400000"/>
              </a:ln>
              <a:effectLst/>
            </p:spPr>
          </p:pic>
          <p:sp>
            <p:nvSpPr>
              <p:cNvPr id="109" name="Shape 109"/>
              <p:cNvSpPr/>
              <p:nvPr/>
            </p:nvSpPr>
            <p:spPr>
              <a:xfrm>
                <a:off x="0" y="355600"/>
                <a:ext cx="1239302"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pPr/>
                <a:r>
                  <a:t>electron</a:t>
                </a:r>
              </a:p>
            </p:txBody>
          </p:sp>
          <p:sp>
            <p:nvSpPr>
              <p:cNvPr id="110" name="Shape 110"/>
              <p:cNvSpPr/>
              <p:nvPr/>
            </p:nvSpPr>
            <p:spPr>
              <a:xfrm>
                <a:off x="2286000" y="0"/>
                <a:ext cx="1019185"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pPr/>
                <a:r>
                  <a:t>proton</a:t>
                </a:r>
              </a:p>
            </p:txBody>
          </p:sp>
          <p:sp>
            <p:nvSpPr>
              <p:cNvPr id="111" name="Shape 111"/>
              <p:cNvSpPr/>
              <p:nvPr/>
            </p:nvSpPr>
            <p:spPr>
              <a:xfrm>
                <a:off x="3733800" y="381000"/>
                <a:ext cx="484553" cy="563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0000"/>
                  </a:buClr>
                  <a:buFont typeface="Arial"/>
                  <a:defRPr sz="2400">
                    <a:uFill>
                      <a:solidFill>
                        <a:srgbClr val="000000"/>
                      </a:solidFill>
                    </a:uFill>
                    <a:latin typeface="+mn-lt"/>
                    <a:ea typeface="+mn-ea"/>
                    <a:cs typeface="+mn-cs"/>
                    <a:sym typeface="Arial"/>
                  </a:defRPr>
                </a:pPr>
                <a:r>
                  <a:rPr sz="2800"/>
                  <a:t>p</a:t>
                </a:r>
                <a:r>
                  <a:rPr baseline="-25000" sz="2800"/>
                  <a:t>2</a:t>
                </a:r>
              </a:p>
            </p:txBody>
          </p:sp>
        </p:grpSp>
      </p:grpSp>
      <p:sp>
        <p:nvSpPr>
          <p:cNvPr id="114" name="Shape 114"/>
          <p:cNvSpPr/>
          <p:nvPr/>
        </p:nvSpPr>
        <p:spPr>
          <a:xfrm>
            <a:off x="5280025" y="2098675"/>
            <a:ext cx="3492560"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pPr/>
            <a:r>
              <a:t>Mott = Rutherford + Spin</a:t>
            </a:r>
          </a:p>
        </p:txBody>
      </p:sp>
      <p:sp>
        <p:nvSpPr>
          <p:cNvPr id="115" name="Shape 115"/>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 name="droppedImage.pdf"/>
          <p:cNvPicPr>
            <a:picLocks noChangeAspect="1"/>
          </p:cNvPicPr>
          <p:nvPr/>
        </p:nvPicPr>
        <p:blipFill>
          <a:blip r:embed="rId5">
            <a:extLst/>
          </a:blip>
          <a:stretch>
            <a:fillRect/>
          </a:stretch>
        </p:blipFill>
        <p:spPr>
          <a:xfrm>
            <a:off x="5020836" y="4076700"/>
            <a:ext cx="2408664" cy="406400"/>
          </a:xfrm>
          <a:prstGeom prst="rect">
            <a:avLst/>
          </a:prstGeom>
          <a:ln w="12700"/>
        </p:spPr>
      </p:pic>
      <p:grpSp>
        <p:nvGrpSpPr>
          <p:cNvPr id="119" name="Group 119"/>
          <p:cNvGrpSpPr/>
          <p:nvPr/>
        </p:nvGrpSpPr>
        <p:grpSpPr>
          <a:xfrm>
            <a:off x="325437" y="1917637"/>
            <a:ext cx="8553451" cy="3479926"/>
            <a:chOff x="0" y="0"/>
            <a:chExt cx="8553450" cy="3479925"/>
          </a:xfrm>
        </p:grpSpPr>
        <p:pic>
          <p:nvPicPr>
            <p:cNvPr id="117" name="A9R1150403.pdf"/>
            <p:cNvPicPr>
              <a:picLocks noChangeAspect="1"/>
            </p:cNvPicPr>
            <p:nvPr/>
          </p:nvPicPr>
          <p:blipFill>
            <a:blip r:embed="rId6">
              <a:extLst/>
            </a:blip>
            <a:srcRect l="45769" t="36666" r="1569" b="12373"/>
            <a:stretch>
              <a:fillRect/>
            </a:stretch>
          </p:blipFill>
          <p:spPr>
            <a:xfrm>
              <a:off x="3359150" y="0"/>
              <a:ext cx="5194301" cy="3479926"/>
            </a:xfrm>
            <a:prstGeom prst="rect">
              <a:avLst/>
            </a:prstGeom>
            <a:ln w="12700" cap="flat">
              <a:noFill/>
              <a:round/>
            </a:ln>
            <a:effectLst/>
          </p:spPr>
        </p:pic>
        <p:pic>
          <p:nvPicPr>
            <p:cNvPr id="118" name="droppedImage.png"/>
            <p:cNvPicPr>
              <a:picLocks noChangeAspect="1"/>
            </p:cNvPicPr>
            <p:nvPr/>
          </p:nvPicPr>
          <p:blipFill>
            <a:blip r:embed="rId7">
              <a:extLst/>
            </a:blip>
            <a:srcRect l="24395" t="4301" r="1555" b="6093"/>
            <a:stretch>
              <a:fillRect/>
            </a:stretch>
          </p:blipFill>
          <p:spPr>
            <a:xfrm>
              <a:off x="0" y="12700"/>
              <a:ext cx="3288589" cy="3454400"/>
            </a:xfrm>
            <a:prstGeom prst="rect">
              <a:avLst/>
            </a:prstGeom>
            <a:ln w="12700" cap="flat">
              <a:noFill/>
              <a:round/>
            </a:ln>
            <a:effectLst/>
          </p:spPr>
        </p:pic>
      </p:grpSp>
      <p:grpSp>
        <p:nvGrpSpPr>
          <p:cNvPr id="122" name="Group 122"/>
          <p:cNvGrpSpPr/>
          <p:nvPr/>
        </p:nvGrpSpPr>
        <p:grpSpPr>
          <a:xfrm>
            <a:off x="4622800" y="1743411"/>
            <a:ext cx="4330700" cy="2743201"/>
            <a:chOff x="0" y="0"/>
            <a:chExt cx="4330700" cy="2743200"/>
          </a:xfrm>
        </p:grpSpPr>
        <p:sp>
          <p:nvSpPr>
            <p:cNvPr id="121" name="Shape 121"/>
            <p:cNvSpPr/>
            <p:nvPr/>
          </p:nvSpPr>
          <p:spPr>
            <a:xfrm>
              <a:off x="215900" y="139700"/>
              <a:ext cx="3898900" cy="21844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buClr>
                  <a:srgbClr val="0329D6"/>
                </a:buClr>
                <a:buFont typeface="Arial"/>
                <a:defRPr sz="2400">
                  <a:uFill>
                    <a:solidFill>
                      <a:srgbClr val="000000"/>
                    </a:solidFill>
                  </a:uFill>
                  <a:latin typeface="+mn-lt"/>
                  <a:ea typeface="+mn-ea"/>
                  <a:cs typeface="+mn-cs"/>
                  <a:sym typeface="Arial"/>
                </a:defRPr>
              </a:pPr>
              <a:r>
                <a:rPr sz="2800">
                  <a:solidFill>
                    <a:srgbClr val="0329D6"/>
                  </a:solidFill>
                  <a:uFill>
                    <a:solidFill>
                      <a:srgbClr val="0329D6"/>
                    </a:solidFill>
                  </a:uFill>
                </a:rPr>
                <a:t>Constant </a:t>
              </a:r>
              <a:r>
                <a:rPr i="1" sz="2800">
                  <a:solidFill>
                    <a:srgbClr val="0329D6"/>
                  </a:solidFill>
                  <a:uFill>
                    <a:solidFill>
                      <a:srgbClr val="0329D6"/>
                    </a:solidFill>
                  </a:uFill>
                </a:rPr>
                <a:t>F(q</a:t>
              </a:r>
              <a:r>
                <a:rPr baseline="29999" i="1" sz="2800">
                  <a:solidFill>
                    <a:srgbClr val="0329D6"/>
                  </a:solidFill>
                  <a:uFill>
                    <a:solidFill>
                      <a:srgbClr val="0329D6"/>
                    </a:solidFill>
                  </a:uFill>
                </a:rPr>
                <a:t>2</a:t>
              </a:r>
              <a:r>
                <a:rPr i="1" sz="2800">
                  <a:solidFill>
                    <a:srgbClr val="0329D6"/>
                  </a:solidFill>
                  <a:uFill>
                    <a:solidFill>
                      <a:srgbClr val="0329D6"/>
                    </a:solidFill>
                  </a:uFill>
                </a:rPr>
                <a:t>)</a:t>
              </a:r>
              <a:r>
                <a:rPr sz="2800">
                  <a:solidFill>
                    <a:srgbClr val="0329D6"/>
                  </a:solidFill>
                  <a:uFill>
                    <a:solidFill>
                      <a:srgbClr val="0329D6"/>
                    </a:solidFill>
                  </a:uFill>
                </a:rPr>
                <a:t>:</a:t>
              </a:r>
              <a:endParaRPr sz="2800">
                <a:solidFill>
                  <a:srgbClr val="0329D6"/>
                </a:solidFill>
                <a:uFill>
                  <a:solidFill>
                    <a:srgbClr val="0329D6"/>
                  </a:solidFill>
                </a:uFill>
              </a:endParaRPr>
            </a:p>
            <a:p>
              <a:pPr marL="40639" marR="40639" defTabSz="914400">
                <a:buClr>
                  <a:srgbClr val="0329D6"/>
                </a:buClr>
                <a:buFont typeface="Arial"/>
                <a:defRPr sz="2400">
                  <a:uFill>
                    <a:solidFill>
                      <a:srgbClr val="000000"/>
                    </a:solidFill>
                  </a:uFill>
                  <a:latin typeface="+mn-lt"/>
                  <a:ea typeface="+mn-ea"/>
                  <a:cs typeface="+mn-cs"/>
                  <a:sym typeface="Arial"/>
                </a:defRPr>
              </a:pPr>
              <a:r>
                <a:rPr sz="2800">
                  <a:solidFill>
                    <a:srgbClr val="0329D6"/>
                  </a:solidFill>
                  <a:uFill>
                    <a:solidFill>
                      <a:srgbClr val="0329D6"/>
                    </a:solidFill>
                  </a:uFill>
                  <a:latin typeface="Symbol"/>
                  <a:ea typeface="Symbol"/>
                  <a:cs typeface="Symbol"/>
                  <a:sym typeface="Symbol"/>
                </a:rPr>
                <a:t>⇒ </a:t>
              </a:r>
              <a:r>
                <a:rPr sz="2800">
                  <a:solidFill>
                    <a:srgbClr val="0329D6"/>
                  </a:solidFill>
                  <a:uFill>
                    <a:solidFill>
                      <a:srgbClr val="0329D6"/>
                    </a:solidFill>
                  </a:uFill>
                </a:rPr>
                <a:t>scattering on point-like constituent of the nucleon</a:t>
              </a:r>
              <a:endParaRPr sz="2800">
                <a:solidFill>
                  <a:srgbClr val="0329D6"/>
                </a:solidFill>
                <a:uFill>
                  <a:solidFill>
                    <a:srgbClr val="0329D6"/>
                  </a:solidFill>
                </a:uFill>
              </a:endParaRPr>
            </a:p>
            <a:p>
              <a:pPr marL="40639" marR="40639" defTabSz="914400">
                <a:buClr>
                  <a:srgbClr val="0329D6"/>
                </a:buClr>
                <a:buFont typeface="Arial"/>
                <a:defRPr sz="2400">
                  <a:uFill>
                    <a:solidFill>
                      <a:srgbClr val="000000"/>
                    </a:solidFill>
                  </a:uFill>
                  <a:latin typeface="+mn-lt"/>
                  <a:ea typeface="+mn-ea"/>
                  <a:cs typeface="+mn-cs"/>
                  <a:sym typeface="Arial"/>
                </a:defRPr>
              </a:pPr>
              <a:r>
                <a:rPr sz="2800">
                  <a:solidFill>
                    <a:srgbClr val="0329D6"/>
                  </a:solidFill>
                  <a:uFill>
                    <a:solidFill>
                      <a:srgbClr val="0329D6"/>
                    </a:solidFill>
                  </a:uFill>
                </a:rPr>
                <a:t>	   </a:t>
              </a:r>
              <a:r>
                <a:rPr sz="2800">
                  <a:solidFill>
                    <a:srgbClr val="FF2600"/>
                  </a:solidFill>
                  <a:uFill>
                    <a:solidFill>
                      <a:srgbClr val="FF2600"/>
                    </a:solidFill>
                  </a:uFill>
                </a:rPr>
                <a:t>quarks</a:t>
              </a:r>
            </a:p>
          </p:txBody>
        </p:sp>
        <p:pic>
          <p:nvPicPr>
            <p:cNvPr id="120" name=""/>
            <p:cNvPicPr>
              <a:picLocks noChangeAspect="0"/>
            </p:cNvPicPr>
            <p:nvPr/>
          </p:nvPicPr>
          <p:blipFill>
            <a:blip r:embed="rId8">
              <a:extLst/>
            </a:blip>
            <a:stretch>
              <a:fillRect/>
            </a:stretch>
          </p:blipFill>
          <p:spPr>
            <a:xfrm>
              <a:off x="0" y="0"/>
              <a:ext cx="4330700" cy="2743200"/>
            </a:xfrm>
            <a:prstGeom prst="rect">
              <a:avLst/>
            </a:prstGeom>
            <a:effectLst/>
          </p:spPr>
        </p:pic>
      </p:grpSp>
      <p:grpSp>
        <p:nvGrpSpPr>
          <p:cNvPr id="126" name="Group 126"/>
          <p:cNvGrpSpPr/>
          <p:nvPr/>
        </p:nvGrpSpPr>
        <p:grpSpPr>
          <a:xfrm>
            <a:off x="22225" y="1562100"/>
            <a:ext cx="4648200" cy="5308600"/>
            <a:chOff x="0" y="0"/>
            <a:chExt cx="4648200" cy="5308600"/>
          </a:xfrm>
        </p:grpSpPr>
        <p:pic>
          <p:nvPicPr>
            <p:cNvPr id="123" name="quark_nobel_plot.pdf"/>
            <p:cNvPicPr>
              <a:picLocks noChangeAspect="1"/>
            </p:cNvPicPr>
            <p:nvPr/>
          </p:nvPicPr>
          <p:blipFill>
            <a:blip r:embed="rId9">
              <a:extLst/>
            </a:blip>
            <a:srcRect l="50512" t="15555" r="2564" b="7037"/>
            <a:stretch>
              <a:fillRect/>
            </a:stretch>
          </p:blipFill>
          <p:spPr>
            <a:xfrm>
              <a:off x="0" y="0"/>
              <a:ext cx="4648200" cy="5308600"/>
            </a:xfrm>
            <a:prstGeom prst="rect">
              <a:avLst/>
            </a:prstGeom>
            <a:ln w="12700" cap="flat">
              <a:noFill/>
              <a:round/>
            </a:ln>
            <a:effectLst/>
          </p:spPr>
        </p:pic>
        <p:sp>
          <p:nvSpPr>
            <p:cNvPr id="124" name="Shape 124"/>
            <p:cNvSpPr/>
            <p:nvPr/>
          </p:nvSpPr>
          <p:spPr>
            <a:xfrm rot="2699998">
              <a:off x="2443230" y="3177840"/>
              <a:ext cx="766904" cy="348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700">
                  <a:uFill>
                    <a:solidFill>
                      <a:srgbClr val="000000"/>
                    </a:solidFill>
                  </a:uFill>
                  <a:latin typeface="+mn-lt"/>
                  <a:ea typeface="+mn-ea"/>
                  <a:cs typeface="+mn-cs"/>
                  <a:sym typeface="Arial"/>
                </a:defRPr>
              </a:lvl1pPr>
            </a:lstStyle>
            <a:p>
              <a:pPr/>
              <a:r>
                <a:t>elastic</a:t>
              </a:r>
            </a:p>
          </p:txBody>
        </p:sp>
        <p:sp>
          <p:nvSpPr>
            <p:cNvPr id="125" name="Shape 125"/>
            <p:cNvSpPr/>
            <p:nvPr/>
          </p:nvSpPr>
          <p:spPr>
            <a:xfrm>
              <a:off x="3467100" y="1384300"/>
              <a:ext cx="934942" cy="348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700">
                  <a:uFill>
                    <a:solidFill>
                      <a:srgbClr val="000000"/>
                    </a:solidFill>
                  </a:uFill>
                  <a:latin typeface="+mn-lt"/>
                  <a:ea typeface="+mn-ea"/>
                  <a:cs typeface="+mn-cs"/>
                  <a:sym typeface="Arial"/>
                </a:defRPr>
              </a:lvl1pPr>
            </a:lstStyle>
            <a:p>
              <a:pPr/>
              <a:r>
                <a:t>inelastic</a:t>
              </a:r>
            </a:p>
          </p:txBody>
        </p:sp>
      </p:grpSp>
      <p:sp>
        <p:nvSpPr>
          <p:cNvPr id="127" name="Shape 127"/>
          <p:cNvSpPr/>
          <p:nvPr/>
        </p:nvSpPr>
        <p:spPr>
          <a:xfrm>
            <a:off x="2894471" y="2449996"/>
            <a:ext cx="522859" cy="8419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1275" marR="41275" algn="ctr" defTabSz="914400">
              <a:spcBef>
                <a:spcPts val="400"/>
              </a:spcBef>
              <a:defRPr sz="5200">
                <a:solidFill>
                  <a:srgbClr val="FFFFFF"/>
                </a:solidFill>
                <a:uFill>
                  <a:solidFill>
                    <a:srgbClr val="011585"/>
                  </a:solidFill>
                </a:uFill>
                <a:latin typeface="+mn-lt"/>
                <a:ea typeface="+mn-ea"/>
                <a:cs typeface="+mn-cs"/>
                <a:sym typeface="Arial"/>
              </a:defRPr>
            </a:lvl1pPr>
          </a:lstStyle>
          <a:p>
            <a:pPr/>
            <a:r>
              <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02"/>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106"/>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113"/>
                                        </p:tgtEl>
                                        <p:attrNameLst>
                                          <p:attrName>style.visibility</p:attrName>
                                        </p:attrNameLst>
                                      </p:cBhvr>
                                      <p:to>
                                        <p:strVal val="hidden"/>
                                      </p:to>
                                    </p:set>
                                  </p:childTnLst>
                                </p:cTn>
                              </p:par>
                            </p:childTnLst>
                          </p:cTn>
                        </p:par>
                        <p:par>
                          <p:cTn id="13" fill="hold">
                            <p:stCondLst>
                              <p:cond delay="0"/>
                            </p:stCondLst>
                            <p:childTnLst>
                              <p:par>
                                <p:cTn id="14" presetClass="exit" nodeType="afterEffect" presetSubtype="0" presetID="1" grpId="4" fill="hold">
                                  <p:stCondLst>
                                    <p:cond delay="0"/>
                                  </p:stCondLst>
                                  <p:iterate type="el" backwards="0">
                                    <p:tmAbs val="0"/>
                                  </p:iterate>
                                  <p:childTnLst>
                                    <p:set>
                                      <p:cBhvr>
                                        <p:cTn id="15" fill="hold">
                                          <p:stCondLst>
                                            <p:cond delay="0"/>
                                          </p:stCondLst>
                                        </p:cTn>
                                        <p:tgtEl>
                                          <p:spTgt spid="114"/>
                                        </p:tgtEl>
                                        <p:attrNameLst>
                                          <p:attrName>style.visibility</p:attrName>
                                        </p:attrNameLst>
                                      </p:cBhvr>
                                      <p:to>
                                        <p:strVal val="hidden"/>
                                      </p:to>
                                    </p:set>
                                  </p:childTnLst>
                                </p:cTn>
                              </p:par>
                            </p:childTnLst>
                          </p:cTn>
                        </p:par>
                        <p:par>
                          <p:cTn id="16" fill="hold">
                            <p:stCondLst>
                              <p:cond delay="0"/>
                            </p:stCondLst>
                            <p:childTnLst>
                              <p:par>
                                <p:cTn id="17" presetClass="exit" nodeType="afterEffect" presetSubtype="0" presetID="1" grpId="5" fill="hold">
                                  <p:stCondLst>
                                    <p:cond delay="0"/>
                                  </p:stCondLst>
                                  <p:iterate type="el" backwards="0">
                                    <p:tmAbs val="0"/>
                                  </p:iterate>
                                  <p:childTnLst>
                                    <p:set>
                                      <p:cBhvr>
                                        <p:cTn id="18" fill="hold">
                                          <p:stCondLst>
                                            <p:cond delay="0"/>
                                          </p:stCondLst>
                                        </p:cTn>
                                        <p:tgtEl>
                                          <p:spTgt spid="116"/>
                                        </p:tgtEl>
                                        <p:attrNameLst>
                                          <p:attrName>style.visibility</p:attrName>
                                        </p:attrNameLst>
                                      </p:cBhvr>
                                      <p:to>
                                        <p:strVal val="hidden"/>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19"/>
                                        </p:tgtEl>
                                        <p:attrNameLst>
                                          <p:attrName>style.visibility</p:attrName>
                                        </p:attrNameLst>
                                      </p:cBhvr>
                                      <p:to>
                                        <p:strVal val="visible"/>
                                      </p:to>
                                    </p:set>
                                  </p:childTnLst>
                                </p:cTn>
                              </p:par>
                            </p:childTnLst>
                          </p:cTn>
                        </p:par>
                        <p:par>
                          <p:cTn id="22" fill="hold">
                            <p:stCondLst>
                              <p:cond delay="0"/>
                            </p:stCondLst>
                            <p:childTnLst>
                              <p:par>
                                <p:cTn id="23" presetClass="exit" nodeType="afterEffect" presetSubtype="0" presetID="1" grpId="7" fill="hold">
                                  <p:stCondLst>
                                    <p:cond delay="0"/>
                                  </p:stCondLst>
                                  <p:iterate type="el" backwards="0">
                                    <p:tmAbs val="0"/>
                                  </p:iterate>
                                  <p:childTnLst>
                                    <p:set>
                                      <p:cBhvr>
                                        <p:cTn id="24" fill="hold">
                                          <p:stCondLst>
                                            <p:cond delay="0"/>
                                          </p:stCondLst>
                                        </p:cTn>
                                        <p:tgtEl>
                                          <p:spTgt spid="1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8" fill="hold">
                                  <p:stCondLst>
                                    <p:cond delay="0"/>
                                  </p:stCondLst>
                                  <p:iterate type="el" backwards="0">
                                    <p:tmAbs val="0"/>
                                  </p:iterate>
                                  <p:childTnLst>
                                    <p:set>
                                      <p:cBhvr>
                                        <p:cTn id="28" fill="hold"/>
                                        <p:tgtEl>
                                          <p:spTgt spid="1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9" fill="hold">
                                  <p:stCondLst>
                                    <p:cond delay="0"/>
                                  </p:stCondLst>
                                  <p:iterate type="el" backwards="0">
                                    <p:tmAbs val="0"/>
                                  </p:iterate>
                                  <p:childTnLst>
                                    <p:set>
                                      <p:cBhvr>
                                        <p:cTn id="32" fill="hold"/>
                                        <p:tgtEl>
                                          <p:spTgt spid="122"/>
                                        </p:tgtEl>
                                        <p:attrNameLst>
                                          <p:attrName>style.visibility</p:attrName>
                                        </p:attrNameLst>
                                      </p:cBhvr>
                                      <p:to>
                                        <p:strVal val="visible"/>
                                      </p:to>
                                    </p:set>
                                  </p:childTnLst>
                                </p:cTn>
                              </p:par>
                            </p:childTnLst>
                          </p:cTn>
                        </p:par>
                        <p:par>
                          <p:cTn id="33" fill="hold">
                            <p:stCondLst>
                              <p:cond delay="0"/>
                            </p:stCondLst>
                            <p:childTnLst>
                              <p:par>
                                <p:cTn id="34" presetClass="exit" nodeType="afterEffect" presetSubtype="0" presetID="1" grpId="10" fill="hold">
                                  <p:stCondLst>
                                    <p:cond delay="0"/>
                                  </p:stCondLst>
                                  <p:iterate type="el" backwards="0">
                                    <p:tmAbs val="0"/>
                                  </p:iterate>
                                  <p:childTnLst>
                                    <p:set>
                                      <p:cBhvr>
                                        <p:cTn id="35" fill="hold">
                                          <p:stCondLst>
                                            <p:cond delay="0"/>
                                          </p:stCondLst>
                                        </p:cTn>
                                        <p:tgtEl>
                                          <p:spTgt spid="11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 grpId="9"/>
      <p:bldP build="whole" bldLvl="1" animBg="1" rev="0" advAuto="0" spid="106" grpId="2"/>
      <p:bldP build="whole" bldLvl="1" animBg="1" rev="0" advAuto="0" spid="113" grpId="3"/>
      <p:bldP build="whole" bldLvl="1" animBg="1" rev="0" advAuto="0" spid="102" grpId="1"/>
      <p:bldP build="whole" bldLvl="1" animBg="1" rev="0" advAuto="0" spid="119" grpId="6"/>
      <p:bldP build="whole" bldLvl="1" animBg="1" rev="0" advAuto="0" spid="126" grpId="8"/>
      <p:bldP build="whole" bldLvl="1" animBg="1" rev="0" advAuto="0" spid="127" grpId="7"/>
      <p:bldP build="whole" bldLvl="1" animBg="1" rev="0" advAuto="0" spid="116" grpId="5"/>
      <p:bldP build="whole" bldLvl="1" animBg="1" rev="0" advAuto="0" spid="119" grpId="10"/>
      <p:bldP build="whole" bldLvl="1" animBg="1" rev="0" advAuto="0" spid="114" grpId="4"/>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2" name="Shape 522"/>
          <p:cNvSpPr/>
          <p:nvPr/>
        </p:nvSpPr>
        <p:spPr>
          <a:xfrm>
            <a:off x="152400" y="685800"/>
            <a:ext cx="8839200" cy="1588"/>
          </a:xfrm>
          <a:prstGeom prst="line">
            <a:avLst/>
          </a:prstGeom>
          <a:ln w="38100">
            <a:solidFill>
              <a:srgbClr val="021EAA"/>
            </a:solidFill>
          </a:ln>
        </p:spPr>
        <p:txBody>
          <a:bodyPr lIns="0" tIns="0" rIns="0" bIns="0"/>
          <a:lstStyle/>
          <a:p>
            <a:pPr/>
          </a:p>
        </p:txBody>
      </p:sp>
      <p:sp>
        <p:nvSpPr>
          <p:cNvPr id="523" name="Shape 523"/>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4" name="Shape 524"/>
          <p:cNvSpPr/>
          <p:nvPr>
            <p:ph type="title"/>
          </p:nvPr>
        </p:nvSpPr>
        <p:spPr>
          <a:prstGeom prst="rect">
            <a:avLst/>
          </a:prstGeom>
        </p:spPr>
        <p:txBody>
          <a:bodyPr/>
          <a:lstStyle/>
          <a:p>
            <a:pPr/>
            <a:r>
              <a:t>Hard Diffraction: What is It?</a:t>
            </a:r>
          </a:p>
        </p:txBody>
      </p:sp>
      <p:pic>
        <p:nvPicPr>
          <p:cNvPr id="525" name="dis.pdf"/>
          <p:cNvPicPr>
            <a:picLocks noChangeAspect="1"/>
          </p:cNvPicPr>
          <p:nvPr/>
        </p:nvPicPr>
        <p:blipFill>
          <a:blip r:embed="rId2">
            <a:extLst/>
          </a:blip>
          <a:stretch>
            <a:fillRect/>
          </a:stretch>
        </p:blipFill>
        <p:spPr>
          <a:xfrm>
            <a:off x="-444500" y="165100"/>
            <a:ext cx="9144000" cy="7061200"/>
          </a:xfrm>
          <a:prstGeom prst="rect">
            <a:avLst/>
          </a:prstGeom>
          <a:ln w="12700"/>
        </p:spPr>
      </p:pic>
      <p:pic>
        <p:nvPicPr>
          <p:cNvPr id="526" name="DIS-Kinematics_revised copy.pdf"/>
          <p:cNvPicPr>
            <a:picLocks noChangeAspect="1"/>
          </p:cNvPicPr>
          <p:nvPr/>
        </p:nvPicPr>
        <p:blipFill>
          <a:blip r:embed="rId3">
            <a:extLst/>
          </a:blip>
          <a:stretch>
            <a:fillRect/>
          </a:stretch>
        </p:blipFill>
        <p:spPr>
          <a:xfrm>
            <a:off x="2219744" y="2006600"/>
            <a:ext cx="4372485" cy="3517900"/>
          </a:xfrm>
          <a:prstGeom prst="rect">
            <a:avLst/>
          </a:prstGeom>
          <a:ln w="12700"/>
        </p:spPr>
      </p:pic>
      <p:sp>
        <p:nvSpPr>
          <p:cNvPr id="527" name="Shape 527"/>
          <p:cNvSpPr/>
          <p:nvPr/>
        </p:nvSpPr>
        <p:spPr>
          <a:xfrm>
            <a:off x="127000" y="711200"/>
            <a:ext cx="4152911"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A DIS event (theoretical view)</a:t>
            </a:r>
          </a:p>
        </p:txBody>
      </p:sp>
      <p:sp>
        <p:nvSpPr>
          <p:cNvPr id="528" name="Shape 528"/>
          <p:cNvSpPr/>
          <p:nvPr/>
        </p:nvSpPr>
        <p:spPr>
          <a:xfrm>
            <a:off x="127000" y="711200"/>
            <a:ext cx="4491643"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A DIS event (experimental view)</a:t>
            </a:r>
          </a:p>
        </p:txBody>
      </p:sp>
      <p:grpSp>
        <p:nvGrpSpPr>
          <p:cNvPr id="531" name="Group 531"/>
          <p:cNvGrpSpPr/>
          <p:nvPr/>
        </p:nvGrpSpPr>
        <p:grpSpPr>
          <a:xfrm>
            <a:off x="1257299" y="2755900"/>
            <a:ext cx="3712529" cy="1790700"/>
            <a:chOff x="0" y="0"/>
            <a:chExt cx="3712527" cy="1790700"/>
          </a:xfrm>
        </p:grpSpPr>
        <p:sp>
          <p:nvSpPr>
            <p:cNvPr id="529" name="Shape 529"/>
            <p:cNvSpPr/>
            <p:nvPr/>
          </p:nvSpPr>
          <p:spPr>
            <a:xfrm>
              <a:off x="76200" y="520700"/>
              <a:ext cx="1270000" cy="1270000"/>
            </a:xfrm>
            <a:prstGeom prst="ellipse">
              <a:avLst/>
            </a:prstGeom>
            <a:noFill/>
            <a:ln w="76200" cap="flat">
              <a:solidFill>
                <a:srgbClr val="FFFFFF"/>
              </a:solidFill>
              <a:custDash>
                <a:ds d="200000" sp="200000"/>
              </a:custDash>
              <a:round/>
            </a:ln>
            <a:effectLst/>
          </p:spPr>
          <p:txBody>
            <a:bodyPr wrap="square" lIns="50800" tIns="50800" rIns="50800" bIns="50800" numCol="1" anchor="ctr">
              <a:noAutofit/>
            </a:bodyPr>
            <a:lstStyle/>
            <a:p>
              <a:pPr marL="40639" marR="40639" defTabSz="914400">
                <a:defRPr sz="2400">
                  <a:solidFill>
                    <a:srgbClr val="BE38F3"/>
                  </a:solidFill>
                  <a:uFill>
                    <a:solidFill>
                      <a:srgbClr val="BE38F3"/>
                    </a:solidFill>
                  </a:uFill>
                  <a:latin typeface="Times New Roman"/>
                  <a:ea typeface="Times New Roman"/>
                  <a:cs typeface="Times New Roman"/>
                  <a:sym typeface="Times New Roman"/>
                </a:defRPr>
              </a:pPr>
            </a:p>
          </p:txBody>
        </p:sp>
        <p:sp>
          <p:nvSpPr>
            <p:cNvPr id="530" name="Shape 530"/>
            <p:cNvSpPr/>
            <p:nvPr/>
          </p:nvSpPr>
          <p:spPr>
            <a:xfrm>
              <a:off x="0" y="0"/>
              <a:ext cx="3712528" cy="44722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uFill>
                    <a:solidFill>
                      <a:srgbClr val="000000"/>
                    </a:solidFill>
                  </a:uFill>
                  <a:latin typeface="+mn-lt"/>
                  <a:ea typeface="+mn-ea"/>
                  <a:cs typeface="+mn-cs"/>
                  <a:sym typeface="Arial"/>
                </a:defRPr>
              </a:lvl1pPr>
            </a:lstStyle>
            <a:p>
              <a:pPr/>
              <a:r>
                <a:t>Activity in proton direction </a:t>
              </a:r>
            </a:p>
          </p:txBody>
        </p:sp>
      </p:grpSp>
      <p:pic>
        <p:nvPicPr>
          <p:cNvPr id="532" name="diff.pdf"/>
          <p:cNvPicPr>
            <a:picLocks noChangeAspect="1"/>
          </p:cNvPicPr>
          <p:nvPr/>
        </p:nvPicPr>
        <p:blipFill>
          <a:blip r:embed="rId4">
            <a:extLst/>
          </a:blip>
          <a:stretch>
            <a:fillRect/>
          </a:stretch>
        </p:blipFill>
        <p:spPr>
          <a:xfrm>
            <a:off x="-444500" y="165100"/>
            <a:ext cx="9144000" cy="7061200"/>
          </a:xfrm>
          <a:prstGeom prst="rect">
            <a:avLst/>
          </a:prstGeom>
          <a:ln w="12700"/>
        </p:spPr>
      </p:pic>
      <p:grpSp>
        <p:nvGrpSpPr>
          <p:cNvPr id="535" name="Group 535"/>
          <p:cNvGrpSpPr/>
          <p:nvPr/>
        </p:nvGrpSpPr>
        <p:grpSpPr>
          <a:xfrm>
            <a:off x="1320800" y="3289300"/>
            <a:ext cx="1270000" cy="1270000"/>
            <a:chOff x="0" y="0"/>
            <a:chExt cx="1270000" cy="1270000"/>
          </a:xfrm>
        </p:grpSpPr>
        <p:sp>
          <p:nvSpPr>
            <p:cNvPr id="533" name="Shape 533"/>
            <p:cNvSpPr/>
            <p:nvPr/>
          </p:nvSpPr>
          <p:spPr>
            <a:xfrm>
              <a:off x="0" y="0"/>
              <a:ext cx="1270000" cy="1270000"/>
            </a:xfrm>
            <a:prstGeom prst="ellipse">
              <a:avLst/>
            </a:prstGeom>
            <a:noFill/>
            <a:ln w="76200" cap="flat">
              <a:solidFill>
                <a:srgbClr val="FFFFFF"/>
              </a:solidFill>
              <a:custDash>
                <a:ds d="200000" sp="200000"/>
              </a:custDash>
              <a:round/>
            </a:ln>
            <a:effectLst/>
          </p:spPr>
          <p:txBody>
            <a:bodyPr wrap="square" lIns="50800" tIns="50800" rIns="50800" bIns="50800" numCol="1" anchor="ctr">
              <a:noAutofit/>
            </a:bodyPr>
            <a:lstStyle/>
            <a:p>
              <a:pPr marL="40639" marR="40639" defTabSz="914400">
                <a:defRPr sz="2400">
                  <a:solidFill>
                    <a:srgbClr val="BE38F3"/>
                  </a:solidFill>
                  <a:uFill>
                    <a:solidFill>
                      <a:srgbClr val="BE38F3"/>
                    </a:solidFill>
                  </a:uFill>
                  <a:latin typeface="Times New Roman"/>
                  <a:ea typeface="Times New Roman"/>
                  <a:cs typeface="Times New Roman"/>
                  <a:sym typeface="Times New Roman"/>
                </a:defRPr>
              </a:pPr>
            </a:p>
          </p:txBody>
        </p:sp>
        <p:sp>
          <p:nvSpPr>
            <p:cNvPr id="534" name="Shape 534"/>
            <p:cNvSpPr/>
            <p:nvPr/>
          </p:nvSpPr>
          <p:spPr>
            <a:xfrm>
              <a:off x="381000" y="215900"/>
              <a:ext cx="536350" cy="866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5400">
                  <a:solidFill>
                    <a:srgbClr val="FFFFFF"/>
                  </a:solidFill>
                  <a:uFill>
                    <a:solidFill>
                      <a:srgbClr val="FFFFFF"/>
                    </a:solidFill>
                  </a:uFill>
                  <a:latin typeface="+mn-lt"/>
                  <a:ea typeface="+mn-ea"/>
                  <a:cs typeface="+mn-cs"/>
                  <a:sym typeface="Arial"/>
                </a:defRPr>
              </a:lvl1pPr>
            </a:lstStyle>
            <a:p>
              <a:pPr/>
              <a:r>
                <a:t>?</a:t>
              </a:r>
            </a:p>
          </p:txBody>
        </p:sp>
      </p:grpSp>
      <p:sp>
        <p:nvSpPr>
          <p:cNvPr id="536" name="Shape 536"/>
          <p:cNvSpPr/>
          <p:nvPr/>
        </p:nvSpPr>
        <p:spPr>
          <a:xfrm>
            <a:off x="127000" y="711200"/>
            <a:ext cx="528236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A diffractive event (experimental view)</a:t>
            </a:r>
          </a:p>
        </p:txBody>
      </p:sp>
      <p:sp>
        <p:nvSpPr>
          <p:cNvPr id="537" name="Shape 537"/>
          <p:cNvSpPr/>
          <p:nvPr/>
        </p:nvSpPr>
        <p:spPr>
          <a:xfrm>
            <a:off x="139116" y="711200"/>
            <a:ext cx="4943635"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A diffractive event (theoretical view)</a:t>
            </a:r>
          </a:p>
        </p:txBody>
      </p:sp>
      <p:pic>
        <p:nvPicPr>
          <p:cNvPr id="538" name="Diffractive-DIS.png"/>
          <p:cNvPicPr>
            <a:picLocks noChangeAspect="0"/>
          </p:cNvPicPr>
          <p:nvPr/>
        </p:nvPicPr>
        <p:blipFill>
          <a:blip r:embed="rId5">
            <a:extLst/>
          </a:blip>
          <a:stretch>
            <a:fillRect/>
          </a:stretch>
        </p:blipFill>
        <p:spPr>
          <a:xfrm>
            <a:off x="2748434" y="973569"/>
            <a:ext cx="4114801" cy="3771901"/>
          </a:xfrm>
          <a:prstGeom prst="rect">
            <a:avLst/>
          </a:prstGeom>
          <a:ln w="12700"/>
        </p:spPr>
      </p:pic>
      <p:sp>
        <p:nvSpPr>
          <p:cNvPr id="539" name="Shape 539"/>
          <p:cNvSpPr/>
          <p:nvPr/>
        </p:nvSpPr>
        <p:spPr>
          <a:xfrm>
            <a:off x="188302" y="5461004"/>
            <a:ext cx="8827721" cy="1146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6185" marR="40639" indent="-265545" defTabSz="914400">
              <a:buClr>
                <a:srgbClr val="FF2600"/>
              </a:buClr>
              <a:buSzPct val="125000"/>
              <a:buChar char="•"/>
              <a:defRPr sz="2300">
                <a:uFill>
                  <a:solidFill>
                    <a:srgbClr val="000000"/>
                  </a:solidFill>
                </a:uFill>
                <a:latin typeface="+mn-lt"/>
                <a:ea typeface="+mn-ea"/>
                <a:cs typeface="+mn-cs"/>
                <a:sym typeface="Arial"/>
              </a:defRPr>
            </a:pPr>
            <a:r>
              <a:t>HERA:  large fraction of diffractive events (15% of total DIS rate)</a:t>
            </a:r>
          </a:p>
          <a:p>
            <a:pPr marL="306185" marR="40639" indent="-265545" defTabSz="914400">
              <a:buClr>
                <a:srgbClr val="FF2600"/>
              </a:buClr>
              <a:buSzPct val="125000"/>
              <a:buChar char="•"/>
              <a:defRPr sz="2300">
                <a:uFill>
                  <a:solidFill>
                    <a:srgbClr val="000000"/>
                  </a:solidFill>
                </a:uFill>
                <a:latin typeface="+mn-lt"/>
                <a:ea typeface="+mn-ea"/>
                <a:cs typeface="+mn-cs"/>
                <a:sym typeface="Arial"/>
              </a:defRPr>
            </a:pPr>
            <a:r>
              <a:rPr>
                <a:solidFill>
                  <a:srgbClr val="021EAA"/>
                </a:solidFill>
              </a:rPr>
              <a:t>High sensitivity to gluon density:  </a:t>
            </a:r>
            <a:r>
              <a:rPr>
                <a:solidFill>
                  <a:srgbClr val="021EAA"/>
                </a:solidFill>
                <a:latin typeface="Symbol"/>
                <a:ea typeface="Symbol"/>
                <a:cs typeface="Symbol"/>
                <a:sym typeface="Symbol"/>
              </a:rPr>
              <a:t>σ</a:t>
            </a:r>
            <a:r>
              <a:rPr>
                <a:solidFill>
                  <a:srgbClr val="021EAA"/>
                </a:solidFill>
              </a:rPr>
              <a:t>~[g(x,Q</a:t>
            </a:r>
            <a:r>
              <a:rPr baseline="31999">
                <a:solidFill>
                  <a:srgbClr val="021EAA"/>
                </a:solidFill>
              </a:rPr>
              <a:t>2</a:t>
            </a:r>
            <a:r>
              <a:rPr>
                <a:solidFill>
                  <a:srgbClr val="021EAA"/>
                </a:solidFill>
              </a:rPr>
              <a:t>)]</a:t>
            </a:r>
            <a:r>
              <a:rPr b="1" baseline="31999">
                <a:solidFill>
                  <a:srgbClr val="FF2600"/>
                </a:solidFill>
                <a:uFill>
                  <a:solidFill>
                    <a:srgbClr val="FF2600"/>
                  </a:solidFill>
                </a:uFill>
              </a:rPr>
              <a:t>2 </a:t>
            </a:r>
            <a:r>
              <a:rPr>
                <a:solidFill>
                  <a:srgbClr val="021EAA"/>
                </a:solidFill>
                <a:uFill>
                  <a:solidFill>
                    <a:srgbClr val="FF2600"/>
                  </a:solidFill>
                </a:uFill>
              </a:rPr>
              <a:t>due to color-neutral exchange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526"/>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527"/>
                                        </p:tgtEl>
                                        <p:attrNameLst>
                                          <p:attrName>style.visibility</p:attrName>
                                        </p:attrNameLst>
                                      </p:cBhvr>
                                      <p:to>
                                        <p:strVal val="hidden"/>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25"/>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5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5" fill="hold">
                                  <p:stCondLst>
                                    <p:cond delay="0"/>
                                  </p:stCondLst>
                                  <p:iterate type="el" backwards="0">
                                    <p:tmAbs val="0"/>
                                  </p:iterate>
                                  <p:childTnLst>
                                    <p:set>
                                      <p:cBhvr>
                                        <p:cTn id="19" fill="hold"/>
                                        <p:tgtEl>
                                          <p:spTgt spid="5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xit" nodeType="clickEffect" presetSubtype="0" presetID="1" grpId="6" fill="hold">
                                  <p:stCondLst>
                                    <p:cond delay="0"/>
                                  </p:stCondLst>
                                  <p:iterate type="el" backwards="0">
                                    <p:tmAbs val="0"/>
                                  </p:iterate>
                                  <p:childTnLst>
                                    <p:set>
                                      <p:cBhvr>
                                        <p:cTn id="23" fill="hold">
                                          <p:stCondLst>
                                            <p:cond delay="0"/>
                                          </p:stCondLst>
                                        </p:cTn>
                                        <p:tgtEl>
                                          <p:spTgt spid="531"/>
                                        </p:tgtEl>
                                        <p:attrNameLst>
                                          <p:attrName>style.visibility</p:attrName>
                                        </p:attrNameLst>
                                      </p:cBhvr>
                                      <p:to>
                                        <p:strVal val="hidden"/>
                                      </p:to>
                                    </p:set>
                                  </p:childTnLst>
                                </p:cTn>
                              </p:par>
                            </p:childTnLst>
                          </p:cTn>
                        </p:par>
                        <p:par>
                          <p:cTn id="24" fill="hold">
                            <p:stCondLst>
                              <p:cond delay="0"/>
                            </p:stCondLst>
                            <p:childTnLst>
                              <p:par>
                                <p:cTn id="25" presetClass="exit" nodeType="afterEffect" presetSubtype="0" presetID="1" grpId="7" fill="hold">
                                  <p:stCondLst>
                                    <p:cond delay="0"/>
                                  </p:stCondLst>
                                  <p:iterate type="el" backwards="0">
                                    <p:tmAbs val="0"/>
                                  </p:iterate>
                                  <p:childTnLst>
                                    <p:set>
                                      <p:cBhvr>
                                        <p:cTn id="26" fill="hold">
                                          <p:stCondLst>
                                            <p:cond delay="0"/>
                                          </p:stCondLst>
                                        </p:cTn>
                                        <p:tgtEl>
                                          <p:spTgt spid="525"/>
                                        </p:tgtEl>
                                        <p:attrNameLst>
                                          <p:attrName>style.visibility</p:attrName>
                                        </p:attrNameLst>
                                      </p:cBhvr>
                                      <p:to>
                                        <p:strVal val="hidden"/>
                                      </p:to>
                                    </p:set>
                                  </p:childTnLst>
                                </p:cTn>
                              </p:par>
                            </p:childTnLst>
                          </p:cTn>
                        </p:par>
                        <p:par>
                          <p:cTn id="27" fill="hold">
                            <p:stCondLst>
                              <p:cond delay="0"/>
                            </p:stCondLst>
                            <p:childTnLst>
                              <p:par>
                                <p:cTn id="28" presetClass="exit" nodeType="afterEffect" presetSubtype="0" presetID="1" grpId="8" fill="hold">
                                  <p:stCondLst>
                                    <p:cond delay="0"/>
                                  </p:stCondLst>
                                  <p:iterate type="el" backwards="0">
                                    <p:tmAbs val="0"/>
                                  </p:iterate>
                                  <p:childTnLst>
                                    <p:set>
                                      <p:cBhvr>
                                        <p:cTn id="29" fill="hold">
                                          <p:stCondLst>
                                            <p:cond delay="0"/>
                                          </p:stCondLst>
                                        </p:cTn>
                                        <p:tgtEl>
                                          <p:spTgt spid="528"/>
                                        </p:tgtEl>
                                        <p:attrNameLst>
                                          <p:attrName>style.visibility</p:attrName>
                                        </p:attrNameLst>
                                      </p:cBhvr>
                                      <p:to>
                                        <p:strVal val="hidden"/>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5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0" fill="hold">
                                  <p:stCondLst>
                                    <p:cond delay="0"/>
                                  </p:stCondLst>
                                  <p:iterate type="el" backwards="0">
                                    <p:tmAbs val="0"/>
                                  </p:iterate>
                                  <p:childTnLst>
                                    <p:set>
                                      <p:cBhvr>
                                        <p:cTn id="36" fill="hold"/>
                                        <p:tgtEl>
                                          <p:spTgt spid="535"/>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53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xit" nodeType="clickEffect" presetSubtype="0" presetID="1" grpId="12" fill="hold">
                                  <p:stCondLst>
                                    <p:cond delay="0"/>
                                  </p:stCondLst>
                                  <p:iterate type="el" backwards="0">
                                    <p:tmAbs val="0"/>
                                  </p:iterate>
                                  <p:childTnLst>
                                    <p:set>
                                      <p:cBhvr>
                                        <p:cTn id="43" fill="hold">
                                          <p:stCondLst>
                                            <p:cond delay="0"/>
                                          </p:stCondLst>
                                        </p:cTn>
                                        <p:tgtEl>
                                          <p:spTgt spid="536"/>
                                        </p:tgtEl>
                                        <p:attrNameLst>
                                          <p:attrName>style.visibility</p:attrName>
                                        </p:attrNameLst>
                                      </p:cBhvr>
                                      <p:to>
                                        <p:strVal val="hidden"/>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537"/>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538"/>
                                        </p:tgtEl>
                                        <p:attrNameLst>
                                          <p:attrName>style.visibility</p:attrName>
                                        </p:attrNameLst>
                                      </p:cBhvr>
                                      <p:to>
                                        <p:strVal val="visible"/>
                                      </p:to>
                                    </p:set>
                                  </p:childTnLst>
                                </p:cTn>
                              </p:par>
                            </p:childTnLst>
                          </p:cTn>
                        </p:par>
                        <p:par>
                          <p:cTn id="50" fill="hold">
                            <p:stCondLst>
                              <p:cond delay="0"/>
                            </p:stCondLst>
                            <p:childTnLst>
                              <p:par>
                                <p:cTn id="51" presetClass="exit" nodeType="afterEffect" presetSubtype="0" presetID="1" grpId="15" fill="hold">
                                  <p:stCondLst>
                                    <p:cond delay="0"/>
                                  </p:stCondLst>
                                  <p:iterate type="el" backwards="0">
                                    <p:tmAbs val="0"/>
                                  </p:iterate>
                                  <p:childTnLst>
                                    <p:set>
                                      <p:cBhvr>
                                        <p:cTn id="52" fill="hold">
                                          <p:stCondLst>
                                            <p:cond delay="0"/>
                                          </p:stCondLst>
                                        </p:cTn>
                                        <p:tgtEl>
                                          <p:spTgt spid="532"/>
                                        </p:tgtEl>
                                        <p:attrNameLst>
                                          <p:attrName>style.visibility</p:attrName>
                                        </p:attrNameLst>
                                      </p:cBhvr>
                                      <p:to>
                                        <p:strVal val="hidden"/>
                                      </p:to>
                                    </p:set>
                                  </p:childTnLst>
                                </p:cTn>
                              </p:par>
                            </p:childTnLst>
                          </p:cTn>
                        </p:par>
                        <p:par>
                          <p:cTn id="53" fill="hold">
                            <p:stCondLst>
                              <p:cond delay="0"/>
                            </p:stCondLst>
                            <p:childTnLst>
                              <p:par>
                                <p:cTn id="54" presetClass="exit" nodeType="afterEffect" presetSubtype="0" presetID="1" grpId="16" fill="hold">
                                  <p:stCondLst>
                                    <p:cond delay="0"/>
                                  </p:stCondLst>
                                  <p:iterate type="el" backwards="0">
                                    <p:tmAbs val="0"/>
                                  </p:iterate>
                                  <p:childTnLst>
                                    <p:set>
                                      <p:cBhvr>
                                        <p:cTn id="55" fill="hold">
                                          <p:stCondLst>
                                            <p:cond delay="0"/>
                                          </p:stCondLst>
                                        </p:cTn>
                                        <p:tgtEl>
                                          <p:spTgt spid="535"/>
                                        </p:tgtEl>
                                        <p:attrNameLst>
                                          <p:attrName>style.visibility</p:attrName>
                                        </p:attrNameLst>
                                      </p:cBhvr>
                                      <p:to>
                                        <p:strVal val="hidden"/>
                                      </p:to>
                                    </p:set>
                                  </p:childTnLst>
                                </p:cTn>
                              </p:par>
                            </p:childTnLst>
                          </p:cTn>
                        </p:par>
                        <p:par>
                          <p:cTn id="56" fill="hold">
                            <p:stCondLst>
                              <p:cond delay="0"/>
                            </p:stCondLst>
                            <p:childTnLst>
                              <p:par>
                                <p:cTn id="57" presetClass="entr" nodeType="afterEffect" presetSubtype="0" presetID="1" grpId="17" fill="hold">
                                  <p:stCondLst>
                                    <p:cond delay="0"/>
                                  </p:stCondLst>
                                  <p:iterate type="el" backwards="0">
                                    <p:tmAbs val="0"/>
                                  </p:iterate>
                                  <p:childTnLst>
                                    <p:set>
                                      <p:cBhvr>
                                        <p:cTn id="58" fill="hold"/>
                                        <p:tgtEl>
                                          <p:spTgt spid="5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5" grpId="10"/>
      <p:bldP build="whole" bldLvl="1" animBg="1" rev="0" advAuto="0" spid="536" grpId="12"/>
      <p:bldP build="whole" bldLvl="1" animBg="1" rev="0" advAuto="0" spid="532" grpId="15"/>
      <p:bldP build="whole" bldLvl="1" animBg="1" rev="0" advAuto="0" spid="539" grpId="17"/>
      <p:bldP build="whole" bldLvl="1" animBg="1" rev="0" advAuto="0" spid="531" grpId="5"/>
      <p:bldP build="whole" bldLvl="1" animBg="1" rev="0" advAuto="0" spid="531" grpId="6"/>
      <p:bldP build="whole" bldLvl="1" animBg="1" rev="0" advAuto="0" spid="537" grpId="13"/>
      <p:bldP build="whole" bldLvl="1" animBg="1" rev="0" advAuto="0" spid="535" grpId="16"/>
      <p:bldP build="whole" bldLvl="1" animBg="1" rev="0" advAuto="0" spid="538" grpId="14"/>
      <p:bldP build="whole" bldLvl="1" animBg="1" rev="0" advAuto="0" spid="526" grpId="1"/>
      <p:bldP build="whole" bldLvl="1" animBg="1" rev="0" advAuto="0" spid="532" grpId="9"/>
      <p:bldP build="whole" bldLvl="1" animBg="1" rev="0" advAuto="0" spid="525" grpId="3"/>
      <p:bldP build="whole" bldLvl="1" animBg="1" rev="0" advAuto="0" spid="528" grpId="4"/>
      <p:bldP build="whole" bldLvl="1" animBg="1" rev="0" advAuto="0" spid="536" grpId="11"/>
      <p:bldP build="whole" bldLvl="1" animBg="1" rev="0" advAuto="0" spid="527" grpId="2"/>
      <p:bldP build="whole" bldLvl="1" animBg="1" rev="0" advAuto="0" spid="525" grpId="7"/>
      <p:bldP build="whole" bldLvl="1" animBg="1" rev="0" advAuto="0" spid="528" grpId="8"/>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1" name="Shape 541"/>
          <p:cNvSpPr/>
          <p:nvPr/>
        </p:nvSpPr>
        <p:spPr>
          <a:xfrm>
            <a:off x="152400" y="685800"/>
            <a:ext cx="8839200" cy="1588"/>
          </a:xfrm>
          <a:prstGeom prst="line">
            <a:avLst/>
          </a:prstGeom>
          <a:ln w="38100">
            <a:solidFill>
              <a:srgbClr val="021EAA"/>
            </a:solidFill>
          </a:ln>
        </p:spPr>
        <p:txBody>
          <a:bodyPr lIns="0" tIns="0" rIns="0" bIns="0"/>
          <a:lstStyle/>
          <a:p>
            <a:pPr/>
          </a:p>
        </p:txBody>
      </p:sp>
      <p:sp>
        <p:nvSpPr>
          <p:cNvPr id="542" name="Shape 542"/>
          <p:cNvSpPr/>
          <p:nvPr>
            <p:ph type="title"/>
          </p:nvPr>
        </p:nvSpPr>
        <p:spPr>
          <a:prstGeom prst="rect">
            <a:avLst/>
          </a:prstGeom>
        </p:spPr>
        <p:txBody>
          <a:bodyPr/>
          <a:lstStyle/>
          <a:p>
            <a:pPr/>
            <a:r>
              <a:t>Hard Diffraction in eA ?</a:t>
            </a:r>
          </a:p>
        </p:txBody>
      </p:sp>
      <p:sp>
        <p:nvSpPr>
          <p:cNvPr id="543" name="Shape 543"/>
          <p:cNvSpPr/>
          <p:nvPr>
            <p:ph type="body" sz="half" idx="1"/>
          </p:nvPr>
        </p:nvSpPr>
        <p:spPr>
          <a:xfrm>
            <a:off x="5184769" y="946082"/>
            <a:ext cx="3834854" cy="5930901"/>
          </a:xfrm>
          <a:prstGeom prst="rect">
            <a:avLst/>
          </a:prstGeom>
        </p:spPr>
        <p:txBody>
          <a:bodyPr/>
          <a:lstStyle/>
          <a:p>
            <a:pPr lvl="1" marL="254000">
              <a:defRPr sz="2400"/>
            </a:pPr>
            <a:r>
              <a:t>Black disk limit characterized by σ</a:t>
            </a:r>
            <a:r>
              <a:rPr baseline="-5999"/>
              <a:t>diff</a:t>
            </a:r>
            <a:r>
              <a:t>/σ</a:t>
            </a:r>
            <a:r>
              <a:rPr baseline="-5999"/>
              <a:t>tot</a:t>
            </a:r>
            <a:r>
              <a:t> = 1/2  (Hera sees 1/7) </a:t>
            </a:r>
          </a:p>
          <a:p>
            <a:pPr lvl="1" marL="254000">
              <a:defRPr sz="2400"/>
            </a:pPr>
            <a:r>
              <a:t>Large fraction of diffractive event is unambiguous signature for reaching the </a:t>
            </a:r>
            <a:r>
              <a:rPr i="1"/>
              <a:t>saturated</a:t>
            </a:r>
            <a:r>
              <a:t> limit</a:t>
            </a:r>
          </a:p>
          <a:p>
            <a:pPr lvl="1" marL="254000">
              <a:defRPr sz="2400">
                <a:solidFill>
                  <a:srgbClr val="941100"/>
                </a:solidFill>
              </a:defRPr>
            </a:pPr>
            <a:r>
              <a:t>Theory predicts for saturation in eA up to σ</a:t>
            </a:r>
            <a:r>
              <a:rPr baseline="-5999"/>
              <a:t>diff</a:t>
            </a:r>
            <a:r>
              <a:t>/σ</a:t>
            </a:r>
            <a:r>
              <a:rPr baseline="-5999"/>
              <a:t>tot</a:t>
            </a:r>
            <a:r>
              <a:t> ~ 25%</a:t>
            </a:r>
            <a:r>
              <a:rPr baseline="-5999"/>
              <a:t> </a:t>
            </a:r>
          </a:p>
        </p:txBody>
      </p:sp>
      <p:sp>
        <p:nvSpPr>
          <p:cNvPr id="544" name="Shape 54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5" name="2.25-Mx2_Q25_x1e-3-combo.pdf"/>
          <p:cNvPicPr>
            <a:picLocks noChangeAspect="1"/>
          </p:cNvPicPr>
          <p:nvPr/>
        </p:nvPicPr>
        <p:blipFill>
          <a:blip r:embed="rId2">
            <a:extLst/>
          </a:blip>
          <a:stretch>
            <a:fillRect/>
          </a:stretch>
        </p:blipFill>
        <p:spPr>
          <a:xfrm>
            <a:off x="296026" y="827564"/>
            <a:ext cx="4644329" cy="5901372"/>
          </a:xfrm>
          <a:prstGeom prst="rect">
            <a:avLst/>
          </a:prstGeom>
          <a:ln w="12700"/>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nvSpPr>
        <p:spPr>
          <a:xfrm>
            <a:off x="152400" y="685800"/>
            <a:ext cx="8839200" cy="1588"/>
          </a:xfrm>
          <a:prstGeom prst="line">
            <a:avLst/>
          </a:prstGeom>
          <a:ln w="38100">
            <a:solidFill>
              <a:srgbClr val="021EAA"/>
            </a:solidFill>
          </a:ln>
        </p:spPr>
        <p:txBody>
          <a:bodyPr lIns="0" tIns="0" rIns="0" bIns="0"/>
          <a:lstStyle/>
          <a:p>
            <a:pPr/>
          </a:p>
        </p:txBody>
      </p:sp>
      <p:sp>
        <p:nvSpPr>
          <p:cNvPr id="548" name="Shape 548"/>
          <p:cNvSpPr/>
          <p:nvPr>
            <p:ph type="title"/>
          </p:nvPr>
        </p:nvSpPr>
        <p:spPr>
          <a:prstGeom prst="rect">
            <a:avLst/>
          </a:prstGeom>
        </p:spPr>
        <p:txBody>
          <a:bodyPr/>
          <a:lstStyle>
            <a:lvl1pPr>
              <a:defRPr sz="3400"/>
            </a:lvl1pPr>
          </a:lstStyle>
          <a:p>
            <a:pPr/>
            <a:r>
              <a:t>Spatial Gluon Distribution Through Diffraction </a:t>
            </a:r>
          </a:p>
        </p:txBody>
      </p:sp>
      <p:sp>
        <p:nvSpPr>
          <p:cNvPr id="549" name="Shape 549"/>
          <p:cNvSpPr/>
          <p:nvPr>
            <p:ph type="body" sz="half" idx="1"/>
          </p:nvPr>
        </p:nvSpPr>
        <p:spPr>
          <a:xfrm>
            <a:off x="220662" y="756134"/>
            <a:ext cx="8763001" cy="1605359"/>
          </a:xfrm>
          <a:prstGeom prst="rect">
            <a:avLst/>
          </a:prstGeom>
        </p:spPr>
        <p:txBody>
          <a:bodyPr/>
          <a:lstStyle/>
          <a:p>
            <a:pPr lvl="1" marL="254000">
              <a:defRPr sz="2200"/>
            </a:pPr>
            <a:r>
              <a:t>1950-60: Measurement of charge (proton) distribution in nuclei</a:t>
            </a:r>
          </a:p>
          <a:p>
            <a:pPr lvl="1" marL="254000">
              <a:defRPr sz="2200"/>
            </a:pPr>
            <a:r>
              <a:t>Ongoing: Measurement of neutron distribution in nuclei</a:t>
            </a:r>
          </a:p>
          <a:p>
            <a:pPr lvl="1" marL="254000">
              <a:defRPr sz="2200"/>
            </a:pPr>
            <a:r>
              <a:t>EIC: Measurement of </a:t>
            </a:r>
            <a:r>
              <a:rPr>
                <a:solidFill>
                  <a:srgbClr val="021EAA"/>
                </a:solidFill>
                <a:uFill>
                  <a:solidFill>
                    <a:srgbClr val="021EAA"/>
                  </a:solidFill>
                </a:uFill>
              </a:rPr>
              <a:t>gluon distribution</a:t>
            </a:r>
            <a:r>
              <a:t> in nuclei </a:t>
            </a:r>
            <a:r>
              <a:rPr>
                <a:solidFill>
                  <a:srgbClr val="FF2600"/>
                </a:solidFill>
                <a:uFill>
                  <a:solidFill>
                    <a:srgbClr val="FF2600"/>
                  </a:solidFill>
                </a:uFill>
              </a:rPr>
              <a:t>through Fourier transform of d</a:t>
            </a:r>
            <a:r>
              <a:rPr>
                <a:solidFill>
                  <a:srgbClr val="FF2600"/>
                </a:solidFill>
                <a:uFill>
                  <a:solidFill>
                    <a:srgbClr val="FF2600"/>
                  </a:solidFill>
                </a:uFill>
                <a:latin typeface="Symbol"/>
                <a:ea typeface="Symbol"/>
                <a:cs typeface="Symbol"/>
                <a:sym typeface="Symbol"/>
              </a:rPr>
              <a:t>σ</a:t>
            </a:r>
            <a:r>
              <a:rPr>
                <a:solidFill>
                  <a:srgbClr val="FF2600"/>
                </a:solidFill>
                <a:uFill>
                  <a:solidFill>
                    <a:srgbClr val="FF2600"/>
                  </a:solidFill>
                </a:uFill>
              </a:rPr>
              <a:t>/d</a:t>
            </a:r>
            <a:r>
              <a:rPr i="1">
                <a:solidFill>
                  <a:srgbClr val="FF2600"/>
                </a:solidFill>
                <a:uFill>
                  <a:solidFill>
                    <a:srgbClr val="FF2600"/>
                  </a:solidFill>
                </a:uFill>
              </a:rPr>
              <a:t>t</a:t>
            </a:r>
            <a:r>
              <a:rPr>
                <a:solidFill>
                  <a:srgbClr val="FF2600"/>
                </a:solidFill>
                <a:uFill>
                  <a:solidFill>
                    <a:srgbClr val="FF2600"/>
                  </a:solidFill>
                </a:uFill>
              </a:rPr>
              <a:t> </a:t>
            </a:r>
            <a:r>
              <a:rPr>
                <a:uFill>
                  <a:solidFill>
                    <a:srgbClr val="FF2600"/>
                  </a:solidFill>
                </a:uFill>
              </a:rPr>
              <a:t>where </a:t>
            </a:r>
            <a:r>
              <a:rPr i="1">
                <a:uFill>
                  <a:solidFill>
                    <a:srgbClr val="FF2600"/>
                  </a:solidFill>
                </a:uFill>
              </a:rPr>
              <a:t>t</a:t>
            </a:r>
            <a:r>
              <a:rPr>
                <a:uFill>
                  <a:solidFill>
                    <a:srgbClr val="FF2600"/>
                  </a:solidFill>
                </a:uFill>
              </a:rPr>
              <a:t> = (</a:t>
            </a:r>
            <a:r>
              <a:rPr b="1">
                <a:uFill>
                  <a:solidFill>
                    <a:srgbClr val="FF2600"/>
                  </a:solidFill>
                </a:uFill>
              </a:rPr>
              <a:t>p</a:t>
            </a:r>
            <a:r>
              <a:rPr baseline="-5999">
                <a:uFill>
                  <a:solidFill>
                    <a:srgbClr val="FF2600"/>
                  </a:solidFill>
                </a:uFill>
              </a:rPr>
              <a:t>out</a:t>
            </a:r>
            <a:r>
              <a:rPr>
                <a:uFill>
                  <a:solidFill>
                    <a:srgbClr val="FF2600"/>
                  </a:solidFill>
                </a:uFill>
              </a:rPr>
              <a:t>-</a:t>
            </a:r>
            <a:r>
              <a:rPr b="1">
                <a:uFill>
                  <a:solidFill>
                    <a:srgbClr val="FF2600"/>
                  </a:solidFill>
                </a:uFill>
              </a:rPr>
              <a:t>p</a:t>
            </a:r>
            <a:r>
              <a:rPr baseline="-5999">
                <a:uFill>
                  <a:solidFill>
                    <a:srgbClr val="FF2600"/>
                  </a:solidFill>
                </a:uFill>
              </a:rPr>
              <a:t>in</a:t>
            </a:r>
            <a:r>
              <a:rPr>
                <a:uFill>
                  <a:solidFill>
                    <a:srgbClr val="FF2600"/>
                  </a:solidFill>
                </a:uFill>
              </a:rPr>
              <a:t>)</a:t>
            </a:r>
            <a:r>
              <a:rPr baseline="31999">
                <a:uFill>
                  <a:solidFill>
                    <a:srgbClr val="FF2600"/>
                  </a:solidFill>
                </a:uFill>
              </a:rPr>
              <a:t>2 </a:t>
            </a:r>
            <a:r>
              <a:rPr>
                <a:uFill>
                  <a:solidFill>
                    <a:srgbClr val="FF2600"/>
                  </a:solidFill>
                </a:uFill>
              </a:rPr>
              <a:t>of nucleus</a:t>
            </a:r>
          </a:p>
        </p:txBody>
      </p:sp>
      <p:sp>
        <p:nvSpPr>
          <p:cNvPr id="550" name="Shape 550"/>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53" name="Group 553"/>
          <p:cNvGrpSpPr/>
          <p:nvPr/>
        </p:nvGrpSpPr>
        <p:grpSpPr>
          <a:xfrm>
            <a:off x="4720051" y="2847704"/>
            <a:ext cx="4470408" cy="1474916"/>
            <a:chOff x="0" y="0"/>
            <a:chExt cx="4470406" cy="1474914"/>
          </a:xfrm>
        </p:grpSpPr>
        <p:pic>
          <p:nvPicPr>
            <p:cNvPr id="551" name="droppedImage.png"/>
            <p:cNvPicPr>
              <a:picLocks noChangeAspect="1"/>
            </p:cNvPicPr>
            <p:nvPr/>
          </p:nvPicPr>
          <p:blipFill>
            <a:blip r:embed="rId3">
              <a:extLst/>
            </a:blip>
            <a:stretch>
              <a:fillRect/>
            </a:stretch>
          </p:blipFill>
          <p:spPr>
            <a:xfrm>
              <a:off x="0" y="0"/>
              <a:ext cx="4470407" cy="1474915"/>
            </a:xfrm>
            <a:prstGeom prst="rect">
              <a:avLst/>
            </a:prstGeom>
            <a:ln w="12700" cap="flat">
              <a:noFill/>
              <a:round/>
            </a:ln>
            <a:effectLst/>
          </p:spPr>
        </p:pic>
        <p:sp>
          <p:nvSpPr>
            <p:cNvPr id="552" name="Shape 552"/>
            <p:cNvSpPr/>
            <p:nvPr/>
          </p:nvSpPr>
          <p:spPr>
            <a:xfrm>
              <a:off x="675383" y="445755"/>
              <a:ext cx="281043" cy="37521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2200">
                  <a:uFill>
                    <a:solidFill>
                      <a:srgbClr val="000000"/>
                    </a:solidFill>
                  </a:uFill>
                  <a:latin typeface="+mn-lt"/>
                  <a:ea typeface="+mn-ea"/>
                  <a:cs typeface="+mn-cs"/>
                  <a:sym typeface="Arial"/>
                </a:defRPr>
              </a:lvl1pPr>
            </a:lstStyle>
            <a:p>
              <a:pPr/>
              <a:r>
                <a:t>~</a:t>
              </a:r>
            </a:p>
          </p:txBody>
        </p:sp>
      </p:grpSp>
      <p:sp>
        <p:nvSpPr>
          <p:cNvPr id="554" name="Shape 554"/>
          <p:cNvSpPr/>
          <p:nvPr/>
        </p:nvSpPr>
        <p:spPr>
          <a:xfrm flipH="1">
            <a:off x="4097480" y="3465529"/>
            <a:ext cx="580462" cy="1"/>
          </a:xfrm>
          <a:prstGeom prst="line">
            <a:avLst/>
          </a:prstGeom>
          <a:ln w="88900">
            <a:solidFill>
              <a:srgbClr val="000000"/>
            </a:solidFill>
            <a:headEnd type="stealth"/>
          </a:ln>
        </p:spPr>
        <p:txBody>
          <a:bodyPr lIns="0" tIns="0" rIns="0" bIns="0"/>
          <a:lstStyle/>
          <a:p>
            <a:pPr/>
          </a:p>
        </p:txBody>
      </p:sp>
      <p:sp>
        <p:nvSpPr>
          <p:cNvPr id="555" name="Shape 555"/>
          <p:cNvSpPr/>
          <p:nvPr/>
        </p:nvSpPr>
        <p:spPr>
          <a:xfrm flipH="1" flipV="1">
            <a:off x="6916880" y="3783029"/>
            <a:ext cx="8962" cy="482601"/>
          </a:xfrm>
          <a:prstGeom prst="line">
            <a:avLst/>
          </a:prstGeom>
          <a:ln w="88900">
            <a:solidFill>
              <a:srgbClr val="000000"/>
            </a:solidFill>
            <a:headEnd type="stealth"/>
          </a:ln>
        </p:spPr>
        <p:txBody>
          <a:bodyPr lIns="0" tIns="0" rIns="0" bIns="0"/>
          <a:lstStyle/>
          <a:p>
            <a:pPr/>
          </a:p>
        </p:txBody>
      </p:sp>
      <p:sp>
        <p:nvSpPr>
          <p:cNvPr id="556" name="Shape 556"/>
          <p:cNvSpPr/>
          <p:nvPr/>
        </p:nvSpPr>
        <p:spPr>
          <a:xfrm>
            <a:off x="7433841" y="3846529"/>
            <a:ext cx="1687817" cy="3485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1700">
                <a:uFill>
                  <a:solidFill>
                    <a:srgbClr val="000000"/>
                  </a:solidFill>
                </a:uFill>
                <a:latin typeface="+mn-lt"/>
                <a:ea typeface="+mn-ea"/>
                <a:cs typeface="+mn-cs"/>
                <a:sym typeface="Arial"/>
              </a:defRPr>
            </a:pPr>
            <a:r>
              <a:t>t =  Δ</a:t>
            </a:r>
            <a:r>
              <a:rPr baseline="31999"/>
              <a:t>2</a:t>
            </a:r>
            <a:r>
              <a:t>/(1-x) ≈ Δ</a:t>
            </a:r>
            <a:r>
              <a:rPr baseline="31999"/>
              <a:t>2</a:t>
            </a:r>
          </a:p>
        </p:txBody>
      </p:sp>
      <p:grpSp>
        <p:nvGrpSpPr>
          <p:cNvPr id="561" name="Group 561"/>
          <p:cNvGrpSpPr/>
          <p:nvPr/>
        </p:nvGrpSpPr>
        <p:grpSpPr>
          <a:xfrm>
            <a:off x="4589372" y="4354529"/>
            <a:ext cx="4355770" cy="2286001"/>
            <a:chOff x="51130" y="76200"/>
            <a:chExt cx="4355769" cy="2286000"/>
          </a:xfrm>
        </p:grpSpPr>
        <p:grpSp>
          <p:nvGrpSpPr>
            <p:cNvPr id="559" name="Group 559"/>
            <p:cNvGrpSpPr/>
            <p:nvPr/>
          </p:nvGrpSpPr>
          <p:grpSpPr>
            <a:xfrm>
              <a:off x="51130" y="76200"/>
              <a:ext cx="4355770" cy="2286000"/>
              <a:chOff x="51130" y="76200"/>
              <a:chExt cx="4355769" cy="2286000"/>
            </a:xfrm>
          </p:grpSpPr>
          <p:pic>
            <p:nvPicPr>
              <p:cNvPr id="557" name="source_all.pdf"/>
              <p:cNvPicPr>
                <a:picLocks noChangeAspect="1"/>
              </p:cNvPicPr>
              <p:nvPr/>
            </p:nvPicPr>
            <p:blipFill>
              <a:blip r:embed="rId4">
                <a:extLst/>
              </a:blip>
              <a:srcRect l="0" t="0" r="50437" b="50689"/>
              <a:stretch>
                <a:fillRect/>
              </a:stretch>
            </p:blipFill>
            <p:spPr>
              <a:xfrm>
                <a:off x="51130" y="76200"/>
                <a:ext cx="4355770" cy="2286000"/>
              </a:xfrm>
              <a:prstGeom prst="rect">
                <a:avLst/>
              </a:prstGeom>
              <a:ln w="12700" cap="flat">
                <a:noFill/>
                <a:round/>
              </a:ln>
              <a:effectLst/>
            </p:spPr>
          </p:pic>
          <p:sp>
            <p:nvSpPr>
              <p:cNvPr id="558" name="Shape 558"/>
              <p:cNvSpPr/>
              <p:nvPr/>
            </p:nvSpPr>
            <p:spPr>
              <a:xfrm>
                <a:off x="736600" y="152400"/>
                <a:ext cx="304800" cy="279400"/>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560" name="Shape 560"/>
            <p:cNvSpPr/>
            <p:nvPr/>
          </p:nvSpPr>
          <p:spPr>
            <a:xfrm>
              <a:off x="1587500" y="1371600"/>
              <a:ext cx="1852939" cy="4771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1300">
                  <a:uFill>
                    <a:solidFill>
                      <a:srgbClr val="000000"/>
                    </a:solidFill>
                  </a:uFill>
                  <a:latin typeface="+mn-lt"/>
                  <a:ea typeface="+mn-ea"/>
                  <a:cs typeface="+mn-cs"/>
                  <a:sym typeface="Arial"/>
                </a:defRPr>
              </a:pPr>
              <a:r>
                <a:t>T. Toll &amp; TU </a:t>
              </a:r>
            </a:p>
            <a:p>
              <a:pPr marL="40639" marR="40639" defTabSz="914400">
                <a:defRPr sz="1300">
                  <a:uFill>
                    <a:solidFill>
                      <a:srgbClr val="000000"/>
                    </a:solidFill>
                  </a:uFill>
                  <a:latin typeface="+mn-lt"/>
                  <a:ea typeface="+mn-ea"/>
                  <a:cs typeface="+mn-cs"/>
                  <a:sym typeface="Arial"/>
                </a:defRPr>
              </a:pPr>
              <a:r>
                <a:t>PRC </a:t>
              </a:r>
              <a:r>
                <a:t>87 (2013) 024913</a:t>
              </a:r>
            </a:p>
          </p:txBody>
        </p:sp>
      </p:grpSp>
      <p:grpSp>
        <p:nvGrpSpPr>
          <p:cNvPr id="564" name="Group 564"/>
          <p:cNvGrpSpPr/>
          <p:nvPr/>
        </p:nvGrpSpPr>
        <p:grpSpPr>
          <a:xfrm>
            <a:off x="92342" y="2591890"/>
            <a:ext cx="4064901" cy="3761218"/>
            <a:chOff x="138801" y="79100"/>
            <a:chExt cx="4064899" cy="3761217"/>
          </a:xfrm>
        </p:grpSpPr>
        <p:pic>
          <p:nvPicPr>
            <p:cNvPr id="562" name="dsigma_dt_jpsi_phi.pdf"/>
            <p:cNvPicPr>
              <a:picLocks noChangeAspect="1"/>
            </p:cNvPicPr>
            <p:nvPr/>
          </p:nvPicPr>
          <p:blipFill>
            <a:blip r:embed="rId5">
              <a:extLst/>
            </a:blip>
            <a:srcRect l="0" t="0" r="51035" b="0"/>
            <a:stretch>
              <a:fillRect/>
            </a:stretch>
          </p:blipFill>
          <p:spPr>
            <a:xfrm>
              <a:off x="138801" y="79100"/>
              <a:ext cx="4064901" cy="3761218"/>
            </a:xfrm>
            <a:prstGeom prst="rect">
              <a:avLst/>
            </a:prstGeom>
            <a:ln w="12700" cap="flat">
              <a:noFill/>
              <a:round/>
            </a:ln>
            <a:effectLst/>
          </p:spPr>
        </p:pic>
        <p:sp>
          <p:nvSpPr>
            <p:cNvPr id="563" name="Shape 563"/>
            <p:cNvSpPr/>
            <p:nvPr/>
          </p:nvSpPr>
          <p:spPr>
            <a:xfrm>
              <a:off x="898904" y="2921439"/>
              <a:ext cx="317261" cy="290823"/>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572" name="Group 572"/>
          <p:cNvGrpSpPr/>
          <p:nvPr/>
        </p:nvGrpSpPr>
        <p:grpSpPr>
          <a:xfrm>
            <a:off x="4538468" y="2326728"/>
            <a:ext cx="4761732" cy="4028341"/>
            <a:chOff x="0" y="0"/>
            <a:chExt cx="4761731" cy="4028339"/>
          </a:xfrm>
        </p:grpSpPr>
        <p:grpSp>
          <p:nvGrpSpPr>
            <p:cNvPr id="570" name="Group 570"/>
            <p:cNvGrpSpPr/>
            <p:nvPr/>
          </p:nvGrpSpPr>
          <p:grpSpPr>
            <a:xfrm>
              <a:off x="0" y="0"/>
              <a:ext cx="4761732" cy="4028340"/>
              <a:chOff x="0" y="0"/>
              <a:chExt cx="4761731" cy="4028339"/>
            </a:xfrm>
          </p:grpSpPr>
          <p:pic>
            <p:nvPicPr>
              <p:cNvPr id="565" name="droppedImage.png"/>
              <p:cNvPicPr>
                <a:picLocks noChangeAspect="1"/>
              </p:cNvPicPr>
              <p:nvPr/>
            </p:nvPicPr>
            <p:blipFill>
              <a:blip r:embed="rId6">
                <a:extLst/>
              </a:blip>
              <a:stretch>
                <a:fillRect/>
              </a:stretch>
            </p:blipFill>
            <p:spPr>
              <a:xfrm>
                <a:off x="171169" y="0"/>
                <a:ext cx="4203702" cy="2155288"/>
              </a:xfrm>
              <a:prstGeom prst="rect">
                <a:avLst/>
              </a:prstGeom>
              <a:ln w="12700" cap="flat">
                <a:noFill/>
                <a:miter lim="400000"/>
              </a:ln>
              <a:effectLst/>
            </p:spPr>
          </p:pic>
          <p:grpSp>
            <p:nvGrpSpPr>
              <p:cNvPr id="568" name="Group 568"/>
              <p:cNvGrpSpPr/>
              <p:nvPr/>
            </p:nvGrpSpPr>
            <p:grpSpPr>
              <a:xfrm>
                <a:off x="26277" y="2081291"/>
                <a:ext cx="4030648" cy="944191"/>
                <a:chOff x="0" y="0"/>
                <a:chExt cx="4030646" cy="944190"/>
              </a:xfrm>
            </p:grpSpPr>
            <p:sp>
              <p:nvSpPr>
                <p:cNvPr id="566" name="Shape 566"/>
                <p:cNvSpPr/>
                <p:nvPr/>
              </p:nvSpPr>
              <p:spPr>
                <a:xfrm>
                  <a:off x="0" y="0"/>
                  <a:ext cx="3938464" cy="3599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buClr>
                      <a:srgbClr val="000000"/>
                    </a:buClr>
                    <a:defRPr sz="2000">
                      <a:uFill>
                        <a:solidFill>
                          <a:srgbClr val="000000"/>
                        </a:solidFill>
                      </a:uFill>
                      <a:latin typeface="+mn-lt"/>
                      <a:ea typeface="+mn-ea"/>
                      <a:cs typeface="+mn-cs"/>
                      <a:sym typeface="Arial"/>
                    </a:defRPr>
                  </a:pPr>
                  <a:r>
                    <a:rPr b="1"/>
                    <a:t>Recall:</a:t>
                  </a:r>
                  <a:r>
                    <a:t> diffractive pattern in optics</a:t>
                  </a:r>
                </a:p>
              </p:txBody>
            </p:sp>
            <p:sp>
              <p:nvSpPr>
                <p:cNvPr id="567" name="Shape 567"/>
                <p:cNvSpPr/>
                <p:nvPr/>
              </p:nvSpPr>
              <p:spPr>
                <a:xfrm>
                  <a:off x="914400" y="292100"/>
                  <a:ext cx="3116247" cy="652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buClr>
                      <a:srgbClr val="000000"/>
                    </a:buClr>
                    <a:defRPr sz="2000">
                      <a:uFill>
                        <a:solidFill>
                          <a:srgbClr val="000000"/>
                        </a:solidFill>
                      </a:uFill>
                      <a:latin typeface="+mn-lt"/>
                      <a:ea typeface="+mn-ea"/>
                      <a:cs typeface="+mn-cs"/>
                      <a:sym typeface="Arial"/>
                    </a:defRPr>
                  </a:pPr>
                  <a:r>
                    <a:t>position of minima θ</a:t>
                  </a:r>
                  <a:r>
                    <a:rPr baseline="-5999"/>
                    <a:t>i</a:t>
                  </a:r>
                  <a:r>
                    <a:t> related to size R of screen </a:t>
                  </a:r>
                </a:p>
              </p:txBody>
            </p:sp>
          </p:grpSp>
          <p:sp>
            <p:nvSpPr>
              <p:cNvPr id="569" name="Shape 569"/>
              <p:cNvSpPr/>
              <p:nvPr/>
            </p:nvSpPr>
            <p:spPr>
              <a:xfrm>
                <a:off x="0" y="3062072"/>
                <a:ext cx="4761732" cy="9662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buClr>
                    <a:srgbClr val="000000"/>
                  </a:buClr>
                  <a:defRPr sz="2000">
                    <a:uFill>
                      <a:solidFill>
                        <a:srgbClr val="000000"/>
                      </a:solidFill>
                    </a:uFill>
                    <a:latin typeface="+mn-lt"/>
                    <a:ea typeface="+mn-ea"/>
                    <a:cs typeface="+mn-cs"/>
                    <a:sym typeface="Arial"/>
                  </a:defRPr>
                </a:pPr>
                <a:r>
                  <a:rPr b="1"/>
                  <a:t>Similarly:</a:t>
                </a:r>
                <a:r>
                  <a:t> in coherent (elastic) scattering</a:t>
                </a:r>
              </a:p>
              <a:p>
                <a:pPr>
                  <a:buClr>
                    <a:srgbClr val="000000"/>
                  </a:buClr>
                  <a:defRPr sz="2000">
                    <a:uFill>
                      <a:solidFill>
                        <a:srgbClr val="000000"/>
                      </a:solidFill>
                    </a:uFill>
                    <a:latin typeface="+mn-lt"/>
                    <a:ea typeface="+mn-ea"/>
                    <a:cs typeface="+mn-cs"/>
                    <a:sym typeface="Arial"/>
                  </a:defRPr>
                </a:pPr>
                <a:r>
                  <a:t>                 dσ/dt resembles diffractive </a:t>
                </a:r>
              </a:p>
              <a:p>
                <a:pPr>
                  <a:buClr>
                    <a:srgbClr val="000000"/>
                  </a:buClr>
                  <a:defRPr sz="2000">
                    <a:uFill>
                      <a:solidFill>
                        <a:srgbClr val="000000"/>
                      </a:solidFill>
                    </a:uFill>
                    <a:latin typeface="+mn-lt"/>
                    <a:ea typeface="+mn-ea"/>
                    <a:cs typeface="+mn-cs"/>
                    <a:sym typeface="Arial"/>
                  </a:defRPr>
                </a:pPr>
                <a:r>
                  <a:t>                 pattern where </a:t>
                </a:r>
                <a:r>
                  <a:rPr>
                    <a:solidFill>
                      <a:srgbClr val="0224C4"/>
                    </a:solidFill>
                    <a:uFill>
                      <a:solidFill>
                        <a:srgbClr val="0224C4"/>
                      </a:solidFill>
                    </a:uFill>
                  </a:rPr>
                  <a:t>|</a:t>
                </a:r>
                <a:r>
                  <a:rPr b="1">
                    <a:solidFill>
                      <a:srgbClr val="0224C4"/>
                    </a:solidFill>
                    <a:uFill>
                      <a:solidFill>
                        <a:srgbClr val="0224C4"/>
                      </a:solidFill>
                    </a:uFill>
                    <a:latin typeface="Times New Roman"/>
                    <a:ea typeface="Times New Roman"/>
                    <a:cs typeface="Times New Roman"/>
                    <a:sym typeface="Times New Roman"/>
                  </a:rPr>
                  <a:t>t</a:t>
                </a:r>
                <a:r>
                  <a:rPr>
                    <a:solidFill>
                      <a:srgbClr val="0224C4"/>
                    </a:solidFill>
                    <a:uFill>
                      <a:solidFill>
                        <a:srgbClr val="0224C4"/>
                      </a:solidFill>
                    </a:uFill>
                  </a:rPr>
                  <a:t>| </a:t>
                </a:r>
                <a:r>
                  <a:rPr>
                    <a:solidFill>
                      <a:srgbClr val="0224C4"/>
                    </a:solidFill>
                    <a:uFill>
                      <a:solidFill>
                        <a:srgbClr val="0224C4"/>
                      </a:solidFill>
                    </a:uFill>
                    <a:latin typeface="Symbol"/>
                    <a:ea typeface="Symbol"/>
                    <a:cs typeface="Symbol"/>
                    <a:sym typeface="Symbol"/>
                  </a:rPr>
                  <a:t>≈ </a:t>
                </a:r>
                <a:r>
                  <a:rPr b="1">
                    <a:solidFill>
                      <a:srgbClr val="0224C4"/>
                    </a:solidFill>
                    <a:uFill>
                      <a:solidFill>
                        <a:srgbClr val="0224C4"/>
                      </a:solidFill>
                    </a:uFill>
                    <a:latin typeface="Times New Roman"/>
                    <a:ea typeface="Times New Roman"/>
                    <a:cs typeface="Times New Roman"/>
                    <a:sym typeface="Times New Roman"/>
                  </a:rPr>
                  <a:t>k</a:t>
                </a:r>
                <a:r>
                  <a:rPr b="1" baseline="31999">
                    <a:solidFill>
                      <a:srgbClr val="0224C4"/>
                    </a:solidFill>
                    <a:uFill>
                      <a:solidFill>
                        <a:srgbClr val="0224C4"/>
                      </a:solidFill>
                    </a:uFill>
                    <a:latin typeface="Times New Roman"/>
                    <a:ea typeface="Times New Roman"/>
                    <a:cs typeface="Times New Roman"/>
                    <a:sym typeface="Times New Roman"/>
                  </a:rPr>
                  <a:t>2</a:t>
                </a:r>
                <a:r>
                  <a:rPr>
                    <a:solidFill>
                      <a:srgbClr val="0224C4"/>
                    </a:solidFill>
                    <a:uFill>
                      <a:solidFill>
                        <a:srgbClr val="0224C4"/>
                      </a:solidFill>
                    </a:uFill>
                    <a:latin typeface="Symbol"/>
                    <a:ea typeface="Symbol"/>
                    <a:cs typeface="Symbol"/>
                    <a:sym typeface="Symbol"/>
                  </a:rPr>
                  <a:t>θ</a:t>
                </a:r>
                <a:r>
                  <a:rPr b="1" baseline="31999">
                    <a:solidFill>
                      <a:srgbClr val="0224C4"/>
                    </a:solidFill>
                    <a:uFill>
                      <a:solidFill>
                        <a:srgbClr val="0224C4"/>
                      </a:solidFill>
                    </a:uFill>
                    <a:latin typeface="Times New Roman"/>
                    <a:ea typeface="Times New Roman"/>
                    <a:cs typeface="Times New Roman"/>
                    <a:sym typeface="Times New Roman"/>
                  </a:rPr>
                  <a:t>2</a:t>
                </a:r>
              </a:p>
            </p:txBody>
          </p:sp>
        </p:grpSp>
        <p:pic>
          <p:nvPicPr>
            <p:cNvPr id="571" name="droppedImage.pdf"/>
            <p:cNvPicPr>
              <a:picLocks noChangeAspect="1"/>
            </p:cNvPicPr>
            <p:nvPr/>
          </p:nvPicPr>
          <p:blipFill>
            <a:blip r:embed="rId7">
              <a:extLst/>
            </a:blip>
            <a:srcRect l="0" t="0" r="0" b="0"/>
            <a:stretch>
              <a:fillRect/>
            </a:stretch>
          </p:blipFill>
          <p:spPr>
            <a:xfrm>
              <a:off x="2980515" y="452013"/>
              <a:ext cx="1219201" cy="241301"/>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7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572"/>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8" presetID="22" grpId="4" fill="hold">
                                  <p:stCondLst>
                                    <p:cond delay="0"/>
                                  </p:stCondLst>
                                  <p:iterate type="el" backwards="0">
                                    <p:tmAbs val="0"/>
                                  </p:iterate>
                                  <p:childTnLst>
                                    <p:set>
                                      <p:cBhvr>
                                        <p:cTn id="16" fill="hold"/>
                                        <p:tgtEl>
                                          <p:spTgt spid="554"/>
                                        </p:tgtEl>
                                        <p:attrNameLst>
                                          <p:attrName>style.visibility</p:attrName>
                                        </p:attrNameLst>
                                      </p:cBhvr>
                                      <p:to>
                                        <p:strVal val="visible"/>
                                      </p:to>
                                    </p:set>
                                    <p:animEffect filter="wipe(left)" transition="in">
                                      <p:cBhvr>
                                        <p:cTn id="17" dur="250"/>
                                        <p:tgtEl>
                                          <p:spTgt spid="554"/>
                                        </p:tgtEl>
                                      </p:cBhvr>
                                    </p:animEffect>
                                  </p:childTnLst>
                                </p:cTn>
                              </p:par>
                            </p:childTnLst>
                          </p:cTn>
                        </p:par>
                        <p:par>
                          <p:cTn id="18" fill="hold">
                            <p:stCondLst>
                              <p:cond delay="250"/>
                            </p:stCondLst>
                            <p:childTnLst>
                              <p:par>
                                <p:cTn id="19" presetClass="entr" nodeType="afterEffect" presetSubtype="8" presetID="22" grpId="5" fill="hold">
                                  <p:stCondLst>
                                    <p:cond delay="0"/>
                                  </p:stCondLst>
                                  <p:iterate type="el" backwards="0">
                                    <p:tmAbs val="0"/>
                                  </p:iterate>
                                  <p:childTnLst>
                                    <p:set>
                                      <p:cBhvr>
                                        <p:cTn id="20" fill="hold"/>
                                        <p:tgtEl>
                                          <p:spTgt spid="553"/>
                                        </p:tgtEl>
                                        <p:attrNameLst>
                                          <p:attrName>style.visibility</p:attrName>
                                        </p:attrNameLst>
                                      </p:cBhvr>
                                      <p:to>
                                        <p:strVal val="visible"/>
                                      </p:to>
                                    </p:set>
                                    <p:animEffect filter="wipe(left)" transition="in">
                                      <p:cBhvr>
                                        <p:cTn id="21" dur="500"/>
                                        <p:tgtEl>
                                          <p:spTgt spid="553"/>
                                        </p:tgtEl>
                                      </p:cBhvr>
                                    </p:animEffect>
                                  </p:childTnLst>
                                </p:cTn>
                              </p:par>
                            </p:childTnLst>
                          </p:cTn>
                        </p:par>
                        <p:par>
                          <p:cTn id="22" fill="hold">
                            <p:stCondLst>
                              <p:cond delay="750"/>
                            </p:stCondLst>
                            <p:childTnLst>
                              <p:par>
                                <p:cTn id="23" presetClass="entr" nodeType="afterEffect" presetSubtype="0" presetID="1" grpId="6" fill="hold">
                                  <p:stCondLst>
                                    <p:cond delay="0"/>
                                  </p:stCondLst>
                                  <p:iterate type="el" backwards="0">
                                    <p:tmAbs val="0"/>
                                  </p:iterate>
                                  <p:childTnLst>
                                    <p:set>
                                      <p:cBhvr>
                                        <p:cTn id="24" fill="hold"/>
                                        <p:tgtEl>
                                          <p:spTgt spid="5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2" grpId="7" fill="hold">
                                  <p:stCondLst>
                                    <p:cond delay="0"/>
                                  </p:stCondLst>
                                  <p:iterate type="el" backwards="0">
                                    <p:tmAbs val="0"/>
                                  </p:iterate>
                                  <p:childTnLst>
                                    <p:set>
                                      <p:cBhvr>
                                        <p:cTn id="28" fill="hold"/>
                                        <p:tgtEl>
                                          <p:spTgt spid="555"/>
                                        </p:tgtEl>
                                        <p:attrNameLst>
                                          <p:attrName>style.visibility</p:attrName>
                                        </p:attrNameLst>
                                      </p:cBhvr>
                                      <p:to>
                                        <p:strVal val="visible"/>
                                      </p:to>
                                    </p:set>
                                    <p:animEffect filter="wipe(up)" transition="in">
                                      <p:cBhvr>
                                        <p:cTn id="29" dur="250"/>
                                        <p:tgtEl>
                                          <p:spTgt spid="555"/>
                                        </p:tgtEl>
                                      </p:cBhvr>
                                    </p:animEffect>
                                  </p:childTnLst>
                                </p:cTn>
                              </p:par>
                            </p:childTnLst>
                          </p:cTn>
                        </p:par>
                        <p:par>
                          <p:cTn id="30" fill="hold">
                            <p:stCondLst>
                              <p:cond delay="250"/>
                            </p:stCondLst>
                            <p:childTnLst>
                              <p:par>
                                <p:cTn id="31" presetClass="entr" nodeType="afterEffect" presetSubtype="1" presetID="22" grpId="8" fill="hold">
                                  <p:stCondLst>
                                    <p:cond delay="0"/>
                                  </p:stCondLst>
                                  <p:iterate type="el" backwards="0">
                                    <p:tmAbs val="0"/>
                                  </p:iterate>
                                  <p:childTnLst>
                                    <p:set>
                                      <p:cBhvr>
                                        <p:cTn id="32" fill="hold"/>
                                        <p:tgtEl>
                                          <p:spTgt spid="561"/>
                                        </p:tgtEl>
                                        <p:attrNameLst>
                                          <p:attrName>style.visibility</p:attrName>
                                        </p:attrNameLst>
                                      </p:cBhvr>
                                      <p:to>
                                        <p:strVal val="visible"/>
                                      </p:to>
                                    </p:set>
                                    <p:animEffect filter="wipe(up)" transition="in">
                                      <p:cBhvr>
                                        <p:cTn id="33" dur="5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1" grpId="8"/>
      <p:bldP build="whole" bldLvl="1" animBg="1" rev="0" advAuto="0" spid="564" grpId="1"/>
      <p:bldP build="whole" bldLvl="1" animBg="1" rev="0" advAuto="0" spid="555" grpId="7"/>
      <p:bldP build="whole" bldLvl="1" animBg="1" rev="0" advAuto="0" spid="556" grpId="6"/>
      <p:bldP build="whole" bldLvl="1" animBg="1" rev="0" advAuto="0" spid="572" grpId="2"/>
      <p:bldP build="whole" bldLvl="1" animBg="1" rev="0" advAuto="0" spid="572" grpId="3"/>
      <p:bldP build="whole" bldLvl="1" animBg="1" rev="0" advAuto="0" spid="554" grpId="4"/>
      <p:bldP build="whole" bldLvl="1" animBg="1" rev="0" advAuto="0" spid="553" grpId="5"/>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6" name="Shape 576"/>
          <p:cNvSpPr/>
          <p:nvPr/>
        </p:nvSpPr>
        <p:spPr>
          <a:xfrm>
            <a:off x="152400" y="685800"/>
            <a:ext cx="8839200" cy="1588"/>
          </a:xfrm>
          <a:prstGeom prst="line">
            <a:avLst/>
          </a:prstGeom>
          <a:ln w="38100">
            <a:solidFill>
              <a:srgbClr val="021EAA"/>
            </a:solidFill>
          </a:ln>
        </p:spPr>
        <p:txBody>
          <a:bodyPr lIns="0" tIns="0" rIns="0" bIns="0"/>
          <a:lstStyle/>
          <a:p>
            <a:pPr/>
          </a:p>
        </p:txBody>
      </p:sp>
      <p:sp>
        <p:nvSpPr>
          <p:cNvPr id="577" name="Shape 577"/>
          <p:cNvSpPr/>
          <p:nvPr>
            <p:ph type="title"/>
          </p:nvPr>
        </p:nvSpPr>
        <p:spPr>
          <a:prstGeom prst="rect">
            <a:avLst/>
          </a:prstGeom>
        </p:spPr>
        <p:txBody>
          <a:bodyPr/>
          <a:lstStyle/>
          <a:p>
            <a:pPr/>
            <a:r>
              <a:t>Take Away Message</a:t>
            </a:r>
          </a:p>
        </p:txBody>
      </p:sp>
      <p:sp>
        <p:nvSpPr>
          <p:cNvPr id="578" name="Shape 57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9" name="Shape 579"/>
          <p:cNvSpPr/>
          <p:nvPr>
            <p:ph type="body" idx="1"/>
          </p:nvPr>
        </p:nvSpPr>
        <p:spPr>
          <a:xfrm>
            <a:off x="158750" y="733766"/>
            <a:ext cx="8826500" cy="5795014"/>
          </a:xfrm>
          <a:prstGeom prst="rect">
            <a:avLst/>
          </a:prstGeom>
        </p:spPr>
        <p:txBody>
          <a:bodyPr/>
          <a:lstStyle/>
          <a:p>
            <a:pPr marL="41275" indent="0">
              <a:spcBef>
                <a:spcPts val="1600"/>
              </a:spcBef>
              <a:buClrTx/>
              <a:buSzTx/>
              <a:buNone/>
              <a:defRPr sz="2400">
                <a:solidFill>
                  <a:srgbClr val="021EAA"/>
                </a:solidFill>
                <a:uFill>
                  <a:solidFill>
                    <a:srgbClr val="021EAA"/>
                  </a:solidFill>
                </a:uFill>
              </a:defRPr>
            </a:pPr>
            <a:r>
              <a:t>EIC, with its high energy, high luminosity eA and polarized ep collisions, will provide answers to long-standing fundamental questions in QCD</a:t>
            </a:r>
          </a:p>
          <a:p>
            <a:pPr lvl="1" marL="468923" indent="-214923">
              <a:spcBef>
                <a:spcPts val="1600"/>
              </a:spcBef>
              <a:buClr>
                <a:srgbClr val="FF2600"/>
              </a:buClr>
              <a:buSzPct val="150000"/>
              <a:buFontTx/>
              <a:buChar char="•"/>
              <a:defRPr sz="2200"/>
            </a:pPr>
            <a:r>
              <a:rPr b="1"/>
              <a:t>ep:</a:t>
            </a:r>
            <a:r>
              <a:t> Precision studies of structure functions, TMDs, and GPDs will lead to the most comprehensive picture of the nucleon ever: its </a:t>
            </a:r>
            <a:r>
              <a:rPr>
                <a:uFill>
                  <a:solidFill>
                    <a:srgbClr val="FF2600"/>
                  </a:solidFill>
                </a:uFill>
              </a:rPr>
              <a:t>flavor, spin, and spatial structure</a:t>
            </a:r>
            <a:r>
              <a:t> </a:t>
            </a:r>
          </a:p>
          <a:p>
            <a:pPr lvl="1" marL="468923" indent="-214923">
              <a:spcBef>
                <a:spcPts val="1600"/>
              </a:spcBef>
              <a:buClr>
                <a:srgbClr val="FF2600"/>
              </a:buClr>
              <a:buSzPct val="150000"/>
              <a:buFontTx/>
              <a:buChar char="•"/>
              <a:defRPr sz="2200"/>
            </a:pPr>
            <a:r>
              <a:rPr b="1"/>
              <a:t>eA:</a:t>
            </a:r>
            <a:r>
              <a:t> Unprecedented study of  matter in a new regime of QCD. New capabilities open a new frontier to study the saturation region, measure the gluonic structure of nuclei, and investigate color propagation, and fragmentation using the nucleus as analyzer.</a:t>
            </a:r>
          </a:p>
        </p:txBody>
      </p:sp>
      <p:sp>
        <p:nvSpPr>
          <p:cNvPr id="580" name="Shape 580"/>
          <p:cNvSpPr/>
          <p:nvPr/>
        </p:nvSpPr>
        <p:spPr>
          <a:xfrm>
            <a:off x="241300" y="5355966"/>
            <a:ext cx="8661400" cy="889001"/>
          </a:xfrm>
          <a:prstGeom prst="rect">
            <a:avLst/>
          </a:prstGeom>
          <a:solidFill>
            <a:srgbClr val="FFAA00"/>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1275" marR="41275" indent="0" algn="ctr" defTabSz="914400">
              <a:spcBef>
                <a:spcPts val="400"/>
              </a:spcBef>
              <a:defRPr sz="2400">
                <a:uFill>
                  <a:solidFill>
                    <a:srgbClr val="000000"/>
                  </a:solidFill>
                </a:uFill>
                <a:latin typeface="+mn-lt"/>
                <a:ea typeface="+mn-ea"/>
                <a:cs typeface="+mn-cs"/>
                <a:sym typeface="Arial"/>
              </a:defRPr>
            </a:pPr>
            <a:r>
              <a:t>This physics is tied to a future high-energy electron-ion collider</a:t>
            </a:r>
          </a:p>
          <a:p>
            <a:pPr lvl="1" marL="41275" marR="41275" indent="0" algn="ctr" defTabSz="914400">
              <a:spcBef>
                <a:spcPts val="400"/>
              </a:spcBef>
              <a:defRPr sz="2400">
                <a:uFill>
                  <a:solidFill>
                    <a:srgbClr val="000000"/>
                  </a:solidFill>
                </a:uFill>
                <a:latin typeface="+mn-lt"/>
                <a:ea typeface="+mn-ea"/>
                <a:cs typeface="+mn-cs"/>
                <a:sym typeface="Arial"/>
              </a:defRPr>
            </a:pPr>
            <a:r>
              <a:t>It cannot be done without.</a:t>
            </a:r>
          </a:p>
        </p:txBody>
      </p:sp>
      <p:grpSp>
        <p:nvGrpSpPr>
          <p:cNvPr id="590" name="Group 590"/>
          <p:cNvGrpSpPr/>
          <p:nvPr/>
        </p:nvGrpSpPr>
        <p:grpSpPr>
          <a:xfrm>
            <a:off x="1559667" y="811069"/>
            <a:ext cx="5772523" cy="6200024"/>
            <a:chOff x="-215900" y="-51133"/>
            <a:chExt cx="5772522" cy="6200023"/>
          </a:xfrm>
        </p:grpSpPr>
        <p:grpSp>
          <p:nvGrpSpPr>
            <p:cNvPr id="583" name="Group 583"/>
            <p:cNvGrpSpPr/>
            <p:nvPr/>
          </p:nvGrpSpPr>
          <p:grpSpPr>
            <a:xfrm>
              <a:off x="-215901" y="-51134"/>
              <a:ext cx="5772524" cy="6200025"/>
              <a:chOff x="0" y="0"/>
              <a:chExt cx="5772522" cy="6200023"/>
            </a:xfrm>
          </p:grpSpPr>
          <p:sp>
            <p:nvSpPr>
              <p:cNvPr id="582" name="Shape 582"/>
              <p:cNvSpPr/>
              <p:nvPr/>
            </p:nvSpPr>
            <p:spPr>
              <a:xfrm>
                <a:off x="215900" y="139700"/>
                <a:ext cx="5340723" cy="5641224"/>
              </a:xfrm>
              <a:prstGeom prst="rect">
                <a:avLst/>
              </a:prstGeom>
              <a:solidFill>
                <a:srgbClr val="FFFFFF"/>
              </a:solidFill>
              <a:ln>
                <a:noFill/>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pic>
            <p:nvPicPr>
              <p:cNvPr id="581" name=""/>
              <p:cNvPicPr>
                <a:picLocks noChangeAspect="0"/>
              </p:cNvPicPr>
              <p:nvPr/>
            </p:nvPicPr>
            <p:blipFill>
              <a:blip r:embed="rId2">
                <a:extLst/>
              </a:blip>
              <a:stretch>
                <a:fillRect/>
              </a:stretch>
            </p:blipFill>
            <p:spPr>
              <a:xfrm>
                <a:off x="-1" y="-1"/>
                <a:ext cx="5772524" cy="6200025"/>
              </a:xfrm>
              <a:prstGeom prst="rect">
                <a:avLst/>
              </a:prstGeom>
              <a:effectLst/>
            </p:spPr>
          </p:pic>
        </p:grpSp>
        <p:grpSp>
          <p:nvGrpSpPr>
            <p:cNvPr id="586" name="Group 586"/>
            <p:cNvGrpSpPr/>
            <p:nvPr/>
          </p:nvGrpSpPr>
          <p:grpSpPr>
            <a:xfrm>
              <a:off x="1980709" y="181636"/>
              <a:ext cx="2354015" cy="3046372"/>
              <a:chOff x="0" y="15848"/>
              <a:chExt cx="2354014" cy="3046371"/>
            </a:xfrm>
          </p:grpSpPr>
          <p:pic>
            <p:nvPicPr>
              <p:cNvPr id="584" name="eic_white_paper_frontcover.pdf.pdf"/>
              <p:cNvPicPr>
                <a:picLocks noChangeAspect="1"/>
              </p:cNvPicPr>
              <p:nvPr/>
            </p:nvPicPr>
            <p:blipFill>
              <a:blip r:embed="rId3">
                <a:extLst/>
              </a:blip>
              <a:srcRect l="0" t="0" r="0" b="0"/>
              <a:stretch>
                <a:fillRect/>
              </a:stretch>
            </p:blipFill>
            <p:spPr>
              <a:xfrm>
                <a:off x="-1" y="15848"/>
                <a:ext cx="2354015" cy="3046372"/>
              </a:xfrm>
              <a:prstGeom prst="rect">
                <a:avLst/>
              </a:prstGeom>
              <a:ln w="12700" cap="flat">
                <a:noFill/>
                <a:round/>
              </a:ln>
              <a:effectLst/>
            </p:spPr>
          </p:pic>
          <p:sp>
            <p:nvSpPr>
              <p:cNvPr id="585" name="Shape 585"/>
              <p:cNvSpPr/>
              <p:nvPr/>
            </p:nvSpPr>
            <p:spPr>
              <a:xfrm>
                <a:off x="2213" y="2682008"/>
                <a:ext cx="1818460" cy="373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spcBef>
                    <a:spcPts val="1600"/>
                  </a:spcBef>
                  <a:defRPr b="1" sz="1600">
                    <a:solidFill>
                      <a:srgbClr val="FFFFFF"/>
                    </a:solidFill>
                    <a:latin typeface="+mn-lt"/>
                    <a:ea typeface="+mn-ea"/>
                    <a:cs typeface="+mn-cs"/>
                    <a:sym typeface="Arial"/>
                  </a:defRPr>
                </a:lvl1pPr>
              </a:lstStyle>
              <a:p>
                <a:pPr/>
                <a:r>
                  <a:t>arXiv:1212.1701</a:t>
                </a:r>
              </a:p>
            </p:txBody>
          </p:sp>
        </p:grpSp>
        <p:sp>
          <p:nvSpPr>
            <p:cNvPr id="587" name="Shape 587"/>
            <p:cNvSpPr/>
            <p:nvPr/>
          </p:nvSpPr>
          <p:spPr>
            <a:xfrm>
              <a:off x="159782" y="0"/>
              <a:ext cx="2101721" cy="557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lvl1pPr>
            </a:lstStyle>
            <a:p>
              <a:pPr/>
              <a:r>
                <a:t>For more:</a:t>
              </a:r>
            </a:p>
          </p:txBody>
        </p:sp>
        <p:sp>
          <p:nvSpPr>
            <p:cNvPr id="588" name="Shape 588"/>
            <p:cNvSpPr/>
            <p:nvPr/>
          </p:nvSpPr>
          <p:spPr>
            <a:xfrm>
              <a:off x="172482" y="3784424"/>
              <a:ext cx="5021158" cy="18194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sz="2200"/>
              </a:pPr>
              <a:r>
                <a:t>Scientific American (May 2015)</a:t>
              </a:r>
            </a:p>
            <a:p>
              <a:pPr>
                <a:defRPr i="1" sz="2200"/>
              </a:pPr>
              <a:r>
                <a:t>The Glue That Binds Us</a:t>
              </a:r>
            </a:p>
            <a:p>
              <a:pPr>
                <a:defRPr sz="2200"/>
              </a:pPr>
              <a:r>
                <a:t>by R. Ent, R. Venugopalan, TU</a:t>
              </a:r>
            </a:p>
          </p:txBody>
        </p:sp>
        <p:sp>
          <p:nvSpPr>
            <p:cNvPr id="589" name="Shape 589"/>
            <p:cNvSpPr/>
            <p:nvPr/>
          </p:nvSpPr>
          <p:spPr>
            <a:xfrm>
              <a:off x="159782" y="3060903"/>
              <a:ext cx="2101721" cy="5574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solidFill>
                    <a:srgbClr val="0433FF"/>
                  </a:solidFill>
                </a:defRPr>
              </a:lvl1pPr>
            </a:lstStyle>
            <a:p>
              <a:pPr/>
              <a:r>
                <a:t>and …</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90"/>
                                        </p:tgtEl>
                                        <p:attrNameLst>
                                          <p:attrName>style.visibility</p:attrName>
                                        </p:attrNameLst>
                                      </p:cBhvr>
                                      <p:to>
                                        <p:strVal val="visible"/>
                                      </p:to>
                                    </p:set>
                                    <p:anim calcmode="lin" valueType="num">
                                      <p:cBhvr>
                                        <p:cTn id="7" dur="750" fill="hold"/>
                                        <p:tgtEl>
                                          <p:spTgt spid="590"/>
                                        </p:tgtEl>
                                        <p:attrNameLst>
                                          <p:attrName>ppt_w</p:attrName>
                                        </p:attrNameLst>
                                      </p:cBhvr>
                                      <p:tavLst>
                                        <p:tav tm="0">
                                          <p:val>
                                            <p:fltVal val="0"/>
                                          </p:val>
                                        </p:tav>
                                        <p:tav tm="100000">
                                          <p:val>
                                            <p:strVal val="#ppt_w"/>
                                          </p:val>
                                        </p:tav>
                                      </p:tavLst>
                                    </p:anim>
                                    <p:anim calcmode="lin" valueType="num">
                                      <p:cBhvr>
                                        <p:cTn id="8" dur="750" fill="hold"/>
                                        <p:tgtEl>
                                          <p:spTgt spid="5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0"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2" name="Shape 59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3" name="Shape 593"/>
          <p:cNvSpPr/>
          <p:nvPr/>
        </p:nvSpPr>
        <p:spPr>
          <a:xfrm>
            <a:off x="1208929" y="2490762"/>
            <a:ext cx="7119665"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800"/>
            </a:lvl1pPr>
          </a:lstStyle>
          <a:p>
            <a:pPr/>
            <a:r>
              <a:t>Additional Slides</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5" name="Shape 595"/>
          <p:cNvSpPr/>
          <p:nvPr/>
        </p:nvSpPr>
        <p:spPr>
          <a:xfrm>
            <a:off x="152400" y="685800"/>
            <a:ext cx="8839200" cy="1588"/>
          </a:xfrm>
          <a:prstGeom prst="line">
            <a:avLst/>
          </a:prstGeom>
          <a:ln w="38100">
            <a:solidFill>
              <a:srgbClr val="021EAA"/>
            </a:solidFill>
          </a:ln>
        </p:spPr>
        <p:txBody>
          <a:bodyPr lIns="0" tIns="0" rIns="0" bIns="0"/>
          <a:lstStyle/>
          <a:p>
            <a:pPr/>
          </a:p>
        </p:txBody>
      </p:sp>
      <p:sp>
        <p:nvSpPr>
          <p:cNvPr id="596" name="Shape 596"/>
          <p:cNvSpPr/>
          <p:nvPr>
            <p:ph type="title"/>
          </p:nvPr>
        </p:nvSpPr>
        <p:spPr>
          <a:prstGeom prst="rect">
            <a:avLst/>
          </a:prstGeom>
        </p:spPr>
        <p:txBody>
          <a:bodyPr/>
          <a:lstStyle/>
          <a:p>
            <a:pPr/>
            <a:r>
              <a:t>A Look Inside the “Saturated” Proton </a:t>
            </a:r>
          </a:p>
        </p:txBody>
      </p:sp>
      <p:sp>
        <p:nvSpPr>
          <p:cNvPr id="597" name="Shape 597"/>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8" name="droppedImage.pdf"/>
          <p:cNvPicPr>
            <a:picLocks noChangeAspect="1"/>
          </p:cNvPicPr>
          <p:nvPr/>
        </p:nvPicPr>
        <p:blipFill>
          <a:blip r:embed="rId2">
            <a:extLst/>
          </a:blip>
          <a:stretch>
            <a:fillRect/>
          </a:stretch>
        </p:blipFill>
        <p:spPr>
          <a:xfrm>
            <a:off x="112931" y="899669"/>
            <a:ext cx="2058328" cy="5080001"/>
          </a:xfrm>
          <a:prstGeom prst="rect">
            <a:avLst/>
          </a:prstGeom>
          <a:ln w="12700"/>
        </p:spPr>
      </p:pic>
      <p:pic>
        <p:nvPicPr>
          <p:cNvPr id="599" name="droppedImage.pdf"/>
          <p:cNvPicPr>
            <a:picLocks noChangeAspect="1"/>
          </p:cNvPicPr>
          <p:nvPr/>
        </p:nvPicPr>
        <p:blipFill>
          <a:blip r:embed="rId3">
            <a:extLst/>
          </a:blip>
          <a:stretch>
            <a:fillRect/>
          </a:stretch>
        </p:blipFill>
        <p:spPr>
          <a:xfrm>
            <a:off x="2221333" y="902912"/>
            <a:ext cx="2004476" cy="5080001"/>
          </a:xfrm>
          <a:prstGeom prst="rect">
            <a:avLst/>
          </a:prstGeom>
          <a:ln w="12700"/>
        </p:spPr>
      </p:pic>
      <p:pic>
        <p:nvPicPr>
          <p:cNvPr id="600" name="droppedImage.pdf"/>
          <p:cNvPicPr>
            <a:picLocks noChangeAspect="1"/>
          </p:cNvPicPr>
          <p:nvPr/>
        </p:nvPicPr>
        <p:blipFill>
          <a:blip r:embed="rId4">
            <a:extLst/>
          </a:blip>
          <a:stretch>
            <a:fillRect/>
          </a:stretch>
        </p:blipFill>
        <p:spPr>
          <a:xfrm>
            <a:off x="4278867" y="903552"/>
            <a:ext cx="1968576" cy="5080001"/>
          </a:xfrm>
          <a:prstGeom prst="rect">
            <a:avLst/>
          </a:prstGeom>
          <a:ln w="12700"/>
        </p:spPr>
      </p:pic>
      <p:pic>
        <p:nvPicPr>
          <p:cNvPr id="601" name="droppedImage.pdf"/>
          <p:cNvPicPr>
            <a:picLocks noChangeAspect="1"/>
          </p:cNvPicPr>
          <p:nvPr/>
        </p:nvPicPr>
        <p:blipFill>
          <a:blip r:embed="rId5">
            <a:extLst/>
          </a:blip>
          <a:stretch>
            <a:fillRect/>
          </a:stretch>
        </p:blipFill>
        <p:spPr>
          <a:xfrm>
            <a:off x="6297517" y="889000"/>
            <a:ext cx="2525042" cy="5080000"/>
          </a:xfrm>
          <a:prstGeom prst="rect">
            <a:avLst/>
          </a:prstGeom>
          <a:ln w="12700"/>
        </p:spPr>
      </p:pic>
      <p:sp>
        <p:nvSpPr>
          <p:cNvPr id="602" name="Shape 602"/>
          <p:cNvSpPr/>
          <p:nvPr/>
        </p:nvSpPr>
        <p:spPr>
          <a:xfrm>
            <a:off x="1447800" y="3594100"/>
            <a:ext cx="1270631" cy="44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200">
                <a:uFill>
                  <a:solidFill>
                    <a:srgbClr val="000000"/>
                  </a:solidFill>
                </a:uFill>
                <a:latin typeface="+mn-lt"/>
                <a:ea typeface="+mn-ea"/>
                <a:cs typeface="+mn-cs"/>
                <a:sym typeface="Arial"/>
              </a:defRPr>
            </a:pPr>
            <a:r>
              <a:rPr>
                <a:latin typeface="Symbol"/>
                <a:ea typeface="Symbol"/>
                <a:cs typeface="Symbol"/>
                <a:sym typeface="Symbol"/>
              </a:rPr>
              <a:t>Δ</a:t>
            </a:r>
            <a:r>
              <a:t>t </a:t>
            </a:r>
            <a:r>
              <a:rPr>
                <a:latin typeface="Symbol"/>
                <a:ea typeface="Symbol"/>
                <a:cs typeface="Symbol"/>
                <a:sym typeface="Symbol"/>
              </a:rPr>
              <a:t>∝</a:t>
            </a:r>
            <a:r>
              <a:t>1/</a:t>
            </a:r>
            <a:r>
              <a:rPr>
                <a:latin typeface="Symbol"/>
                <a:ea typeface="Symbol"/>
                <a:cs typeface="Symbol"/>
                <a:sym typeface="Symbol"/>
              </a:rPr>
              <a:t>Δ</a:t>
            </a:r>
            <a:r>
              <a:t>E</a:t>
            </a:r>
          </a:p>
        </p:txBody>
      </p:sp>
      <p:sp>
        <p:nvSpPr>
          <p:cNvPr id="603" name="Shape 603"/>
          <p:cNvSpPr/>
          <p:nvPr/>
        </p:nvSpPr>
        <p:spPr>
          <a:xfrm flipH="1">
            <a:off x="1070136" y="6235701"/>
            <a:ext cx="6868539" cy="2"/>
          </a:xfrm>
          <a:prstGeom prst="line">
            <a:avLst/>
          </a:prstGeom>
          <a:ln w="76200">
            <a:solidFill>
              <a:srgbClr val="FF2600"/>
            </a:solidFill>
            <a:headEnd type="stealth"/>
          </a:ln>
        </p:spPr>
        <p:txBody>
          <a:bodyPr lIns="0" tIns="0" rIns="0" bIns="0"/>
          <a:lstStyle/>
          <a:p>
            <a:pPr/>
          </a:p>
        </p:txBody>
      </p:sp>
      <p:sp>
        <p:nvSpPr>
          <p:cNvPr id="604" name="Shape 604"/>
          <p:cNvSpPr/>
          <p:nvPr/>
        </p:nvSpPr>
        <p:spPr>
          <a:xfrm>
            <a:off x="990600" y="6261100"/>
            <a:ext cx="167938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momentum</a:t>
            </a:r>
          </a:p>
        </p:txBody>
      </p:sp>
      <p:pic>
        <p:nvPicPr>
          <p:cNvPr id="605" name="droppedImage.pdf"/>
          <p:cNvPicPr>
            <a:picLocks noChangeAspect="1"/>
          </p:cNvPicPr>
          <p:nvPr/>
        </p:nvPicPr>
        <p:blipFill>
          <a:blip r:embed="rId6">
            <a:extLst/>
          </a:blip>
          <a:stretch>
            <a:fillRect/>
          </a:stretch>
        </p:blipFill>
        <p:spPr>
          <a:xfrm>
            <a:off x="6297517" y="854869"/>
            <a:ext cx="2937904" cy="5080001"/>
          </a:xfrm>
          <a:prstGeom prst="rect">
            <a:avLst/>
          </a:prstGeom>
          <a:ln w="12700"/>
        </p:spPr>
      </p:pic>
      <p:pic>
        <p:nvPicPr>
          <p:cNvPr id="606" name=""/>
          <p:cNvPicPr>
            <a:picLocks noChangeAspect="0"/>
          </p:cNvPicPr>
          <p:nvPr/>
        </p:nvPicPr>
        <p:blipFill>
          <a:blip r:embed="rId7">
            <a:extLst/>
          </a:blip>
          <a:stretch>
            <a:fillRect/>
          </a:stretch>
        </p:blipFill>
        <p:spPr>
          <a:xfrm>
            <a:off x="928042" y="3707973"/>
            <a:ext cx="7348241" cy="3263901"/>
          </a:xfrm>
          <a:prstGeom prst="rect">
            <a:avLst/>
          </a:prstGeom>
          <a:effectLst>
            <a:outerShdw sx="100000" sy="100000" kx="0" ky="0" algn="b" rotWithShape="0" blurRad="63500" dist="25223" dir="5400000">
              <a:srgbClr val="000000">
                <a:alpha val="50000"/>
              </a:srgbClr>
            </a:outerShdw>
          </a:effectLst>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601"/>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0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16" presetID="23" grpId="3" fill="hold">
                                  <p:stCondLst>
                                    <p:cond delay="0"/>
                                  </p:stCondLst>
                                  <p:iterate type="el" backwards="0">
                                    <p:tmAbs val="0"/>
                                  </p:iterate>
                                  <p:childTnLst>
                                    <p:set>
                                      <p:cBhvr>
                                        <p:cTn id="13" fill="hold"/>
                                        <p:tgtEl>
                                          <p:spTgt spid="606"/>
                                        </p:tgtEl>
                                        <p:attrNameLst>
                                          <p:attrName>style.visibility</p:attrName>
                                        </p:attrNameLst>
                                      </p:cBhvr>
                                      <p:to>
                                        <p:strVal val="visible"/>
                                      </p:to>
                                    </p:set>
                                    <p:anim calcmode="lin" valueType="num">
                                      <p:cBhvr>
                                        <p:cTn id="14" dur="199" fill="hold"/>
                                        <p:tgtEl>
                                          <p:spTgt spid="606"/>
                                        </p:tgtEl>
                                        <p:attrNameLst>
                                          <p:attrName>ppt_w</p:attrName>
                                        </p:attrNameLst>
                                      </p:cBhvr>
                                      <p:tavLst>
                                        <p:tav tm="0">
                                          <p:val>
                                            <p:fltVal val="0"/>
                                          </p:val>
                                        </p:tav>
                                        <p:tav tm="100000">
                                          <p:val>
                                            <p:strVal val="#ppt_w"/>
                                          </p:val>
                                        </p:tav>
                                      </p:tavLst>
                                    </p:anim>
                                    <p:anim calcmode="lin" valueType="num">
                                      <p:cBhvr>
                                        <p:cTn id="15" dur="199" fill="hold"/>
                                        <p:tgtEl>
                                          <p:spTgt spid="6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5" grpId="2"/>
      <p:bldP build="whole" bldLvl="1" animBg="1" rev="0" advAuto="0" spid="606" grpId="3"/>
      <p:bldP build="whole" bldLvl="1" animBg="1" rev="0" advAuto="0" spid="601"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8" name="Shape 608"/>
          <p:cNvSpPr/>
          <p:nvPr/>
        </p:nvSpPr>
        <p:spPr>
          <a:xfrm>
            <a:off x="152400" y="685800"/>
            <a:ext cx="8839200" cy="1588"/>
          </a:xfrm>
          <a:prstGeom prst="line">
            <a:avLst/>
          </a:prstGeom>
          <a:ln w="38100">
            <a:solidFill>
              <a:srgbClr val="021EAA"/>
            </a:solidFill>
          </a:ln>
        </p:spPr>
        <p:txBody>
          <a:bodyPr lIns="0" tIns="0" rIns="0" bIns="0"/>
          <a:lstStyle/>
          <a:p>
            <a:pPr/>
          </a:p>
        </p:txBody>
      </p:sp>
      <p:sp>
        <p:nvSpPr>
          <p:cNvPr id="609" name="Shape 609"/>
          <p:cNvSpPr/>
          <p:nvPr>
            <p:ph type="title"/>
          </p:nvPr>
        </p:nvSpPr>
        <p:spPr>
          <a:xfrm>
            <a:off x="106362" y="32333"/>
            <a:ext cx="8931276" cy="717551"/>
          </a:xfrm>
          <a:prstGeom prst="rect">
            <a:avLst/>
          </a:prstGeom>
        </p:spPr>
        <p:txBody>
          <a:bodyPr/>
          <a:lstStyle>
            <a:lvl1pPr>
              <a:defRPr sz="3400"/>
            </a:lvl1pPr>
          </a:lstStyle>
          <a:p>
            <a:pPr/>
            <a:r>
              <a:t>Semi-inclusive DIS: eA Dihadron Correlations</a:t>
            </a:r>
          </a:p>
        </p:txBody>
      </p:sp>
      <p:sp>
        <p:nvSpPr>
          <p:cNvPr id="610" name="Shape 610"/>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1" name="dihadrons_dphi.pdf"/>
          <p:cNvPicPr>
            <a:picLocks noChangeAspect="1"/>
          </p:cNvPicPr>
          <p:nvPr/>
        </p:nvPicPr>
        <p:blipFill>
          <a:blip r:embed="rId2">
            <a:extLst/>
          </a:blip>
          <a:srcRect l="0" t="0" r="53194" b="0"/>
          <a:stretch>
            <a:fillRect/>
          </a:stretch>
        </p:blipFill>
        <p:spPr>
          <a:xfrm>
            <a:off x="183300" y="2692400"/>
            <a:ext cx="3893400" cy="3390900"/>
          </a:xfrm>
          <a:prstGeom prst="rect">
            <a:avLst/>
          </a:prstGeom>
          <a:ln w="12700"/>
        </p:spPr>
      </p:pic>
      <p:sp>
        <p:nvSpPr>
          <p:cNvPr id="612" name="Shape 612"/>
          <p:cNvSpPr/>
          <p:nvPr/>
        </p:nvSpPr>
        <p:spPr>
          <a:xfrm>
            <a:off x="1092200" y="2159000"/>
            <a:ext cx="266239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021EAA"/>
                </a:solidFill>
                <a:uFill>
                  <a:solidFill>
                    <a:srgbClr val="021EAA"/>
                  </a:solidFill>
                </a:uFill>
                <a:latin typeface="+mn-lt"/>
                <a:ea typeface="+mn-ea"/>
                <a:cs typeface="+mn-cs"/>
                <a:sym typeface="Arial"/>
              </a:defRPr>
            </a:pPr>
            <a:r>
              <a:t>Theory: </a:t>
            </a:r>
            <a:r>
              <a:rPr>
                <a:solidFill>
                  <a:srgbClr val="000000"/>
                </a:solidFill>
                <a:uFill>
                  <a:solidFill>
                    <a:srgbClr val="000000"/>
                  </a:solidFill>
                </a:uFill>
              </a:rPr>
              <a:t>Saturation</a:t>
            </a:r>
          </a:p>
        </p:txBody>
      </p:sp>
      <p:sp>
        <p:nvSpPr>
          <p:cNvPr id="613" name="Shape 613"/>
          <p:cNvSpPr/>
          <p:nvPr/>
        </p:nvSpPr>
        <p:spPr>
          <a:xfrm>
            <a:off x="5283200" y="1879600"/>
            <a:ext cx="3306227"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21EAA"/>
                </a:solidFill>
                <a:uFill>
                  <a:solidFill>
                    <a:srgbClr val="021EAA"/>
                  </a:solidFill>
                </a:uFill>
              </a:rPr>
              <a:t>Exp:</a:t>
            </a:r>
            <a:r>
              <a:t> Saturation versus</a:t>
            </a:r>
          </a:p>
          <a:p>
            <a:pPr marL="40639" marR="40639" defTabSz="914400">
              <a:defRPr sz="2400">
                <a:uFill>
                  <a:solidFill>
                    <a:srgbClr val="000000"/>
                  </a:solidFill>
                </a:uFill>
                <a:latin typeface="+mn-lt"/>
                <a:ea typeface="+mn-ea"/>
                <a:cs typeface="+mn-cs"/>
                <a:sym typeface="Arial"/>
              </a:defRPr>
            </a:pPr>
            <a:r>
              <a:t>“conventional” scenario</a:t>
            </a:r>
          </a:p>
        </p:txBody>
      </p:sp>
      <p:sp>
        <p:nvSpPr>
          <p:cNvPr id="614" name="Shape 614"/>
          <p:cNvSpPr/>
          <p:nvPr/>
        </p:nvSpPr>
        <p:spPr>
          <a:xfrm flipV="1">
            <a:off x="2396518" y="2840806"/>
            <a:ext cx="1" cy="1422946"/>
          </a:xfrm>
          <a:prstGeom prst="line">
            <a:avLst/>
          </a:prstGeom>
          <a:ln w="38100">
            <a:solidFill>
              <a:srgbClr val="E32400"/>
            </a:solidFill>
            <a:headEnd type="stealth"/>
          </a:ln>
        </p:spPr>
        <p:txBody>
          <a:bodyPr lIns="0" tIns="0" rIns="0" bIns="0"/>
          <a:lstStyle/>
          <a:p>
            <a:pPr/>
          </a:p>
        </p:txBody>
      </p:sp>
      <p:sp>
        <p:nvSpPr>
          <p:cNvPr id="615" name="Shape 615"/>
          <p:cNvSpPr/>
          <p:nvPr/>
        </p:nvSpPr>
        <p:spPr>
          <a:xfrm>
            <a:off x="596900" y="6184900"/>
            <a:ext cx="7835900" cy="469900"/>
          </a:xfrm>
          <a:prstGeom prst="rect">
            <a:avLst/>
          </a:prstGeom>
          <a:solidFill>
            <a:srgbClr val="FFAA00"/>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marR="457200" algn="ctr" defTabSz="914400">
              <a:defRPr sz="2400">
                <a:uFill>
                  <a:solidFill>
                    <a:srgbClr val="000000"/>
                  </a:solidFill>
                </a:uFill>
                <a:latin typeface="+mn-lt"/>
                <a:ea typeface="+mn-ea"/>
                <a:cs typeface="+mn-cs"/>
                <a:sym typeface="Arial"/>
              </a:defRPr>
            </a:lvl1pPr>
          </a:lstStyle>
          <a:p>
            <a:pPr>
              <a:defRPr sz="3600"/>
            </a:pPr>
            <a:r>
              <a:rPr sz="2400"/>
              <a:t>Clear differences between sat and no-sat models</a:t>
            </a:r>
          </a:p>
        </p:txBody>
      </p:sp>
      <p:sp>
        <p:nvSpPr>
          <p:cNvPr id="616" name="Shape 616"/>
          <p:cNvSpPr/>
          <p:nvPr/>
        </p:nvSpPr>
        <p:spPr>
          <a:xfrm flipH="1" flipV="1">
            <a:off x="2795742" y="4680213"/>
            <a:ext cx="3530852" cy="19344"/>
          </a:xfrm>
          <a:prstGeom prst="line">
            <a:avLst/>
          </a:prstGeom>
          <a:ln w="25400">
            <a:solidFill>
              <a:srgbClr val="E32400"/>
            </a:solidFill>
            <a:custDash>
              <a:ds d="200000" sp="200000"/>
            </a:custDash>
            <a:headEnd type="stealth"/>
          </a:ln>
        </p:spPr>
        <p:txBody>
          <a:bodyPr lIns="0" tIns="0" rIns="0" bIns="0"/>
          <a:lstStyle/>
          <a:p>
            <a:pPr/>
          </a:p>
        </p:txBody>
      </p:sp>
      <p:sp>
        <p:nvSpPr>
          <p:cNvPr id="617" name="Shape 617"/>
          <p:cNvSpPr/>
          <p:nvPr/>
        </p:nvSpPr>
        <p:spPr>
          <a:xfrm>
            <a:off x="2761533" y="3060700"/>
            <a:ext cx="1659131" cy="533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ctr">
              <a:buClr>
                <a:srgbClr val="000000"/>
              </a:buClr>
              <a:defRPr b="1" sz="1500">
                <a:solidFill>
                  <a:srgbClr val="E32400"/>
                </a:solidFill>
                <a:uFill>
                  <a:solidFill>
                    <a:srgbClr val="E32400"/>
                  </a:solidFill>
                </a:uFill>
              </a:defRPr>
            </a:pPr>
            <a:r>
              <a:t>suppression </a:t>
            </a:r>
          </a:p>
          <a:p>
            <a:pPr algn="ctr">
              <a:buClr>
                <a:srgbClr val="000000"/>
              </a:buClr>
              <a:defRPr b="1" sz="1500">
                <a:solidFill>
                  <a:srgbClr val="E32400"/>
                </a:solidFill>
                <a:uFill>
                  <a:solidFill>
                    <a:srgbClr val="E32400"/>
                  </a:solidFill>
                </a:uFill>
              </a:defRPr>
            </a:pPr>
            <a:r>
              <a:t>increasing with A</a:t>
            </a:r>
          </a:p>
        </p:txBody>
      </p:sp>
      <p:pic>
        <p:nvPicPr>
          <p:cNvPr id="618" name="jet-2jet-1Aee′qqQ2.pdf"/>
          <p:cNvPicPr>
            <a:picLocks noChangeAspect="1"/>
          </p:cNvPicPr>
          <p:nvPr/>
        </p:nvPicPr>
        <p:blipFill>
          <a:blip r:embed="rId3">
            <a:extLst/>
          </a:blip>
          <a:stretch>
            <a:fillRect/>
          </a:stretch>
        </p:blipFill>
        <p:spPr>
          <a:xfrm>
            <a:off x="5130800" y="2527300"/>
            <a:ext cx="3022600" cy="2476500"/>
          </a:xfrm>
          <a:prstGeom prst="rect">
            <a:avLst/>
          </a:prstGeom>
          <a:ln w="12700"/>
        </p:spPr>
      </p:pic>
      <p:sp>
        <p:nvSpPr>
          <p:cNvPr id="619" name="Shape 619"/>
          <p:cNvSpPr/>
          <p:nvPr/>
        </p:nvSpPr>
        <p:spPr>
          <a:xfrm>
            <a:off x="165100" y="825500"/>
            <a:ext cx="3034765"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Simple Measurement</a:t>
            </a:r>
          </a:p>
        </p:txBody>
      </p:sp>
      <p:grpSp>
        <p:nvGrpSpPr>
          <p:cNvPr id="629" name="Group 629"/>
          <p:cNvGrpSpPr/>
          <p:nvPr/>
        </p:nvGrpSpPr>
        <p:grpSpPr>
          <a:xfrm>
            <a:off x="3632199" y="876300"/>
            <a:ext cx="2679277" cy="1006860"/>
            <a:chOff x="0" y="0"/>
            <a:chExt cx="2679275" cy="1006859"/>
          </a:xfrm>
        </p:grpSpPr>
        <p:grpSp>
          <p:nvGrpSpPr>
            <p:cNvPr id="626" name="Group 626"/>
            <p:cNvGrpSpPr/>
            <p:nvPr/>
          </p:nvGrpSpPr>
          <p:grpSpPr>
            <a:xfrm>
              <a:off x="38100" y="0"/>
              <a:ext cx="1894706" cy="980570"/>
              <a:chOff x="0" y="0"/>
              <a:chExt cx="1894705" cy="980569"/>
            </a:xfrm>
          </p:grpSpPr>
          <p:sp>
            <p:nvSpPr>
              <p:cNvPr id="620" name="Shape 620"/>
              <p:cNvSpPr/>
              <p:nvPr/>
            </p:nvSpPr>
            <p:spPr>
              <a:xfrm>
                <a:off x="0" y="0"/>
                <a:ext cx="1505829"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200">
                    <a:uFill>
                      <a:solidFill>
                        <a:srgbClr val="000000"/>
                      </a:solidFill>
                    </a:uFill>
                    <a:latin typeface="+mn-lt"/>
                    <a:ea typeface="+mn-ea"/>
                    <a:cs typeface="+mn-cs"/>
                    <a:sym typeface="Arial"/>
                  </a:defRPr>
                </a:lvl1pPr>
              </a:lstStyle>
              <a:p>
                <a:pPr/>
                <a:r>
                  <a:t>beam-view</a:t>
                </a:r>
              </a:p>
            </p:txBody>
          </p:sp>
          <p:sp>
            <p:nvSpPr>
              <p:cNvPr id="621" name="Shape 621"/>
              <p:cNvSpPr/>
              <p:nvPr/>
            </p:nvSpPr>
            <p:spPr>
              <a:xfrm flipH="1">
                <a:off x="1097279" y="15850"/>
                <a:ext cx="797427" cy="619150"/>
              </a:xfrm>
              <a:prstGeom prst="line">
                <a:avLst/>
              </a:prstGeom>
              <a:noFill/>
              <a:ln w="25400" cap="flat">
                <a:solidFill>
                  <a:srgbClr val="E32400"/>
                </a:solidFill>
                <a:prstDash val="solid"/>
                <a:round/>
                <a:headEnd type="stealth" w="med" len="med"/>
              </a:ln>
              <a:effectLst/>
            </p:spPr>
            <p:txBody>
              <a:bodyPr wrap="square" lIns="0" tIns="0" rIns="0" bIns="0" numCol="1" anchor="t">
                <a:noAutofit/>
              </a:bodyPr>
              <a:lstStyle/>
              <a:p>
                <a:pPr/>
              </a:p>
            </p:txBody>
          </p:sp>
          <p:sp>
            <p:nvSpPr>
              <p:cNvPr id="622" name="Shape 622"/>
              <p:cNvSpPr/>
              <p:nvPr/>
            </p:nvSpPr>
            <p:spPr>
              <a:xfrm>
                <a:off x="1066800" y="584200"/>
                <a:ext cx="101600" cy="101600"/>
              </a:xfrm>
              <a:prstGeom prst="ellipse">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23" name="Shape 623"/>
              <p:cNvSpPr/>
              <p:nvPr/>
            </p:nvSpPr>
            <p:spPr>
              <a:xfrm rot="215654">
                <a:off x="894049" y="431422"/>
                <a:ext cx="510731" cy="488819"/>
              </a:xfrm>
              <a:custGeom>
                <a:avLst/>
                <a:gdLst/>
                <a:ahLst/>
                <a:cxnLst>
                  <a:cxn ang="0">
                    <a:pos x="wd2" y="hd2"/>
                  </a:cxn>
                  <a:cxn ang="5400000">
                    <a:pos x="wd2" y="hd2"/>
                  </a:cxn>
                  <a:cxn ang="10800000">
                    <a:pos x="wd2" y="hd2"/>
                  </a:cxn>
                  <a:cxn ang="16200000">
                    <a:pos x="wd2" y="hd2"/>
                  </a:cxn>
                </a:cxnLst>
                <a:rect l="0" t="0" r="r" b="b"/>
                <a:pathLst>
                  <a:path w="18128" h="15887" fill="norm" stroke="1" extrusionOk="0">
                    <a:moveTo>
                      <a:pt x="15632" y="0"/>
                    </a:moveTo>
                    <a:cubicBezTo>
                      <a:pt x="21600" y="5465"/>
                      <a:pt x="17053" y="21600"/>
                      <a:pt x="0" y="13793"/>
                    </a:cubicBezTo>
                  </a:path>
                </a:pathLst>
              </a:custGeom>
              <a:noFill/>
              <a:ln w="12700" cap="flat">
                <a:solidFill>
                  <a:srgbClr val="000000"/>
                </a:solidFill>
                <a:prstDash val="solid"/>
                <a:round/>
                <a:tailEnd type="triangle" w="med" len="med"/>
              </a:ln>
              <a:effectLst/>
            </p:spPr>
            <p:txBody>
              <a:bodyPr wrap="square" lIns="50800" tIns="50800" rIns="50800" bIns="5080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24" name="Shape 624"/>
              <p:cNvSpPr/>
              <p:nvPr/>
            </p:nvSpPr>
            <p:spPr>
              <a:xfrm>
                <a:off x="1041400" y="558800"/>
                <a:ext cx="322223" cy="406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uFill>
                      <a:solidFill>
                        <a:srgbClr val="000000"/>
                      </a:solidFill>
                    </a:uFill>
                    <a:latin typeface="Symbol"/>
                    <a:ea typeface="Symbol"/>
                    <a:cs typeface="Symbol"/>
                    <a:sym typeface="Symbol"/>
                  </a:defRPr>
                </a:lvl1pPr>
              </a:lstStyle>
              <a:p>
                <a:pPr/>
                <a:r>
                  <a:t>π</a:t>
                </a:r>
              </a:p>
            </p:txBody>
          </p:sp>
          <p:sp>
            <p:nvSpPr>
              <p:cNvPr id="625" name="Shape 625"/>
              <p:cNvSpPr/>
              <p:nvPr/>
            </p:nvSpPr>
            <p:spPr>
              <a:xfrm flipV="1">
                <a:off x="646120" y="673100"/>
                <a:ext cx="425761" cy="307470"/>
              </a:xfrm>
              <a:prstGeom prst="line">
                <a:avLst/>
              </a:prstGeom>
              <a:noFill/>
              <a:ln w="25400" cap="flat">
                <a:solidFill>
                  <a:srgbClr val="371A94"/>
                </a:solidFill>
                <a:prstDash val="solid"/>
                <a:round/>
                <a:headEnd type="stealth" w="med" len="med"/>
              </a:ln>
              <a:effectLst/>
            </p:spPr>
            <p:txBody>
              <a:bodyPr wrap="square" lIns="0" tIns="0" rIns="0" bIns="0" numCol="1" anchor="t">
                <a:noAutofit/>
              </a:bodyPr>
              <a:lstStyle/>
              <a:p>
                <a:pPr/>
              </a:p>
            </p:txBody>
          </p:sp>
        </p:grpSp>
        <p:sp>
          <p:nvSpPr>
            <p:cNvPr id="627" name="Shape 627"/>
            <p:cNvSpPr/>
            <p:nvPr/>
          </p:nvSpPr>
          <p:spPr>
            <a:xfrm>
              <a:off x="1727200" y="50800"/>
              <a:ext cx="952076"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2200">
                  <a:solidFill>
                    <a:srgbClr val="FF2600"/>
                  </a:solidFill>
                  <a:uFill>
                    <a:solidFill>
                      <a:srgbClr val="FF2600"/>
                    </a:solidFill>
                  </a:uFill>
                  <a:latin typeface="+mn-lt"/>
                  <a:ea typeface="+mn-ea"/>
                  <a:cs typeface="+mn-cs"/>
                  <a:sym typeface="Arial"/>
                </a:defRPr>
              </a:pPr>
              <a:r>
                <a:t>p</a:t>
              </a:r>
              <a:r>
                <a:rPr baseline="-5999"/>
                <a:t>T</a:t>
              </a:r>
              <a:r>
                <a:rPr baseline="31999"/>
                <a:t>trigger</a:t>
              </a:r>
            </a:p>
          </p:txBody>
        </p:sp>
        <p:sp>
          <p:nvSpPr>
            <p:cNvPr id="628" name="Shape 628"/>
            <p:cNvSpPr/>
            <p:nvPr/>
          </p:nvSpPr>
          <p:spPr>
            <a:xfrm>
              <a:off x="0" y="584200"/>
              <a:ext cx="890048"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2200">
                  <a:solidFill>
                    <a:srgbClr val="021EAA"/>
                  </a:solidFill>
                  <a:uFill>
                    <a:solidFill>
                      <a:srgbClr val="021EAA"/>
                    </a:solidFill>
                  </a:uFill>
                  <a:latin typeface="+mn-lt"/>
                  <a:ea typeface="+mn-ea"/>
                  <a:cs typeface="+mn-cs"/>
                  <a:sym typeface="Arial"/>
                </a:defRPr>
              </a:pPr>
              <a:r>
                <a:t>p</a:t>
              </a:r>
              <a:r>
                <a:rPr baseline="-5999"/>
                <a:t>T</a:t>
              </a:r>
              <a:r>
                <a:rPr baseline="31999"/>
                <a:t>assoc</a:t>
              </a:r>
            </a:p>
          </p:txBody>
        </p:sp>
      </p:grpSp>
      <p:pic>
        <p:nvPicPr>
          <p:cNvPr id="630" name="dihadrons_dphi.pdf"/>
          <p:cNvPicPr>
            <a:picLocks noChangeAspect="1"/>
          </p:cNvPicPr>
          <p:nvPr/>
        </p:nvPicPr>
        <p:blipFill>
          <a:blip r:embed="rId2">
            <a:extLst/>
          </a:blip>
          <a:srcRect l="47788" t="0" r="0" b="0"/>
          <a:stretch>
            <a:fillRect/>
          </a:stretch>
        </p:blipFill>
        <p:spPr>
          <a:xfrm>
            <a:off x="4267200" y="2692400"/>
            <a:ext cx="4343097" cy="3390901"/>
          </a:xfrm>
          <a:prstGeom prst="rect">
            <a:avLst/>
          </a:prstGeom>
          <a:ln w="12700"/>
        </p:spPr>
      </p:pic>
      <p:sp>
        <p:nvSpPr>
          <p:cNvPr id="631" name="Shape 631"/>
          <p:cNvSpPr/>
          <p:nvPr/>
        </p:nvSpPr>
        <p:spPr>
          <a:xfrm flipV="1">
            <a:off x="6803418" y="2944528"/>
            <a:ext cx="1" cy="1547824"/>
          </a:xfrm>
          <a:prstGeom prst="line">
            <a:avLst/>
          </a:prstGeom>
          <a:ln w="38100">
            <a:solidFill>
              <a:srgbClr val="000000"/>
            </a:solidFill>
            <a:headEnd type="stealth"/>
            <a:tailEnd type="stealth"/>
          </a:ln>
        </p:spPr>
        <p:txBody>
          <a:bodyPr lIns="0" tIns="0" rIns="0" bIns="0"/>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614"/>
                                        </p:tgtEl>
                                        <p:attrNameLst>
                                          <p:attrName>style.visibility</p:attrName>
                                        </p:attrNameLst>
                                      </p:cBhvr>
                                      <p:to>
                                        <p:strVal val="visible"/>
                                      </p:to>
                                    </p:set>
                                    <p:animEffect filter="wipe(up)" transition="in">
                                      <p:cBhvr>
                                        <p:cTn id="7" dur="500"/>
                                        <p:tgtEl>
                                          <p:spTgt spid="614"/>
                                        </p:tgtEl>
                                      </p:cBhvr>
                                    </p:animEffect>
                                  </p:childTnLst>
                                </p:cTn>
                              </p:par>
                            </p:childTnLst>
                          </p:cTn>
                        </p:par>
                        <p:par>
                          <p:cTn id="8" fill="hold">
                            <p:stCondLst>
                              <p:cond delay="500"/>
                            </p:stCondLst>
                            <p:childTnLst>
                              <p:par>
                                <p:cTn id="9" presetClass="entr" nodeType="afterEffect" presetSubtype="0" presetID="1" grpId="2" fill="hold">
                                  <p:stCondLst>
                                    <p:cond delay="0"/>
                                  </p:stCondLst>
                                  <p:iterate type="el" backwards="0">
                                    <p:tmAbs val="0"/>
                                  </p:iterate>
                                  <p:childTnLst>
                                    <p:set>
                                      <p:cBhvr>
                                        <p:cTn id="10" fill="hold"/>
                                        <p:tgtEl>
                                          <p:spTgt spid="6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618"/>
                                        </p:tgtEl>
                                        <p:attrNameLst>
                                          <p:attrName>style.visibility</p:attrName>
                                        </p:attrNameLst>
                                      </p:cBhvr>
                                      <p:to>
                                        <p:strVal val="hidden"/>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630"/>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6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6" fill="hold">
                                  <p:stCondLst>
                                    <p:cond delay="0"/>
                                  </p:stCondLst>
                                  <p:iterate type="el" backwards="0">
                                    <p:tmAbs val="0"/>
                                  </p:iterate>
                                  <p:childTnLst>
                                    <p:set>
                                      <p:cBhvr>
                                        <p:cTn id="24" fill="hold"/>
                                        <p:tgtEl>
                                          <p:spTgt spid="616"/>
                                        </p:tgtEl>
                                        <p:attrNameLst>
                                          <p:attrName>style.visibility</p:attrName>
                                        </p:attrNameLst>
                                      </p:cBhvr>
                                      <p:to>
                                        <p:strVal val="visible"/>
                                      </p:to>
                                    </p:set>
                                    <p:animEffect filter="wipe(left)" transition="in">
                                      <p:cBhvr>
                                        <p:cTn id="25" dur="500"/>
                                        <p:tgtEl>
                                          <p:spTgt spid="616"/>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6" presetID="23" grpId="7" fill="hold">
                                  <p:stCondLst>
                                    <p:cond delay="0"/>
                                  </p:stCondLst>
                                  <p:iterate type="el" backwards="0">
                                    <p:tmAbs val="0"/>
                                  </p:iterate>
                                  <p:childTnLst>
                                    <p:set>
                                      <p:cBhvr>
                                        <p:cTn id="29" fill="hold"/>
                                        <p:tgtEl>
                                          <p:spTgt spid="631"/>
                                        </p:tgtEl>
                                        <p:attrNameLst>
                                          <p:attrName>style.visibility</p:attrName>
                                        </p:attrNameLst>
                                      </p:cBhvr>
                                      <p:to>
                                        <p:strVal val="visible"/>
                                      </p:to>
                                    </p:set>
                                    <p:anim calcmode="lin" valueType="num">
                                      <p:cBhvr>
                                        <p:cTn id="30" dur="1000" fill="hold"/>
                                        <p:tgtEl>
                                          <p:spTgt spid="631"/>
                                        </p:tgtEl>
                                        <p:attrNameLst>
                                          <p:attrName>ppt_w</p:attrName>
                                        </p:attrNameLst>
                                      </p:cBhvr>
                                      <p:tavLst>
                                        <p:tav tm="0">
                                          <p:val>
                                            <p:fltVal val="0"/>
                                          </p:val>
                                        </p:tav>
                                        <p:tav tm="100000">
                                          <p:val>
                                            <p:strVal val="#ppt_w"/>
                                          </p:val>
                                        </p:tav>
                                      </p:tavLst>
                                    </p:anim>
                                    <p:anim calcmode="lin" valueType="num">
                                      <p:cBhvr>
                                        <p:cTn id="31" dur="1000" fill="hold"/>
                                        <p:tgtEl>
                                          <p:spTgt spid="631"/>
                                        </p:tgtEl>
                                        <p:attrNameLst>
                                          <p:attrName>ppt_h</p:attrName>
                                        </p:attrNameLst>
                                      </p:cBhvr>
                                      <p:tavLst>
                                        <p:tav tm="0">
                                          <p:val>
                                            <p:fltVal val="0"/>
                                          </p:val>
                                        </p:tav>
                                        <p:tav tm="100000">
                                          <p:val>
                                            <p:strVal val="#ppt_h"/>
                                          </p:val>
                                        </p:tav>
                                      </p:tavLst>
                                    </p:anim>
                                  </p:childTnLst>
                                </p:cTn>
                              </p:par>
                            </p:childTnLst>
                          </p:cTn>
                        </p:par>
                        <p:par>
                          <p:cTn id="32" fill="hold">
                            <p:stCondLst>
                              <p:cond delay="1000"/>
                            </p:stCondLst>
                            <p:childTnLst>
                              <p:par>
                                <p:cTn id="33" presetClass="entr" nodeType="afterEffect" presetSubtype="0" presetID="1" grpId="8" fill="hold">
                                  <p:stCondLst>
                                    <p:cond delay="0"/>
                                  </p:stCondLst>
                                  <p:iterate type="el" backwards="0">
                                    <p:tmAbs val="0"/>
                                  </p:iterate>
                                  <p:childTnLst>
                                    <p:set>
                                      <p:cBhvr>
                                        <p:cTn id="34" fill="hold"/>
                                        <p:tgtEl>
                                          <p:spTgt spid="6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3" grpId="5"/>
      <p:bldP build="whole" bldLvl="1" animBg="1" rev="0" advAuto="0" spid="616" grpId="6"/>
      <p:bldP build="whole" bldLvl="1" animBg="1" rev="0" advAuto="0" spid="615" grpId="8"/>
      <p:bldP build="whole" bldLvl="1" animBg="1" rev="0" advAuto="0" spid="630" grpId="4"/>
      <p:bldP build="whole" bldLvl="1" animBg="1" rev="0" advAuto="0" spid="618" grpId="3"/>
      <p:bldP build="whole" bldLvl="1" animBg="1" rev="0" advAuto="0" spid="631" grpId="7"/>
      <p:bldP build="whole" bldLvl="1" animBg="1" rev="0" advAuto="0" spid="614" grpId="1"/>
      <p:bldP build="whole" bldLvl="1" animBg="1" rev="0" advAuto="0" spid="617" grpId="2"/>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3" name="Shape 633"/>
          <p:cNvSpPr/>
          <p:nvPr/>
        </p:nvSpPr>
        <p:spPr>
          <a:xfrm>
            <a:off x="152400" y="685800"/>
            <a:ext cx="8839200" cy="1588"/>
          </a:xfrm>
          <a:prstGeom prst="line">
            <a:avLst/>
          </a:prstGeom>
          <a:ln w="38100">
            <a:solidFill>
              <a:srgbClr val="021EAA"/>
            </a:solidFill>
          </a:ln>
        </p:spPr>
        <p:txBody>
          <a:bodyPr lIns="0" tIns="0" rIns="0" bIns="0"/>
          <a:lstStyle/>
          <a:p>
            <a:pPr/>
          </a:p>
        </p:txBody>
      </p:sp>
      <p:sp>
        <p:nvSpPr>
          <p:cNvPr id="634" name="Shape 634"/>
          <p:cNvSpPr/>
          <p:nvPr>
            <p:ph type="title"/>
          </p:nvPr>
        </p:nvSpPr>
        <p:spPr>
          <a:prstGeom prst="rect">
            <a:avLst/>
          </a:prstGeom>
        </p:spPr>
        <p:txBody>
          <a:bodyPr/>
          <a:lstStyle/>
          <a:p>
            <a:pPr/>
            <a:r>
              <a:t>Gluons: They Exist!</a:t>
            </a:r>
          </a:p>
        </p:txBody>
      </p:sp>
      <p:sp>
        <p:nvSpPr>
          <p:cNvPr id="635" name="Shape 635"/>
          <p:cNvSpPr/>
          <p:nvPr>
            <p:ph type="body" sz="quarter" idx="1"/>
          </p:nvPr>
        </p:nvSpPr>
        <p:spPr>
          <a:xfrm>
            <a:off x="114300" y="812800"/>
            <a:ext cx="8763000" cy="1333500"/>
          </a:xfrm>
          <a:prstGeom prst="rect">
            <a:avLst/>
          </a:prstGeom>
        </p:spPr>
        <p:txBody>
          <a:bodyPr/>
          <a:lstStyle/>
          <a:p>
            <a:pPr>
              <a:defRPr sz="2500">
                <a:solidFill>
                  <a:srgbClr val="032CE2"/>
                </a:solidFill>
                <a:uFill>
                  <a:solidFill>
                    <a:srgbClr val="032CE2"/>
                  </a:solidFill>
                </a:uFill>
              </a:defRPr>
            </a:pPr>
            <a:r>
              <a:t>1979      Discovery of the Gluon</a:t>
            </a:r>
          </a:p>
          <a:p>
            <a:pPr>
              <a:defRPr sz="2400"/>
            </a:pPr>
            <a:r>
              <a:t>Mark-J, Tasso, Pluto, Jade experiment at PETRA (e</a:t>
            </a:r>
            <a:r>
              <a:rPr baseline="31999"/>
              <a:t>+</a:t>
            </a:r>
            <a:r>
              <a:t>e</a:t>
            </a:r>
            <a:r>
              <a:rPr baseline="31999"/>
              <a:t>–</a:t>
            </a:r>
            <a:r>
              <a:t> collider) at DESY (√s = 13 - 32 GeV)</a:t>
            </a:r>
          </a:p>
        </p:txBody>
      </p:sp>
      <p:sp>
        <p:nvSpPr>
          <p:cNvPr id="636" name="Shape 636"/>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40" name="Group 640"/>
          <p:cNvGrpSpPr/>
          <p:nvPr/>
        </p:nvGrpSpPr>
        <p:grpSpPr>
          <a:xfrm>
            <a:off x="76200" y="2362200"/>
            <a:ext cx="8750300" cy="3238500"/>
            <a:chOff x="0" y="0"/>
            <a:chExt cx="8750299" cy="3238500"/>
          </a:xfrm>
        </p:grpSpPr>
        <p:pic>
          <p:nvPicPr>
            <p:cNvPr id="637" name="e  q  q  +  e.pdf"/>
            <p:cNvPicPr>
              <a:picLocks noChangeAspect="1"/>
            </p:cNvPicPr>
            <p:nvPr/>
          </p:nvPicPr>
          <p:blipFill>
            <a:blip r:embed="rId3">
              <a:extLst/>
            </a:blip>
            <a:stretch>
              <a:fillRect/>
            </a:stretch>
          </p:blipFill>
          <p:spPr>
            <a:xfrm>
              <a:off x="685800" y="825500"/>
              <a:ext cx="2717800" cy="1473200"/>
            </a:xfrm>
            <a:prstGeom prst="rect">
              <a:avLst/>
            </a:prstGeom>
            <a:ln w="12700" cap="flat">
              <a:noFill/>
              <a:round/>
            </a:ln>
            <a:effectLst/>
          </p:spPr>
        </p:pic>
        <p:pic>
          <p:nvPicPr>
            <p:cNvPr id="638" name="jet 2jet 1e  +  e.pdf"/>
            <p:cNvPicPr>
              <a:picLocks noChangeAspect="1"/>
            </p:cNvPicPr>
            <p:nvPr/>
          </p:nvPicPr>
          <p:blipFill>
            <a:blip r:embed="rId4">
              <a:extLst/>
            </a:blip>
            <a:stretch>
              <a:fillRect/>
            </a:stretch>
          </p:blipFill>
          <p:spPr>
            <a:xfrm>
              <a:off x="4279900" y="101600"/>
              <a:ext cx="4470400" cy="3136900"/>
            </a:xfrm>
            <a:prstGeom prst="rect">
              <a:avLst/>
            </a:prstGeom>
            <a:ln w="12700" cap="flat">
              <a:noFill/>
              <a:round/>
            </a:ln>
            <a:effectLst/>
          </p:spPr>
        </p:pic>
        <p:sp>
          <p:nvSpPr>
            <p:cNvPr id="639" name="Shape 639"/>
            <p:cNvSpPr/>
            <p:nvPr/>
          </p:nvSpPr>
          <p:spPr>
            <a:xfrm>
              <a:off x="0" y="0"/>
              <a:ext cx="3596072" cy="4871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lvl="2" marL="508000" marR="41275" indent="-254000" defTabSz="914400">
                <a:spcBef>
                  <a:spcPts val="400"/>
                </a:spcBef>
                <a:buClr>
                  <a:srgbClr val="FF2600"/>
                </a:buClr>
                <a:buSzPct val="150000"/>
                <a:buChar char="•"/>
                <a:defRPr sz="2500">
                  <a:uFill>
                    <a:solidFill>
                      <a:srgbClr val="000000"/>
                    </a:solidFill>
                  </a:uFill>
                  <a:latin typeface="+mn-lt"/>
                  <a:ea typeface="+mn-ea"/>
                  <a:cs typeface="+mn-cs"/>
                  <a:sym typeface="Arial"/>
                </a:defRPr>
              </a:pPr>
              <a:r>
                <a:t>e</a:t>
              </a:r>
              <a:r>
                <a:rPr baseline="31999"/>
                <a:t>+</a:t>
              </a:r>
              <a:r>
                <a:t> e</a:t>
              </a:r>
              <a:r>
                <a:rPr baseline="31999"/>
                <a:t>-</a:t>
              </a:r>
              <a:r>
                <a:t>  </a:t>
              </a:r>
              <a:r>
                <a:rPr>
                  <a:latin typeface="Symbol"/>
                  <a:ea typeface="Symbol"/>
                  <a:cs typeface="Symbol"/>
                  <a:sym typeface="Symbol"/>
                </a:rPr>
                <a:t>→ </a:t>
              </a:r>
              <a:r>
                <a:t>q</a:t>
              </a:r>
              <a:r>
                <a:rPr>
                  <a:latin typeface="Symbol"/>
                  <a:ea typeface="Symbol"/>
                  <a:cs typeface="Symbol"/>
                  <a:sym typeface="Symbol"/>
                </a:rPr>
                <a:t></a:t>
              </a:r>
              <a:r>
                <a:t>q </a:t>
              </a:r>
              <a:r>
                <a:rPr>
                  <a:latin typeface="Symbol"/>
                  <a:ea typeface="Symbol"/>
                  <a:cs typeface="Symbol"/>
                  <a:sym typeface="Symbol"/>
                </a:rPr>
                <a:t>→ </a:t>
              </a:r>
              <a:r>
                <a:t>2-jets</a:t>
              </a:r>
            </a:p>
          </p:txBody>
        </p:sp>
      </p:grpSp>
      <p:grpSp>
        <p:nvGrpSpPr>
          <p:cNvPr id="644" name="Group 644"/>
          <p:cNvGrpSpPr/>
          <p:nvPr/>
        </p:nvGrpSpPr>
        <p:grpSpPr>
          <a:xfrm>
            <a:off x="76200" y="2362200"/>
            <a:ext cx="8763000" cy="4013200"/>
            <a:chOff x="0" y="0"/>
            <a:chExt cx="8762999" cy="4013200"/>
          </a:xfrm>
        </p:grpSpPr>
        <p:pic>
          <p:nvPicPr>
            <p:cNvPr id="641" name="e  g  q  q  +  e  e  g  q  q  +  e.pdf"/>
            <p:cNvPicPr>
              <a:picLocks noChangeAspect="1"/>
            </p:cNvPicPr>
            <p:nvPr/>
          </p:nvPicPr>
          <p:blipFill>
            <a:blip r:embed="rId5">
              <a:extLst/>
            </a:blip>
            <a:stretch>
              <a:fillRect/>
            </a:stretch>
          </p:blipFill>
          <p:spPr>
            <a:xfrm>
              <a:off x="698500" y="825500"/>
              <a:ext cx="2984500" cy="3187700"/>
            </a:xfrm>
            <a:prstGeom prst="rect">
              <a:avLst/>
            </a:prstGeom>
            <a:ln w="12700" cap="flat">
              <a:noFill/>
              <a:round/>
            </a:ln>
            <a:effectLst/>
          </p:spPr>
        </p:pic>
        <p:sp>
          <p:nvSpPr>
            <p:cNvPr id="642" name="Shape 642"/>
            <p:cNvSpPr/>
            <p:nvPr/>
          </p:nvSpPr>
          <p:spPr>
            <a:xfrm>
              <a:off x="0" y="0"/>
              <a:ext cx="3860863" cy="4871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lvl="2" marL="508000" marR="41275" indent="-254000" defTabSz="914400">
                <a:spcBef>
                  <a:spcPts val="400"/>
                </a:spcBef>
                <a:buClr>
                  <a:srgbClr val="FF2600"/>
                </a:buClr>
                <a:buSzPct val="150000"/>
                <a:buChar char="•"/>
                <a:defRPr sz="2500">
                  <a:uFill>
                    <a:solidFill>
                      <a:srgbClr val="000000"/>
                    </a:solidFill>
                  </a:uFill>
                  <a:latin typeface="+mn-lt"/>
                  <a:ea typeface="+mn-ea"/>
                  <a:cs typeface="+mn-cs"/>
                  <a:sym typeface="Arial"/>
                </a:defRPr>
              </a:pPr>
              <a:r>
                <a:t>e</a:t>
              </a:r>
              <a:r>
                <a:rPr baseline="31999"/>
                <a:t>+</a:t>
              </a:r>
              <a:r>
                <a:t> e</a:t>
              </a:r>
              <a:r>
                <a:rPr baseline="31999"/>
                <a:t>-</a:t>
              </a:r>
              <a:r>
                <a:t>  </a:t>
              </a:r>
              <a:r>
                <a:rPr>
                  <a:latin typeface="Symbol"/>
                  <a:ea typeface="Symbol"/>
                  <a:cs typeface="Symbol"/>
                  <a:sym typeface="Symbol"/>
                </a:rPr>
                <a:t>→ </a:t>
              </a:r>
              <a:r>
                <a:t>q</a:t>
              </a:r>
              <a:r>
                <a:rPr>
                  <a:latin typeface="Symbol"/>
                  <a:ea typeface="Symbol"/>
                  <a:cs typeface="Symbol"/>
                  <a:sym typeface="Symbol"/>
                </a:rPr>
                <a:t></a:t>
              </a:r>
              <a:r>
                <a:t>q g </a:t>
              </a:r>
              <a:r>
                <a:rPr>
                  <a:latin typeface="Symbol"/>
                  <a:ea typeface="Symbol"/>
                  <a:cs typeface="Symbol"/>
                  <a:sym typeface="Symbol"/>
                </a:rPr>
                <a:t>→ </a:t>
              </a:r>
              <a:r>
                <a:t>3-jets</a:t>
              </a:r>
            </a:p>
          </p:txBody>
        </p:sp>
        <p:pic>
          <p:nvPicPr>
            <p:cNvPr id="643" name="e  +  e  jet 3jet 2jet 1.pdf"/>
            <p:cNvPicPr>
              <a:picLocks noChangeAspect="1"/>
            </p:cNvPicPr>
            <p:nvPr/>
          </p:nvPicPr>
          <p:blipFill>
            <a:blip r:embed="rId6">
              <a:extLst/>
            </a:blip>
            <a:stretch>
              <a:fillRect/>
            </a:stretch>
          </p:blipFill>
          <p:spPr>
            <a:xfrm>
              <a:off x="4279900" y="101600"/>
              <a:ext cx="4483100" cy="3492500"/>
            </a:xfrm>
            <a:prstGeom prst="rect">
              <a:avLst/>
            </a:prstGeom>
            <a:ln w="12700" cap="flat">
              <a:noFill/>
              <a:round/>
            </a:ln>
            <a:effectLst/>
          </p:spPr>
        </p:pic>
      </p:grpSp>
      <p:pic>
        <p:nvPicPr>
          <p:cNvPr id="645" name="TASSO_FIRST_3JET_logbook.gif"/>
          <p:cNvPicPr>
            <a:picLocks noChangeAspect="1"/>
          </p:cNvPicPr>
          <p:nvPr/>
        </p:nvPicPr>
        <p:blipFill>
          <a:blip r:embed="rId7">
            <a:extLst/>
          </a:blip>
          <a:srcRect l="0" t="2952" r="4983" b="24738"/>
          <a:stretch>
            <a:fillRect/>
          </a:stretch>
        </p:blipFill>
        <p:spPr>
          <a:xfrm>
            <a:off x="4332713" y="1877031"/>
            <a:ext cx="4506487" cy="4889501"/>
          </a:xfrm>
          <a:prstGeom prst="rect">
            <a:avLst/>
          </a:prstGeom>
          <a:ln w="12700"/>
        </p:spPr>
      </p:pic>
      <p:sp>
        <p:nvSpPr>
          <p:cNvPr id="646" name="Shape 646"/>
          <p:cNvSpPr/>
          <p:nvPr/>
        </p:nvSpPr>
        <p:spPr>
          <a:xfrm>
            <a:off x="5134569" y="742263"/>
            <a:ext cx="394145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rgbClr val="008000"/>
                </a:solidFill>
                <a:latin typeface="Calibri"/>
                <a:ea typeface="Calibri"/>
                <a:cs typeface="Calibri"/>
                <a:sym typeface="Calibri"/>
              </a:defRPr>
            </a:lvl1pPr>
          </a:lstStyle>
          <a:p>
            <a:pPr>
              <a:defRPr>
                <a:solidFill>
                  <a:srgbClr val="000000"/>
                </a:solidFill>
              </a:defRPr>
            </a:pPr>
            <a:r>
              <a:rPr>
                <a:solidFill>
                  <a:srgbClr val="008000"/>
                </a:solidFill>
              </a:rPr>
              <a:t>Physics Letters B, 15 December 1980</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640"/>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6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4" grpId="2"/>
      <p:bldP build="whole" bldLvl="1" animBg="1" rev="0" advAuto="0" spid="645" grpId="3"/>
      <p:bldP build="whole" bldLvl="1" animBg="1" rev="0" advAuto="0" spid="640"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0" name="Shape 650"/>
          <p:cNvSpPr/>
          <p:nvPr/>
        </p:nvSpPr>
        <p:spPr>
          <a:xfrm>
            <a:off x="152400" y="685800"/>
            <a:ext cx="8839200" cy="1588"/>
          </a:xfrm>
          <a:prstGeom prst="line">
            <a:avLst/>
          </a:prstGeom>
          <a:ln w="38100">
            <a:solidFill>
              <a:srgbClr val="021EAA"/>
            </a:solidFill>
          </a:ln>
        </p:spPr>
        <p:txBody>
          <a:bodyPr lIns="0" tIns="0" rIns="0" bIns="0"/>
          <a:lstStyle/>
          <a:p>
            <a:pPr/>
          </a:p>
        </p:txBody>
      </p:sp>
      <p:sp>
        <p:nvSpPr>
          <p:cNvPr id="651" name="Shape 651"/>
          <p:cNvSpPr/>
          <p:nvPr>
            <p:ph type="title"/>
          </p:nvPr>
        </p:nvSpPr>
        <p:spPr>
          <a:xfrm>
            <a:off x="85725" y="6350"/>
            <a:ext cx="8931275" cy="717550"/>
          </a:xfrm>
          <a:prstGeom prst="rect">
            <a:avLst/>
          </a:prstGeom>
        </p:spPr>
        <p:txBody>
          <a:bodyPr/>
          <a:lstStyle/>
          <a:p>
            <a:pPr/>
            <a:r>
              <a:t>Gluon Saturation in Nuclei: The Oomph</a:t>
            </a:r>
          </a:p>
        </p:txBody>
      </p:sp>
      <p:sp>
        <p:nvSpPr>
          <p:cNvPr id="652" name="Shape 652"/>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3" name="Qs.pdf"/>
          <p:cNvPicPr>
            <a:picLocks noChangeAspect="1"/>
          </p:cNvPicPr>
          <p:nvPr/>
        </p:nvPicPr>
        <p:blipFill>
          <a:blip r:embed="rId2">
            <a:extLst/>
          </a:blip>
          <a:srcRect l="0" t="10982" r="50265" b="1441"/>
          <a:stretch>
            <a:fillRect/>
          </a:stretch>
        </p:blipFill>
        <p:spPr>
          <a:xfrm>
            <a:off x="289050" y="811732"/>
            <a:ext cx="4143517" cy="4194944"/>
          </a:xfrm>
          <a:prstGeom prst="rect">
            <a:avLst/>
          </a:prstGeom>
          <a:ln w="12700"/>
        </p:spPr>
      </p:pic>
      <p:sp>
        <p:nvSpPr>
          <p:cNvPr id="654" name="Shape 654"/>
          <p:cNvSpPr/>
          <p:nvPr/>
        </p:nvSpPr>
        <p:spPr>
          <a:xfrm>
            <a:off x="4829175" y="4927943"/>
            <a:ext cx="4143376" cy="1574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329D6"/>
              </a:buClr>
              <a:buFont typeface="Times New Roman"/>
              <a:defRPr sz="2400">
                <a:uFill>
                  <a:solidFill>
                    <a:srgbClr val="000000"/>
                  </a:solidFill>
                </a:uFill>
                <a:latin typeface="+mn-lt"/>
                <a:ea typeface="+mn-ea"/>
                <a:cs typeface="+mn-cs"/>
                <a:sym typeface="Arial"/>
              </a:defRPr>
            </a:pPr>
            <a:r>
              <a:rPr>
                <a:solidFill>
                  <a:srgbClr val="021EAA"/>
                </a:solidFill>
                <a:uFill>
                  <a:solidFill>
                    <a:srgbClr val="0329D6"/>
                  </a:solidFill>
                </a:uFill>
              </a:rPr>
              <a:t>Enhancement of </a:t>
            </a:r>
            <a:r>
              <a:rPr i="1">
                <a:solidFill>
                  <a:srgbClr val="021EAA"/>
                </a:solidFill>
                <a:uFill>
                  <a:solidFill>
                    <a:srgbClr val="0329D6"/>
                  </a:solidFill>
                </a:uFill>
              </a:rPr>
              <a:t>Q</a:t>
            </a:r>
            <a:r>
              <a:rPr baseline="-25000" i="1">
                <a:solidFill>
                  <a:srgbClr val="021EAA"/>
                </a:solidFill>
                <a:uFill>
                  <a:solidFill>
                    <a:srgbClr val="0329D6"/>
                  </a:solidFill>
                </a:uFill>
              </a:rPr>
              <a:t>S</a:t>
            </a:r>
            <a:r>
              <a:rPr>
                <a:solidFill>
                  <a:srgbClr val="021EAA"/>
                </a:solidFill>
                <a:uFill>
                  <a:solidFill>
                    <a:srgbClr val="0329D6"/>
                  </a:solidFill>
                </a:uFill>
              </a:rPr>
              <a:t> with A</a:t>
            </a:r>
            <a:r>
              <a:rPr>
                <a:solidFill>
                  <a:srgbClr val="021EAA"/>
                </a:solidFill>
                <a:latin typeface="Symbol"/>
                <a:ea typeface="Symbol"/>
                <a:cs typeface="Symbol"/>
                <a:sym typeface="Symbol"/>
              </a:rPr>
              <a:t>:</a:t>
            </a:r>
            <a:r>
              <a:rPr>
                <a:solidFill>
                  <a:srgbClr val="021EAA"/>
                </a:solidFill>
                <a:latin typeface="Times New Roman"/>
                <a:ea typeface="Times New Roman"/>
                <a:cs typeface="Times New Roman"/>
                <a:sym typeface="Times New Roman"/>
              </a:rPr>
              <a:t> </a:t>
            </a:r>
            <a:r>
              <a:t>saturation regime reached at significantly lower energy in nuclei (and lower cost)</a:t>
            </a:r>
          </a:p>
        </p:txBody>
      </p:sp>
      <p:pic>
        <p:nvPicPr>
          <p:cNvPr id="655" name="image.pdf"/>
          <p:cNvPicPr>
            <a:picLocks noChangeAspect="1"/>
          </p:cNvPicPr>
          <p:nvPr/>
        </p:nvPicPr>
        <p:blipFill>
          <a:blip r:embed="rId3">
            <a:extLst/>
          </a:blip>
          <a:stretch>
            <a:fillRect/>
          </a:stretch>
        </p:blipFill>
        <p:spPr>
          <a:xfrm>
            <a:off x="1759474" y="5198619"/>
            <a:ext cx="2857501" cy="1033565"/>
          </a:xfrm>
          <a:prstGeom prst="rect">
            <a:avLst/>
          </a:prstGeom>
          <a:ln w="12700">
            <a:miter lim="400000"/>
          </a:ln>
        </p:spPr>
      </p:pic>
      <p:pic>
        <p:nvPicPr>
          <p:cNvPr id="656" name="Untitled-1.png"/>
          <p:cNvPicPr>
            <a:picLocks noChangeAspect="0"/>
          </p:cNvPicPr>
          <p:nvPr/>
        </p:nvPicPr>
        <p:blipFill>
          <a:blip r:embed="rId4">
            <a:extLst/>
          </a:blip>
          <a:stretch>
            <a:fillRect/>
          </a:stretch>
        </p:blipFill>
        <p:spPr>
          <a:xfrm>
            <a:off x="188373" y="4945786"/>
            <a:ext cx="1358901" cy="1765301"/>
          </a:xfrm>
          <a:prstGeom prst="rect">
            <a:avLst/>
          </a:prstGeom>
          <a:ln w="12700">
            <a:miter lim="400000"/>
          </a:ln>
        </p:spPr>
      </p:pic>
      <p:pic>
        <p:nvPicPr>
          <p:cNvPr id="657" name="QxA.pdf"/>
          <p:cNvPicPr>
            <a:picLocks noChangeAspect="1"/>
          </p:cNvPicPr>
          <p:nvPr/>
        </p:nvPicPr>
        <p:blipFill>
          <a:blip r:embed="rId5">
            <a:extLst/>
          </a:blip>
          <a:stretch>
            <a:fillRect/>
          </a:stretch>
        </p:blipFill>
        <p:spPr>
          <a:xfrm>
            <a:off x="4536246" y="896470"/>
            <a:ext cx="4413013" cy="3981134"/>
          </a:xfrm>
          <a:prstGeom prst="rect">
            <a:avLst/>
          </a:prstGeom>
          <a:ln w="12700"/>
        </p:spPr>
      </p:pic>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9" name="Shape 659"/>
          <p:cNvSpPr/>
          <p:nvPr/>
        </p:nvSpPr>
        <p:spPr>
          <a:xfrm>
            <a:off x="152400" y="685800"/>
            <a:ext cx="8839200" cy="1588"/>
          </a:xfrm>
          <a:prstGeom prst="line">
            <a:avLst/>
          </a:prstGeom>
          <a:ln w="38100">
            <a:solidFill>
              <a:srgbClr val="021EAA"/>
            </a:solidFill>
          </a:ln>
        </p:spPr>
        <p:txBody>
          <a:bodyPr lIns="0" tIns="0" rIns="0" bIns="0"/>
          <a:lstStyle/>
          <a:p>
            <a:pPr/>
          </a:p>
        </p:txBody>
      </p:sp>
      <p:sp>
        <p:nvSpPr>
          <p:cNvPr id="660" name="Shape 660"/>
          <p:cNvSpPr/>
          <p:nvPr>
            <p:ph type="title"/>
          </p:nvPr>
        </p:nvSpPr>
        <p:spPr>
          <a:prstGeom prst="rect">
            <a:avLst/>
          </a:prstGeom>
        </p:spPr>
        <p:txBody>
          <a:bodyPr/>
          <a:lstStyle>
            <a:lvl1pPr>
              <a:defRPr sz="3600"/>
            </a:lvl1pPr>
          </a:lstStyle>
          <a:p>
            <a:pPr/>
            <a:r>
              <a:t>Fragmentation</a:t>
            </a:r>
          </a:p>
        </p:txBody>
      </p:sp>
      <p:sp>
        <p:nvSpPr>
          <p:cNvPr id="661" name="Shape 661"/>
          <p:cNvSpPr/>
          <p:nvPr>
            <p:ph type="body" idx="1"/>
          </p:nvPr>
        </p:nvSpPr>
        <p:spPr>
          <a:xfrm>
            <a:off x="189443" y="734486"/>
            <a:ext cx="8763001" cy="3191130"/>
          </a:xfrm>
          <a:prstGeom prst="rect">
            <a:avLst/>
          </a:prstGeom>
        </p:spPr>
        <p:txBody>
          <a:bodyPr/>
          <a:lstStyle/>
          <a:p>
            <a:pPr marL="0" indent="0">
              <a:spcBef>
                <a:spcPts val="1100"/>
              </a:spcBef>
              <a:buClrTx/>
              <a:buSzTx/>
              <a:buNone/>
              <a:defRPr b="1">
                <a:solidFill>
                  <a:srgbClr val="021EAA"/>
                </a:solidFill>
              </a:defRPr>
            </a:pPr>
            <a:r>
              <a:t>Color propagation and neutralization </a:t>
            </a:r>
          </a:p>
          <a:p>
            <a:pPr marL="293076" indent="-293076">
              <a:defRPr sz="2400"/>
            </a:pPr>
            <a:r>
              <a:t>Fundamental QCD Processes:</a:t>
            </a:r>
          </a:p>
          <a:p>
            <a:pPr lvl="1" marL="610576" indent="-293076">
              <a:defRPr sz="2400"/>
            </a:pPr>
            <a:r>
              <a:t>Partonic elastic scattering</a:t>
            </a:r>
          </a:p>
          <a:p>
            <a:pPr lvl="1" marL="610576" indent="-293076">
              <a:defRPr sz="2400"/>
            </a:pPr>
            <a:r>
              <a:t>In Nucleus: Gluon bremsstrahlung in vacuum and in medium (E-loss)</a:t>
            </a:r>
          </a:p>
          <a:p>
            <a:pPr lvl="1" marL="610576" indent="-293076">
              <a:defRPr sz="2400"/>
            </a:pPr>
            <a:r>
              <a:t>Color neutralization</a:t>
            </a:r>
          </a:p>
          <a:p>
            <a:pPr lvl="1" marL="610576" indent="-293076">
              <a:defRPr sz="2400"/>
            </a:pPr>
            <a:r>
              <a:t>Hadron formation</a:t>
            </a:r>
          </a:p>
        </p:txBody>
      </p:sp>
      <p:sp>
        <p:nvSpPr>
          <p:cNvPr id="662" name="Shape 6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3" name="hadronization.pdf"/>
          <p:cNvPicPr>
            <a:picLocks noChangeAspect="1"/>
          </p:cNvPicPr>
          <p:nvPr/>
        </p:nvPicPr>
        <p:blipFill>
          <a:blip r:embed="rId2">
            <a:extLst/>
          </a:blip>
          <a:srcRect l="0" t="5279" r="0" b="5900"/>
          <a:stretch>
            <a:fillRect/>
          </a:stretch>
        </p:blipFill>
        <p:spPr>
          <a:xfrm>
            <a:off x="615235" y="3966562"/>
            <a:ext cx="2493193" cy="2457131"/>
          </a:xfrm>
          <a:prstGeom prst="rect">
            <a:avLst/>
          </a:prstGeom>
          <a:ln w="12700"/>
        </p:spPr>
      </p:pic>
      <p:sp>
        <p:nvSpPr>
          <p:cNvPr id="664" name="Shape 664"/>
          <p:cNvSpPr/>
          <p:nvPr/>
        </p:nvSpPr>
        <p:spPr>
          <a:xfrm flipH="1">
            <a:off x="3395864" y="2600571"/>
            <a:ext cx="590264" cy="126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40000"/>
              </a:lnSpc>
              <a:defRPr sz="2800">
                <a:uFill>
                  <a:solidFill>
                    <a:srgbClr val="000000"/>
                  </a:solidFill>
                </a:uFill>
                <a:latin typeface="+mn-lt"/>
                <a:ea typeface="+mn-ea"/>
                <a:cs typeface="+mn-cs"/>
                <a:sym typeface="Arial"/>
              </a:defRPr>
            </a:pPr>
          </a:p>
          <a:p>
            <a:pPr marL="40639" marR="40639" defTabSz="914400">
              <a:lnSpc>
                <a:spcPct val="40000"/>
              </a:lnSpc>
              <a:defRPr sz="2800">
                <a:uFill>
                  <a:solidFill>
                    <a:srgbClr val="000000"/>
                  </a:solidFill>
                </a:uFill>
                <a:latin typeface="+mn-lt"/>
                <a:ea typeface="+mn-ea"/>
                <a:cs typeface="+mn-cs"/>
                <a:sym typeface="Arial"/>
              </a:defRPr>
            </a:pPr>
            <a:r>
              <a:t>⎧⎨</a:t>
            </a:r>
          </a:p>
          <a:p>
            <a:pPr marL="40639" marR="40639" defTabSz="914400">
              <a:lnSpc>
                <a:spcPct val="40000"/>
              </a:lnSpc>
              <a:defRPr sz="2800">
                <a:uFill>
                  <a:solidFill>
                    <a:srgbClr val="000000"/>
                  </a:solidFill>
                </a:uFill>
                <a:latin typeface="+mn-lt"/>
                <a:ea typeface="+mn-ea"/>
                <a:cs typeface="+mn-cs"/>
                <a:sym typeface="Arial"/>
              </a:defRPr>
            </a:pPr>
            <a:r>
              <a:t>⎩</a:t>
            </a:r>
          </a:p>
        </p:txBody>
      </p:sp>
      <p:sp>
        <p:nvSpPr>
          <p:cNvPr id="665" name="Shape 665"/>
          <p:cNvSpPr/>
          <p:nvPr/>
        </p:nvSpPr>
        <p:spPr>
          <a:xfrm>
            <a:off x="3906918" y="3010367"/>
            <a:ext cx="3035062"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941751"/>
                </a:solidFill>
                <a:uFill>
                  <a:solidFill>
                    <a:srgbClr val="000000"/>
                  </a:solidFill>
                </a:uFill>
                <a:latin typeface="+mn-lt"/>
                <a:ea typeface="+mn-ea"/>
                <a:cs typeface="+mn-cs"/>
                <a:sym typeface="Arial"/>
              </a:defRPr>
            </a:lvl1pPr>
          </a:lstStyle>
          <a:p>
            <a:pPr/>
            <a:r>
              <a:t>dynamic confinement</a:t>
            </a:r>
          </a:p>
        </p:txBody>
      </p:sp>
      <p:sp>
        <p:nvSpPr>
          <p:cNvPr id="666" name="Shape 666"/>
          <p:cNvSpPr/>
          <p:nvPr/>
        </p:nvSpPr>
        <p:spPr>
          <a:xfrm>
            <a:off x="4028159" y="3946089"/>
            <a:ext cx="4928290" cy="23293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6333" indent="-296333">
              <a:buClr>
                <a:srgbClr val="FF2600"/>
              </a:buClr>
              <a:buSzPct val="175000"/>
              <a:buChar char="•"/>
              <a:defRPr sz="2400"/>
            </a:pPr>
            <a:r>
              <a:t>Process not understood from first principles (QCD)</a:t>
            </a:r>
          </a:p>
          <a:p>
            <a:pPr marL="296333" indent="-296333">
              <a:buClr>
                <a:srgbClr val="FF2600"/>
              </a:buClr>
              <a:buSzPct val="175000"/>
              <a:buChar char="•"/>
              <a:defRPr sz="2400"/>
            </a:pPr>
            <a:r>
              <a:t>Parametrization: Fragmentation Functions</a:t>
            </a:r>
          </a:p>
          <a:p>
            <a:pPr marL="293076" marR="41275" indent="-293076" defTabSz="914400">
              <a:spcBef>
                <a:spcPts val="400"/>
              </a:spcBef>
              <a:buClr>
                <a:srgbClr val="FF2600"/>
              </a:buClr>
              <a:buSzPct val="175000"/>
              <a:buChar char="•"/>
              <a:defRPr sz="2400">
                <a:solidFill>
                  <a:srgbClr val="FF2600"/>
                </a:solidFill>
                <a:uFill>
                  <a:solidFill>
                    <a:srgbClr val="000000"/>
                  </a:solidFill>
                </a:uFill>
                <a:latin typeface="+mn-lt"/>
                <a:ea typeface="+mn-ea"/>
                <a:cs typeface="+mn-cs"/>
                <a:sym typeface="Arial"/>
              </a:defRPr>
            </a:pPr>
            <a:r>
              <a:t>Nuclei as space-time analyzer allows to dissect process</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nvSpPr>
        <p:spPr>
          <a:xfrm>
            <a:off x="152400" y="685800"/>
            <a:ext cx="8839200" cy="1588"/>
          </a:xfrm>
          <a:prstGeom prst="line">
            <a:avLst/>
          </a:prstGeom>
          <a:ln w="38100">
            <a:solidFill>
              <a:srgbClr val="021EAA"/>
            </a:solidFill>
          </a:ln>
        </p:spPr>
        <p:txBody>
          <a:bodyPr lIns="0" tIns="0" rIns="0" bIns="0"/>
          <a:lstStyle/>
          <a:p>
            <a:pPr/>
          </a:p>
        </p:txBody>
      </p:sp>
      <p:sp>
        <p:nvSpPr>
          <p:cNvPr id="132" name="Shape 132"/>
          <p:cNvSpPr/>
          <p:nvPr>
            <p:ph type="title"/>
          </p:nvPr>
        </p:nvSpPr>
        <p:spPr>
          <a:prstGeom prst="rect">
            <a:avLst/>
          </a:prstGeom>
        </p:spPr>
        <p:txBody>
          <a:bodyPr/>
          <a:lstStyle/>
          <a:p>
            <a:pPr/>
            <a:r>
              <a:t>“Static” Quark Model</a:t>
            </a:r>
          </a:p>
        </p:txBody>
      </p:sp>
      <p:sp>
        <p:nvSpPr>
          <p:cNvPr id="133" name="Shape 133"/>
          <p:cNvSpPr/>
          <p:nvPr>
            <p:ph type="body" sz="quarter" idx="1"/>
          </p:nvPr>
        </p:nvSpPr>
        <p:spPr>
          <a:xfrm>
            <a:off x="6883400" y="762000"/>
            <a:ext cx="2171700" cy="622300"/>
          </a:xfrm>
          <a:prstGeom prst="rect">
            <a:avLst/>
          </a:prstGeom>
        </p:spPr>
        <p:txBody>
          <a:bodyPr/>
          <a:lstStyle/>
          <a:p>
            <a:pPr marL="0" marR="0" defTabSz="457200">
              <a:spcBef>
                <a:spcPts val="0"/>
              </a:spcBef>
              <a:defRPr sz="1700" u="sng">
                <a:uFillTx/>
              </a:defRPr>
            </a:pPr>
            <a:r>
              <a:rPr u="none"/>
              <a:t>M. Gell-Mann,</a:t>
            </a:r>
            <a:endParaRPr u="none"/>
          </a:p>
          <a:p>
            <a:pPr marL="0" marR="0" defTabSz="457200">
              <a:spcBef>
                <a:spcPts val="0"/>
              </a:spcBef>
              <a:defRPr sz="1700" u="sng">
                <a:uFillTx/>
              </a:defRPr>
            </a:pPr>
            <a:r>
              <a:rPr u="none"/>
              <a:t>K. Nishijima  (&gt; 1964)</a:t>
            </a:r>
          </a:p>
        </p:txBody>
      </p:sp>
      <p:sp>
        <p:nvSpPr>
          <p:cNvPr id="134" name="Shape 134"/>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 name="droppedImage.pdf"/>
          <p:cNvPicPr>
            <a:picLocks noChangeAspect="1"/>
          </p:cNvPicPr>
          <p:nvPr/>
        </p:nvPicPr>
        <p:blipFill>
          <a:blip r:embed="rId3">
            <a:extLst/>
          </a:blip>
          <a:stretch>
            <a:fillRect/>
          </a:stretch>
        </p:blipFill>
        <p:spPr>
          <a:xfrm>
            <a:off x="828006" y="2781300"/>
            <a:ext cx="7553994" cy="3721100"/>
          </a:xfrm>
          <a:prstGeom prst="rect">
            <a:avLst/>
          </a:prstGeom>
          <a:ln w="12700"/>
        </p:spPr>
      </p:pic>
      <p:sp>
        <p:nvSpPr>
          <p:cNvPr id="136" name="Shape 136"/>
          <p:cNvSpPr/>
          <p:nvPr/>
        </p:nvSpPr>
        <p:spPr>
          <a:xfrm>
            <a:off x="254000" y="787400"/>
            <a:ext cx="5474355"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Quarks: spin 1/2 fermions, color charge</a:t>
            </a:r>
          </a:p>
        </p:txBody>
      </p:sp>
      <p:grpSp>
        <p:nvGrpSpPr>
          <p:cNvPr id="141" name="Group 141"/>
          <p:cNvGrpSpPr/>
          <p:nvPr/>
        </p:nvGrpSpPr>
        <p:grpSpPr>
          <a:xfrm>
            <a:off x="1955800" y="1282700"/>
            <a:ext cx="1244600" cy="1244600"/>
            <a:chOff x="0" y="0"/>
            <a:chExt cx="1244600" cy="1244600"/>
          </a:xfrm>
        </p:grpSpPr>
        <p:sp>
          <p:nvSpPr>
            <p:cNvPr id="137" name="Shape 137"/>
            <p:cNvSpPr/>
            <p:nvPr/>
          </p:nvSpPr>
          <p:spPr>
            <a:xfrm>
              <a:off x="0" y="0"/>
              <a:ext cx="1244600" cy="1244600"/>
            </a:xfrm>
            <a:prstGeom prst="ellipse">
              <a:avLst/>
            </a:prstGeom>
            <a:gradFill flip="none" rotWithShape="1">
              <a:gsLst>
                <a:gs pos="0">
                  <a:srgbClr val="FFFFFF">
                    <a:alpha val="70000"/>
                  </a:srgbClr>
                </a:gs>
                <a:gs pos="100000">
                  <a:srgbClr val="C5C5C5">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sp>
          <p:nvSpPr>
            <p:cNvPr id="138" name="Shape 138"/>
            <p:cNvSpPr/>
            <p:nvPr/>
          </p:nvSpPr>
          <p:spPr>
            <a:xfrm>
              <a:off x="165100" y="165100"/>
              <a:ext cx="444500" cy="444500"/>
            </a:xfrm>
            <a:prstGeom prst="ellipse">
              <a:avLst/>
            </a:prstGeom>
            <a:solidFill>
              <a:srgbClr val="669C35"/>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139" name="Shape 139"/>
            <p:cNvSpPr/>
            <p:nvPr/>
          </p:nvSpPr>
          <p:spPr>
            <a:xfrm>
              <a:off x="685800" y="304800"/>
              <a:ext cx="444500" cy="444500"/>
            </a:xfrm>
            <a:prstGeom prst="ellipse">
              <a:avLst/>
            </a:prstGeom>
            <a:solidFill>
              <a:srgbClr val="FF2600"/>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140" name="Shape 140"/>
            <p:cNvSpPr/>
            <p:nvPr/>
          </p:nvSpPr>
          <p:spPr>
            <a:xfrm>
              <a:off x="317500" y="673100"/>
              <a:ext cx="444500" cy="444500"/>
            </a:xfrm>
            <a:prstGeom prst="ellipse">
              <a:avLst/>
            </a:prstGeom>
            <a:solidFill>
              <a:srgbClr val="0061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grpSp>
      <p:sp>
        <p:nvSpPr>
          <p:cNvPr id="142" name="Shape 142"/>
          <p:cNvSpPr/>
          <p:nvPr/>
        </p:nvSpPr>
        <p:spPr>
          <a:xfrm>
            <a:off x="304800" y="1549400"/>
            <a:ext cx="1357769"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Baryons:</a:t>
            </a:r>
          </a:p>
        </p:txBody>
      </p:sp>
      <p:sp>
        <p:nvSpPr>
          <p:cNvPr id="143" name="Shape 143"/>
          <p:cNvSpPr/>
          <p:nvPr/>
        </p:nvSpPr>
        <p:spPr>
          <a:xfrm>
            <a:off x="3937000" y="1574800"/>
            <a:ext cx="1306870"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Mesons:</a:t>
            </a:r>
          </a:p>
        </p:txBody>
      </p:sp>
      <p:grpSp>
        <p:nvGrpSpPr>
          <p:cNvPr id="146" name="Group 146"/>
          <p:cNvGrpSpPr/>
          <p:nvPr/>
        </p:nvGrpSpPr>
        <p:grpSpPr>
          <a:xfrm>
            <a:off x="2057400" y="4140200"/>
            <a:ext cx="3111502" cy="2642097"/>
            <a:chOff x="0" y="0"/>
            <a:chExt cx="3111501" cy="2642096"/>
          </a:xfrm>
        </p:grpSpPr>
        <p:pic>
          <p:nvPicPr>
            <p:cNvPr id="144" name="droppedImage.pdf"/>
            <p:cNvPicPr>
              <a:picLocks noChangeAspect="1"/>
            </p:cNvPicPr>
            <p:nvPr/>
          </p:nvPicPr>
          <p:blipFill>
            <a:blip r:embed="rId4">
              <a:extLst/>
            </a:blip>
            <a:srcRect l="14982" t="43089" r="4181" b="0"/>
            <a:stretch>
              <a:fillRect/>
            </a:stretch>
          </p:blipFill>
          <p:spPr>
            <a:xfrm>
              <a:off x="0" y="0"/>
              <a:ext cx="3111502" cy="2642097"/>
            </a:xfrm>
            <a:prstGeom prst="rect">
              <a:avLst/>
            </a:prstGeom>
            <a:ln w="12700" cap="flat">
              <a:noFill/>
              <a:round/>
            </a:ln>
            <a:effectLst/>
          </p:spPr>
        </p:pic>
        <p:sp>
          <p:nvSpPr>
            <p:cNvPr id="145" name="Shape 145"/>
            <p:cNvSpPr/>
            <p:nvPr/>
          </p:nvSpPr>
          <p:spPr>
            <a:xfrm>
              <a:off x="241409" y="147528"/>
              <a:ext cx="308469" cy="388938"/>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150" name="Group 150"/>
          <p:cNvGrpSpPr/>
          <p:nvPr/>
        </p:nvGrpSpPr>
        <p:grpSpPr>
          <a:xfrm>
            <a:off x="13750" y="2535708"/>
            <a:ext cx="2805653" cy="2247904"/>
            <a:chOff x="0" y="0"/>
            <a:chExt cx="2805652" cy="2247902"/>
          </a:xfrm>
        </p:grpSpPr>
        <p:pic>
          <p:nvPicPr>
            <p:cNvPr id="147" name="droppedImage.pdf"/>
            <p:cNvPicPr>
              <a:picLocks noChangeAspect="1"/>
            </p:cNvPicPr>
            <p:nvPr/>
          </p:nvPicPr>
          <p:blipFill>
            <a:blip r:embed="rId4">
              <a:extLst/>
            </a:blip>
            <a:srcRect l="23066" t="1201" r="16376" b="56534"/>
            <a:stretch>
              <a:fillRect/>
            </a:stretch>
          </p:blipFill>
          <p:spPr>
            <a:xfrm>
              <a:off x="135212" y="0"/>
              <a:ext cx="2670441" cy="2247903"/>
            </a:xfrm>
            <a:prstGeom prst="rect">
              <a:avLst/>
            </a:prstGeom>
            <a:ln w="12700" cap="flat">
              <a:noFill/>
              <a:round/>
            </a:ln>
            <a:effectLst/>
          </p:spPr>
        </p:pic>
        <p:sp>
          <p:nvSpPr>
            <p:cNvPr id="148" name="Shape 148"/>
            <p:cNvSpPr/>
            <p:nvPr/>
          </p:nvSpPr>
          <p:spPr>
            <a:xfrm>
              <a:off x="0" y="212805"/>
              <a:ext cx="388735" cy="490144"/>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49" name="Shape 149"/>
            <p:cNvSpPr/>
            <p:nvPr/>
          </p:nvSpPr>
          <p:spPr>
            <a:xfrm>
              <a:off x="101409" y="263509"/>
              <a:ext cx="388735" cy="490145"/>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151" name="Shape 151"/>
          <p:cNvSpPr/>
          <p:nvPr/>
        </p:nvSpPr>
        <p:spPr>
          <a:xfrm>
            <a:off x="3022600" y="2501900"/>
            <a:ext cx="3378200" cy="1158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32CE2"/>
                </a:solidFill>
                <a:uFill>
                  <a:solidFill>
                    <a:srgbClr val="032CE2"/>
                  </a:solidFill>
                </a:uFill>
              </a:rPr>
              <a:t>Eight-fold Way: </a:t>
            </a:r>
            <a:r>
              <a:t>Account for every hadron we found so far</a:t>
            </a:r>
          </a:p>
        </p:txBody>
      </p:sp>
      <p:grpSp>
        <p:nvGrpSpPr>
          <p:cNvPr id="155" name="Group 155"/>
          <p:cNvGrpSpPr/>
          <p:nvPr/>
        </p:nvGrpSpPr>
        <p:grpSpPr>
          <a:xfrm>
            <a:off x="4940300" y="4023783"/>
            <a:ext cx="2887409" cy="2857501"/>
            <a:chOff x="0" y="0"/>
            <a:chExt cx="2887408" cy="2857500"/>
          </a:xfrm>
        </p:grpSpPr>
        <p:pic>
          <p:nvPicPr>
            <p:cNvPr id="152" name="droppedImage.pdf"/>
            <p:cNvPicPr>
              <a:picLocks noChangeAspect="1"/>
            </p:cNvPicPr>
            <p:nvPr/>
          </p:nvPicPr>
          <p:blipFill>
            <a:blip r:embed="rId5">
              <a:extLst/>
            </a:blip>
            <a:srcRect l="26186" t="2072" r="2110" b="47724"/>
            <a:stretch>
              <a:fillRect/>
            </a:stretch>
          </p:blipFill>
          <p:spPr>
            <a:xfrm>
              <a:off x="48939" y="0"/>
              <a:ext cx="2838470" cy="2691652"/>
            </a:xfrm>
            <a:prstGeom prst="rect">
              <a:avLst/>
            </a:prstGeom>
            <a:ln w="12700" cap="flat">
              <a:noFill/>
              <a:round/>
            </a:ln>
            <a:effectLst/>
          </p:spPr>
        </p:pic>
        <p:sp>
          <p:nvSpPr>
            <p:cNvPr id="153" name="Shape 153"/>
            <p:cNvSpPr/>
            <p:nvPr/>
          </p:nvSpPr>
          <p:spPr>
            <a:xfrm>
              <a:off x="0" y="2384422"/>
              <a:ext cx="375200" cy="473079"/>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54" name="Shape 154"/>
            <p:cNvSpPr/>
            <p:nvPr/>
          </p:nvSpPr>
          <p:spPr>
            <a:xfrm>
              <a:off x="2463268" y="35344"/>
              <a:ext cx="375201" cy="473079"/>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159" name="Group 159"/>
          <p:cNvGrpSpPr/>
          <p:nvPr/>
        </p:nvGrpSpPr>
        <p:grpSpPr>
          <a:xfrm>
            <a:off x="6261100" y="2032000"/>
            <a:ext cx="2984500" cy="2567671"/>
            <a:chOff x="0" y="0"/>
            <a:chExt cx="2984499" cy="2567670"/>
          </a:xfrm>
        </p:grpSpPr>
        <p:pic>
          <p:nvPicPr>
            <p:cNvPr id="156" name="droppedImage.pdf"/>
            <p:cNvPicPr>
              <a:picLocks noChangeAspect="1"/>
            </p:cNvPicPr>
            <p:nvPr/>
          </p:nvPicPr>
          <p:blipFill>
            <a:blip r:embed="rId5">
              <a:extLst/>
            </a:blip>
            <a:srcRect l="25052" t="51865" r="2105" b="259"/>
            <a:stretch>
              <a:fillRect/>
            </a:stretch>
          </p:blipFill>
          <p:spPr>
            <a:xfrm>
              <a:off x="66692" y="0"/>
              <a:ext cx="2884462" cy="2567671"/>
            </a:xfrm>
            <a:prstGeom prst="rect">
              <a:avLst/>
            </a:prstGeom>
            <a:ln w="12700" cap="flat">
              <a:noFill/>
              <a:round/>
            </a:ln>
            <a:effectLst/>
          </p:spPr>
        </p:pic>
        <p:sp>
          <p:nvSpPr>
            <p:cNvPr id="157" name="Shape 157"/>
            <p:cNvSpPr/>
            <p:nvPr/>
          </p:nvSpPr>
          <p:spPr>
            <a:xfrm>
              <a:off x="0" y="83365"/>
              <a:ext cx="550216" cy="483524"/>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58" name="Shape 158"/>
            <p:cNvSpPr/>
            <p:nvPr/>
          </p:nvSpPr>
          <p:spPr>
            <a:xfrm>
              <a:off x="2567670" y="50019"/>
              <a:ext cx="416830" cy="350138"/>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165" name="Group 165"/>
          <p:cNvGrpSpPr/>
          <p:nvPr/>
        </p:nvGrpSpPr>
        <p:grpSpPr>
          <a:xfrm>
            <a:off x="5511800" y="1257300"/>
            <a:ext cx="1143000" cy="1143000"/>
            <a:chOff x="0" y="0"/>
            <a:chExt cx="1143000" cy="1143000"/>
          </a:xfrm>
        </p:grpSpPr>
        <p:sp>
          <p:nvSpPr>
            <p:cNvPr id="160" name="Shape 160"/>
            <p:cNvSpPr/>
            <p:nvPr/>
          </p:nvSpPr>
          <p:spPr>
            <a:xfrm>
              <a:off x="0" y="0"/>
              <a:ext cx="1143000" cy="1143000"/>
            </a:xfrm>
            <a:prstGeom prst="ellipse">
              <a:avLst/>
            </a:prstGeom>
            <a:gradFill flip="none" rotWithShape="1">
              <a:gsLst>
                <a:gs pos="0">
                  <a:srgbClr val="FFFFFF">
                    <a:alpha val="70000"/>
                  </a:srgbClr>
                </a:gs>
                <a:gs pos="100000">
                  <a:srgbClr val="C5C5C5">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sp>
          <p:nvSpPr>
            <p:cNvPr id="161" name="Shape 161"/>
            <p:cNvSpPr/>
            <p:nvPr/>
          </p:nvSpPr>
          <p:spPr>
            <a:xfrm>
              <a:off x="114300" y="228600"/>
              <a:ext cx="444500" cy="444500"/>
            </a:xfrm>
            <a:prstGeom prst="ellipse">
              <a:avLst/>
            </a:prstGeom>
            <a:solidFill>
              <a:srgbClr val="0061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grpSp>
          <p:nvGrpSpPr>
            <p:cNvPr id="164" name="Group 164"/>
            <p:cNvGrpSpPr/>
            <p:nvPr/>
          </p:nvGrpSpPr>
          <p:grpSpPr>
            <a:xfrm>
              <a:off x="609600" y="457200"/>
              <a:ext cx="444500" cy="444500"/>
              <a:chOff x="0" y="0"/>
              <a:chExt cx="444500" cy="444500"/>
            </a:xfrm>
          </p:grpSpPr>
          <p:sp>
            <p:nvSpPr>
              <p:cNvPr id="162" name="Shape 162"/>
              <p:cNvSpPr/>
              <p:nvPr/>
            </p:nvSpPr>
            <p:spPr>
              <a:xfrm>
                <a:off x="0" y="0"/>
                <a:ext cx="444500" cy="444500"/>
              </a:xfrm>
              <a:prstGeom prst="ellipse">
                <a:avLst/>
              </a:prstGeom>
              <a:solidFill>
                <a:srgbClr val="FFFB00"/>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163" name="Shape 163"/>
              <p:cNvSpPr/>
              <p:nvPr/>
            </p:nvSpPr>
            <p:spPr>
              <a:xfrm>
                <a:off x="139700" y="114300"/>
                <a:ext cx="165588" cy="1"/>
              </a:xfrm>
              <a:prstGeom prst="line">
                <a:avLst/>
              </a:prstGeom>
              <a:noFill/>
              <a:ln w="38100" cap="flat">
                <a:solidFill>
                  <a:srgbClr val="000000"/>
                </a:solidFill>
                <a:prstDash val="solid"/>
                <a:round/>
              </a:ln>
              <a:effectLst/>
            </p:spPr>
            <p:txBody>
              <a:bodyPr wrap="square" lIns="0" tIns="0" rIns="0" bIns="0" numCol="1" anchor="t">
                <a:noAutofit/>
              </a:bodyPr>
              <a:lstStyle/>
              <a:p>
                <a:pPr/>
              </a:p>
            </p:txBody>
          </p:sp>
        </p:grpSp>
      </p:grpSp>
      <p:grpSp>
        <p:nvGrpSpPr>
          <p:cNvPr id="168" name="Group 168"/>
          <p:cNvGrpSpPr/>
          <p:nvPr/>
        </p:nvGrpSpPr>
        <p:grpSpPr>
          <a:xfrm>
            <a:off x="1238621" y="1315591"/>
            <a:ext cx="6732765" cy="4724525"/>
            <a:chOff x="0" y="0"/>
            <a:chExt cx="6732764" cy="4724524"/>
          </a:xfrm>
        </p:grpSpPr>
        <p:sp>
          <p:nvSpPr>
            <p:cNvPr id="166" name="Shape 166"/>
            <p:cNvSpPr/>
            <p:nvPr/>
          </p:nvSpPr>
          <p:spPr>
            <a:xfrm>
              <a:off x="0" y="3874635"/>
              <a:ext cx="6732765" cy="84989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190500" tIns="190500" rIns="190500" bIns="190500" numCol="1" anchor="t">
              <a:spAutoFit/>
            </a:bodyPr>
            <a:lstStyle/>
            <a:p>
              <a:pPr marL="40639" marR="40639" algn="ctr" defTabSz="914400">
                <a:defRPr b="1" sz="3300">
                  <a:solidFill>
                    <a:srgbClr val="FFFFFF"/>
                  </a:solidFill>
                  <a:uFill>
                    <a:solidFill>
                      <a:srgbClr val="FFFFFF"/>
                    </a:solidFill>
                  </a:uFill>
                  <a:latin typeface="+mn-lt"/>
                  <a:ea typeface="+mn-ea"/>
                  <a:cs typeface="+mn-cs"/>
                  <a:sym typeface="Arial"/>
                </a:defRPr>
              </a:pPr>
              <a:r>
                <a:rPr>
                  <a:solidFill>
                    <a:srgbClr val="032CE2"/>
                  </a:solidFill>
                  <a:uFill>
                    <a:solidFill>
                      <a:srgbClr val="032CE2"/>
                    </a:solidFill>
                  </a:uFill>
                </a:rPr>
                <a:t>Where’s the</a:t>
              </a:r>
              <a:r>
                <a:t> </a:t>
              </a:r>
              <a:r>
                <a:rPr>
                  <a:solidFill>
                    <a:srgbClr val="E32400"/>
                  </a:solidFill>
                  <a:uFill>
                    <a:solidFill>
                      <a:srgbClr val="E32400"/>
                    </a:solidFill>
                  </a:uFill>
                </a:rPr>
                <a:t>Dynamics</a:t>
              </a:r>
              <a:r>
                <a:rPr>
                  <a:solidFill>
                    <a:srgbClr val="032CE2"/>
                  </a:solidFill>
                  <a:uFill>
                    <a:solidFill>
                      <a:srgbClr val="032CE2"/>
                    </a:solidFill>
                  </a:uFill>
                </a:rPr>
                <a:t>?</a:t>
              </a:r>
            </a:p>
          </p:txBody>
        </p:sp>
        <p:pic>
          <p:nvPicPr>
            <p:cNvPr id="167" name="3531650_dbf0_1024x2000.jpg"/>
            <p:cNvPicPr>
              <a:picLocks noChangeAspect="1"/>
            </p:cNvPicPr>
            <p:nvPr/>
          </p:nvPicPr>
          <p:blipFill>
            <a:blip r:embed="rId6">
              <a:extLst/>
            </a:blip>
            <a:srcRect l="0" t="4140" r="0" b="18256"/>
            <a:stretch>
              <a:fillRect/>
            </a:stretch>
          </p:blipFill>
          <p:spPr>
            <a:xfrm>
              <a:off x="1279" y="0"/>
              <a:ext cx="6728537" cy="3914857"/>
            </a:xfrm>
            <a:prstGeom prst="rect">
              <a:avLst/>
            </a:prstGeom>
            <a:ln w="12700" cap="flat">
              <a:noFill/>
              <a:round/>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35"/>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51"/>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46"/>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50"/>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59"/>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5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16" presetID="23" grpId="7" fill="hold">
                                  <p:stCondLst>
                                    <p:cond delay="0"/>
                                  </p:stCondLst>
                                  <p:iterate type="el" backwards="0">
                                    <p:tmAbs val="0"/>
                                  </p:iterate>
                                  <p:childTnLst>
                                    <p:set>
                                      <p:cBhvr>
                                        <p:cTn id="25" fill="hold"/>
                                        <p:tgtEl>
                                          <p:spTgt spid="168"/>
                                        </p:tgtEl>
                                        <p:attrNameLst>
                                          <p:attrName>style.visibility</p:attrName>
                                        </p:attrNameLst>
                                      </p:cBhvr>
                                      <p:to>
                                        <p:strVal val="visible"/>
                                      </p:to>
                                    </p:set>
                                    <p:anim calcmode="lin" valueType="num">
                                      <p:cBhvr>
                                        <p:cTn id="26" dur="750" fill="hold"/>
                                        <p:tgtEl>
                                          <p:spTgt spid="168"/>
                                        </p:tgtEl>
                                        <p:attrNameLst>
                                          <p:attrName>ppt_w</p:attrName>
                                        </p:attrNameLst>
                                      </p:cBhvr>
                                      <p:tavLst>
                                        <p:tav tm="0">
                                          <p:val>
                                            <p:fltVal val="0"/>
                                          </p:val>
                                        </p:tav>
                                        <p:tav tm="100000">
                                          <p:val>
                                            <p:strVal val="#ppt_w"/>
                                          </p:val>
                                        </p:tav>
                                      </p:tavLst>
                                    </p:anim>
                                    <p:anim calcmode="lin" valueType="num">
                                      <p:cBhvr>
                                        <p:cTn id="27" dur="750" fill="hold"/>
                                        <p:tgtEl>
                                          <p:spTgt spid="1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 grpId="6"/>
      <p:bldP build="whole" bldLvl="1" animBg="1" rev="0" advAuto="0" spid="151" grpId="2"/>
      <p:bldP build="whole" bldLvl="1" animBg="1" rev="0" advAuto="0" spid="135" grpId="1"/>
      <p:bldP build="whole" bldLvl="1" animBg="1" rev="0" advAuto="0" spid="146" grpId="3"/>
      <p:bldP build="whole" bldLvl="1" animBg="1" rev="0" advAuto="0" spid="150" grpId="4"/>
      <p:bldP build="whole" bldLvl="1" animBg="1" rev="0" advAuto="0" spid="168" grpId="7"/>
      <p:bldP build="whole" bldLvl="1" animBg="1" rev="0" advAuto="0" spid="159" grpId="5"/>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8" name="Shape 668"/>
          <p:cNvSpPr/>
          <p:nvPr/>
        </p:nvSpPr>
        <p:spPr>
          <a:xfrm>
            <a:off x="152400" y="685800"/>
            <a:ext cx="8839200" cy="1588"/>
          </a:xfrm>
          <a:prstGeom prst="line">
            <a:avLst/>
          </a:prstGeom>
          <a:ln w="38100">
            <a:solidFill>
              <a:srgbClr val="021EAA"/>
            </a:solidFill>
          </a:ln>
        </p:spPr>
        <p:txBody>
          <a:bodyPr lIns="0" tIns="0" rIns="0" bIns="0"/>
          <a:lstStyle/>
          <a:p>
            <a:pPr/>
          </a:p>
        </p:txBody>
      </p:sp>
      <p:sp>
        <p:nvSpPr>
          <p:cNvPr id="669" name="Shape 669"/>
          <p:cNvSpPr/>
          <p:nvPr>
            <p:ph type="title"/>
          </p:nvPr>
        </p:nvSpPr>
        <p:spPr>
          <a:prstGeom prst="rect">
            <a:avLst/>
          </a:prstGeom>
        </p:spPr>
        <p:txBody>
          <a:bodyPr/>
          <a:lstStyle/>
          <a:p>
            <a:pPr/>
            <a:r>
              <a:t>EIC: Diffractive Events in eA </a:t>
            </a:r>
          </a:p>
        </p:txBody>
      </p:sp>
      <p:sp>
        <p:nvSpPr>
          <p:cNvPr id="670" name="Shape 670"/>
          <p:cNvSpPr/>
          <p:nvPr>
            <p:ph type="body" sz="half" idx="1"/>
          </p:nvPr>
        </p:nvSpPr>
        <p:spPr>
          <a:xfrm>
            <a:off x="190500" y="4173357"/>
            <a:ext cx="8763000" cy="2110577"/>
          </a:xfrm>
          <a:prstGeom prst="rect">
            <a:avLst/>
          </a:prstGeom>
        </p:spPr>
        <p:txBody>
          <a:bodyPr/>
          <a:lstStyle/>
          <a:p>
            <a:pPr>
              <a:defRPr sz="2300"/>
            </a:pPr>
            <a:r>
              <a:t>2 Types: Coherent (A stays intact) &amp; Incoherent (A breaks up)</a:t>
            </a:r>
          </a:p>
          <a:p>
            <a:pPr>
              <a:defRPr sz="2300"/>
            </a:pPr>
            <a:r>
              <a:t>Experimental challenging to identify</a:t>
            </a:r>
          </a:p>
          <a:p>
            <a:pPr lvl="1" marL="735541" indent="-291041">
              <a:buClr>
                <a:srgbClr val="021EAA"/>
              </a:buClr>
              <a:buSzPct val="115000"/>
              <a:buFontTx/>
              <a:defRPr sz="2200"/>
            </a:pPr>
            <a:r>
              <a:t>Rapidity gap </a:t>
            </a:r>
            <a:r>
              <a:rPr>
                <a:latin typeface="Symbol"/>
                <a:ea typeface="Symbol"/>
                <a:cs typeface="Symbol"/>
                <a:sym typeface="Symbol"/>
              </a:rPr>
              <a:t>⇒</a:t>
            </a:r>
            <a:r>
              <a:t> hermetic detector</a:t>
            </a:r>
          </a:p>
          <a:p>
            <a:pPr lvl="1" marL="735541" indent="-291041">
              <a:buClr>
                <a:srgbClr val="021EAA"/>
              </a:buClr>
              <a:buSzPct val="115000"/>
              <a:buFontTx/>
              <a:defRPr sz="2200"/>
            </a:pPr>
            <a:r>
              <a:t>Breakup needs to be detected </a:t>
            </a:r>
            <a:r>
              <a:rPr>
                <a:latin typeface="Symbol"/>
                <a:ea typeface="Symbol"/>
                <a:cs typeface="Symbol"/>
                <a:sym typeface="Symbol"/>
              </a:rPr>
              <a:t>⇒ </a:t>
            </a:r>
            <a:r>
              <a:t>n</a:t>
            </a:r>
            <a:r>
              <a:rPr>
                <a:latin typeface="Symbol"/>
                <a:ea typeface="Symbol"/>
                <a:cs typeface="Symbol"/>
                <a:sym typeface="Symbol"/>
              </a:rPr>
              <a:t> </a:t>
            </a:r>
            <a:r>
              <a:t>and</a:t>
            </a:r>
            <a:r>
              <a:rPr>
                <a:latin typeface="Symbol"/>
                <a:ea typeface="Symbol"/>
                <a:cs typeface="Symbol"/>
                <a:sym typeface="Symbol"/>
              </a:rPr>
              <a:t> γ </a:t>
            </a:r>
            <a:r>
              <a:t>in Zero Degree Calorimeter, spectator tagging (Roman Pots), IR design!</a:t>
            </a:r>
          </a:p>
        </p:txBody>
      </p:sp>
      <p:sp>
        <p:nvSpPr>
          <p:cNvPr id="671" name="Shape 67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2" name="Shape 672"/>
          <p:cNvSpPr/>
          <p:nvPr/>
        </p:nvSpPr>
        <p:spPr>
          <a:xfrm>
            <a:off x="152396" y="783305"/>
            <a:ext cx="8839208" cy="827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2500">
                <a:solidFill>
                  <a:srgbClr val="941751"/>
                </a:solidFill>
                <a:uFill>
                  <a:solidFill>
                    <a:srgbClr val="021EAA"/>
                  </a:solidFill>
                </a:uFill>
                <a:latin typeface="+mn-lt"/>
                <a:ea typeface="+mn-ea"/>
                <a:cs typeface="+mn-cs"/>
                <a:sym typeface="Arial"/>
              </a:defRPr>
            </a:lvl1pPr>
          </a:lstStyle>
          <a:p>
            <a:pPr/>
            <a:r>
              <a:t>Diffractive physics will be a major component of the eA program at an EIC</a:t>
            </a:r>
          </a:p>
        </p:txBody>
      </p:sp>
      <p:pic>
        <p:nvPicPr>
          <p:cNvPr id="673" name="diff-graph.pdf"/>
          <p:cNvPicPr>
            <a:picLocks noChangeAspect="1"/>
          </p:cNvPicPr>
          <p:nvPr/>
        </p:nvPicPr>
        <p:blipFill>
          <a:blip r:embed="rId3">
            <a:extLst/>
          </a:blip>
          <a:stretch>
            <a:fillRect/>
          </a:stretch>
        </p:blipFill>
        <p:spPr>
          <a:xfrm>
            <a:off x="655485" y="1700884"/>
            <a:ext cx="2188972" cy="2244850"/>
          </a:xfrm>
          <a:prstGeom prst="rect">
            <a:avLst/>
          </a:prstGeom>
          <a:ln w="12700"/>
        </p:spPr>
      </p:pic>
      <p:sp>
        <p:nvSpPr>
          <p:cNvPr id="674" name="Shape 674"/>
          <p:cNvSpPr/>
          <p:nvPr/>
        </p:nvSpPr>
        <p:spPr>
          <a:xfrm>
            <a:off x="4269182" y="1687986"/>
            <a:ext cx="4192358" cy="21748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6185" marR="40639" indent="-265545" defTabSz="914400">
              <a:buClr>
                <a:srgbClr val="FF2600"/>
              </a:buClr>
              <a:buSzPct val="125000"/>
              <a:buChar char="•"/>
              <a:defRPr sz="2300">
                <a:uFill>
                  <a:solidFill>
                    <a:srgbClr val="000000"/>
                  </a:solidFill>
                </a:uFill>
                <a:latin typeface="+mn-lt"/>
                <a:ea typeface="+mn-ea"/>
                <a:cs typeface="+mn-cs"/>
                <a:sym typeface="Arial"/>
              </a:defRPr>
            </a:pPr>
            <a:r>
              <a:rPr>
                <a:solidFill>
                  <a:srgbClr val="021EAA"/>
                </a:solidFill>
              </a:rPr>
              <a:t>High sensitivity to gluon density:  </a:t>
            </a:r>
            <a:r>
              <a:rPr>
                <a:solidFill>
                  <a:srgbClr val="021EAA"/>
                </a:solidFill>
                <a:latin typeface="Symbol"/>
                <a:ea typeface="Symbol"/>
                <a:cs typeface="Symbol"/>
                <a:sym typeface="Symbol"/>
              </a:rPr>
              <a:t>σ</a:t>
            </a:r>
            <a:r>
              <a:rPr>
                <a:solidFill>
                  <a:srgbClr val="021EAA"/>
                </a:solidFill>
              </a:rPr>
              <a:t>~[g(x,Q</a:t>
            </a:r>
            <a:r>
              <a:rPr baseline="31999">
                <a:solidFill>
                  <a:srgbClr val="021EAA"/>
                </a:solidFill>
              </a:rPr>
              <a:t>2</a:t>
            </a:r>
            <a:r>
              <a:rPr>
                <a:solidFill>
                  <a:srgbClr val="021EAA"/>
                </a:solidFill>
              </a:rPr>
              <a:t>)]</a:t>
            </a:r>
            <a:r>
              <a:rPr b="1" baseline="31999">
                <a:solidFill>
                  <a:srgbClr val="FF2600"/>
                </a:solidFill>
                <a:uFill>
                  <a:solidFill>
                    <a:srgbClr val="FF2600"/>
                  </a:solidFill>
                </a:uFill>
              </a:rPr>
              <a:t>2 </a:t>
            </a:r>
            <a:r>
              <a:rPr>
                <a:solidFill>
                  <a:srgbClr val="021EAA"/>
                </a:solidFill>
                <a:uFill>
                  <a:solidFill>
                    <a:srgbClr val="FF2600"/>
                  </a:solidFill>
                </a:uFill>
              </a:rPr>
              <a:t>due to color-neutral exchange</a:t>
            </a:r>
            <a:endParaRPr b="1" baseline="31999">
              <a:solidFill>
                <a:srgbClr val="021EAA"/>
              </a:solidFill>
              <a:uFill>
                <a:solidFill>
                  <a:srgbClr val="FF2600"/>
                </a:solidFill>
              </a:uFill>
            </a:endParaRPr>
          </a:p>
          <a:p>
            <a:pPr marL="306185" marR="40639" indent="-265545" defTabSz="914400">
              <a:buClr>
                <a:srgbClr val="FF2600"/>
              </a:buClr>
              <a:buSzPct val="125000"/>
              <a:buChar char="•"/>
              <a:defRPr sz="2300">
                <a:uFill>
                  <a:solidFill>
                    <a:srgbClr val="000000"/>
                  </a:solidFill>
                </a:uFill>
                <a:latin typeface="+mn-lt"/>
                <a:ea typeface="+mn-ea"/>
                <a:cs typeface="+mn-cs"/>
                <a:sym typeface="Arial"/>
              </a:defRPr>
            </a:pPr>
            <a:r>
              <a:rPr>
                <a:solidFill>
                  <a:srgbClr val="021EAA"/>
                </a:solidFill>
              </a:rPr>
              <a:t>Only known process where</a:t>
            </a:r>
            <a:r>
              <a:t> </a:t>
            </a:r>
            <a:r>
              <a:rPr>
                <a:solidFill>
                  <a:srgbClr val="FF2600"/>
                </a:solidFill>
              </a:rPr>
              <a:t>spatial</a:t>
            </a:r>
            <a:r>
              <a:t> </a:t>
            </a:r>
            <a:r>
              <a:rPr>
                <a:solidFill>
                  <a:srgbClr val="021EAA"/>
                </a:solidFill>
              </a:rPr>
              <a:t>gluon distributions of nuclei can be extracted</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8" name="Shape 678"/>
          <p:cNvSpPr/>
          <p:nvPr/>
        </p:nvSpPr>
        <p:spPr>
          <a:xfrm>
            <a:off x="152400" y="685800"/>
            <a:ext cx="8839200" cy="1588"/>
          </a:xfrm>
          <a:prstGeom prst="line">
            <a:avLst/>
          </a:prstGeom>
          <a:ln w="38100">
            <a:solidFill>
              <a:srgbClr val="021EAA"/>
            </a:solidFill>
          </a:ln>
        </p:spPr>
        <p:txBody>
          <a:bodyPr lIns="0" tIns="0" rIns="0" bIns="0"/>
          <a:lstStyle/>
          <a:p>
            <a:pPr/>
          </a:p>
        </p:txBody>
      </p:sp>
      <p:sp>
        <p:nvSpPr>
          <p:cNvPr id="679" name="Shape 679"/>
          <p:cNvSpPr/>
          <p:nvPr>
            <p:ph type="title"/>
          </p:nvPr>
        </p:nvSpPr>
        <p:spPr>
          <a:prstGeom prst="rect">
            <a:avLst/>
          </a:prstGeom>
        </p:spPr>
        <p:txBody>
          <a:bodyPr/>
          <a:lstStyle/>
          <a:p>
            <a:pPr/>
            <a:r>
              <a:t>The Community</a:t>
            </a:r>
          </a:p>
        </p:txBody>
      </p:sp>
      <p:sp>
        <p:nvSpPr>
          <p:cNvPr id="680" name="Shape 680"/>
          <p:cNvSpPr/>
          <p:nvPr>
            <p:ph type="body" sz="quarter" idx="1"/>
          </p:nvPr>
        </p:nvSpPr>
        <p:spPr>
          <a:xfrm>
            <a:off x="4218046" y="4625450"/>
            <a:ext cx="4624570" cy="2065600"/>
          </a:xfrm>
          <a:prstGeom prst="rect">
            <a:avLst/>
          </a:prstGeom>
        </p:spPr>
        <p:txBody>
          <a:bodyPr/>
          <a:lstStyle/>
          <a:p>
            <a:pPr>
              <a:defRPr sz="2200"/>
            </a:pPr>
            <a:r>
              <a:t>EIC User Group</a:t>
            </a:r>
          </a:p>
          <a:p>
            <a:pPr>
              <a:defRPr sz="2200"/>
            </a:pPr>
            <a:r>
              <a:t>So far over 600 members from 134 institutions from 27 countries</a:t>
            </a:r>
          </a:p>
          <a:p>
            <a:pPr>
              <a:defRPr sz="2200"/>
            </a:pPr>
            <a:r>
              <a:rPr u="sng">
                <a:hlinkClick r:id="rId3" invalidUrl="" action="" tgtFrame="" tooltip="" history="1" highlightClick="0" endSnd="0"/>
              </a:rPr>
              <a:t>http://eicug.org</a:t>
            </a:r>
          </a:p>
        </p:txBody>
      </p:sp>
      <p:sp>
        <p:nvSpPr>
          <p:cNvPr id="681" name="Shape 68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2" name="map.png"/>
          <p:cNvPicPr>
            <a:picLocks noChangeAspect="1"/>
          </p:cNvPicPr>
          <p:nvPr/>
        </p:nvPicPr>
        <p:blipFill>
          <a:blip r:embed="rId4">
            <a:extLst/>
          </a:blip>
          <a:srcRect l="17315" t="24509" r="14438" b="9772"/>
          <a:stretch>
            <a:fillRect/>
          </a:stretch>
        </p:blipFill>
        <p:spPr>
          <a:xfrm>
            <a:off x="244965" y="863712"/>
            <a:ext cx="5159058" cy="3425727"/>
          </a:xfrm>
          <a:prstGeom prst="rect">
            <a:avLst/>
          </a:prstGeom>
          <a:ln w="12700"/>
        </p:spPr>
      </p:pic>
      <p:pic>
        <p:nvPicPr>
          <p:cNvPr id="683" name="inst.png"/>
          <p:cNvPicPr>
            <a:picLocks noChangeAspect="1"/>
          </p:cNvPicPr>
          <p:nvPr/>
        </p:nvPicPr>
        <p:blipFill>
          <a:blip r:embed="rId5">
            <a:extLst/>
          </a:blip>
          <a:srcRect l="21136" t="19136" r="20916" b="8768"/>
          <a:stretch>
            <a:fillRect/>
          </a:stretch>
        </p:blipFill>
        <p:spPr>
          <a:xfrm>
            <a:off x="5595484" y="1298687"/>
            <a:ext cx="3486198" cy="2990917"/>
          </a:xfrm>
          <a:prstGeom prst="rect">
            <a:avLst/>
          </a:prstGeom>
          <a:ln w="12700"/>
        </p:spPr>
      </p:pic>
      <p:pic>
        <p:nvPicPr>
          <p:cNvPr id="684" name="DSC_0150.jpg"/>
          <p:cNvPicPr>
            <a:picLocks noChangeAspect="1"/>
          </p:cNvPicPr>
          <p:nvPr/>
        </p:nvPicPr>
        <p:blipFill>
          <a:blip r:embed="rId6">
            <a:extLst/>
          </a:blip>
          <a:stretch>
            <a:fillRect/>
          </a:stretch>
        </p:blipFill>
        <p:spPr>
          <a:xfrm>
            <a:off x="261121" y="4446812"/>
            <a:ext cx="3291796" cy="2212480"/>
          </a:xfrm>
          <a:prstGeom prst="rect">
            <a:avLst/>
          </a:prstGeom>
          <a:ln w="12700"/>
        </p:spPr>
      </p:pic>
      <p:sp>
        <p:nvSpPr>
          <p:cNvPr id="685" name="Shape 685"/>
          <p:cNvSpPr/>
          <p:nvPr/>
        </p:nvSpPr>
        <p:spPr>
          <a:xfrm>
            <a:off x="307110" y="6291745"/>
            <a:ext cx="3199704" cy="3731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1900">
                <a:solidFill>
                  <a:srgbClr val="FFFFFF"/>
                </a:solidFill>
                <a:uFill>
                  <a:solidFill>
                    <a:srgbClr val="000000"/>
                  </a:solidFill>
                </a:uFill>
                <a:latin typeface="+mn-lt"/>
                <a:ea typeface="+mn-ea"/>
                <a:cs typeface="+mn-cs"/>
                <a:sym typeface="Arial"/>
              </a:defRPr>
            </a:lvl1pPr>
          </a:lstStyle>
          <a:p>
            <a:pPr/>
            <a:r>
              <a:t>UCB Meeting, Jan 6-9, 2016</a:t>
            </a:r>
          </a:p>
        </p:txBody>
      </p:sp>
      <p:sp>
        <p:nvSpPr>
          <p:cNvPr id="686" name="Shape 686"/>
          <p:cNvSpPr/>
          <p:nvPr/>
        </p:nvSpPr>
        <p:spPr>
          <a:xfrm>
            <a:off x="6065317" y="784783"/>
            <a:ext cx="2546485"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Institutions/Country</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0" name="Shape 690"/>
          <p:cNvSpPr/>
          <p:nvPr/>
        </p:nvSpPr>
        <p:spPr>
          <a:xfrm>
            <a:off x="152400" y="685800"/>
            <a:ext cx="8839200" cy="1588"/>
          </a:xfrm>
          <a:prstGeom prst="line">
            <a:avLst/>
          </a:prstGeom>
          <a:ln w="38100">
            <a:solidFill>
              <a:srgbClr val="021EAA"/>
            </a:solidFill>
          </a:ln>
        </p:spPr>
        <p:txBody>
          <a:bodyPr lIns="0" tIns="0" rIns="0" bIns="0"/>
          <a:lstStyle/>
          <a:p>
            <a:pPr/>
          </a:p>
        </p:txBody>
      </p:sp>
      <p:sp>
        <p:nvSpPr>
          <p:cNvPr id="691" name="Shape 691"/>
          <p:cNvSpPr/>
          <p:nvPr>
            <p:ph type="title"/>
          </p:nvPr>
        </p:nvSpPr>
        <p:spPr>
          <a:prstGeom prst="rect">
            <a:avLst/>
          </a:prstGeom>
        </p:spPr>
        <p:txBody>
          <a:bodyPr/>
          <a:lstStyle/>
          <a:p>
            <a:pPr/>
            <a:r>
              <a:t>3D Imaging at an EIC: TMDs &amp; GPDs</a:t>
            </a:r>
          </a:p>
        </p:txBody>
      </p:sp>
      <p:sp>
        <p:nvSpPr>
          <p:cNvPr id="692" name="Shape 692"/>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93" name="Shape 693"/>
          <p:cNvSpPr/>
          <p:nvPr>
            <p:ph type="body" sz="quarter" idx="1"/>
          </p:nvPr>
        </p:nvSpPr>
        <p:spPr>
          <a:xfrm>
            <a:off x="-228600" y="2419350"/>
            <a:ext cx="4521200" cy="2006600"/>
          </a:xfrm>
          <a:prstGeom prst="rect">
            <a:avLst/>
          </a:prstGeom>
        </p:spPr>
        <p:txBody>
          <a:bodyPr/>
          <a:lstStyle/>
          <a:p>
            <a:pPr lvl="1">
              <a:defRPr b="1" sz="2000"/>
            </a:pPr>
            <a:r>
              <a:t>Transverse Momentum Distributions (TMDs):</a:t>
            </a:r>
          </a:p>
          <a:p>
            <a:pPr lvl="2" marL="739775">
              <a:defRPr sz="2000"/>
            </a:pPr>
            <a:r>
              <a:t> 2D+1 picture in </a:t>
            </a:r>
            <a:r>
              <a:rPr>
                <a:solidFill>
                  <a:srgbClr val="FF2600"/>
                </a:solidFill>
              </a:rPr>
              <a:t>momentum</a:t>
            </a:r>
            <a:r>
              <a:t> space (k</a:t>
            </a:r>
            <a:r>
              <a:rPr baseline="-5999"/>
              <a:t>T</a:t>
            </a:r>
            <a:r>
              <a:t>)</a:t>
            </a:r>
          </a:p>
        </p:txBody>
      </p:sp>
      <p:sp>
        <p:nvSpPr>
          <p:cNvPr id="694" name="Shape 694"/>
          <p:cNvSpPr/>
          <p:nvPr/>
        </p:nvSpPr>
        <p:spPr>
          <a:xfrm>
            <a:off x="4152900" y="2413000"/>
            <a:ext cx="4927600" cy="11592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254000" marR="41275" indent="-254000" defTabSz="914400">
              <a:spcBef>
                <a:spcPts val="400"/>
              </a:spcBef>
              <a:buClr>
                <a:srgbClr val="FF2600"/>
              </a:buClr>
              <a:buSzPct val="150000"/>
              <a:buChar char="•"/>
              <a:defRPr b="1" sz="2000">
                <a:uFill>
                  <a:solidFill>
                    <a:srgbClr val="000000"/>
                  </a:solidFill>
                </a:uFill>
                <a:latin typeface="+mn-lt"/>
                <a:ea typeface="+mn-ea"/>
                <a:cs typeface="+mn-cs"/>
                <a:sym typeface="Arial"/>
              </a:defRPr>
            </a:pPr>
            <a:r>
              <a:t>Generalized Parton Distributions (GPDs): </a:t>
            </a:r>
          </a:p>
          <a:p>
            <a:pPr lvl="2" marL="482600" marR="41275" indent="-228600" defTabSz="914400">
              <a:spcBef>
                <a:spcPts val="400"/>
              </a:spcBef>
              <a:buClr>
                <a:srgbClr val="434ED6"/>
              </a:buClr>
              <a:buSzPct val="115000"/>
              <a:buFont typeface="Lucida Grande"/>
              <a:buChar char="‣"/>
              <a:defRPr sz="2000">
                <a:uFill>
                  <a:solidFill>
                    <a:srgbClr val="000000"/>
                  </a:solidFill>
                </a:uFill>
                <a:latin typeface="+mn-lt"/>
                <a:ea typeface="+mn-ea"/>
                <a:cs typeface="+mn-cs"/>
                <a:sym typeface="Arial"/>
              </a:defRPr>
            </a:pPr>
            <a:r>
              <a:t>2D+1 picture in </a:t>
            </a:r>
            <a:r>
              <a:rPr>
                <a:solidFill>
                  <a:srgbClr val="FF2600"/>
                </a:solidFill>
              </a:rPr>
              <a:t>coordinate</a:t>
            </a:r>
            <a:r>
              <a:t> space (b</a:t>
            </a:r>
            <a:r>
              <a:rPr baseline="-5999"/>
              <a:t>T</a:t>
            </a:r>
            <a:r>
              <a:t>)</a:t>
            </a:r>
          </a:p>
        </p:txBody>
      </p:sp>
      <p:grpSp>
        <p:nvGrpSpPr>
          <p:cNvPr id="704" name="Group 704"/>
          <p:cNvGrpSpPr/>
          <p:nvPr/>
        </p:nvGrpSpPr>
        <p:grpSpPr>
          <a:xfrm>
            <a:off x="400050" y="3949700"/>
            <a:ext cx="2796892" cy="2717802"/>
            <a:chOff x="0" y="0"/>
            <a:chExt cx="2796891" cy="2717801"/>
          </a:xfrm>
        </p:grpSpPr>
        <p:pic>
          <p:nvPicPr>
            <p:cNvPr id="695" name="3d_TMD.pdf"/>
            <p:cNvPicPr>
              <a:picLocks noChangeAspect="1"/>
            </p:cNvPicPr>
            <p:nvPr/>
          </p:nvPicPr>
          <p:blipFill>
            <a:blip r:embed="rId3">
              <a:extLst/>
            </a:blip>
            <a:stretch>
              <a:fillRect/>
            </a:stretch>
          </p:blipFill>
          <p:spPr>
            <a:xfrm>
              <a:off x="0" y="0"/>
              <a:ext cx="2796892" cy="2717802"/>
            </a:xfrm>
            <a:prstGeom prst="rect">
              <a:avLst/>
            </a:prstGeom>
            <a:ln w="12700" cap="flat">
              <a:noFill/>
              <a:round/>
            </a:ln>
            <a:effectLst/>
          </p:spPr>
        </p:pic>
        <p:grpSp>
          <p:nvGrpSpPr>
            <p:cNvPr id="703" name="Group 703"/>
            <p:cNvGrpSpPr/>
            <p:nvPr/>
          </p:nvGrpSpPr>
          <p:grpSpPr>
            <a:xfrm>
              <a:off x="537002" y="1274605"/>
              <a:ext cx="645523" cy="937635"/>
              <a:chOff x="0" y="0"/>
              <a:chExt cx="645522" cy="937634"/>
            </a:xfrm>
          </p:grpSpPr>
          <p:sp>
            <p:nvSpPr>
              <p:cNvPr id="696" name="Shape 696"/>
              <p:cNvSpPr/>
              <p:nvPr/>
            </p:nvSpPr>
            <p:spPr>
              <a:xfrm flipH="1">
                <a:off x="257883" y="31519"/>
                <a:ext cx="1" cy="385372"/>
              </a:xfrm>
              <a:prstGeom prst="line">
                <a:avLst/>
              </a:prstGeom>
              <a:noFill/>
              <a:ln w="12700" cap="flat">
                <a:solidFill>
                  <a:srgbClr val="FFFFFF"/>
                </a:solidFill>
                <a:prstDash val="solid"/>
                <a:round/>
                <a:headEnd type="stealth" w="med" len="med"/>
              </a:ln>
              <a:effectLst/>
            </p:spPr>
            <p:txBody>
              <a:bodyPr wrap="square" lIns="0" tIns="0" rIns="0" bIns="0" numCol="1" anchor="t">
                <a:noAutofit/>
              </a:bodyPr>
              <a:lstStyle/>
              <a:p>
                <a:pPr/>
              </a:p>
            </p:txBody>
          </p:sp>
          <p:grpSp>
            <p:nvGrpSpPr>
              <p:cNvPr id="702" name="Group 702"/>
              <p:cNvGrpSpPr/>
              <p:nvPr/>
            </p:nvGrpSpPr>
            <p:grpSpPr>
              <a:xfrm>
                <a:off x="0" y="0"/>
                <a:ext cx="645523" cy="937635"/>
                <a:chOff x="0" y="0"/>
                <a:chExt cx="645522" cy="937634"/>
              </a:xfrm>
            </p:grpSpPr>
            <p:sp>
              <p:nvSpPr>
                <p:cNvPr id="697" name="Shape 697"/>
                <p:cNvSpPr/>
                <p:nvPr/>
              </p:nvSpPr>
              <p:spPr>
                <a:xfrm>
                  <a:off x="78312" y="346814"/>
                  <a:ext cx="342717" cy="3580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2400">
                      <a:solidFill>
                        <a:srgbClr val="FFFFFF"/>
                      </a:solidFill>
                      <a:uFill>
                        <a:solidFill>
                          <a:srgbClr val="FFFFFF"/>
                        </a:solidFill>
                      </a:uFill>
                      <a:latin typeface="Symbol"/>
                      <a:ea typeface="Symbol"/>
                      <a:cs typeface="Symbol"/>
                      <a:sym typeface="Symbol"/>
                    </a:defRPr>
                  </a:lvl1pPr>
                </a:lstStyle>
                <a:p>
                  <a:pPr/>
                  <a:r>
                    <a:t>⊕</a:t>
                  </a:r>
                </a:p>
              </p:txBody>
            </p:sp>
            <p:grpSp>
              <p:nvGrpSpPr>
                <p:cNvPr id="701" name="Group 701"/>
                <p:cNvGrpSpPr/>
                <p:nvPr/>
              </p:nvGrpSpPr>
              <p:grpSpPr>
                <a:xfrm>
                  <a:off x="0" y="0"/>
                  <a:ext cx="645523" cy="937635"/>
                  <a:chOff x="0" y="0"/>
                  <a:chExt cx="645522" cy="937634"/>
                </a:xfrm>
              </p:grpSpPr>
              <p:sp>
                <p:nvSpPr>
                  <p:cNvPr id="698" name="Shape 698"/>
                  <p:cNvSpPr/>
                  <p:nvPr/>
                </p:nvSpPr>
                <p:spPr>
                  <a:xfrm flipH="1" flipV="1">
                    <a:off x="269071" y="506391"/>
                    <a:ext cx="291209" cy="431244"/>
                  </a:xfrm>
                  <a:prstGeom prst="line">
                    <a:avLst/>
                  </a:prstGeom>
                  <a:noFill/>
                  <a:ln w="12700" cap="flat">
                    <a:solidFill>
                      <a:srgbClr val="FFFFFF"/>
                    </a:solidFill>
                    <a:prstDash val="solid"/>
                    <a:round/>
                    <a:headEnd type="stealth" w="med" len="med"/>
                  </a:ln>
                  <a:effectLst/>
                </p:spPr>
                <p:txBody>
                  <a:bodyPr wrap="square" lIns="0" tIns="0" rIns="0" bIns="0" numCol="1" anchor="t">
                    <a:noAutofit/>
                  </a:bodyPr>
                  <a:lstStyle/>
                  <a:p>
                    <a:pPr/>
                  </a:p>
                </p:txBody>
              </p:sp>
              <p:sp>
                <p:nvSpPr>
                  <p:cNvPr id="699" name="Shape 699"/>
                  <p:cNvSpPr/>
                  <p:nvPr/>
                </p:nvSpPr>
                <p:spPr>
                  <a:xfrm>
                    <a:off x="0" y="0"/>
                    <a:ext cx="263343" cy="302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700">
                        <a:solidFill>
                          <a:srgbClr val="FFFFFF"/>
                        </a:solidFill>
                        <a:uFill>
                          <a:solidFill>
                            <a:srgbClr val="FFFFFF"/>
                          </a:solidFill>
                        </a:uFill>
                        <a:latin typeface="+mn-lt"/>
                        <a:ea typeface="+mn-ea"/>
                        <a:cs typeface="+mn-cs"/>
                        <a:sym typeface="Arial"/>
                      </a:defRPr>
                    </a:lvl1pPr>
                  </a:lstStyle>
                  <a:p>
                    <a:pPr/>
                    <a:r>
                      <a:t>S</a:t>
                    </a:r>
                  </a:p>
                </p:txBody>
              </p:sp>
              <p:sp>
                <p:nvSpPr>
                  <p:cNvPr id="700" name="Shape 700"/>
                  <p:cNvSpPr/>
                  <p:nvPr/>
                </p:nvSpPr>
                <p:spPr>
                  <a:xfrm>
                    <a:off x="413939" y="503440"/>
                    <a:ext cx="231584" cy="302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700">
                        <a:solidFill>
                          <a:srgbClr val="FFFFFF"/>
                        </a:solidFill>
                        <a:uFill>
                          <a:solidFill>
                            <a:srgbClr val="FFFFFF"/>
                          </a:solidFill>
                        </a:uFill>
                        <a:latin typeface="+mn-lt"/>
                        <a:ea typeface="+mn-ea"/>
                        <a:cs typeface="+mn-cs"/>
                        <a:sym typeface="Arial"/>
                      </a:defRPr>
                    </a:lvl1pPr>
                  </a:lstStyle>
                  <a:p>
                    <a:pPr/>
                    <a:r>
                      <a:t>z</a:t>
                    </a:r>
                  </a:p>
                </p:txBody>
              </p:sp>
            </p:grpSp>
          </p:grpSp>
        </p:grpSp>
      </p:grpSp>
      <p:pic>
        <p:nvPicPr>
          <p:cNvPr id="705" name="gpd.pdf"/>
          <p:cNvPicPr>
            <a:picLocks noChangeAspect="1"/>
          </p:cNvPicPr>
          <p:nvPr/>
        </p:nvPicPr>
        <p:blipFill>
          <a:blip r:embed="rId4">
            <a:extLst/>
          </a:blip>
          <a:stretch>
            <a:fillRect/>
          </a:stretch>
        </p:blipFill>
        <p:spPr>
          <a:xfrm>
            <a:off x="4775930" y="3615397"/>
            <a:ext cx="3681579" cy="3130500"/>
          </a:xfrm>
          <a:prstGeom prst="rect">
            <a:avLst/>
          </a:prstGeom>
          <a:ln w="12700"/>
        </p:spPr>
      </p:pic>
      <p:sp>
        <p:nvSpPr>
          <p:cNvPr id="706" name="Shape 706"/>
          <p:cNvSpPr/>
          <p:nvPr/>
        </p:nvSpPr>
        <p:spPr>
          <a:xfrm>
            <a:off x="1332963" y="1487510"/>
            <a:ext cx="5409127" cy="888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048"/>
                  <a:pt x="1465" y="0"/>
                  <a:pt x="11301" y="0"/>
                </a:cubicBezTo>
                <a:cubicBezTo>
                  <a:pt x="21138" y="0"/>
                  <a:pt x="21600" y="10774"/>
                  <a:pt x="21600" y="20426"/>
                </a:cubicBezTo>
              </a:path>
            </a:pathLst>
          </a:custGeom>
          <a:ln w="38100">
            <a:solidFill>
              <a:srgbClr val="0042AA"/>
            </a:solidFill>
            <a:headEnd type="triangle"/>
            <a:tailEnd type="triangle"/>
          </a:ln>
        </p:spPr>
        <p:txBody>
          <a:bodyPr lIns="50800" tIns="50800" rIns="50800" bIns="50800"/>
          <a:lstStyle/>
          <a:p>
            <a:pPr marL="40639" marR="40639" defTabSz="914400">
              <a:defRPr sz="2400">
                <a:uFill>
                  <a:solidFill>
                    <a:srgbClr val="000000"/>
                  </a:solidFill>
                </a:uFill>
                <a:latin typeface="Times New Roman"/>
                <a:ea typeface="Times New Roman"/>
                <a:cs typeface="Times New Roman"/>
                <a:sym typeface="Times New Roman"/>
              </a:defRPr>
            </a:pPr>
          </a:p>
        </p:txBody>
      </p:sp>
      <p:pic>
        <p:nvPicPr>
          <p:cNvPr id="707" name="droppedImage.png"/>
          <p:cNvPicPr>
            <a:picLocks noChangeAspect="1"/>
          </p:cNvPicPr>
          <p:nvPr/>
        </p:nvPicPr>
        <p:blipFill>
          <a:blip r:embed="rId5">
            <a:extLst/>
          </a:blip>
          <a:srcRect l="1384" t="12114" r="17076" b="15418"/>
          <a:stretch>
            <a:fillRect/>
          </a:stretch>
        </p:blipFill>
        <p:spPr>
          <a:xfrm>
            <a:off x="2850705" y="838200"/>
            <a:ext cx="2495995" cy="1549400"/>
          </a:xfrm>
          <a:prstGeom prst="rect">
            <a:avLst/>
          </a:prstGeom>
          <a:ln w="12700"/>
        </p:spPr>
      </p:pic>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1" name="Shape 711"/>
          <p:cNvSpPr/>
          <p:nvPr/>
        </p:nvSpPr>
        <p:spPr>
          <a:xfrm>
            <a:off x="152400" y="685800"/>
            <a:ext cx="8839200" cy="1588"/>
          </a:xfrm>
          <a:prstGeom prst="line">
            <a:avLst/>
          </a:prstGeom>
          <a:ln w="38100">
            <a:solidFill>
              <a:srgbClr val="021EAA"/>
            </a:solidFill>
          </a:ln>
        </p:spPr>
        <p:txBody>
          <a:bodyPr lIns="0" tIns="0" rIns="0" bIns="0"/>
          <a:lstStyle/>
          <a:p>
            <a:pPr/>
          </a:p>
        </p:txBody>
      </p:sp>
      <p:sp>
        <p:nvSpPr>
          <p:cNvPr id="712" name="Shape 712"/>
          <p:cNvSpPr/>
          <p:nvPr>
            <p:ph type="title"/>
          </p:nvPr>
        </p:nvSpPr>
        <p:spPr>
          <a:prstGeom prst="rect">
            <a:avLst/>
          </a:prstGeom>
        </p:spPr>
        <p:txBody>
          <a:bodyPr/>
          <a:lstStyle/>
          <a:p>
            <a:pPr/>
            <a:r>
              <a:t>EIC - Status</a:t>
            </a:r>
          </a:p>
        </p:txBody>
      </p:sp>
      <p:sp>
        <p:nvSpPr>
          <p:cNvPr id="713" name="Shape 713"/>
          <p:cNvSpPr/>
          <p:nvPr>
            <p:ph type="body" idx="1"/>
          </p:nvPr>
        </p:nvSpPr>
        <p:spPr>
          <a:prstGeom prst="rect">
            <a:avLst/>
          </a:prstGeom>
        </p:spPr>
        <p:txBody>
          <a:bodyPr/>
          <a:lstStyle/>
          <a:p>
            <a:pPr lvl="1">
              <a:spcBef>
                <a:spcPts val="2800"/>
              </a:spcBef>
            </a:pPr>
            <a:r>
              <a:t>April ’14: Nuclear Science Advisory Committee charged by DOE/NSF to create NP Long Range Plan </a:t>
            </a:r>
          </a:p>
          <a:p>
            <a:pPr lvl="1">
              <a:spcBef>
                <a:spcPts val="2800"/>
              </a:spcBef>
            </a:pPr>
            <a:r>
              <a:t>September ’14: Town Meeting of QCD community (incl. BNL and JLab) support EIC (highest priority for new construction)</a:t>
            </a:r>
          </a:p>
          <a:p>
            <a:pPr lvl="1">
              <a:spcBef>
                <a:spcPts val="2800"/>
              </a:spcBef>
            </a:pPr>
            <a:r>
              <a:t>January ’15: NSAC sub-panel EIC cost estimate review</a:t>
            </a:r>
          </a:p>
          <a:p>
            <a:pPr lvl="1">
              <a:spcBef>
                <a:spcPts val="2800"/>
              </a:spcBef>
              <a:defRPr>
                <a:solidFill>
                  <a:srgbClr val="FF2600"/>
                </a:solidFill>
              </a:defRPr>
            </a:pPr>
            <a:r>
              <a:t>April ’15: LRP Resolution Meeting</a:t>
            </a:r>
          </a:p>
          <a:p>
            <a:pPr lvl="1">
              <a:spcBef>
                <a:spcPts val="2800"/>
              </a:spcBef>
            </a:pPr>
            <a:r>
              <a:t>October ’15: LRP submitted to DOE/NSF</a:t>
            </a:r>
          </a:p>
          <a:p>
            <a:pPr lvl="1">
              <a:spcBef>
                <a:spcPts val="2800"/>
              </a:spcBef>
              <a:defRPr>
                <a:solidFill>
                  <a:srgbClr val="A9A9A9"/>
                </a:solidFill>
              </a:defRPr>
            </a:pPr>
            <a:r>
              <a:t>Site selection expected after positive LRP decision</a:t>
            </a:r>
          </a:p>
        </p:txBody>
      </p:sp>
      <p:sp>
        <p:nvSpPr>
          <p:cNvPr id="714" name="Shape 71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6" name="Shape 716"/>
          <p:cNvSpPr/>
          <p:nvPr/>
        </p:nvSpPr>
        <p:spPr>
          <a:xfrm>
            <a:off x="152400" y="685800"/>
            <a:ext cx="8839200" cy="1588"/>
          </a:xfrm>
          <a:prstGeom prst="line">
            <a:avLst/>
          </a:prstGeom>
          <a:ln w="38100">
            <a:solidFill>
              <a:srgbClr val="021EAA"/>
            </a:solidFill>
          </a:ln>
        </p:spPr>
        <p:txBody>
          <a:bodyPr lIns="0" tIns="0" rIns="0" bIns="0"/>
          <a:lstStyle/>
          <a:p>
            <a:pPr/>
          </a:p>
        </p:txBody>
      </p:sp>
      <p:sp>
        <p:nvSpPr>
          <p:cNvPr id="717" name="Shape 717"/>
          <p:cNvSpPr/>
          <p:nvPr>
            <p:ph type="title"/>
          </p:nvPr>
        </p:nvSpPr>
        <p:spPr>
          <a:xfrm>
            <a:off x="106362" y="31948"/>
            <a:ext cx="8931276" cy="674490"/>
          </a:xfrm>
          <a:prstGeom prst="rect">
            <a:avLst/>
          </a:prstGeom>
        </p:spPr>
        <p:txBody>
          <a:bodyPr/>
          <a:lstStyle/>
          <a:p>
            <a:pPr/>
            <a:r>
              <a:t>EIC Kinematic Reach</a:t>
            </a:r>
          </a:p>
        </p:txBody>
      </p:sp>
      <p:sp>
        <p:nvSpPr>
          <p:cNvPr id="718" name="Shape 718"/>
          <p:cNvSpPr/>
          <p:nvPr>
            <p:ph type="body" sz="half" idx="1"/>
          </p:nvPr>
        </p:nvSpPr>
        <p:spPr>
          <a:xfrm>
            <a:off x="152396" y="4603355"/>
            <a:ext cx="8839208" cy="2126426"/>
          </a:xfrm>
          <a:prstGeom prst="rect">
            <a:avLst/>
          </a:prstGeom>
        </p:spPr>
        <p:txBody>
          <a:bodyPr/>
          <a:lstStyle/>
          <a:p>
            <a:pPr marL="288636" indent="-288636">
              <a:defRPr sz="2400"/>
            </a:pPr>
            <a:r>
              <a:t>Q</a:t>
            </a:r>
            <a:r>
              <a:rPr baseline="31999"/>
              <a:t>2</a:t>
            </a:r>
            <a:r>
              <a:t> = x y s </a:t>
            </a:r>
            <a:r>
              <a:rPr>
                <a:latin typeface="Symbol"/>
                <a:ea typeface="Symbol"/>
                <a:cs typeface="Symbol"/>
                <a:sym typeface="Symbol"/>
              </a:rPr>
              <a:t>⇒</a:t>
            </a:r>
            <a:r>
              <a:t>  √s important for low-x reach and Q</a:t>
            </a:r>
            <a:r>
              <a:rPr baseline="31999"/>
              <a:t>2</a:t>
            </a:r>
            <a:r>
              <a:t> lever arm to test evolution</a:t>
            </a:r>
          </a:p>
          <a:p>
            <a:pPr marL="288636" indent="-288636">
              <a:defRPr sz="2400"/>
            </a:pPr>
            <a:r>
              <a:t>Acceptance is typically limited due to experimental constraints to 0.01 &lt; y &lt; 0.95 </a:t>
            </a:r>
            <a:r>
              <a:rPr>
                <a:latin typeface="Symbol"/>
                <a:ea typeface="Symbol"/>
                <a:cs typeface="Symbol"/>
                <a:sym typeface="Symbol"/>
              </a:rPr>
              <a:t>⇒</a:t>
            </a:r>
            <a:r>
              <a:t>  acceptance band</a:t>
            </a:r>
          </a:p>
          <a:p>
            <a:pPr marL="288636" indent="-288636">
              <a:defRPr sz="2400"/>
            </a:pPr>
            <a:r>
              <a:t>EIC (here eRHIC) reaches unknown territory</a:t>
            </a:r>
          </a:p>
        </p:txBody>
      </p:sp>
      <p:sp>
        <p:nvSpPr>
          <p:cNvPr id="719" name="Shape 71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0" name="Shape 720"/>
          <p:cNvSpPr/>
          <p:nvPr/>
        </p:nvSpPr>
        <p:spPr>
          <a:xfrm>
            <a:off x="1761197" y="858916"/>
            <a:ext cx="1815566"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pPr/>
            <a:r>
              <a:t>polarized ep</a:t>
            </a:r>
          </a:p>
        </p:txBody>
      </p:sp>
      <p:sp>
        <p:nvSpPr>
          <p:cNvPr id="721" name="Shape 721"/>
          <p:cNvSpPr/>
          <p:nvPr/>
        </p:nvSpPr>
        <p:spPr>
          <a:xfrm>
            <a:off x="6020681" y="858916"/>
            <a:ext cx="1677453"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pPr/>
            <a:r>
              <a:t>eA (A ≥ Fe)</a:t>
            </a:r>
          </a:p>
        </p:txBody>
      </p:sp>
      <p:pic>
        <p:nvPicPr>
          <p:cNvPr id="722" name="NEWx-q2-polccdis.new.eps.pdf"/>
          <p:cNvPicPr>
            <a:picLocks noChangeAspect="1"/>
          </p:cNvPicPr>
          <p:nvPr/>
        </p:nvPicPr>
        <p:blipFill>
          <a:blip r:embed="rId2">
            <a:extLst/>
          </a:blip>
          <a:srcRect l="871" t="0" r="0" b="0"/>
          <a:stretch>
            <a:fillRect/>
          </a:stretch>
        </p:blipFill>
        <p:spPr>
          <a:xfrm>
            <a:off x="97807" y="1411532"/>
            <a:ext cx="4447863" cy="3170950"/>
          </a:xfrm>
          <a:prstGeom prst="rect">
            <a:avLst/>
          </a:prstGeom>
          <a:ln w="12700"/>
        </p:spPr>
      </p:pic>
      <p:pic>
        <p:nvPicPr>
          <p:cNvPr id="723" name="NEWxq2plane-xA-EIC.pdf"/>
          <p:cNvPicPr>
            <a:picLocks noChangeAspect="1"/>
          </p:cNvPicPr>
          <p:nvPr/>
        </p:nvPicPr>
        <p:blipFill>
          <a:blip r:embed="rId3">
            <a:extLst/>
          </a:blip>
          <a:srcRect l="0" t="3845" r="0" b="3845"/>
          <a:stretch>
            <a:fillRect/>
          </a:stretch>
        </p:blipFill>
        <p:spPr>
          <a:xfrm>
            <a:off x="4578539" y="1400221"/>
            <a:ext cx="4539626" cy="3231809"/>
          </a:xfrm>
          <a:prstGeom prst="rect">
            <a:avLst/>
          </a:prstGeom>
          <a:ln w="12700"/>
        </p:spPr>
      </p:pic>
      <p:sp>
        <p:nvSpPr>
          <p:cNvPr id="724" name="Shape 724"/>
          <p:cNvSpPr/>
          <p:nvPr/>
        </p:nvSpPr>
        <p:spPr>
          <a:xfrm flipV="1">
            <a:off x="808835" y="4074604"/>
            <a:ext cx="1628483" cy="1"/>
          </a:xfrm>
          <a:prstGeom prst="line">
            <a:avLst/>
          </a:prstGeom>
          <a:ln w="50800">
            <a:solidFill>
              <a:srgbClr val="E32400"/>
            </a:solidFill>
            <a:headEnd type="stealth"/>
          </a:ln>
        </p:spPr>
        <p:txBody>
          <a:bodyPr lIns="0" tIns="0" rIns="0" bIns="0"/>
          <a:lstStyle/>
          <a:p>
            <a:pPr/>
          </a:p>
        </p:txBody>
      </p:sp>
      <p:sp>
        <p:nvSpPr>
          <p:cNvPr id="725" name="Shape 725"/>
          <p:cNvSpPr/>
          <p:nvPr/>
        </p:nvSpPr>
        <p:spPr>
          <a:xfrm flipH="1">
            <a:off x="2455970" y="2950857"/>
            <a:ext cx="1" cy="1120328"/>
          </a:xfrm>
          <a:prstGeom prst="line">
            <a:avLst/>
          </a:prstGeom>
          <a:ln w="50800">
            <a:solidFill>
              <a:srgbClr val="002E7A"/>
            </a:solidFill>
            <a:headEnd type="stealth"/>
          </a:ln>
        </p:spPr>
        <p:txBody>
          <a:bodyPr lIns="0" tIns="0" rIns="0" bIns="0"/>
          <a:lstStyle/>
          <a:p>
            <a:pPr/>
          </a:p>
        </p:txBody>
      </p:sp>
      <p:grpSp>
        <p:nvGrpSpPr>
          <p:cNvPr id="729" name="Group 729"/>
          <p:cNvGrpSpPr/>
          <p:nvPr/>
        </p:nvGrpSpPr>
        <p:grpSpPr>
          <a:xfrm>
            <a:off x="4970546" y="3068128"/>
            <a:ext cx="1853934" cy="944263"/>
            <a:chOff x="-50800" y="-50799"/>
            <a:chExt cx="1853933" cy="944262"/>
          </a:xfrm>
        </p:grpSpPr>
        <p:pic>
          <p:nvPicPr>
            <p:cNvPr id="726" name=""/>
            <p:cNvPicPr>
              <a:picLocks noChangeAspect="0"/>
            </p:cNvPicPr>
            <p:nvPr/>
          </p:nvPicPr>
          <p:blipFill>
            <a:blip r:embed="rId4">
              <a:extLst/>
            </a:blip>
            <a:stretch>
              <a:fillRect/>
            </a:stretch>
          </p:blipFill>
          <p:spPr>
            <a:xfrm>
              <a:off x="-50800" y="-50800"/>
              <a:ext cx="1853934" cy="944263"/>
            </a:xfrm>
            <a:prstGeom prst="rect">
              <a:avLst/>
            </a:prstGeom>
            <a:effectLst/>
          </p:spPr>
        </p:pic>
        <p:sp>
          <p:nvSpPr>
            <p:cNvPr id="728" name="Shape 728"/>
            <p:cNvSpPr/>
            <p:nvPr/>
          </p:nvSpPr>
          <p:spPr>
            <a:xfrm>
              <a:off x="156087" y="18479"/>
              <a:ext cx="1440160" cy="70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40639" marR="40639" algn="ctr" defTabSz="914400">
                <a:defRPr sz="1800">
                  <a:solidFill>
                    <a:srgbClr val="021EAA"/>
                  </a:solidFill>
                  <a:uFill>
                    <a:solidFill>
                      <a:srgbClr val="000000"/>
                    </a:solidFill>
                  </a:uFill>
                  <a:latin typeface="+mn-lt"/>
                  <a:ea typeface="+mn-ea"/>
                  <a:cs typeface="+mn-cs"/>
                  <a:sym typeface="Arial"/>
                </a:defRPr>
              </a:pPr>
              <a:r>
                <a:t>Low-x</a:t>
              </a:r>
            </a:p>
            <a:p>
              <a:pPr marL="40639" marR="40639" algn="ctr" defTabSz="914400">
                <a:defRPr i="1" sz="1800">
                  <a:solidFill>
                    <a:srgbClr val="021EAA"/>
                  </a:solidFill>
                  <a:uFill>
                    <a:solidFill>
                      <a:srgbClr val="000000"/>
                    </a:solidFill>
                  </a:uFill>
                  <a:latin typeface="+mn-lt"/>
                  <a:ea typeface="+mn-ea"/>
                  <a:cs typeface="+mn-cs"/>
                  <a:sym typeface="Arial"/>
                </a:defRPr>
              </a:pPr>
              <a:r>
                <a:t>Saturation</a:t>
              </a:r>
            </a:p>
          </p:txBody>
        </p:sp>
      </p:grpSp>
      <p:grpSp>
        <p:nvGrpSpPr>
          <p:cNvPr id="733" name="Group 733"/>
          <p:cNvGrpSpPr/>
          <p:nvPr/>
        </p:nvGrpSpPr>
        <p:grpSpPr>
          <a:xfrm>
            <a:off x="7136782" y="1232301"/>
            <a:ext cx="2048796" cy="1252869"/>
            <a:chOff x="-5867" y="-50800"/>
            <a:chExt cx="2048795" cy="1252868"/>
          </a:xfrm>
        </p:grpSpPr>
        <p:sp>
          <p:nvSpPr>
            <p:cNvPr id="730" name="Shape 730"/>
            <p:cNvSpPr/>
            <p:nvPr/>
          </p:nvSpPr>
          <p:spPr>
            <a:xfrm>
              <a:off x="0" y="44592"/>
              <a:ext cx="2042928" cy="1011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40639" marR="40639" algn="ctr" defTabSz="914400">
                <a:defRPr sz="1800">
                  <a:solidFill>
                    <a:srgbClr val="021EAA"/>
                  </a:solidFill>
                  <a:uFill>
                    <a:solidFill>
                      <a:srgbClr val="000000"/>
                    </a:solidFill>
                  </a:uFill>
                  <a:latin typeface="+mn-lt"/>
                  <a:ea typeface="+mn-ea"/>
                  <a:cs typeface="+mn-cs"/>
                  <a:sym typeface="Arial"/>
                </a:defRPr>
              </a:pPr>
              <a:r>
                <a:t>Large Q</a:t>
              </a:r>
              <a:r>
                <a:rPr baseline="31999"/>
                <a:t>2 </a:t>
              </a:r>
              <a:r>
                <a:rPr i="1"/>
                <a:t>Hadronization</a:t>
              </a:r>
              <a:endParaRPr i="1"/>
            </a:p>
            <a:p>
              <a:pPr marL="40639" marR="40639" algn="ctr" defTabSz="914400">
                <a:defRPr i="1" sz="1800">
                  <a:solidFill>
                    <a:srgbClr val="021EAA"/>
                  </a:solidFill>
                  <a:uFill>
                    <a:solidFill>
                      <a:srgbClr val="000000"/>
                    </a:solidFill>
                  </a:uFill>
                  <a:latin typeface="+mn-lt"/>
                  <a:ea typeface="+mn-ea"/>
                  <a:cs typeface="+mn-cs"/>
                  <a:sym typeface="Arial"/>
                </a:defRPr>
              </a:pPr>
              <a:r>
                <a:t>Energy-Loss</a:t>
              </a:r>
            </a:p>
          </p:txBody>
        </p:sp>
        <p:pic>
          <p:nvPicPr>
            <p:cNvPr id="731" name=""/>
            <p:cNvPicPr>
              <a:picLocks noChangeAspect="0"/>
            </p:cNvPicPr>
            <p:nvPr/>
          </p:nvPicPr>
          <p:blipFill>
            <a:blip r:embed="rId5">
              <a:extLst/>
            </a:blip>
            <a:stretch>
              <a:fillRect/>
            </a:stretch>
          </p:blipFill>
          <p:spPr>
            <a:xfrm>
              <a:off x="-5868" y="-50800"/>
              <a:ext cx="1978464" cy="1252869"/>
            </a:xfrm>
            <a:prstGeom prst="rect">
              <a:avLst/>
            </a:prstGeom>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724"/>
                                        </p:tgtEl>
                                        <p:attrNameLst>
                                          <p:attrName>style.visibility</p:attrName>
                                        </p:attrNameLst>
                                      </p:cBhvr>
                                      <p:to>
                                        <p:strVal val="visible"/>
                                      </p:to>
                                    </p:set>
                                    <p:animEffect filter="wipe(right)" transition="in">
                                      <p:cBhvr>
                                        <p:cTn id="7" dur="100"/>
                                        <p:tgtEl>
                                          <p:spTgt spid="7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725"/>
                                        </p:tgtEl>
                                        <p:attrNameLst>
                                          <p:attrName>style.visibility</p:attrName>
                                        </p:attrNameLst>
                                      </p:cBhvr>
                                      <p:to>
                                        <p:strVal val="visible"/>
                                      </p:to>
                                    </p:set>
                                    <p:animEffect filter="wipe(down)" transition="in">
                                      <p:cBhvr>
                                        <p:cTn id="12" dur="100"/>
                                        <p:tgtEl>
                                          <p:spTgt spid="72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729"/>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4" fill="hold">
                                  <p:stCondLst>
                                    <p:cond delay="0"/>
                                  </p:stCondLst>
                                  <p:iterate type="el" backwards="0">
                                    <p:tmAbs val="0"/>
                                  </p:iterate>
                                  <p:childTnLst>
                                    <p:set>
                                      <p:cBhvr>
                                        <p:cTn id="19" fill="hold"/>
                                        <p:tgtEl>
                                          <p:spTgt spid="7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5" grpId="2"/>
      <p:bldP build="whole" bldLvl="1" animBg="1" rev="0" advAuto="0" spid="729" grpId="3"/>
      <p:bldP build="whole" bldLvl="1" animBg="1" rev="0" advAuto="0" spid="733" grpId="4"/>
      <p:bldP build="whole" bldLvl="1" animBg="1" rev="0" advAuto="0" spid="724"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5" name="Shape 735"/>
          <p:cNvSpPr/>
          <p:nvPr/>
        </p:nvSpPr>
        <p:spPr>
          <a:xfrm>
            <a:off x="152400" y="685800"/>
            <a:ext cx="8839200" cy="1588"/>
          </a:xfrm>
          <a:prstGeom prst="line">
            <a:avLst/>
          </a:prstGeom>
          <a:ln w="38100">
            <a:solidFill>
              <a:srgbClr val="021EAA"/>
            </a:solidFill>
          </a:ln>
        </p:spPr>
        <p:txBody>
          <a:bodyPr lIns="0" tIns="0" rIns="0" bIns="0"/>
          <a:lstStyle/>
          <a:p>
            <a:pPr/>
          </a:p>
        </p:txBody>
      </p:sp>
      <p:sp>
        <p:nvSpPr>
          <p:cNvPr id="736" name="Shape 736"/>
          <p:cNvSpPr/>
          <p:nvPr>
            <p:ph type="title"/>
          </p:nvPr>
        </p:nvSpPr>
        <p:spPr>
          <a:xfrm>
            <a:off x="106362" y="31948"/>
            <a:ext cx="8931276" cy="674490"/>
          </a:xfrm>
          <a:prstGeom prst="rect">
            <a:avLst/>
          </a:prstGeom>
        </p:spPr>
        <p:txBody>
          <a:bodyPr/>
          <a:lstStyle/>
          <a:p>
            <a:pPr/>
            <a:r>
              <a:t>Requirements: √s and Polarization</a:t>
            </a:r>
          </a:p>
        </p:txBody>
      </p:sp>
      <p:sp>
        <p:nvSpPr>
          <p:cNvPr id="737" name="Shape 737"/>
          <p:cNvSpPr/>
          <p:nvPr>
            <p:ph type="body" sz="half" idx="1"/>
          </p:nvPr>
        </p:nvSpPr>
        <p:spPr>
          <a:xfrm>
            <a:off x="430040" y="5242902"/>
            <a:ext cx="8519664" cy="1473338"/>
          </a:xfrm>
          <a:prstGeom prst="rect">
            <a:avLst/>
          </a:prstGeom>
        </p:spPr>
        <p:txBody>
          <a:bodyPr/>
          <a:lstStyle/>
          <a:p>
            <a:pPr marL="288636" indent="-288636">
              <a:spcBef>
                <a:spcPts val="200"/>
              </a:spcBef>
              <a:defRPr sz="2000"/>
            </a:pPr>
            <a:r>
              <a:t>Need to reach low-x where gluons dominate (∆G,  ∆Σ range!)</a:t>
            </a:r>
          </a:p>
          <a:p>
            <a:pPr marL="288636" indent="-288636">
              <a:spcBef>
                <a:spcPts val="200"/>
              </a:spcBef>
              <a:defRPr sz="2000"/>
            </a:pPr>
            <a:r>
              <a:t>Flexible energies (see also structure functions later)</a:t>
            </a:r>
          </a:p>
          <a:p>
            <a:pPr marL="288636" indent="-288636">
              <a:spcBef>
                <a:spcPts val="200"/>
              </a:spcBef>
              <a:defRPr sz="2000"/>
            </a:pPr>
            <a:r>
              <a:t>Need sufficient lever arm in Q</a:t>
            </a:r>
            <a:r>
              <a:rPr baseline="31999"/>
              <a:t>2</a:t>
            </a:r>
            <a:r>
              <a:t> at </a:t>
            </a:r>
            <a:r>
              <a:rPr b="1"/>
              <a:t>fixed</a:t>
            </a:r>
            <a:r>
              <a:t> x  (evolution eq. along Q</a:t>
            </a:r>
            <a:r>
              <a:rPr baseline="31999"/>
              <a:t>2</a:t>
            </a:r>
            <a:r>
              <a:t> or x)</a:t>
            </a:r>
          </a:p>
          <a:p>
            <a:pPr marL="288636" indent="-288636">
              <a:spcBef>
                <a:spcPts val="200"/>
              </a:spcBef>
              <a:defRPr sz="2000"/>
            </a:pPr>
            <a:r>
              <a:t>Electrons and protons/light nuclei (p, He</a:t>
            </a:r>
            <a:r>
              <a:rPr baseline="31999"/>
              <a:t>3</a:t>
            </a:r>
            <a:r>
              <a:t> or D) highly polarized (70%)</a:t>
            </a:r>
          </a:p>
        </p:txBody>
      </p:sp>
      <p:sp>
        <p:nvSpPr>
          <p:cNvPr id="738" name="Shape 73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9" name="NEWx-q2-polccdis.new.eps.pdf"/>
          <p:cNvPicPr>
            <a:picLocks noChangeAspect="1"/>
          </p:cNvPicPr>
          <p:nvPr/>
        </p:nvPicPr>
        <p:blipFill>
          <a:blip r:embed="rId3">
            <a:extLst/>
          </a:blip>
          <a:srcRect l="871" t="0" r="0" b="0"/>
          <a:stretch>
            <a:fillRect/>
          </a:stretch>
        </p:blipFill>
        <p:spPr>
          <a:xfrm>
            <a:off x="751860" y="821407"/>
            <a:ext cx="6243005" cy="4450734"/>
          </a:xfrm>
          <a:prstGeom prst="rect">
            <a:avLst/>
          </a:prstGeom>
          <a:ln w="12700"/>
        </p:spPr>
      </p:pic>
      <p:sp>
        <p:nvSpPr>
          <p:cNvPr id="740" name="Shape 740"/>
          <p:cNvSpPr/>
          <p:nvPr/>
        </p:nvSpPr>
        <p:spPr>
          <a:xfrm>
            <a:off x="7201957" y="721448"/>
            <a:ext cx="1561218" cy="8293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polarized </a:t>
            </a:r>
          </a:p>
          <a:p>
            <a:pPr marL="40639" marR="40639" defTabSz="914400">
              <a:defRPr sz="2400">
                <a:uFill>
                  <a:solidFill>
                    <a:srgbClr val="000000"/>
                  </a:solidFill>
                </a:uFill>
                <a:latin typeface="+mn-lt"/>
                <a:ea typeface="+mn-ea"/>
                <a:cs typeface="+mn-cs"/>
                <a:sym typeface="Arial"/>
              </a:defRPr>
            </a:pPr>
            <a:r>
              <a:rPr i="1"/>
              <a:t>ep, </a:t>
            </a:r>
            <a:r>
              <a:rPr>
                <a:latin typeface="Symbol"/>
                <a:ea typeface="Symbol"/>
                <a:cs typeface="Symbol"/>
                <a:sym typeface="Symbol"/>
              </a:rPr>
              <a:t>μ</a:t>
            </a:r>
            <a:r>
              <a:rPr i="1"/>
              <a:t>p</a:t>
            </a:r>
            <a:r>
              <a:t>, </a:t>
            </a:r>
            <a:r>
              <a:rPr i="1"/>
              <a:t>pp</a:t>
            </a:r>
          </a:p>
        </p:txBody>
      </p:sp>
      <p:sp>
        <p:nvSpPr>
          <p:cNvPr id="741" name="Shape 741"/>
          <p:cNvSpPr/>
          <p:nvPr/>
        </p:nvSpPr>
        <p:spPr>
          <a:xfrm flipV="1">
            <a:off x="1752433" y="4606131"/>
            <a:ext cx="2329475" cy="1"/>
          </a:xfrm>
          <a:prstGeom prst="line">
            <a:avLst/>
          </a:prstGeom>
          <a:ln w="50800">
            <a:solidFill>
              <a:srgbClr val="E32400"/>
            </a:solidFill>
            <a:headEnd type="stealth"/>
          </a:ln>
        </p:spPr>
        <p:txBody>
          <a:bodyPr lIns="0" tIns="0" rIns="0" bIns="0"/>
          <a:lstStyle/>
          <a:p>
            <a:pPr/>
          </a:p>
        </p:txBody>
      </p:sp>
      <p:sp>
        <p:nvSpPr>
          <p:cNvPr id="742" name="Shape 742"/>
          <p:cNvSpPr/>
          <p:nvPr/>
        </p:nvSpPr>
        <p:spPr>
          <a:xfrm>
            <a:off x="4100560" y="2962688"/>
            <a:ext cx="1" cy="1601925"/>
          </a:xfrm>
          <a:prstGeom prst="line">
            <a:avLst/>
          </a:prstGeom>
          <a:ln w="50800">
            <a:solidFill>
              <a:srgbClr val="002E7A"/>
            </a:solidFill>
            <a:headEnd type="stealth"/>
          </a:ln>
        </p:spPr>
        <p:txBody>
          <a:bodyPr lIns="0" tIns="0" rIns="0" bIns="0"/>
          <a:lstStyle/>
          <a:p>
            <a:pPr/>
          </a:p>
        </p:txBody>
      </p:sp>
      <p:pic>
        <p:nvPicPr>
          <p:cNvPr id="743" name="droppedImage.pdf"/>
          <p:cNvPicPr>
            <a:picLocks noChangeAspect="1"/>
          </p:cNvPicPr>
          <p:nvPr/>
        </p:nvPicPr>
        <p:blipFill>
          <a:blip r:embed="rId4">
            <a:extLst/>
          </a:blip>
          <a:stretch>
            <a:fillRect/>
          </a:stretch>
        </p:blipFill>
        <p:spPr>
          <a:xfrm>
            <a:off x="7186906" y="4240119"/>
            <a:ext cx="1642120" cy="331742"/>
          </a:xfrm>
          <a:prstGeom prst="rect">
            <a:avLst/>
          </a:prstGeom>
          <a:ln w="12700"/>
        </p:spPr>
      </p:pic>
      <p:grpSp>
        <p:nvGrpSpPr>
          <p:cNvPr id="748" name="Group 748"/>
          <p:cNvGrpSpPr/>
          <p:nvPr/>
        </p:nvGrpSpPr>
        <p:grpSpPr>
          <a:xfrm>
            <a:off x="1558131" y="1058068"/>
            <a:ext cx="3522327" cy="1876413"/>
            <a:chOff x="0" y="0"/>
            <a:chExt cx="3522326" cy="1876412"/>
          </a:xfrm>
        </p:grpSpPr>
        <p:grpSp>
          <p:nvGrpSpPr>
            <p:cNvPr id="746" name="Group 746"/>
            <p:cNvGrpSpPr/>
            <p:nvPr/>
          </p:nvGrpSpPr>
          <p:grpSpPr>
            <a:xfrm>
              <a:off x="0" y="0"/>
              <a:ext cx="3522326" cy="1876413"/>
              <a:chOff x="0" y="0"/>
              <a:chExt cx="3522325" cy="1876412"/>
            </a:xfrm>
          </p:grpSpPr>
          <p:sp>
            <p:nvSpPr>
              <p:cNvPr id="744" name="Shape 744"/>
              <p:cNvSpPr/>
              <p:nvPr/>
            </p:nvSpPr>
            <p:spPr>
              <a:xfrm rot="14110995">
                <a:off x="2697967" y="1138453"/>
                <a:ext cx="768365" cy="537957"/>
              </a:xfrm>
              <a:prstGeom prst="rightArrow">
                <a:avLst>
                  <a:gd name="adj1" fmla="val 47468"/>
                  <a:gd name="adj2" fmla="val 77348"/>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45" name="Shape 745"/>
              <p:cNvSpPr/>
              <p:nvPr/>
            </p:nvSpPr>
            <p:spPr>
              <a:xfrm>
                <a:off x="0" y="0"/>
                <a:ext cx="2833100" cy="1371213"/>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747" name="pasted-image.pdf"/>
            <p:cNvPicPr>
              <a:picLocks noChangeAspect="1"/>
            </p:cNvPicPr>
            <p:nvPr/>
          </p:nvPicPr>
          <p:blipFill>
            <a:blip r:embed="rId5">
              <a:extLst/>
            </a:blip>
            <a:stretch>
              <a:fillRect/>
            </a:stretch>
          </p:blipFill>
          <p:spPr>
            <a:xfrm>
              <a:off x="2324375" y="1118982"/>
              <a:ext cx="403526" cy="331789"/>
            </a:xfrm>
            <a:prstGeom prst="rect">
              <a:avLst/>
            </a:prstGeom>
            <a:ln w="12700" cap="flat">
              <a:noFill/>
              <a:round/>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741"/>
                                        </p:tgtEl>
                                        <p:attrNameLst>
                                          <p:attrName>style.visibility</p:attrName>
                                        </p:attrNameLst>
                                      </p:cBhvr>
                                      <p:to>
                                        <p:strVal val="visible"/>
                                      </p:to>
                                    </p:set>
                                    <p:animEffect filter="wipe(right)" transition="in">
                                      <p:cBhvr>
                                        <p:cTn id="7" dur="100"/>
                                        <p:tgtEl>
                                          <p:spTgt spid="7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74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4" presetID="22" grpId="3" fill="hold">
                                  <p:stCondLst>
                                    <p:cond delay="0"/>
                                  </p:stCondLst>
                                  <p:iterate type="el" backwards="0">
                                    <p:tmAbs val="0"/>
                                  </p:iterate>
                                  <p:childTnLst>
                                    <p:set>
                                      <p:cBhvr>
                                        <p:cTn id="15" fill="hold"/>
                                        <p:tgtEl>
                                          <p:spTgt spid="742"/>
                                        </p:tgtEl>
                                        <p:attrNameLst>
                                          <p:attrName>style.visibility</p:attrName>
                                        </p:attrNameLst>
                                      </p:cBhvr>
                                      <p:to>
                                        <p:strVal val="visible"/>
                                      </p:to>
                                    </p:set>
                                    <p:animEffect filter="wipe(down)" transition="in">
                                      <p:cBhvr>
                                        <p:cTn id="16" dur="100"/>
                                        <p:tgtEl>
                                          <p:spTgt spid="7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8" grpId="2"/>
      <p:bldP build="whole" bldLvl="1" animBg="1" rev="0" advAuto="0" spid="741" grpId="1"/>
      <p:bldP build="whole" bldLvl="1" animBg="1" rev="0" advAuto="0" spid="742" grpId="3"/>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2" name="NEWxq2plane-xA-EIC.pdf"/>
          <p:cNvPicPr>
            <a:picLocks noChangeAspect="1"/>
          </p:cNvPicPr>
          <p:nvPr/>
        </p:nvPicPr>
        <p:blipFill>
          <a:blip r:embed="rId2">
            <a:extLst/>
          </a:blip>
          <a:srcRect l="0" t="3845" r="0" b="3845"/>
          <a:stretch>
            <a:fillRect/>
          </a:stretch>
        </p:blipFill>
        <p:spPr>
          <a:xfrm>
            <a:off x="654706" y="810800"/>
            <a:ext cx="6356220" cy="4525063"/>
          </a:xfrm>
          <a:prstGeom prst="rect">
            <a:avLst/>
          </a:prstGeom>
          <a:ln w="12700"/>
        </p:spPr>
      </p:pic>
      <p:sp>
        <p:nvSpPr>
          <p:cNvPr id="753" name="Shape 753"/>
          <p:cNvSpPr/>
          <p:nvPr/>
        </p:nvSpPr>
        <p:spPr>
          <a:xfrm>
            <a:off x="152400" y="685800"/>
            <a:ext cx="8839200" cy="1588"/>
          </a:xfrm>
          <a:prstGeom prst="line">
            <a:avLst/>
          </a:prstGeom>
          <a:ln w="38100">
            <a:solidFill>
              <a:srgbClr val="021EAA"/>
            </a:solidFill>
          </a:ln>
        </p:spPr>
        <p:txBody>
          <a:bodyPr lIns="0" tIns="0" rIns="0" bIns="0"/>
          <a:lstStyle/>
          <a:p>
            <a:pPr/>
          </a:p>
        </p:txBody>
      </p:sp>
      <p:sp>
        <p:nvSpPr>
          <p:cNvPr id="754" name="Shape 754"/>
          <p:cNvSpPr/>
          <p:nvPr>
            <p:ph type="title"/>
          </p:nvPr>
        </p:nvSpPr>
        <p:spPr>
          <a:xfrm>
            <a:off x="106362" y="31948"/>
            <a:ext cx="8931276" cy="674490"/>
          </a:xfrm>
          <a:prstGeom prst="rect">
            <a:avLst/>
          </a:prstGeom>
        </p:spPr>
        <p:txBody>
          <a:bodyPr/>
          <a:lstStyle/>
          <a:p>
            <a:pPr/>
            <a:r>
              <a:t>Requirements: √s and Beam Masses</a:t>
            </a:r>
          </a:p>
        </p:txBody>
      </p:sp>
      <p:sp>
        <p:nvSpPr>
          <p:cNvPr id="755" name="Shape 755"/>
          <p:cNvSpPr/>
          <p:nvPr>
            <p:ph type="body" sz="quarter" idx="1"/>
          </p:nvPr>
        </p:nvSpPr>
        <p:spPr>
          <a:xfrm>
            <a:off x="304842" y="5281186"/>
            <a:ext cx="8062828" cy="1426965"/>
          </a:xfrm>
          <a:prstGeom prst="rect">
            <a:avLst/>
          </a:prstGeom>
        </p:spPr>
        <p:txBody>
          <a:bodyPr/>
          <a:lstStyle/>
          <a:p>
            <a:pPr marL="288636" indent="-288636">
              <a:spcBef>
                <a:spcPts val="500"/>
              </a:spcBef>
              <a:defRPr sz="2000"/>
            </a:pPr>
            <a:r>
              <a:t>Saturation physics needs low-x reach and wide range of nuclei       (A dependence) up to the heaviest A (Q</a:t>
            </a:r>
            <a:r>
              <a:rPr baseline="-5999"/>
              <a:t>s </a:t>
            </a:r>
            <a:r>
              <a:t>enhancement): d ➟ U</a:t>
            </a:r>
          </a:p>
          <a:p>
            <a:pPr marL="288636" indent="-288636">
              <a:spcBef>
                <a:spcPts val="500"/>
              </a:spcBef>
              <a:defRPr sz="2000"/>
            </a:pPr>
            <a:r>
              <a:t>Need sufficient lever arm in Q</a:t>
            </a:r>
            <a:r>
              <a:rPr baseline="31999"/>
              <a:t>2</a:t>
            </a:r>
            <a:r>
              <a:t> up to at least x = 10</a:t>
            </a:r>
            <a:r>
              <a:rPr baseline="31999"/>
              <a:t>-3 </a:t>
            </a:r>
            <a:r>
              <a:t>to verify non-linear evolution equations of CGC</a:t>
            </a:r>
          </a:p>
        </p:txBody>
      </p:sp>
      <p:sp>
        <p:nvSpPr>
          <p:cNvPr id="756" name="Shape 75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7" name="Shape 757"/>
          <p:cNvSpPr/>
          <p:nvPr/>
        </p:nvSpPr>
        <p:spPr>
          <a:xfrm>
            <a:off x="7181143" y="777556"/>
            <a:ext cx="1760053" cy="8293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eA, </a:t>
            </a:r>
            <a:r>
              <a:rPr>
                <a:latin typeface="Symbol"/>
                <a:ea typeface="Symbol"/>
                <a:cs typeface="Symbol"/>
                <a:sym typeface="Symbol"/>
              </a:rPr>
              <a:t>μ</a:t>
            </a:r>
            <a:r>
              <a:t>A, </a:t>
            </a:r>
            <a:r>
              <a:rPr>
                <a:latin typeface="Symbol"/>
                <a:ea typeface="Symbol"/>
                <a:cs typeface="Symbol"/>
                <a:sym typeface="Symbol"/>
              </a:rPr>
              <a:t>ν</a:t>
            </a:r>
            <a:r>
              <a:t>A </a:t>
            </a:r>
          </a:p>
          <a:p>
            <a:pPr marL="40639" marR="40639" defTabSz="914400">
              <a:defRPr sz="2400">
                <a:uFill>
                  <a:solidFill>
                    <a:srgbClr val="000000"/>
                  </a:solidFill>
                </a:uFill>
                <a:latin typeface="+mn-lt"/>
                <a:ea typeface="+mn-ea"/>
                <a:cs typeface="+mn-cs"/>
                <a:sym typeface="Arial"/>
              </a:defRPr>
            </a:pPr>
            <a:r>
              <a:t>(A ≥ Fe)</a:t>
            </a:r>
          </a:p>
        </p:txBody>
      </p:sp>
      <p:grpSp>
        <p:nvGrpSpPr>
          <p:cNvPr id="760" name="Group 760"/>
          <p:cNvGrpSpPr/>
          <p:nvPr/>
        </p:nvGrpSpPr>
        <p:grpSpPr>
          <a:xfrm>
            <a:off x="1525984" y="983059"/>
            <a:ext cx="3449880" cy="1025886"/>
            <a:chOff x="0" y="0"/>
            <a:chExt cx="3449879" cy="1025884"/>
          </a:xfrm>
        </p:grpSpPr>
        <p:sp>
          <p:nvSpPr>
            <p:cNvPr id="758" name="Shape 758"/>
            <p:cNvSpPr/>
            <p:nvPr/>
          </p:nvSpPr>
          <p:spPr>
            <a:xfrm>
              <a:off x="0" y="0"/>
              <a:ext cx="2904970" cy="1025885"/>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59" name="Shape 759"/>
            <p:cNvSpPr/>
            <p:nvPr/>
          </p:nvSpPr>
          <p:spPr>
            <a:xfrm>
              <a:off x="2642151" y="180578"/>
              <a:ext cx="807729" cy="544352"/>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766" name="Group 766"/>
          <p:cNvGrpSpPr/>
          <p:nvPr/>
        </p:nvGrpSpPr>
        <p:grpSpPr>
          <a:xfrm>
            <a:off x="3746925" y="842284"/>
            <a:ext cx="2651505" cy="1662007"/>
            <a:chOff x="876300" y="-177800"/>
            <a:chExt cx="2651503" cy="1662005"/>
          </a:xfrm>
        </p:grpSpPr>
        <p:sp>
          <p:nvSpPr>
            <p:cNvPr id="761" name="Shape 761"/>
            <p:cNvSpPr/>
            <p:nvPr/>
          </p:nvSpPr>
          <p:spPr>
            <a:xfrm>
              <a:off x="1399289" y="26298"/>
              <a:ext cx="1488609" cy="1214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4" y="0"/>
                  </a:moveTo>
                  <a:lnTo>
                    <a:pt x="0" y="19506"/>
                  </a:lnTo>
                  <a:lnTo>
                    <a:pt x="1227" y="21600"/>
                  </a:lnTo>
                  <a:lnTo>
                    <a:pt x="21600" y="1685"/>
                  </a:lnTo>
                  <a:lnTo>
                    <a:pt x="20004" y="0"/>
                  </a:lnTo>
                  <a:close/>
                </a:path>
              </a:pathLst>
            </a:custGeom>
            <a:solidFill>
              <a:srgbClr val="FFFFFF"/>
            </a:solidFill>
            <a:ln w="101600" cap="flat">
              <a:solidFill>
                <a:srgbClr val="FFFFFF"/>
              </a:solidFill>
              <a:prstDash val="solid"/>
              <a:miter lim="400000"/>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nvGrpSpPr>
            <p:cNvPr id="765" name="Group 765"/>
            <p:cNvGrpSpPr/>
            <p:nvPr/>
          </p:nvGrpSpPr>
          <p:grpSpPr>
            <a:xfrm>
              <a:off x="876300" y="-177801"/>
              <a:ext cx="2651504" cy="1662007"/>
              <a:chOff x="-50799" y="-50800"/>
              <a:chExt cx="2651503" cy="1662005"/>
            </a:xfrm>
          </p:grpSpPr>
          <p:sp>
            <p:nvSpPr>
              <p:cNvPr id="762" name="Shape 762"/>
              <p:cNvSpPr/>
              <p:nvPr/>
            </p:nvSpPr>
            <p:spPr>
              <a:xfrm>
                <a:off x="128637" y="212758"/>
                <a:ext cx="2292629" cy="1134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40639" marR="40639" algn="ctr" defTabSz="914400">
                  <a:defRPr sz="2100">
                    <a:solidFill>
                      <a:srgbClr val="021EAA"/>
                    </a:solidFill>
                    <a:uFill>
                      <a:solidFill>
                        <a:srgbClr val="000000"/>
                      </a:solidFill>
                    </a:uFill>
                    <a:latin typeface="+mn-lt"/>
                    <a:ea typeface="+mn-ea"/>
                    <a:cs typeface="+mn-cs"/>
                    <a:sym typeface="Arial"/>
                  </a:defRPr>
                </a:pPr>
                <a:r>
                  <a:t>Large Q</a:t>
                </a:r>
                <a:r>
                  <a:rPr baseline="31999"/>
                  <a:t>2</a:t>
                </a:r>
                <a:r>
                  <a:t>, large </a:t>
                </a:r>
                <a:r>
                  <a:rPr>
                    <a:latin typeface="Symbol"/>
                    <a:ea typeface="Symbol"/>
                    <a:cs typeface="Symbol"/>
                    <a:sym typeface="Symbol"/>
                  </a:rPr>
                  <a:t>ν</a:t>
                </a:r>
                <a:endParaRPr>
                  <a:latin typeface="Symbol"/>
                  <a:ea typeface="Symbol"/>
                  <a:cs typeface="Symbol"/>
                  <a:sym typeface="Symbol"/>
                </a:endParaRPr>
              </a:p>
              <a:p>
                <a:pPr marL="40639" marR="40639" algn="ctr" defTabSz="914400">
                  <a:defRPr i="1" sz="2100">
                    <a:solidFill>
                      <a:srgbClr val="021EAA"/>
                    </a:solidFill>
                    <a:uFill>
                      <a:solidFill>
                        <a:srgbClr val="000000"/>
                      </a:solidFill>
                    </a:uFill>
                    <a:latin typeface="+mn-lt"/>
                    <a:ea typeface="+mn-ea"/>
                    <a:cs typeface="+mn-cs"/>
                    <a:sym typeface="Arial"/>
                  </a:defRPr>
                </a:pPr>
                <a:r>
                  <a:t>Hadronization</a:t>
                </a:r>
              </a:p>
              <a:p>
                <a:pPr marL="40639" marR="40639" algn="ctr" defTabSz="914400">
                  <a:defRPr i="1" sz="2100">
                    <a:solidFill>
                      <a:srgbClr val="021EAA"/>
                    </a:solidFill>
                    <a:uFill>
                      <a:solidFill>
                        <a:srgbClr val="000000"/>
                      </a:solidFill>
                    </a:uFill>
                    <a:latin typeface="+mn-lt"/>
                    <a:ea typeface="+mn-ea"/>
                    <a:cs typeface="+mn-cs"/>
                    <a:sym typeface="Arial"/>
                  </a:defRPr>
                </a:pPr>
                <a:r>
                  <a:t>Energy-Loss</a:t>
                </a:r>
              </a:p>
            </p:txBody>
          </p:sp>
          <p:pic>
            <p:nvPicPr>
              <p:cNvPr id="763" name=""/>
              <p:cNvPicPr>
                <a:picLocks noChangeAspect="0"/>
              </p:cNvPicPr>
              <p:nvPr/>
            </p:nvPicPr>
            <p:blipFill>
              <a:blip r:embed="rId3">
                <a:extLst/>
              </a:blip>
              <a:stretch>
                <a:fillRect/>
              </a:stretch>
            </p:blipFill>
            <p:spPr>
              <a:xfrm>
                <a:off x="-50800" y="-50800"/>
                <a:ext cx="2651504" cy="1662006"/>
              </a:xfrm>
              <a:prstGeom prst="rect">
                <a:avLst/>
              </a:prstGeom>
              <a:effectLst/>
            </p:spPr>
          </p:pic>
        </p:grpSp>
      </p:grpSp>
      <p:grpSp>
        <p:nvGrpSpPr>
          <p:cNvPr id="771" name="Group 771"/>
          <p:cNvGrpSpPr/>
          <p:nvPr/>
        </p:nvGrpSpPr>
        <p:grpSpPr>
          <a:xfrm>
            <a:off x="1606734" y="3298330"/>
            <a:ext cx="2561996" cy="1265017"/>
            <a:chOff x="-50799" y="25399"/>
            <a:chExt cx="2561994" cy="1265016"/>
          </a:xfrm>
        </p:grpSpPr>
        <p:sp>
          <p:nvSpPr>
            <p:cNvPr id="767" name="Shape 767"/>
            <p:cNvSpPr/>
            <p:nvPr/>
          </p:nvSpPr>
          <p:spPr>
            <a:xfrm>
              <a:off x="420853" y="348962"/>
              <a:ext cx="1493276" cy="729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16" y="0"/>
                  </a:moveTo>
                  <a:lnTo>
                    <a:pt x="0" y="17959"/>
                  </a:lnTo>
                  <a:lnTo>
                    <a:pt x="11274" y="21600"/>
                  </a:lnTo>
                  <a:lnTo>
                    <a:pt x="21600" y="19015"/>
                  </a:lnTo>
                  <a:lnTo>
                    <a:pt x="16375" y="213"/>
                  </a:lnTo>
                  <a:lnTo>
                    <a:pt x="7016" y="0"/>
                  </a:lnTo>
                  <a:close/>
                </a:path>
              </a:pathLst>
            </a:custGeom>
            <a:solidFill>
              <a:srgbClr val="F6F6F5"/>
            </a:solidFill>
            <a:ln w="12700" cap="flat">
              <a:noFill/>
              <a:miter lim="400000"/>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pic>
          <p:nvPicPr>
            <p:cNvPr id="768" name=""/>
            <p:cNvPicPr>
              <a:picLocks noChangeAspect="0"/>
            </p:cNvPicPr>
            <p:nvPr/>
          </p:nvPicPr>
          <p:blipFill>
            <a:blip r:embed="rId4">
              <a:extLst/>
            </a:blip>
            <a:stretch>
              <a:fillRect/>
            </a:stretch>
          </p:blipFill>
          <p:spPr>
            <a:xfrm>
              <a:off x="-50800" y="25400"/>
              <a:ext cx="2561996" cy="1265017"/>
            </a:xfrm>
            <a:prstGeom prst="rect">
              <a:avLst/>
            </a:prstGeom>
            <a:effectLst/>
          </p:spPr>
        </p:pic>
        <p:sp>
          <p:nvSpPr>
            <p:cNvPr id="770" name="Shape 770"/>
            <p:cNvSpPr/>
            <p:nvPr/>
          </p:nvSpPr>
          <p:spPr>
            <a:xfrm>
              <a:off x="494039" y="273344"/>
              <a:ext cx="1440160" cy="70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40639" marR="40639" algn="ctr" defTabSz="914400">
                <a:defRPr sz="2100">
                  <a:solidFill>
                    <a:srgbClr val="021EAA"/>
                  </a:solidFill>
                  <a:uFill>
                    <a:solidFill>
                      <a:srgbClr val="000000"/>
                    </a:solidFill>
                  </a:uFill>
                  <a:latin typeface="+mn-lt"/>
                  <a:ea typeface="+mn-ea"/>
                  <a:cs typeface="+mn-cs"/>
                  <a:sym typeface="Arial"/>
                </a:defRPr>
              </a:pPr>
              <a:r>
                <a:t>Low-x</a:t>
              </a:r>
            </a:p>
            <a:p>
              <a:pPr marL="40639" marR="40639" algn="ctr" defTabSz="914400">
                <a:defRPr i="1" sz="2100">
                  <a:solidFill>
                    <a:srgbClr val="021EAA"/>
                  </a:solidFill>
                  <a:uFill>
                    <a:solidFill>
                      <a:srgbClr val="000000"/>
                    </a:solidFill>
                  </a:uFill>
                  <a:latin typeface="+mn-lt"/>
                  <a:ea typeface="+mn-ea"/>
                  <a:cs typeface="+mn-cs"/>
                  <a:sym typeface="Arial"/>
                </a:defRPr>
              </a:pPr>
              <a:r>
                <a:t>Saturation</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60"/>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1" grpId="1"/>
      <p:bldP build="whole" bldLvl="1" animBg="1" rev="0" advAuto="0" spid="760" grpId="2"/>
      <p:bldP build="whole" bldLvl="1" animBg="1" rev="0" advAuto="0" spid="766" grpId="3"/>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3" name="Shape 773"/>
          <p:cNvSpPr/>
          <p:nvPr/>
        </p:nvSpPr>
        <p:spPr>
          <a:xfrm>
            <a:off x="152400" y="685800"/>
            <a:ext cx="8839200" cy="1588"/>
          </a:xfrm>
          <a:prstGeom prst="line">
            <a:avLst/>
          </a:prstGeom>
          <a:ln w="38100">
            <a:solidFill>
              <a:srgbClr val="021EAA"/>
            </a:solidFill>
          </a:ln>
        </p:spPr>
        <p:txBody>
          <a:bodyPr lIns="0" tIns="0" rIns="0" bIns="0"/>
          <a:lstStyle/>
          <a:p>
            <a:pPr/>
          </a:p>
        </p:txBody>
      </p:sp>
      <p:sp>
        <p:nvSpPr>
          <p:cNvPr id="774" name="Shape 774"/>
          <p:cNvSpPr/>
          <p:nvPr>
            <p:ph type="title"/>
          </p:nvPr>
        </p:nvSpPr>
        <p:spPr>
          <a:xfrm>
            <a:off x="106362" y="-11113"/>
            <a:ext cx="8931276" cy="717551"/>
          </a:xfrm>
          <a:prstGeom prst="rect">
            <a:avLst/>
          </a:prstGeom>
        </p:spPr>
        <p:txBody>
          <a:bodyPr/>
          <a:lstStyle/>
          <a:p>
            <a:pPr/>
            <a:r>
              <a:t>Why Else Is Diffraction So Important?</a:t>
            </a:r>
          </a:p>
        </p:txBody>
      </p:sp>
      <p:sp>
        <p:nvSpPr>
          <p:cNvPr id="775" name="Shape 775"/>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6" name="Shape 776"/>
          <p:cNvSpPr/>
          <p:nvPr/>
        </p:nvSpPr>
        <p:spPr>
          <a:xfrm>
            <a:off x="254000" y="6159500"/>
            <a:ext cx="1007375" cy="406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buClr>
                <a:srgbClr val="000000"/>
              </a:buClr>
              <a:defRPr b="1" sz="2100">
                <a:solidFill>
                  <a:srgbClr val="E32400"/>
                </a:solidFill>
                <a:uFill>
                  <a:solidFill>
                    <a:srgbClr val="E32400"/>
                  </a:solidFill>
                </a:uFill>
              </a:defRPr>
            </a:pPr>
            <a:r>
              <a:rPr>
                <a:latin typeface="+mn-lt"/>
                <a:ea typeface="+mn-ea"/>
                <a:cs typeface="+mn-cs"/>
                <a:sym typeface="Arial"/>
              </a:rPr>
              <a:t>Bonus</a:t>
            </a:r>
            <a:r>
              <a:t>:</a:t>
            </a:r>
          </a:p>
        </p:txBody>
      </p:sp>
      <p:pic>
        <p:nvPicPr>
          <p:cNvPr id="777" name="droppedImage.pdf"/>
          <p:cNvPicPr>
            <a:picLocks noChangeAspect="1"/>
          </p:cNvPicPr>
          <p:nvPr/>
        </p:nvPicPr>
        <p:blipFill>
          <a:blip r:embed="rId2">
            <a:extLst/>
          </a:blip>
          <a:stretch>
            <a:fillRect/>
          </a:stretch>
        </p:blipFill>
        <p:spPr>
          <a:xfrm>
            <a:off x="1536700" y="6070600"/>
            <a:ext cx="330200" cy="533400"/>
          </a:xfrm>
          <a:prstGeom prst="rect">
            <a:avLst/>
          </a:prstGeom>
          <a:ln w="12700">
            <a:miter lim="400000"/>
          </a:ln>
        </p:spPr>
      </p:pic>
      <p:sp>
        <p:nvSpPr>
          <p:cNvPr id="778" name="Shape 778"/>
          <p:cNvSpPr/>
          <p:nvPr/>
        </p:nvSpPr>
        <p:spPr>
          <a:xfrm>
            <a:off x="3009900" y="6070600"/>
            <a:ext cx="2108200" cy="57713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b="1" sz="1700">
                <a:uFill>
                  <a:solidFill>
                    <a:srgbClr val="000000"/>
                  </a:solidFill>
                </a:uFill>
                <a:latin typeface="+mn-lt"/>
                <a:ea typeface="+mn-ea"/>
                <a:cs typeface="+mn-cs"/>
                <a:sym typeface="Arial"/>
              </a:defRPr>
            </a:lvl1pPr>
          </a:lstStyle>
          <a:p>
            <a:pPr/>
            <a:r>
              <a:t>spatial distribution of gluons</a:t>
            </a:r>
          </a:p>
        </p:txBody>
      </p:sp>
      <p:sp>
        <p:nvSpPr>
          <p:cNvPr id="779" name="Shape 779"/>
          <p:cNvSpPr/>
          <p:nvPr/>
        </p:nvSpPr>
        <p:spPr>
          <a:xfrm>
            <a:off x="1941329" y="6359688"/>
            <a:ext cx="966971" cy="3006"/>
          </a:xfrm>
          <a:prstGeom prst="line">
            <a:avLst/>
          </a:prstGeom>
          <a:ln w="38100">
            <a:solidFill>
              <a:srgbClr val="000000"/>
            </a:solidFill>
            <a:miter lim="400000"/>
            <a:headEnd type="stealth"/>
            <a:tailEnd type="stealth"/>
          </a:ln>
        </p:spPr>
        <p:txBody>
          <a:bodyPr lIns="0" tIns="0" rIns="0" bIns="0"/>
          <a:lstStyle/>
          <a:p>
            <a:pPr/>
          </a:p>
        </p:txBody>
      </p:sp>
      <p:sp>
        <p:nvSpPr>
          <p:cNvPr id="780" name="Shape 780"/>
          <p:cNvSpPr/>
          <p:nvPr/>
        </p:nvSpPr>
        <p:spPr>
          <a:xfrm>
            <a:off x="2159000" y="6083300"/>
            <a:ext cx="571625" cy="254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a:uFill>
                  <a:solidFill>
                    <a:srgbClr val="000000"/>
                  </a:solidFill>
                </a:uFill>
                <a:latin typeface="Corbel"/>
                <a:ea typeface="Corbel"/>
                <a:cs typeface="Corbel"/>
                <a:sym typeface="Corbel"/>
              </a:defRPr>
            </a:lvl1pPr>
          </a:lstStyle>
          <a:p>
            <a:pPr/>
            <a:r>
              <a:t>Fourier</a:t>
            </a:r>
          </a:p>
        </p:txBody>
      </p:sp>
      <p:sp>
        <p:nvSpPr>
          <p:cNvPr id="781" name="Shape 781"/>
          <p:cNvSpPr/>
          <p:nvPr/>
        </p:nvSpPr>
        <p:spPr>
          <a:xfrm>
            <a:off x="2120900" y="6388100"/>
            <a:ext cx="732508" cy="254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a:uFill>
                  <a:solidFill>
                    <a:srgbClr val="000000"/>
                  </a:solidFill>
                </a:uFill>
                <a:latin typeface="Corbel"/>
                <a:ea typeface="Corbel"/>
                <a:cs typeface="Corbel"/>
                <a:sym typeface="Corbel"/>
              </a:defRPr>
            </a:lvl1pPr>
          </a:lstStyle>
          <a:p>
            <a:pPr/>
            <a:r>
              <a:t>transform</a:t>
            </a:r>
          </a:p>
        </p:txBody>
      </p:sp>
      <p:pic>
        <p:nvPicPr>
          <p:cNvPr id="782" name="droppedImage.png"/>
          <p:cNvPicPr>
            <a:picLocks noChangeAspect="1"/>
          </p:cNvPicPr>
          <p:nvPr/>
        </p:nvPicPr>
        <p:blipFill>
          <a:blip r:embed="rId3">
            <a:extLst/>
          </a:blip>
          <a:stretch>
            <a:fillRect/>
          </a:stretch>
        </p:blipFill>
        <p:spPr>
          <a:xfrm>
            <a:off x="3966811" y="1464468"/>
            <a:ext cx="3988011" cy="2044701"/>
          </a:xfrm>
          <a:prstGeom prst="rect">
            <a:avLst/>
          </a:prstGeom>
          <a:ln w="12700">
            <a:miter lim="400000"/>
          </a:ln>
        </p:spPr>
      </p:pic>
      <p:grpSp>
        <p:nvGrpSpPr>
          <p:cNvPr id="785" name="Group 785"/>
          <p:cNvGrpSpPr/>
          <p:nvPr/>
        </p:nvGrpSpPr>
        <p:grpSpPr>
          <a:xfrm>
            <a:off x="191392" y="765547"/>
            <a:ext cx="4030648" cy="944191"/>
            <a:chOff x="0" y="0"/>
            <a:chExt cx="4030646" cy="944190"/>
          </a:xfrm>
        </p:grpSpPr>
        <p:sp>
          <p:nvSpPr>
            <p:cNvPr id="783" name="Shape 783"/>
            <p:cNvSpPr/>
            <p:nvPr/>
          </p:nvSpPr>
          <p:spPr>
            <a:xfrm>
              <a:off x="0" y="0"/>
              <a:ext cx="3938464" cy="3599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buClr>
                  <a:srgbClr val="000000"/>
                </a:buClr>
                <a:defRPr sz="2000">
                  <a:uFill>
                    <a:solidFill>
                      <a:srgbClr val="000000"/>
                    </a:solidFill>
                  </a:uFill>
                  <a:latin typeface="+mn-lt"/>
                  <a:ea typeface="+mn-ea"/>
                  <a:cs typeface="+mn-cs"/>
                  <a:sym typeface="Arial"/>
                </a:defRPr>
              </a:pPr>
              <a:r>
                <a:rPr b="1"/>
                <a:t>Recall:</a:t>
              </a:r>
              <a:r>
                <a:t> diffractive pattern in optics</a:t>
              </a:r>
            </a:p>
          </p:txBody>
        </p:sp>
        <p:sp>
          <p:nvSpPr>
            <p:cNvPr id="784" name="Shape 784"/>
            <p:cNvSpPr/>
            <p:nvPr/>
          </p:nvSpPr>
          <p:spPr>
            <a:xfrm>
              <a:off x="914400" y="292100"/>
              <a:ext cx="3116247" cy="652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buClr>
                  <a:srgbClr val="000000"/>
                </a:buClr>
                <a:defRPr sz="2000">
                  <a:uFill>
                    <a:solidFill>
                      <a:srgbClr val="000000"/>
                    </a:solidFill>
                  </a:uFill>
                  <a:latin typeface="+mn-lt"/>
                  <a:ea typeface="+mn-ea"/>
                  <a:cs typeface="+mn-cs"/>
                  <a:sym typeface="Arial"/>
                </a:defRPr>
              </a:pPr>
              <a:r>
                <a:t>position of minima θ</a:t>
              </a:r>
              <a:r>
                <a:rPr baseline="-5999"/>
                <a:t>i</a:t>
              </a:r>
              <a:r>
                <a:t> related to size R of screen </a:t>
              </a:r>
            </a:p>
          </p:txBody>
        </p:sp>
      </p:grpSp>
      <p:pic>
        <p:nvPicPr>
          <p:cNvPr id="786" name="droppedImage.pdf"/>
          <p:cNvPicPr>
            <a:picLocks noChangeAspect="1"/>
          </p:cNvPicPr>
          <p:nvPr/>
        </p:nvPicPr>
        <p:blipFill>
          <a:blip r:embed="rId4">
            <a:extLst/>
          </a:blip>
          <a:stretch>
            <a:fillRect/>
          </a:stretch>
        </p:blipFill>
        <p:spPr>
          <a:xfrm>
            <a:off x="7531100" y="1143000"/>
            <a:ext cx="1219200" cy="241300"/>
          </a:xfrm>
          <a:prstGeom prst="rect">
            <a:avLst/>
          </a:prstGeom>
          <a:ln w="12700">
            <a:miter lim="400000"/>
          </a:ln>
        </p:spPr>
      </p:pic>
      <p:sp>
        <p:nvSpPr>
          <p:cNvPr id="787" name="Shape 787"/>
          <p:cNvSpPr/>
          <p:nvPr/>
        </p:nvSpPr>
        <p:spPr>
          <a:xfrm>
            <a:off x="6856518" y="1544623"/>
            <a:ext cx="1685647" cy="266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sz="1300">
                <a:uFill>
                  <a:solidFill>
                    <a:srgbClr val="000000"/>
                  </a:solidFill>
                </a:uFill>
                <a:latin typeface="+mn-lt"/>
                <a:ea typeface="+mn-ea"/>
                <a:cs typeface="+mn-cs"/>
                <a:sym typeface="Arial"/>
              </a:defRPr>
            </a:lvl1pPr>
          </a:lstStyle>
          <a:p>
            <a:pPr/>
            <a:r>
              <a:t>small angle scattering</a:t>
            </a:r>
          </a:p>
        </p:txBody>
      </p:sp>
      <p:sp>
        <p:nvSpPr>
          <p:cNvPr id="788" name="Shape 788"/>
          <p:cNvSpPr/>
          <p:nvPr/>
        </p:nvSpPr>
        <p:spPr>
          <a:xfrm>
            <a:off x="159134" y="1759425"/>
            <a:ext cx="4761732" cy="96626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buClr>
                <a:srgbClr val="000000"/>
              </a:buClr>
              <a:defRPr sz="2000">
                <a:uFill>
                  <a:solidFill>
                    <a:srgbClr val="000000"/>
                  </a:solidFill>
                </a:uFill>
                <a:latin typeface="+mn-lt"/>
                <a:ea typeface="+mn-ea"/>
                <a:cs typeface="+mn-cs"/>
                <a:sym typeface="Arial"/>
              </a:defRPr>
            </a:pPr>
            <a:r>
              <a:rPr b="1"/>
              <a:t>Similarly:</a:t>
            </a:r>
            <a:r>
              <a:t> in coherent (elastic) scattering</a:t>
            </a:r>
          </a:p>
          <a:p>
            <a:pPr>
              <a:buClr>
                <a:srgbClr val="000000"/>
              </a:buClr>
              <a:defRPr sz="2000">
                <a:uFill>
                  <a:solidFill>
                    <a:srgbClr val="000000"/>
                  </a:solidFill>
                </a:uFill>
                <a:latin typeface="+mn-lt"/>
                <a:ea typeface="+mn-ea"/>
                <a:cs typeface="+mn-cs"/>
                <a:sym typeface="Arial"/>
              </a:defRPr>
            </a:pPr>
            <a:r>
              <a:t>                 dσ/dt resembles diffractive </a:t>
            </a:r>
          </a:p>
          <a:p>
            <a:pPr>
              <a:buClr>
                <a:srgbClr val="000000"/>
              </a:buClr>
              <a:defRPr sz="2000">
                <a:uFill>
                  <a:solidFill>
                    <a:srgbClr val="000000"/>
                  </a:solidFill>
                </a:uFill>
                <a:latin typeface="+mn-lt"/>
                <a:ea typeface="+mn-ea"/>
                <a:cs typeface="+mn-cs"/>
                <a:sym typeface="Arial"/>
              </a:defRPr>
            </a:pPr>
            <a:r>
              <a:t>                 pattern where </a:t>
            </a:r>
            <a:r>
              <a:rPr>
                <a:solidFill>
                  <a:srgbClr val="0224C4"/>
                </a:solidFill>
                <a:uFill>
                  <a:solidFill>
                    <a:srgbClr val="0224C4"/>
                  </a:solidFill>
                </a:uFill>
              </a:rPr>
              <a:t>|</a:t>
            </a:r>
            <a:r>
              <a:rPr b="1">
                <a:solidFill>
                  <a:srgbClr val="0224C4"/>
                </a:solidFill>
                <a:uFill>
                  <a:solidFill>
                    <a:srgbClr val="0224C4"/>
                  </a:solidFill>
                </a:uFill>
                <a:latin typeface="Times New Roman"/>
                <a:ea typeface="Times New Roman"/>
                <a:cs typeface="Times New Roman"/>
                <a:sym typeface="Times New Roman"/>
              </a:rPr>
              <a:t>t</a:t>
            </a:r>
            <a:r>
              <a:rPr>
                <a:solidFill>
                  <a:srgbClr val="0224C4"/>
                </a:solidFill>
                <a:uFill>
                  <a:solidFill>
                    <a:srgbClr val="0224C4"/>
                  </a:solidFill>
                </a:uFill>
              </a:rPr>
              <a:t>| </a:t>
            </a:r>
            <a:r>
              <a:rPr>
                <a:solidFill>
                  <a:srgbClr val="0224C4"/>
                </a:solidFill>
                <a:uFill>
                  <a:solidFill>
                    <a:srgbClr val="0224C4"/>
                  </a:solidFill>
                </a:uFill>
                <a:latin typeface="Symbol"/>
                <a:ea typeface="Symbol"/>
                <a:cs typeface="Symbol"/>
                <a:sym typeface="Symbol"/>
              </a:rPr>
              <a:t>≈ </a:t>
            </a:r>
            <a:r>
              <a:rPr b="1">
                <a:solidFill>
                  <a:srgbClr val="0224C4"/>
                </a:solidFill>
                <a:uFill>
                  <a:solidFill>
                    <a:srgbClr val="0224C4"/>
                  </a:solidFill>
                </a:uFill>
                <a:latin typeface="Times New Roman"/>
                <a:ea typeface="Times New Roman"/>
                <a:cs typeface="Times New Roman"/>
                <a:sym typeface="Times New Roman"/>
              </a:rPr>
              <a:t>k</a:t>
            </a:r>
            <a:r>
              <a:rPr b="1" baseline="31999">
                <a:solidFill>
                  <a:srgbClr val="0224C4"/>
                </a:solidFill>
                <a:uFill>
                  <a:solidFill>
                    <a:srgbClr val="0224C4"/>
                  </a:solidFill>
                </a:uFill>
                <a:latin typeface="Times New Roman"/>
                <a:ea typeface="Times New Roman"/>
                <a:cs typeface="Times New Roman"/>
                <a:sym typeface="Times New Roman"/>
              </a:rPr>
              <a:t>2</a:t>
            </a:r>
            <a:r>
              <a:rPr>
                <a:solidFill>
                  <a:srgbClr val="0224C4"/>
                </a:solidFill>
                <a:uFill>
                  <a:solidFill>
                    <a:srgbClr val="0224C4"/>
                  </a:solidFill>
                </a:uFill>
                <a:latin typeface="Symbol"/>
                <a:ea typeface="Symbol"/>
                <a:cs typeface="Symbol"/>
                <a:sym typeface="Symbol"/>
              </a:rPr>
              <a:t>θ</a:t>
            </a:r>
            <a:r>
              <a:rPr b="1" baseline="31999">
                <a:solidFill>
                  <a:srgbClr val="0224C4"/>
                </a:solidFill>
                <a:uFill>
                  <a:solidFill>
                    <a:srgbClr val="0224C4"/>
                  </a:solidFill>
                </a:uFill>
                <a:latin typeface="Times New Roman"/>
                <a:ea typeface="Times New Roman"/>
                <a:cs typeface="Times New Roman"/>
                <a:sym typeface="Times New Roman"/>
              </a:rPr>
              <a:t>2</a:t>
            </a:r>
          </a:p>
        </p:txBody>
      </p:sp>
      <p:grpSp>
        <p:nvGrpSpPr>
          <p:cNvPr id="791" name="Group 791"/>
          <p:cNvGrpSpPr/>
          <p:nvPr/>
        </p:nvGrpSpPr>
        <p:grpSpPr>
          <a:xfrm>
            <a:off x="5676900" y="2649509"/>
            <a:ext cx="3263900" cy="4094191"/>
            <a:chOff x="0" y="0"/>
            <a:chExt cx="3263900" cy="4094190"/>
          </a:xfrm>
        </p:grpSpPr>
        <p:pic>
          <p:nvPicPr>
            <p:cNvPr id="789" name="droppedImage.png"/>
            <p:cNvPicPr>
              <a:picLocks noChangeAspect="1"/>
            </p:cNvPicPr>
            <p:nvPr/>
          </p:nvPicPr>
          <p:blipFill>
            <a:blip r:embed="rId5">
              <a:extLst/>
            </a:blip>
            <a:stretch>
              <a:fillRect/>
            </a:stretch>
          </p:blipFill>
          <p:spPr>
            <a:xfrm>
              <a:off x="0" y="0"/>
              <a:ext cx="3263900" cy="4094191"/>
            </a:xfrm>
            <a:prstGeom prst="rect">
              <a:avLst/>
            </a:prstGeom>
            <a:ln w="12700" cap="flat">
              <a:noFill/>
              <a:miter lim="400000"/>
            </a:ln>
            <a:effectLst/>
          </p:spPr>
        </p:pic>
        <p:pic>
          <p:nvPicPr>
            <p:cNvPr id="790" name="droppedImage.pdf"/>
            <p:cNvPicPr>
              <a:picLocks noChangeAspect="1"/>
            </p:cNvPicPr>
            <p:nvPr/>
          </p:nvPicPr>
          <p:blipFill>
            <a:blip r:embed="rId6">
              <a:extLst/>
            </a:blip>
            <a:stretch>
              <a:fillRect/>
            </a:stretch>
          </p:blipFill>
          <p:spPr>
            <a:xfrm>
              <a:off x="1854200" y="2379690"/>
              <a:ext cx="1016000" cy="266701"/>
            </a:xfrm>
            <a:prstGeom prst="rect">
              <a:avLst/>
            </a:prstGeom>
            <a:ln w="12700" cap="flat">
              <a:noFill/>
              <a:miter lim="400000"/>
            </a:ln>
            <a:effectLst/>
          </p:spPr>
        </p:pic>
      </p:grpSp>
      <p:sp>
        <p:nvSpPr>
          <p:cNvPr id="792" name="Shape 792"/>
          <p:cNvSpPr/>
          <p:nvPr/>
        </p:nvSpPr>
        <p:spPr>
          <a:xfrm>
            <a:off x="279400" y="2679700"/>
            <a:ext cx="4030647" cy="6520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buClr>
                <a:srgbClr val="000000"/>
              </a:buClr>
              <a:defRPr b="1" sz="2000">
                <a:uFill>
                  <a:solidFill>
                    <a:srgbClr val="000000"/>
                  </a:solidFill>
                </a:uFill>
                <a:latin typeface="+mn-lt"/>
                <a:ea typeface="+mn-ea"/>
                <a:cs typeface="+mn-cs"/>
                <a:sym typeface="Arial"/>
              </a:defRPr>
            </a:pPr>
            <a:r>
              <a:t>Crucial differences: </a:t>
            </a:r>
            <a:r>
              <a:rPr b="0"/>
              <a:t>target not always “black disc”</a:t>
            </a:r>
          </a:p>
        </p:txBody>
      </p:sp>
      <p:sp>
        <p:nvSpPr>
          <p:cNvPr id="793" name="Shape 793"/>
          <p:cNvSpPr/>
          <p:nvPr/>
        </p:nvSpPr>
        <p:spPr>
          <a:xfrm>
            <a:off x="704648" y="3128145"/>
            <a:ext cx="4470401" cy="11811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03200" indent="-203200">
              <a:buClr>
                <a:srgbClr val="FF2600"/>
              </a:buClr>
              <a:buSzPct val="125000"/>
              <a:buChar char="•"/>
              <a:defRPr sz="2000">
                <a:uFill>
                  <a:solidFill>
                    <a:srgbClr val="000000"/>
                  </a:solidFill>
                </a:uFill>
                <a:latin typeface="+mn-lt"/>
                <a:ea typeface="+mn-ea"/>
                <a:cs typeface="+mn-cs"/>
                <a:sym typeface="Arial"/>
              </a:defRPr>
            </a:pPr>
          </a:p>
          <a:p>
            <a:pPr marL="508000" indent="-203200">
              <a:buClr>
                <a:srgbClr val="0433FF"/>
              </a:buClr>
              <a:buSzPct val="125000"/>
              <a:buFont typeface="Lucida Grande"/>
              <a:buChar char="‣"/>
              <a:defRPr sz="1800">
                <a:uFill>
                  <a:solidFill>
                    <a:srgbClr val="000000"/>
                  </a:solidFill>
                </a:uFill>
                <a:latin typeface="+mn-lt"/>
                <a:ea typeface="+mn-ea"/>
                <a:cs typeface="+mn-cs"/>
                <a:sym typeface="Arial"/>
              </a:defRPr>
            </a:pPr>
            <a:r>
              <a:t>sensitivity to “size” of probe / onset of black disc limit</a:t>
            </a:r>
          </a:p>
        </p:txBody>
      </p:sp>
      <p:pic>
        <p:nvPicPr>
          <p:cNvPr id="794" name="droppedImage.pdf"/>
          <p:cNvPicPr>
            <a:picLocks noChangeAspect="1"/>
          </p:cNvPicPr>
          <p:nvPr/>
        </p:nvPicPr>
        <p:blipFill>
          <a:blip r:embed="rId7">
            <a:extLst/>
          </a:blip>
          <a:stretch>
            <a:fillRect/>
          </a:stretch>
        </p:blipFill>
        <p:spPr>
          <a:xfrm>
            <a:off x="317500" y="4744946"/>
            <a:ext cx="2184400" cy="1147854"/>
          </a:xfrm>
          <a:prstGeom prst="rect">
            <a:avLst/>
          </a:prstGeom>
          <a:ln w="12700">
            <a:miter lim="400000"/>
          </a:ln>
        </p:spPr>
      </p:pic>
      <p:pic>
        <p:nvPicPr>
          <p:cNvPr id="795" name="droppedImage.pdf"/>
          <p:cNvPicPr>
            <a:picLocks noChangeAspect="1"/>
          </p:cNvPicPr>
          <p:nvPr/>
        </p:nvPicPr>
        <p:blipFill>
          <a:blip r:embed="rId8">
            <a:extLst/>
          </a:blip>
          <a:stretch>
            <a:fillRect/>
          </a:stretch>
        </p:blipFill>
        <p:spPr>
          <a:xfrm>
            <a:off x="2984500" y="4711700"/>
            <a:ext cx="1397000" cy="304800"/>
          </a:xfrm>
          <a:prstGeom prst="rect">
            <a:avLst/>
          </a:prstGeom>
          <a:ln w="12700">
            <a:miter lim="400000"/>
          </a:ln>
        </p:spPr>
      </p:pic>
      <p:sp>
        <p:nvSpPr>
          <p:cNvPr id="796" name="Shape 796"/>
          <p:cNvSpPr/>
          <p:nvPr/>
        </p:nvSpPr>
        <p:spPr>
          <a:xfrm>
            <a:off x="228600" y="4267200"/>
            <a:ext cx="5143500" cy="3599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b="1" sz="2000">
                <a:uFill>
                  <a:solidFill>
                    <a:srgbClr val="000000"/>
                  </a:solidFill>
                </a:uFill>
                <a:latin typeface="+mn-lt"/>
                <a:ea typeface="+mn-ea"/>
                <a:cs typeface="+mn-cs"/>
                <a:sym typeface="Arial"/>
              </a:defRPr>
            </a:lvl1pPr>
          </a:lstStyle>
          <a:p>
            <a:pPr/>
            <a:r>
              <a:t>Strong sensitivity to gluons &amp; saturation</a:t>
            </a:r>
          </a:p>
        </p:txBody>
      </p:sp>
      <p:sp>
        <p:nvSpPr>
          <p:cNvPr id="797" name="Shape 797"/>
          <p:cNvSpPr/>
          <p:nvPr/>
        </p:nvSpPr>
        <p:spPr>
          <a:xfrm>
            <a:off x="3023244" y="5041900"/>
            <a:ext cx="1897634" cy="482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ctr">
              <a:buClr>
                <a:srgbClr val="000000"/>
              </a:buClr>
              <a:defRPr sz="1400">
                <a:uFill>
                  <a:solidFill>
                    <a:srgbClr val="000000"/>
                  </a:solidFill>
                </a:uFill>
                <a:latin typeface="+mn-lt"/>
                <a:ea typeface="+mn-ea"/>
                <a:cs typeface="+mn-cs"/>
                <a:sym typeface="Arial"/>
              </a:defRPr>
            </a:pPr>
            <a:r>
              <a:t>due to required </a:t>
            </a:r>
          </a:p>
          <a:p>
            <a:pPr algn="ctr">
              <a:buClr>
                <a:srgbClr val="000000"/>
              </a:buClr>
              <a:defRPr sz="1400">
                <a:uFill>
                  <a:solidFill>
                    <a:srgbClr val="000000"/>
                  </a:solidFill>
                </a:uFill>
                <a:latin typeface="+mn-lt"/>
                <a:ea typeface="+mn-ea"/>
                <a:cs typeface="+mn-cs"/>
                <a:sym typeface="Arial"/>
              </a:defRPr>
            </a:pPr>
            <a:r>
              <a:t>color-neutral exchange</a:t>
            </a:r>
          </a:p>
        </p:txBody>
      </p:sp>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9" name="Shape 799"/>
          <p:cNvSpPr/>
          <p:nvPr/>
        </p:nvSpPr>
        <p:spPr>
          <a:xfrm>
            <a:off x="152400" y="685800"/>
            <a:ext cx="8839200" cy="1588"/>
          </a:xfrm>
          <a:prstGeom prst="line">
            <a:avLst/>
          </a:prstGeom>
          <a:ln w="38100">
            <a:solidFill>
              <a:srgbClr val="021EAA"/>
            </a:solidFill>
          </a:ln>
        </p:spPr>
        <p:txBody>
          <a:bodyPr lIns="0" tIns="0" rIns="0" bIns="0"/>
          <a:lstStyle/>
          <a:p>
            <a:pPr/>
          </a:p>
        </p:txBody>
      </p:sp>
      <p:sp>
        <p:nvSpPr>
          <p:cNvPr id="800" name="Shape 800"/>
          <p:cNvSpPr/>
          <p:nvPr>
            <p:ph type="title"/>
          </p:nvPr>
        </p:nvSpPr>
        <p:spPr>
          <a:xfrm>
            <a:off x="106362" y="33352"/>
            <a:ext cx="8931276" cy="664537"/>
          </a:xfrm>
          <a:prstGeom prst="rect">
            <a:avLst/>
          </a:prstGeom>
        </p:spPr>
        <p:txBody>
          <a:bodyPr/>
          <a:lstStyle/>
          <a:p>
            <a:pPr>
              <a:defRPr sz="3400"/>
            </a:pPr>
            <a:r>
              <a:t>EIC: Spatial Gluon Distribution from d</a:t>
            </a:r>
            <a:r>
              <a:rPr>
                <a:latin typeface="Symbol"/>
                <a:ea typeface="Symbol"/>
                <a:cs typeface="Symbol"/>
                <a:sym typeface="Symbol"/>
              </a:rPr>
              <a:t>σ</a:t>
            </a:r>
            <a:r>
              <a:t>/d</a:t>
            </a:r>
            <a:r>
              <a:rPr i="1"/>
              <a:t>t</a:t>
            </a:r>
          </a:p>
        </p:txBody>
      </p:sp>
      <p:sp>
        <p:nvSpPr>
          <p:cNvPr id="801" name="Shape 801"/>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04" name="Group 804"/>
          <p:cNvGrpSpPr/>
          <p:nvPr/>
        </p:nvGrpSpPr>
        <p:grpSpPr>
          <a:xfrm>
            <a:off x="138701" y="2486994"/>
            <a:ext cx="8956862" cy="473721"/>
            <a:chOff x="0" y="0"/>
            <a:chExt cx="8956860" cy="473719"/>
          </a:xfrm>
        </p:grpSpPr>
        <p:sp>
          <p:nvSpPr>
            <p:cNvPr id="802" name="Shape 802"/>
            <p:cNvSpPr/>
            <p:nvPr/>
          </p:nvSpPr>
          <p:spPr>
            <a:xfrm>
              <a:off x="0" y="13245"/>
              <a:ext cx="5064562"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40639" marR="40639" defTabSz="914400">
                <a:defRPr sz="2400">
                  <a:uFill>
                    <a:solidFill>
                      <a:srgbClr val="000000"/>
                    </a:solidFill>
                  </a:uFill>
                  <a:latin typeface="+mn-lt"/>
                  <a:ea typeface="+mn-ea"/>
                  <a:cs typeface="+mn-cs"/>
                  <a:sym typeface="Arial"/>
                </a:defRPr>
              </a:lvl1pPr>
            </a:lstStyle>
            <a:p>
              <a:pPr/>
              <a:r>
                <a:t>Diffractive vector meson production:</a:t>
              </a:r>
            </a:p>
          </p:txBody>
        </p:sp>
        <p:sp>
          <p:nvSpPr>
            <p:cNvPr id="803" name="Shape 803"/>
            <p:cNvSpPr/>
            <p:nvPr/>
          </p:nvSpPr>
          <p:spPr>
            <a:xfrm>
              <a:off x="4998469" y="0"/>
              <a:ext cx="3958392" cy="473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40639" marR="40639" defTabSz="914400">
                <a:defRPr sz="2400">
                  <a:uFill>
                    <a:solidFill>
                      <a:srgbClr val="000000"/>
                    </a:solidFill>
                  </a:uFill>
                  <a:latin typeface="+mn-lt"/>
                  <a:ea typeface="+mn-ea"/>
                  <a:cs typeface="+mn-cs"/>
                  <a:sym typeface="Arial"/>
                </a:defRPr>
              </a:pPr>
              <a:r>
                <a:t>e + Au → e</a:t>
              </a:r>
              <a:r>
                <a:rPr>
                  <a:latin typeface="Symbol"/>
                  <a:ea typeface="Symbol"/>
                  <a:cs typeface="Symbol"/>
                  <a:sym typeface="Symbol"/>
                </a:rPr>
                <a:t>′</a:t>
              </a:r>
              <a:r>
                <a:t> + Au</a:t>
              </a:r>
              <a:r>
                <a:rPr>
                  <a:latin typeface="Symbol"/>
                  <a:ea typeface="Symbol"/>
                  <a:cs typeface="Symbol"/>
                  <a:sym typeface="Symbol"/>
                </a:rPr>
                <a:t>′</a:t>
              </a:r>
              <a:r>
                <a:t> + J/</a:t>
              </a:r>
              <a:r>
                <a:rPr>
                  <a:latin typeface="Symbol"/>
                  <a:ea typeface="Symbol"/>
                  <a:cs typeface="Symbol"/>
                  <a:sym typeface="Symbol"/>
                </a:rPr>
                <a:t>ψ,</a:t>
              </a:r>
              <a:r>
                <a:t> </a:t>
              </a:r>
              <a:r>
                <a:rPr>
                  <a:latin typeface="Symbol"/>
                  <a:ea typeface="Symbol"/>
                  <a:cs typeface="Symbol"/>
                  <a:sym typeface="Symbol"/>
                </a:rPr>
                <a:t>φ, ρ</a:t>
              </a:r>
            </a:p>
          </p:txBody>
        </p:sp>
      </p:grpSp>
      <p:sp>
        <p:nvSpPr>
          <p:cNvPr id="805" name="Shape 805"/>
          <p:cNvSpPr/>
          <p:nvPr/>
        </p:nvSpPr>
        <p:spPr>
          <a:xfrm>
            <a:off x="138701" y="2911315"/>
            <a:ext cx="6447570" cy="44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54000" marR="41275" indent="-254000" defTabSz="914400">
              <a:buClr>
                <a:srgbClr val="FF2600"/>
              </a:buClr>
              <a:buSzPct val="150000"/>
              <a:buChar char="•"/>
              <a:defRPr sz="2200">
                <a:uFill>
                  <a:solidFill>
                    <a:srgbClr val="000000"/>
                  </a:solidFill>
                </a:uFill>
                <a:latin typeface="+mn-lt"/>
                <a:ea typeface="+mn-ea"/>
                <a:cs typeface="+mn-cs"/>
                <a:sym typeface="Arial"/>
              </a:defRPr>
            </a:pPr>
            <a:r>
              <a:t>Momentum transfer </a:t>
            </a:r>
            <a:r>
              <a:rPr i="1"/>
              <a:t>t</a:t>
            </a:r>
            <a:r>
              <a:t> = |</a:t>
            </a:r>
            <a:r>
              <a:rPr b="1"/>
              <a:t>p</a:t>
            </a:r>
            <a:r>
              <a:rPr baseline="-5999"/>
              <a:t>Au</a:t>
            </a:r>
            <a:r>
              <a:t>-</a:t>
            </a:r>
            <a:r>
              <a:rPr b="1"/>
              <a:t>p</a:t>
            </a:r>
            <a:r>
              <a:rPr baseline="-5999"/>
              <a:t>Au</a:t>
            </a:r>
            <a:r>
              <a:rPr baseline="-5999">
                <a:latin typeface="Symbol"/>
                <a:ea typeface="Symbol"/>
                <a:cs typeface="Symbol"/>
                <a:sym typeface="Symbol"/>
              </a:rPr>
              <a:t>′</a:t>
            </a:r>
            <a:r>
              <a:t>|</a:t>
            </a:r>
            <a:r>
              <a:rPr baseline="31999"/>
              <a:t>2 </a:t>
            </a:r>
            <a:r>
              <a:t>conjugate to </a:t>
            </a:r>
            <a:r>
              <a:rPr i="1"/>
              <a:t>b</a:t>
            </a:r>
            <a:r>
              <a:rPr baseline="-5999" i="1"/>
              <a:t>T</a:t>
            </a:r>
            <a:r>
              <a:t> </a:t>
            </a:r>
          </a:p>
        </p:txBody>
      </p:sp>
      <p:sp>
        <p:nvSpPr>
          <p:cNvPr id="806" name="Shape 806"/>
          <p:cNvSpPr/>
          <p:nvPr/>
        </p:nvSpPr>
        <p:spPr>
          <a:xfrm>
            <a:off x="241915" y="796660"/>
            <a:ext cx="8660170" cy="11584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rPr>
                <a:solidFill>
                  <a:srgbClr val="941100"/>
                </a:solidFill>
              </a:rPr>
              <a:t>1950-60:</a:t>
            </a:r>
            <a:r>
              <a:t> Measurement of charge (proton) distribution in nuclei</a:t>
            </a:r>
          </a:p>
          <a:p>
            <a:pPr marL="40639" marR="40639" defTabSz="914400">
              <a:defRPr sz="2400">
                <a:uFill>
                  <a:solidFill>
                    <a:srgbClr val="000000"/>
                  </a:solidFill>
                </a:uFill>
                <a:latin typeface="+mn-lt"/>
                <a:ea typeface="+mn-ea"/>
                <a:cs typeface="+mn-cs"/>
                <a:sym typeface="Arial"/>
              </a:defRPr>
            </a:pPr>
            <a:r>
              <a:rPr>
                <a:solidFill>
                  <a:srgbClr val="941100"/>
                </a:solidFill>
              </a:rPr>
              <a:t>Ongoing:</a:t>
            </a:r>
            <a:r>
              <a:t> Measurement of neutron distribution in nuclei</a:t>
            </a:r>
          </a:p>
          <a:p>
            <a:pPr marL="40639" marR="40639" defTabSz="914400">
              <a:defRPr sz="2400">
                <a:solidFill>
                  <a:srgbClr val="941100"/>
                </a:solidFill>
                <a:uFill>
                  <a:solidFill>
                    <a:srgbClr val="000000"/>
                  </a:solidFill>
                </a:uFill>
                <a:latin typeface="+mn-lt"/>
                <a:ea typeface="+mn-ea"/>
                <a:cs typeface="+mn-cs"/>
                <a:sym typeface="Arial"/>
              </a:defRPr>
            </a:pPr>
            <a:r>
              <a:t>EIC ⇒ Gluon distribution in nuclei</a:t>
            </a:r>
          </a:p>
        </p:txBody>
      </p:sp>
      <p:sp>
        <p:nvSpPr>
          <p:cNvPr id="807" name="Shape 807"/>
          <p:cNvSpPr/>
          <p:nvPr/>
        </p:nvSpPr>
        <p:spPr>
          <a:xfrm>
            <a:off x="138701" y="2045311"/>
            <a:ext cx="1339910"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b="1" sz="2400">
                <a:uFill>
                  <a:solidFill>
                    <a:srgbClr val="000000"/>
                  </a:solidFill>
                </a:uFill>
                <a:latin typeface="+mn-lt"/>
                <a:ea typeface="+mn-ea"/>
                <a:cs typeface="+mn-cs"/>
                <a:sym typeface="Arial"/>
              </a:defRPr>
            </a:lvl1pPr>
          </a:lstStyle>
          <a:p>
            <a:pPr/>
            <a:r>
              <a:t>Method:</a:t>
            </a:r>
          </a:p>
        </p:txBody>
      </p:sp>
      <p:pic>
        <p:nvPicPr>
          <p:cNvPr id="808" name="2.26-diff_dsigdt_15x100.pdf.pdf"/>
          <p:cNvPicPr>
            <a:picLocks noChangeAspect="1"/>
          </p:cNvPicPr>
          <p:nvPr/>
        </p:nvPicPr>
        <p:blipFill>
          <a:blip r:embed="rId3">
            <a:extLst/>
          </a:blip>
          <a:srcRect l="50857" t="0" r="0" b="0"/>
          <a:stretch>
            <a:fillRect/>
          </a:stretch>
        </p:blipFill>
        <p:spPr>
          <a:xfrm>
            <a:off x="4643333" y="1184766"/>
            <a:ext cx="4089758" cy="4082068"/>
          </a:xfrm>
          <a:prstGeom prst="rect">
            <a:avLst/>
          </a:prstGeom>
          <a:ln w="12700"/>
        </p:spPr>
      </p:pic>
      <p:grpSp>
        <p:nvGrpSpPr>
          <p:cNvPr id="812" name="Group 812"/>
          <p:cNvGrpSpPr/>
          <p:nvPr/>
        </p:nvGrpSpPr>
        <p:grpSpPr>
          <a:xfrm>
            <a:off x="410909" y="1184766"/>
            <a:ext cx="4010383" cy="4082068"/>
            <a:chOff x="0" y="0"/>
            <a:chExt cx="4010381" cy="4082067"/>
          </a:xfrm>
        </p:grpSpPr>
        <p:pic>
          <p:nvPicPr>
            <p:cNvPr id="809" name="2.26-diff_dsigdt_15x100.pdf.pdf"/>
            <p:cNvPicPr>
              <a:picLocks noChangeAspect="1"/>
            </p:cNvPicPr>
            <p:nvPr/>
          </p:nvPicPr>
          <p:blipFill>
            <a:blip r:embed="rId3">
              <a:extLst/>
            </a:blip>
            <a:srcRect l="0" t="0" r="51810" b="0"/>
            <a:stretch>
              <a:fillRect/>
            </a:stretch>
          </p:blipFill>
          <p:spPr>
            <a:xfrm>
              <a:off x="0" y="0"/>
              <a:ext cx="4010382" cy="4082068"/>
            </a:xfrm>
            <a:prstGeom prst="rect">
              <a:avLst/>
            </a:prstGeom>
            <a:ln w="12700" cap="flat">
              <a:noFill/>
              <a:round/>
            </a:ln>
            <a:effectLst/>
          </p:spPr>
        </p:pic>
        <p:sp>
          <p:nvSpPr>
            <p:cNvPr id="810" name="Shape 810"/>
            <p:cNvSpPr/>
            <p:nvPr/>
          </p:nvSpPr>
          <p:spPr>
            <a:xfrm>
              <a:off x="2305520" y="2228922"/>
              <a:ext cx="1044562" cy="360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1800">
                  <a:solidFill>
                    <a:srgbClr val="941751"/>
                  </a:solidFill>
                  <a:uFill>
                    <a:solidFill>
                      <a:srgbClr val="000000"/>
                    </a:solidFill>
                  </a:uFill>
                  <a:latin typeface="+mn-lt"/>
                  <a:ea typeface="+mn-ea"/>
                  <a:cs typeface="+mn-cs"/>
                  <a:sym typeface="Arial"/>
                </a:defRPr>
              </a:lvl1pPr>
            </a:lstStyle>
            <a:p>
              <a:pPr/>
              <a:r>
                <a:t>coherent</a:t>
              </a:r>
            </a:p>
          </p:txBody>
        </p:sp>
        <p:sp>
          <p:nvSpPr>
            <p:cNvPr id="811" name="Shape 811"/>
            <p:cNvSpPr/>
            <p:nvPr/>
          </p:nvSpPr>
          <p:spPr>
            <a:xfrm rot="154964">
              <a:off x="2623020" y="1695522"/>
              <a:ext cx="1222486" cy="360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1800">
                  <a:solidFill>
                    <a:srgbClr val="941100"/>
                  </a:solidFill>
                  <a:uFill>
                    <a:solidFill>
                      <a:srgbClr val="000000"/>
                    </a:solidFill>
                  </a:uFill>
                  <a:latin typeface="+mn-lt"/>
                  <a:ea typeface="+mn-ea"/>
                  <a:cs typeface="+mn-cs"/>
                  <a:sym typeface="Arial"/>
                </a:defRPr>
              </a:lvl1pPr>
            </a:lstStyle>
            <a:p>
              <a:pPr/>
              <a:r>
                <a:t>incoherent</a:t>
              </a:r>
            </a:p>
          </p:txBody>
        </p:sp>
      </p:grpSp>
      <p:sp>
        <p:nvSpPr>
          <p:cNvPr id="813" name="Shape 813"/>
          <p:cNvSpPr/>
          <p:nvPr>
            <p:ph type="body" sz="half" idx="1"/>
          </p:nvPr>
        </p:nvSpPr>
        <p:spPr>
          <a:xfrm>
            <a:off x="87285" y="5202386"/>
            <a:ext cx="8763001" cy="1566714"/>
          </a:xfrm>
          <a:prstGeom prst="rect">
            <a:avLst/>
          </a:prstGeom>
        </p:spPr>
        <p:txBody>
          <a:bodyPr/>
          <a:lstStyle/>
          <a:p>
            <a:pPr lvl="1">
              <a:spcBef>
                <a:spcPts val="0"/>
              </a:spcBef>
              <a:defRPr sz="2400"/>
            </a:pPr>
            <a:r>
              <a:t>d</a:t>
            </a:r>
            <a:r>
              <a:rPr>
                <a:latin typeface="Symbol"/>
                <a:ea typeface="Symbol"/>
                <a:cs typeface="Symbol"/>
                <a:sym typeface="Symbol"/>
              </a:rPr>
              <a:t>σ</a:t>
            </a:r>
            <a:r>
              <a:t>/d</a:t>
            </a:r>
            <a:r>
              <a:rPr i="1"/>
              <a:t>t:</a:t>
            </a:r>
            <a:r>
              <a:t> diffractive pattern known from wave optics</a:t>
            </a:r>
          </a:p>
          <a:p>
            <a:pPr lvl="1">
              <a:spcBef>
                <a:spcPts val="0"/>
              </a:spcBef>
              <a:defRPr sz="2400"/>
            </a:pPr>
            <a:r>
              <a:rPr>
                <a:latin typeface="Symbol"/>
                <a:ea typeface="Symbol"/>
                <a:cs typeface="Symbol"/>
                <a:sym typeface="Symbol"/>
              </a:rPr>
              <a:t>φ </a:t>
            </a:r>
            <a:r>
              <a:t>sensitive to saturation effects, smaller J/</a:t>
            </a:r>
            <a:r>
              <a:rPr>
                <a:latin typeface="Symbol"/>
                <a:ea typeface="Symbol"/>
                <a:cs typeface="Symbol"/>
                <a:sym typeface="Symbol"/>
              </a:rPr>
              <a:t>ψ </a:t>
            </a:r>
            <a:r>
              <a:t>shows no effect</a:t>
            </a:r>
          </a:p>
          <a:p>
            <a:pPr lvl="1">
              <a:spcBef>
                <a:spcPts val="0"/>
              </a:spcBef>
              <a:defRPr sz="2400"/>
            </a:pPr>
            <a:r>
              <a:t>J/</a:t>
            </a:r>
            <a:r>
              <a:rPr>
                <a:latin typeface="Symbol"/>
                <a:ea typeface="Symbol"/>
                <a:cs typeface="Symbol"/>
                <a:sym typeface="Symbol"/>
              </a:rPr>
              <a:t>ψ</a:t>
            </a:r>
            <a:r>
              <a:t> perfectly suited to extract source distribution</a:t>
            </a:r>
          </a:p>
        </p:txBody>
      </p:sp>
      <p:grpSp>
        <p:nvGrpSpPr>
          <p:cNvPr id="818" name="Group 818"/>
          <p:cNvGrpSpPr/>
          <p:nvPr/>
        </p:nvGrpSpPr>
        <p:grpSpPr>
          <a:xfrm>
            <a:off x="4611140" y="2763848"/>
            <a:ext cx="4407226" cy="2313006"/>
            <a:chOff x="51734" y="77100"/>
            <a:chExt cx="4407224" cy="2313005"/>
          </a:xfrm>
        </p:grpSpPr>
        <p:grpSp>
          <p:nvGrpSpPr>
            <p:cNvPr id="816" name="Group 816"/>
            <p:cNvGrpSpPr/>
            <p:nvPr/>
          </p:nvGrpSpPr>
          <p:grpSpPr>
            <a:xfrm>
              <a:off x="51734" y="77100"/>
              <a:ext cx="4407226" cy="2313006"/>
              <a:chOff x="51734" y="77100"/>
              <a:chExt cx="4407224" cy="2313005"/>
            </a:xfrm>
          </p:grpSpPr>
          <p:pic>
            <p:nvPicPr>
              <p:cNvPr id="814" name="source_all.pdf"/>
              <p:cNvPicPr>
                <a:picLocks noChangeAspect="1"/>
              </p:cNvPicPr>
              <p:nvPr/>
            </p:nvPicPr>
            <p:blipFill>
              <a:blip r:embed="rId4">
                <a:extLst/>
              </a:blip>
              <a:srcRect l="0" t="0" r="50437" b="50689"/>
              <a:stretch>
                <a:fillRect/>
              </a:stretch>
            </p:blipFill>
            <p:spPr>
              <a:xfrm>
                <a:off x="51735" y="77100"/>
                <a:ext cx="4407225" cy="2313006"/>
              </a:xfrm>
              <a:prstGeom prst="rect">
                <a:avLst/>
              </a:prstGeom>
              <a:ln w="12700" cap="flat">
                <a:noFill/>
                <a:round/>
              </a:ln>
              <a:effectLst/>
            </p:spPr>
          </p:pic>
          <p:sp>
            <p:nvSpPr>
              <p:cNvPr id="815" name="Shape 815"/>
              <p:cNvSpPr/>
              <p:nvPr/>
            </p:nvSpPr>
            <p:spPr>
              <a:xfrm>
                <a:off x="745301" y="154200"/>
                <a:ext cx="308402" cy="282701"/>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817" name="Shape 817"/>
            <p:cNvSpPr/>
            <p:nvPr/>
          </p:nvSpPr>
          <p:spPr>
            <a:xfrm>
              <a:off x="1670717" y="1475433"/>
              <a:ext cx="1765199" cy="4457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300">
                  <a:solidFill>
                    <a:srgbClr val="008F00"/>
                  </a:solidFill>
                  <a:uFill>
                    <a:solidFill>
                      <a:srgbClr val="000000"/>
                    </a:solidFill>
                  </a:uFill>
                  <a:latin typeface="+mn-lt"/>
                  <a:ea typeface="+mn-ea"/>
                  <a:cs typeface="+mn-cs"/>
                  <a:sym typeface="Arial"/>
                </a:defRPr>
              </a:lvl1pPr>
            </a:lstStyle>
            <a:p>
              <a:pPr/>
              <a:r>
                <a:t>PRC 87 (2013) 024913</a:t>
              </a:r>
            </a:p>
          </p:txBody>
        </p:sp>
      </p:grpSp>
      <p:sp>
        <p:nvSpPr>
          <p:cNvPr id="819" name="Shape 819"/>
          <p:cNvSpPr/>
          <p:nvPr/>
        </p:nvSpPr>
        <p:spPr>
          <a:xfrm>
            <a:off x="350072" y="5252225"/>
            <a:ext cx="8161227" cy="14416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54000" marR="41275" indent="-254000" defTabSz="914400">
              <a:buClr>
                <a:srgbClr val="FF2600"/>
              </a:buClr>
              <a:buSzPct val="150000"/>
              <a:buChar char="•"/>
              <a:defRPr sz="2200">
                <a:uFill>
                  <a:solidFill>
                    <a:srgbClr val="000000"/>
                  </a:solidFill>
                </a:uFill>
                <a:latin typeface="+mn-lt"/>
                <a:ea typeface="+mn-ea"/>
                <a:cs typeface="+mn-cs"/>
                <a:sym typeface="Arial"/>
              </a:defRPr>
            </a:pPr>
            <a:r>
              <a:t>Converges to input F(b) rapidly: |</a:t>
            </a:r>
            <a:r>
              <a:rPr i="1"/>
              <a:t>t</a:t>
            </a:r>
            <a:r>
              <a:t>| &lt; 0.1 almost enough</a:t>
            </a:r>
          </a:p>
          <a:p>
            <a:pPr marL="254000" marR="41275" indent="-254000" defTabSz="914400">
              <a:buClr>
                <a:srgbClr val="FF2600"/>
              </a:buClr>
              <a:buSzPct val="150000"/>
              <a:buChar char="•"/>
              <a:defRPr sz="2200">
                <a:uFill>
                  <a:solidFill>
                    <a:srgbClr val="000000"/>
                  </a:solidFill>
                </a:uFill>
                <a:latin typeface="+mn-lt"/>
                <a:ea typeface="+mn-ea"/>
                <a:cs typeface="+mn-cs"/>
                <a:sym typeface="Arial"/>
              </a:defRPr>
            </a:pPr>
            <a:r>
              <a:rPr>
                <a:solidFill>
                  <a:srgbClr val="941100"/>
                </a:solidFill>
              </a:rPr>
              <a:t>Recover accurately any input distribution used in model used to generate pseudo-data</a:t>
            </a:r>
            <a:r>
              <a:t> (here Wood-Saxon)</a:t>
            </a:r>
          </a:p>
          <a:p>
            <a:pPr lvl="1" marL="214923" marR="41275" indent="-214923" defTabSz="914400">
              <a:buClr>
                <a:srgbClr val="FF2600"/>
              </a:buClr>
              <a:buSzPct val="150000"/>
              <a:buChar char="•"/>
              <a:defRPr sz="2200">
                <a:uFill>
                  <a:solidFill>
                    <a:srgbClr val="000000"/>
                  </a:solidFill>
                </a:uFill>
                <a:latin typeface="+mn-lt"/>
                <a:ea typeface="+mn-ea"/>
                <a:cs typeface="+mn-cs"/>
                <a:sym typeface="Arial"/>
              </a:defRPr>
            </a:pPr>
            <a:r>
              <a:t>Systematic measurement requires </a:t>
            </a:r>
            <a:r>
              <a:rPr>
                <a:latin typeface="Symbol"/>
                <a:ea typeface="Symbol"/>
                <a:cs typeface="Symbol"/>
                <a:sym typeface="Symbol"/>
              </a:rPr>
              <a:t>∫</a:t>
            </a:r>
            <a:r>
              <a:rPr b="1">
                <a:latin typeface="Helvetica"/>
                <a:ea typeface="Helvetica"/>
                <a:cs typeface="Helvetica"/>
                <a:sym typeface="Helvetica"/>
              </a:rPr>
              <a:t>L</a:t>
            </a:r>
            <a:r>
              <a:t>dt</a:t>
            </a:r>
            <a:r>
              <a:rPr b="1">
                <a:latin typeface="Helvetica"/>
                <a:ea typeface="Helvetica"/>
                <a:cs typeface="Helvetica"/>
                <a:sym typeface="Helvetica"/>
              </a:rPr>
              <a:t> </a:t>
            </a:r>
            <a:r>
              <a:t>&gt;&gt;</a:t>
            </a:r>
            <a:r>
              <a:rPr>
                <a:latin typeface="Lucida Calligraphy"/>
                <a:ea typeface="Lucida Calligraphy"/>
                <a:cs typeface="Lucida Calligraphy"/>
                <a:sym typeface="Lucida Calligraphy"/>
              </a:rPr>
              <a:t> </a:t>
            </a:r>
            <a:r>
              <a:t>1 fb</a:t>
            </a:r>
            <a:r>
              <a:rPr baseline="31999"/>
              <a:t>-1</a:t>
            </a:r>
            <a:r>
              <a:t>/A</a:t>
            </a:r>
          </a:p>
        </p:txBody>
      </p:sp>
      <p:grpSp>
        <p:nvGrpSpPr>
          <p:cNvPr id="823" name="Group 823"/>
          <p:cNvGrpSpPr/>
          <p:nvPr/>
        </p:nvGrpSpPr>
        <p:grpSpPr>
          <a:xfrm>
            <a:off x="4563039" y="1513136"/>
            <a:ext cx="3375159" cy="1108276"/>
            <a:chOff x="0" y="0"/>
            <a:chExt cx="3375158" cy="1108275"/>
          </a:xfrm>
        </p:grpSpPr>
        <p:sp>
          <p:nvSpPr>
            <p:cNvPr id="820" name="Shape 820"/>
            <p:cNvSpPr/>
            <p:nvPr/>
          </p:nvSpPr>
          <p:spPr>
            <a:xfrm flipH="1">
              <a:off x="0" y="223614"/>
              <a:ext cx="580461" cy="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a:p>
          </p:txBody>
        </p:sp>
        <p:sp>
          <p:nvSpPr>
            <p:cNvPr id="821" name="Shape 821"/>
            <p:cNvSpPr/>
            <p:nvPr/>
          </p:nvSpPr>
          <p:spPr>
            <a:xfrm flipH="1" flipV="1">
              <a:off x="2540000" y="625675"/>
              <a:ext cx="8961" cy="48260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a:p>
          </p:txBody>
        </p:sp>
        <p:sp>
          <p:nvSpPr>
            <p:cNvPr id="822" name="Shape 822"/>
            <p:cNvSpPr/>
            <p:nvPr/>
          </p:nvSpPr>
          <p:spPr>
            <a:xfrm>
              <a:off x="803993" y="-1"/>
              <a:ext cx="2571166"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i="1" sz="2400">
                  <a:uFill>
                    <a:solidFill>
                      <a:srgbClr val="000000"/>
                    </a:solidFill>
                  </a:uFill>
                  <a:latin typeface="+mn-lt"/>
                  <a:ea typeface="+mn-ea"/>
                  <a:cs typeface="+mn-cs"/>
                  <a:sym typeface="Arial"/>
                </a:defRPr>
              </a:lvl1pPr>
            </a:lstStyle>
            <a:p>
              <a:pPr/>
              <a:r>
                <a:t>Fourier Transform</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806"/>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807"/>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805"/>
                                        </p:tgtEl>
                                        <p:attrNameLst>
                                          <p:attrName>style.visibility</p:attrName>
                                        </p:attrNameLst>
                                      </p:cBhvr>
                                      <p:to>
                                        <p:strVal val="hidden"/>
                                      </p:to>
                                    </p:set>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000000 0.000000 L -0.006380 -0.258898" origin="layout" pathEditMode="relative">
                                      <p:cBhvr>
                                        <p:cTn id="15" dur="300" fill="hold"/>
                                        <p:tgtEl>
                                          <p:spTgt spid="804"/>
                                        </p:tgtEl>
                                        <p:attrNameLst>
                                          <p:attrName>ppt_x</p:attrName>
                                          <p:attrName>ppt_y</p:attrName>
                                        </p:attrNameLst>
                                      </p:cBhvr>
                                    </p:animMotion>
                                  </p:childTnLst>
                                </p:cTn>
                              </p:par>
                            </p:childTnLst>
                          </p:cTn>
                        </p:par>
                        <p:par>
                          <p:cTn id="16" fill="hold">
                            <p:stCondLst>
                              <p:cond delay="300"/>
                            </p:stCondLst>
                            <p:childTnLst>
                              <p:par>
                                <p:cTn id="17" presetClass="entr" nodeType="afterEffect" presetSubtype="0" presetID="1" grpId="5" fill="hold">
                                  <p:stCondLst>
                                    <p:cond delay="0"/>
                                  </p:stCondLst>
                                  <p:iterate type="el" backwards="0">
                                    <p:tmAbs val="0"/>
                                  </p:iterate>
                                  <p:childTnLst>
                                    <p:set>
                                      <p:cBhvr>
                                        <p:cTn id="18" fill="hold"/>
                                        <p:tgtEl>
                                          <p:spTgt spid="808"/>
                                        </p:tgtEl>
                                        <p:attrNameLst>
                                          <p:attrName>style.visibility</p:attrName>
                                        </p:attrNameLst>
                                      </p:cBhvr>
                                      <p:to>
                                        <p:strVal val="visible"/>
                                      </p:to>
                                    </p:set>
                                  </p:childTnLst>
                                </p:cTn>
                              </p:par>
                            </p:childTnLst>
                          </p:cTn>
                        </p:par>
                        <p:par>
                          <p:cTn id="19" fill="hold">
                            <p:stCondLst>
                              <p:cond delay="300"/>
                            </p:stCondLst>
                            <p:childTnLst>
                              <p:par>
                                <p:cTn id="20" presetClass="entr" nodeType="afterEffect" presetSubtype="0" presetID="1" grpId="6" fill="hold">
                                  <p:stCondLst>
                                    <p:cond delay="0"/>
                                  </p:stCondLst>
                                  <p:iterate type="el" backwards="0">
                                    <p:tmAbs val="0"/>
                                  </p:iterate>
                                  <p:childTnLst>
                                    <p:set>
                                      <p:cBhvr>
                                        <p:cTn id="21" fill="hold"/>
                                        <p:tgtEl>
                                          <p:spTgt spid="812"/>
                                        </p:tgtEl>
                                        <p:attrNameLst>
                                          <p:attrName>style.visibility</p:attrName>
                                        </p:attrNameLst>
                                      </p:cBhvr>
                                      <p:to>
                                        <p:strVal val="visible"/>
                                      </p:to>
                                    </p:set>
                                  </p:childTnLst>
                                </p:cTn>
                              </p:par>
                            </p:childTnLst>
                          </p:cTn>
                        </p:par>
                        <p:par>
                          <p:cTn id="22" fill="hold">
                            <p:stCondLst>
                              <p:cond delay="300"/>
                            </p:stCondLst>
                            <p:childTnLst>
                              <p:par>
                                <p:cTn id="23" presetClass="entr" nodeType="afterEffect" presetSubtype="0" presetID="1" grpId="7" fill="hold">
                                  <p:stCondLst>
                                    <p:cond delay="0"/>
                                  </p:stCondLst>
                                  <p:iterate type="el" backwards="0">
                                    <p:tmAbs val="0"/>
                                  </p:iterate>
                                  <p:childTnLst>
                                    <p:set>
                                      <p:cBhvr>
                                        <p:cTn id="24" fill="hold"/>
                                        <p:tgtEl>
                                          <p:spTgt spid="8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xit" nodeType="clickEffect" presetSubtype="0" presetID="1" grpId="8" fill="hold">
                                  <p:stCondLst>
                                    <p:cond delay="0"/>
                                  </p:stCondLst>
                                  <p:iterate type="el" backwards="0">
                                    <p:tmAbs val="0"/>
                                  </p:iterate>
                                  <p:childTnLst>
                                    <p:set>
                                      <p:cBhvr>
                                        <p:cTn id="28" fill="hold">
                                          <p:stCondLst>
                                            <p:cond delay="0"/>
                                          </p:stCondLst>
                                        </p:cTn>
                                        <p:tgtEl>
                                          <p:spTgt spid="813"/>
                                        </p:tgtEl>
                                        <p:attrNameLst>
                                          <p:attrName>style.visibility</p:attrName>
                                        </p:attrNameLst>
                                      </p:cBhvr>
                                      <p:to>
                                        <p:strVal val="hidden"/>
                                      </p:to>
                                    </p:set>
                                  </p:childTnLst>
                                </p:cTn>
                              </p:par>
                            </p:childTnLst>
                          </p:cTn>
                        </p:par>
                        <p:par>
                          <p:cTn id="29" fill="hold">
                            <p:stCondLst>
                              <p:cond delay="0"/>
                            </p:stCondLst>
                            <p:childTnLst>
                              <p:par>
                                <p:cTn id="30" presetClass="exit" nodeType="afterEffect" presetSubtype="0" presetID="1" grpId="9" fill="hold">
                                  <p:stCondLst>
                                    <p:cond delay="0"/>
                                  </p:stCondLst>
                                  <p:iterate type="el" backwards="0">
                                    <p:tmAbs val="0"/>
                                  </p:iterate>
                                  <p:childTnLst>
                                    <p:set>
                                      <p:cBhvr>
                                        <p:cTn id="31" fill="hold">
                                          <p:stCondLst>
                                            <p:cond delay="0"/>
                                          </p:stCondLst>
                                        </p:cTn>
                                        <p:tgtEl>
                                          <p:spTgt spid="808"/>
                                        </p:tgtEl>
                                        <p:attrNameLst>
                                          <p:attrName>style.visibility</p:attrName>
                                        </p:attrNameLst>
                                      </p:cBhvr>
                                      <p:to>
                                        <p:strVal val="hidden"/>
                                      </p:to>
                                    </p:set>
                                  </p:childTnLst>
                                </p:cTn>
                              </p:par>
                            </p:childTnLst>
                          </p:cTn>
                        </p:par>
                        <p:par>
                          <p:cTn id="32" fill="hold">
                            <p:stCondLst>
                              <p:cond delay="0"/>
                            </p:stCondLst>
                            <p:childTnLst>
                              <p:par>
                                <p:cTn id="33" presetClass="entr" nodeType="afterEffect" presetSubtype="0" presetID="1" grpId="10" fill="hold">
                                  <p:stCondLst>
                                    <p:cond delay="0"/>
                                  </p:stCondLst>
                                  <p:iterate type="el" backwards="0">
                                    <p:tmAbs val="0"/>
                                  </p:iterate>
                                  <p:childTnLst>
                                    <p:set>
                                      <p:cBhvr>
                                        <p:cTn id="34" fill="hold"/>
                                        <p:tgtEl>
                                          <p:spTgt spid="823"/>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1" fill="hold">
                                  <p:stCondLst>
                                    <p:cond delay="0"/>
                                  </p:stCondLst>
                                  <p:iterate type="el" backwards="0">
                                    <p:tmAbs val="0"/>
                                  </p:iterate>
                                  <p:childTnLst>
                                    <p:set>
                                      <p:cBhvr>
                                        <p:cTn id="37" fill="hold"/>
                                        <p:tgtEl>
                                          <p:spTgt spid="819"/>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12" fill="hold">
                                  <p:stCondLst>
                                    <p:cond delay="0"/>
                                  </p:stCondLst>
                                  <p:iterate type="el" backwards="0">
                                    <p:tmAbs val="0"/>
                                  </p:iterate>
                                  <p:childTnLst>
                                    <p:set>
                                      <p:cBhvr>
                                        <p:cTn id="40" fill="hold"/>
                                        <p:tgtEl>
                                          <p:spTgt spid="8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8" grpId="12"/>
      <p:bldP build="whole" bldLvl="1" animBg="1" rev="0" advAuto="0" spid="808" grpId="5"/>
      <p:bldP build="whole" bldLvl="1" animBg="1" rev="0" advAuto="0" spid="806" grpId="1"/>
      <p:bldP build="whole" bldLvl="1" animBg="1" rev="0" advAuto="0" spid="812" grpId="6"/>
      <p:bldP build="whole" bldLvl="1" animBg="1" rev="0" advAuto="0" spid="808" grpId="9"/>
      <p:bldP build="whole" bldLvl="1" animBg="1" rev="0" advAuto="0" spid="823" grpId="10"/>
      <p:bldP build="whole" bldLvl="1" animBg="1" rev="0" advAuto="0" spid="813" grpId="7"/>
      <p:bldP build="whole" bldLvl="1" animBg="1" rev="0" advAuto="0" spid="805" grpId="3"/>
      <p:bldP build="whole" bldLvl="1" animBg="1" rev="0" advAuto="0" spid="807" grpId="2"/>
      <p:bldP build="whole" bldLvl="1" animBg="1" rev="0" advAuto="0" spid="813" grpId="8"/>
      <p:bldP build="whole" bldLvl="1" animBg="1" rev="0" advAuto="0" spid="819" grpId="1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7" name="Shape 827"/>
          <p:cNvSpPr/>
          <p:nvPr/>
        </p:nvSpPr>
        <p:spPr>
          <a:xfrm>
            <a:off x="152400" y="685800"/>
            <a:ext cx="8839200" cy="1588"/>
          </a:xfrm>
          <a:prstGeom prst="line">
            <a:avLst/>
          </a:prstGeom>
          <a:ln w="38100">
            <a:solidFill>
              <a:srgbClr val="021EAA"/>
            </a:solidFill>
          </a:ln>
        </p:spPr>
        <p:txBody>
          <a:bodyPr lIns="0" tIns="0" rIns="0" bIns="0"/>
          <a:lstStyle/>
          <a:p>
            <a:pPr/>
          </a:p>
        </p:txBody>
      </p:sp>
      <p:sp>
        <p:nvSpPr>
          <p:cNvPr id="828" name="Shape 828"/>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29" name="Shape 829"/>
          <p:cNvSpPr/>
          <p:nvPr>
            <p:ph type="title"/>
          </p:nvPr>
        </p:nvSpPr>
        <p:spPr>
          <a:prstGeom prst="rect">
            <a:avLst/>
          </a:prstGeom>
        </p:spPr>
        <p:txBody>
          <a:bodyPr/>
          <a:lstStyle/>
          <a:p>
            <a:pPr/>
            <a:r>
              <a:t>Hard Diffraction: What is It?</a:t>
            </a:r>
          </a:p>
        </p:txBody>
      </p:sp>
      <p:sp>
        <p:nvSpPr>
          <p:cNvPr id="830" name="Shape 830"/>
          <p:cNvSpPr/>
          <p:nvPr/>
        </p:nvSpPr>
        <p:spPr>
          <a:xfrm>
            <a:off x="177800" y="762000"/>
            <a:ext cx="8128000" cy="3972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sz="2200">
                <a:uFill>
                  <a:solidFill>
                    <a:srgbClr val="000000"/>
                  </a:solidFill>
                </a:uFill>
                <a:latin typeface="+mn-lt"/>
                <a:ea typeface="+mn-ea"/>
                <a:cs typeface="+mn-cs"/>
                <a:sym typeface="Arial"/>
              </a:defRPr>
            </a:lvl1pPr>
          </a:lstStyle>
          <a:p>
            <a:pPr/>
            <a:r>
              <a:t>HERA:  large fraction of diffractive events (15% of total DIS rate)</a:t>
            </a:r>
          </a:p>
        </p:txBody>
      </p:sp>
      <p:pic>
        <p:nvPicPr>
          <p:cNvPr id="831" name="droppedImage.pdf"/>
          <p:cNvPicPr>
            <a:picLocks noChangeAspect="1"/>
          </p:cNvPicPr>
          <p:nvPr/>
        </p:nvPicPr>
        <p:blipFill>
          <a:blip r:embed="rId2">
            <a:extLst/>
          </a:blip>
          <a:stretch>
            <a:fillRect/>
          </a:stretch>
        </p:blipFill>
        <p:spPr>
          <a:xfrm>
            <a:off x="622300" y="1181100"/>
            <a:ext cx="5105400" cy="2978150"/>
          </a:xfrm>
          <a:prstGeom prst="rect">
            <a:avLst/>
          </a:prstGeom>
          <a:ln w="12700">
            <a:miter lim="400000"/>
          </a:ln>
        </p:spPr>
      </p:pic>
      <p:sp>
        <p:nvSpPr>
          <p:cNvPr id="832" name="Shape 832"/>
          <p:cNvSpPr/>
          <p:nvPr/>
        </p:nvSpPr>
        <p:spPr>
          <a:xfrm>
            <a:off x="292100" y="4216400"/>
            <a:ext cx="8737600" cy="6520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buClr>
                <a:srgbClr val="000000"/>
              </a:buClr>
              <a:defRPr sz="2000">
                <a:uFill>
                  <a:solidFill>
                    <a:srgbClr val="000000"/>
                  </a:solidFill>
                </a:uFill>
                <a:latin typeface="+mn-lt"/>
                <a:ea typeface="+mn-ea"/>
                <a:cs typeface="+mn-cs"/>
                <a:sym typeface="Arial"/>
              </a:defRPr>
            </a:pPr>
            <a:r>
              <a:t>Diffractive event characterized by large </a:t>
            </a:r>
            <a:r>
              <a:rPr b="1">
                <a:solidFill>
                  <a:srgbClr val="E32400"/>
                </a:solidFill>
                <a:uFill>
                  <a:solidFill>
                    <a:srgbClr val="E32400"/>
                  </a:solidFill>
                </a:uFill>
              </a:rPr>
              <a:t>rapidity gap</a:t>
            </a:r>
            <a:r>
              <a:t> </a:t>
            </a:r>
          </a:p>
          <a:p>
            <a:pPr>
              <a:buClr>
                <a:srgbClr val="000000"/>
              </a:buClr>
              <a:defRPr sz="2000">
                <a:uFill>
                  <a:solidFill>
                    <a:srgbClr val="000000"/>
                  </a:solidFill>
                </a:uFill>
                <a:latin typeface="+mn-lt"/>
                <a:ea typeface="+mn-ea"/>
                <a:cs typeface="+mn-cs"/>
                <a:sym typeface="Arial"/>
              </a:defRPr>
            </a:pPr>
            <a:r>
              <a:t>mediated by </a:t>
            </a:r>
            <a:r>
              <a:rPr b="1"/>
              <a:t>color neutral exchange</a:t>
            </a:r>
            <a:r>
              <a:t> (e.g. 2 or more gluons)</a:t>
            </a:r>
          </a:p>
        </p:txBody>
      </p:sp>
      <p:sp>
        <p:nvSpPr>
          <p:cNvPr id="833" name="Shape 833"/>
          <p:cNvSpPr/>
          <p:nvPr/>
        </p:nvSpPr>
        <p:spPr>
          <a:xfrm>
            <a:off x="368300" y="5016500"/>
            <a:ext cx="1678757" cy="35999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b="1" sz="2000">
                <a:solidFill>
                  <a:srgbClr val="E32400"/>
                </a:solidFill>
                <a:uFill>
                  <a:solidFill>
                    <a:srgbClr val="E32400"/>
                  </a:solidFill>
                </a:uFill>
                <a:latin typeface="+mn-lt"/>
                <a:ea typeface="+mn-ea"/>
                <a:cs typeface="+mn-cs"/>
                <a:sym typeface="Arial"/>
              </a:defRPr>
            </a:lvl1pPr>
          </a:lstStyle>
          <a:p>
            <a:pPr/>
            <a:r>
              <a:t>Terminology:</a:t>
            </a:r>
          </a:p>
        </p:txBody>
      </p:sp>
      <p:sp>
        <p:nvSpPr>
          <p:cNvPr id="834" name="Shape 834"/>
          <p:cNvSpPr/>
          <p:nvPr/>
        </p:nvSpPr>
        <p:spPr>
          <a:xfrm>
            <a:off x="2933700" y="5372100"/>
            <a:ext cx="1711784" cy="347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sz="1900">
                <a:uFill>
                  <a:solidFill>
                    <a:srgbClr val="000000"/>
                  </a:solidFill>
                </a:uFill>
                <a:latin typeface="+mn-lt"/>
                <a:ea typeface="+mn-ea"/>
                <a:cs typeface="+mn-cs"/>
                <a:sym typeface="Arial"/>
              </a:defRPr>
            </a:lvl1pPr>
          </a:lstStyle>
          <a:p>
            <a:pPr/>
            <a:r>
              <a:t>p/A stays intact</a:t>
            </a:r>
          </a:p>
        </p:txBody>
      </p:sp>
      <p:sp>
        <p:nvSpPr>
          <p:cNvPr id="835" name="Shape 835"/>
          <p:cNvSpPr/>
          <p:nvPr/>
        </p:nvSpPr>
        <p:spPr>
          <a:xfrm>
            <a:off x="3238500" y="5003800"/>
            <a:ext cx="1215213" cy="372275"/>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b="1" sz="2100">
                <a:solidFill>
                  <a:srgbClr val="0042AA"/>
                </a:solidFill>
                <a:uFill>
                  <a:solidFill>
                    <a:srgbClr val="0042AA"/>
                  </a:solidFill>
                </a:uFill>
                <a:latin typeface="+mn-lt"/>
                <a:ea typeface="+mn-ea"/>
                <a:cs typeface="+mn-cs"/>
                <a:sym typeface="Arial"/>
              </a:defRPr>
            </a:lvl1pPr>
          </a:lstStyle>
          <a:p>
            <a:pPr/>
            <a:r>
              <a:t>coherent</a:t>
            </a:r>
          </a:p>
        </p:txBody>
      </p:sp>
      <p:sp>
        <p:nvSpPr>
          <p:cNvPr id="836" name="Shape 836"/>
          <p:cNvSpPr/>
          <p:nvPr/>
        </p:nvSpPr>
        <p:spPr>
          <a:xfrm>
            <a:off x="6273800" y="5003800"/>
            <a:ext cx="1452222" cy="372275"/>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b="1" sz="2100">
                <a:solidFill>
                  <a:srgbClr val="0042AA"/>
                </a:solidFill>
                <a:uFill>
                  <a:solidFill>
                    <a:srgbClr val="0042AA"/>
                  </a:solidFill>
                </a:uFill>
                <a:latin typeface="+mn-lt"/>
                <a:ea typeface="+mn-ea"/>
                <a:cs typeface="+mn-cs"/>
                <a:sym typeface="Arial"/>
              </a:defRPr>
            </a:lvl1pPr>
          </a:lstStyle>
          <a:p>
            <a:pPr/>
            <a:r>
              <a:t>incoherent</a:t>
            </a:r>
          </a:p>
        </p:txBody>
      </p:sp>
      <p:sp>
        <p:nvSpPr>
          <p:cNvPr id="837" name="Shape 837"/>
          <p:cNvSpPr/>
          <p:nvPr/>
        </p:nvSpPr>
        <p:spPr>
          <a:xfrm>
            <a:off x="6159500" y="5372100"/>
            <a:ext cx="1564507" cy="347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sz="1900">
                <a:uFill>
                  <a:solidFill>
                    <a:srgbClr val="000000"/>
                  </a:solidFill>
                </a:uFill>
                <a:latin typeface="+mn-lt"/>
                <a:ea typeface="+mn-ea"/>
                <a:cs typeface="+mn-cs"/>
                <a:sym typeface="Arial"/>
              </a:defRPr>
            </a:lvl1pPr>
          </a:lstStyle>
          <a:p>
            <a:pPr/>
            <a:r>
              <a:t>p/A breaks up</a:t>
            </a:r>
          </a:p>
        </p:txBody>
      </p:sp>
      <p:sp>
        <p:nvSpPr>
          <p:cNvPr id="838" name="Shape 838"/>
          <p:cNvSpPr/>
          <p:nvPr/>
        </p:nvSpPr>
        <p:spPr>
          <a:xfrm>
            <a:off x="342900" y="5981700"/>
            <a:ext cx="7669597" cy="72746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marL="342900" indent="-342900">
              <a:buClr>
                <a:srgbClr val="FF2600"/>
              </a:buClr>
              <a:buSzPct val="125000"/>
              <a:buChar char="•"/>
              <a:defRPr sz="2200">
                <a:uFill>
                  <a:solidFill>
                    <a:srgbClr val="000000"/>
                  </a:solidFill>
                </a:uFill>
                <a:latin typeface="+mn-lt"/>
                <a:ea typeface="+mn-ea"/>
                <a:cs typeface="+mn-cs"/>
                <a:sym typeface="Arial"/>
              </a:defRPr>
            </a:pPr>
            <a:r>
              <a:t>ep: detect intact protons in forward detectors</a:t>
            </a:r>
          </a:p>
          <a:p>
            <a:pPr marL="342900" indent="-342900">
              <a:buClr>
                <a:srgbClr val="FF2600"/>
              </a:buClr>
              <a:buSzPct val="125000"/>
              <a:buChar char="•"/>
              <a:defRPr sz="2200">
                <a:uFill>
                  <a:solidFill>
                    <a:srgbClr val="000000"/>
                  </a:solidFill>
                </a:uFill>
                <a:latin typeface="+mn-lt"/>
                <a:ea typeface="+mn-ea"/>
                <a:cs typeface="+mn-cs"/>
                <a:sym typeface="Arial"/>
              </a:defRPr>
            </a:pPr>
            <a:r>
              <a:t>eA: need to tag on emitted neutrons from  nuclear breakup</a:t>
            </a:r>
          </a:p>
        </p:txBody>
      </p:sp>
      <p:sp>
        <p:nvSpPr>
          <p:cNvPr id="839" name="Shape 839"/>
          <p:cNvSpPr/>
          <p:nvPr/>
        </p:nvSpPr>
        <p:spPr>
          <a:xfrm>
            <a:off x="5118100" y="1460500"/>
            <a:ext cx="2545061" cy="35999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b="1" sz="2000">
                <a:uFill>
                  <a:solidFill>
                    <a:srgbClr val="000000"/>
                  </a:solidFill>
                </a:uFill>
                <a:latin typeface="+mn-lt"/>
                <a:ea typeface="+mn-ea"/>
                <a:cs typeface="+mn-cs"/>
                <a:sym typeface="Arial"/>
              </a:defRPr>
            </a:lvl1pPr>
          </a:lstStyle>
          <a:p>
            <a:pPr/>
            <a:r>
              <a:t>Close relative of DIS</a:t>
            </a:r>
          </a:p>
        </p:txBody>
      </p:sp>
      <p:sp>
        <p:nvSpPr>
          <p:cNvPr id="840" name="Shape 840"/>
          <p:cNvSpPr/>
          <p:nvPr/>
        </p:nvSpPr>
        <p:spPr>
          <a:xfrm>
            <a:off x="5092700" y="1930400"/>
            <a:ext cx="3937000" cy="9441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buClr>
                <a:srgbClr val="000000"/>
              </a:buClr>
              <a:defRPr sz="2000">
                <a:uFill>
                  <a:solidFill>
                    <a:srgbClr val="000000"/>
                  </a:solidFill>
                </a:uFill>
                <a:latin typeface="+mn-lt"/>
                <a:ea typeface="+mn-ea"/>
                <a:cs typeface="+mn-cs"/>
                <a:sym typeface="Arial"/>
              </a:defRPr>
            </a:pPr>
            <a:r>
              <a:t>Need in addition:</a:t>
            </a:r>
          </a:p>
          <a:p>
            <a:pPr>
              <a:buClr>
                <a:srgbClr val="000000"/>
              </a:buClr>
              <a:defRPr sz="2000">
                <a:uFill>
                  <a:solidFill>
                    <a:srgbClr val="000000"/>
                  </a:solidFill>
                </a:uFill>
                <a:latin typeface="+mn-lt"/>
                <a:ea typeface="+mn-ea"/>
                <a:cs typeface="+mn-cs"/>
                <a:sym typeface="Arial"/>
              </a:defRPr>
            </a:pPr>
            <a:r>
              <a:rPr b="1">
                <a:solidFill>
                  <a:srgbClr val="0056D6"/>
                </a:solidFill>
                <a:uFill>
                  <a:solidFill>
                    <a:srgbClr val="0056D6"/>
                  </a:solidFill>
                </a:uFill>
              </a:rPr>
              <a:t>t </a:t>
            </a:r>
            <a:r>
              <a:rPr baseline="31999"/>
              <a:t> </a:t>
            </a:r>
            <a:r>
              <a:t>: momentum transfer squared</a:t>
            </a:r>
          </a:p>
          <a:p>
            <a:pPr>
              <a:buClr>
                <a:srgbClr val="000000"/>
              </a:buClr>
              <a:defRPr sz="2000">
                <a:uFill>
                  <a:solidFill>
                    <a:srgbClr val="000000"/>
                  </a:solidFill>
                </a:uFill>
                <a:latin typeface="+mn-lt"/>
                <a:ea typeface="+mn-ea"/>
                <a:cs typeface="+mn-cs"/>
                <a:sym typeface="Arial"/>
              </a:defRPr>
            </a:pPr>
            <a:r>
              <a:rPr b="1">
                <a:solidFill>
                  <a:srgbClr val="0056D6"/>
                </a:solidFill>
                <a:uFill>
                  <a:solidFill>
                    <a:srgbClr val="0056D6"/>
                  </a:solidFill>
                </a:uFill>
              </a:rPr>
              <a:t>M</a:t>
            </a:r>
            <a:r>
              <a:rPr b="1" baseline="-5999">
                <a:solidFill>
                  <a:srgbClr val="0056D6"/>
                </a:solidFill>
                <a:uFill>
                  <a:solidFill>
                    <a:srgbClr val="0056D6"/>
                  </a:solidFill>
                </a:uFill>
              </a:rPr>
              <a:t>X</a:t>
            </a:r>
            <a:r>
              <a:rPr b="1">
                <a:solidFill>
                  <a:srgbClr val="0056D6"/>
                </a:solidFill>
                <a:uFill>
                  <a:solidFill>
                    <a:srgbClr val="0056D6"/>
                  </a:solidFill>
                </a:uFill>
              </a:rPr>
              <a:t> </a:t>
            </a:r>
            <a:r>
              <a:rPr baseline="31999"/>
              <a:t> </a:t>
            </a:r>
            <a:r>
              <a:t>: mass of diffractive final-state</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body" sz="half" idx="1"/>
          </p:nvPr>
        </p:nvSpPr>
        <p:spPr>
          <a:xfrm>
            <a:off x="158750" y="3150003"/>
            <a:ext cx="8763000" cy="1651001"/>
          </a:xfrm>
          <a:prstGeom prst="rect">
            <a:avLst/>
          </a:prstGeom>
        </p:spPr>
        <p:txBody>
          <a:bodyPr/>
          <a:lstStyle/>
          <a:p>
            <a:pPr lvl="1" marL="488461" indent="-234461">
              <a:spcBef>
                <a:spcPts val="100"/>
              </a:spcBef>
              <a:defRPr sz="2400"/>
            </a:pPr>
            <a:r>
              <a:t>Exchange particles (gluons) carry color charge and can </a:t>
            </a:r>
            <a:r>
              <a:rPr>
                <a:solidFill>
                  <a:srgbClr val="FF2600"/>
                </a:solidFill>
                <a:uFill>
                  <a:solidFill>
                    <a:srgbClr val="FF2600"/>
                  </a:solidFill>
                </a:uFill>
              </a:rPr>
              <a:t>self-interact</a:t>
            </a:r>
            <a:r>
              <a:t> </a:t>
            </a:r>
          </a:p>
        </p:txBody>
      </p:sp>
      <p:sp>
        <p:nvSpPr>
          <p:cNvPr id="173" name="Shape 173"/>
          <p:cNvSpPr/>
          <p:nvPr/>
        </p:nvSpPr>
        <p:spPr>
          <a:xfrm>
            <a:off x="152400" y="685800"/>
            <a:ext cx="8839200" cy="1588"/>
          </a:xfrm>
          <a:prstGeom prst="line">
            <a:avLst/>
          </a:prstGeom>
          <a:ln w="38100">
            <a:solidFill>
              <a:srgbClr val="021EAA"/>
            </a:solidFill>
          </a:ln>
        </p:spPr>
        <p:txBody>
          <a:bodyPr lIns="0" tIns="0" rIns="0" bIns="0"/>
          <a:lstStyle/>
          <a:p>
            <a:pPr/>
          </a:p>
        </p:txBody>
      </p:sp>
      <p:sp>
        <p:nvSpPr>
          <p:cNvPr id="174" name="Shape 174"/>
          <p:cNvSpPr/>
          <p:nvPr>
            <p:ph type="title"/>
          </p:nvPr>
        </p:nvSpPr>
        <p:spPr>
          <a:xfrm>
            <a:off x="136525" y="44450"/>
            <a:ext cx="8931275" cy="661988"/>
          </a:xfrm>
          <a:prstGeom prst="rect">
            <a:avLst/>
          </a:prstGeom>
        </p:spPr>
        <p:txBody>
          <a:bodyPr/>
          <a:lstStyle/>
          <a:p>
            <a:pPr/>
            <a:r>
              <a:t>Quantum Chromodynamics (QCD)</a:t>
            </a:r>
          </a:p>
        </p:txBody>
      </p:sp>
      <p:sp>
        <p:nvSpPr>
          <p:cNvPr id="175" name="Shape 175"/>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78" name="Group 178"/>
          <p:cNvGrpSpPr/>
          <p:nvPr/>
        </p:nvGrpSpPr>
        <p:grpSpPr>
          <a:xfrm>
            <a:off x="152400" y="800100"/>
            <a:ext cx="8775700" cy="868406"/>
            <a:chOff x="0" y="0"/>
            <a:chExt cx="8775700" cy="868405"/>
          </a:xfrm>
        </p:grpSpPr>
        <p:sp>
          <p:nvSpPr>
            <p:cNvPr id="176" name="Shape 176"/>
            <p:cNvSpPr/>
            <p:nvPr/>
          </p:nvSpPr>
          <p:spPr>
            <a:xfrm>
              <a:off x="0" y="0"/>
              <a:ext cx="8775700" cy="701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i="1" sz="2400">
                  <a:uFill>
                    <a:solidFill>
                      <a:srgbClr val="000000"/>
                    </a:solidFill>
                  </a:uFill>
                  <a:latin typeface="+mn-lt"/>
                  <a:ea typeface="+mn-ea"/>
                  <a:cs typeface="+mn-cs"/>
                  <a:sym typeface="Arial"/>
                </a:defRPr>
              </a:lvl1pPr>
            </a:lstStyle>
            <a:p>
              <a:pPr/>
              <a:r>
                <a:t>Quantum Chromo Dynamics is the “nearly perfect” fundamental theory of the strong interactions</a:t>
              </a:r>
            </a:p>
          </p:txBody>
        </p:sp>
        <p:sp>
          <p:nvSpPr>
            <p:cNvPr id="177" name="Shape 177"/>
            <p:cNvSpPr/>
            <p:nvPr/>
          </p:nvSpPr>
          <p:spPr>
            <a:xfrm>
              <a:off x="5487611" y="495300"/>
              <a:ext cx="3237290" cy="373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algn="r" defTabSz="914400">
                <a:lnSpc>
                  <a:spcPct val="1000"/>
                </a:lnSpc>
                <a:defRPr b="1" sz="1900">
                  <a:solidFill>
                    <a:srgbClr val="00A5C1"/>
                  </a:solidFill>
                  <a:uFill>
                    <a:solidFill>
                      <a:srgbClr val="00A5C1"/>
                    </a:solidFill>
                  </a:uFill>
                  <a:latin typeface="+mn-lt"/>
                  <a:ea typeface="+mn-ea"/>
                  <a:cs typeface="+mn-cs"/>
                  <a:sym typeface="Arial"/>
                </a:defRPr>
              </a:lvl1pPr>
            </a:lstStyle>
            <a:p>
              <a:pPr/>
              <a:r>
                <a:t>F. Wilczek, hep-ph/9907340</a:t>
              </a:r>
            </a:p>
          </p:txBody>
        </p:sp>
      </p:grpSp>
      <p:pic>
        <p:nvPicPr>
          <p:cNvPr id="179" name="droppedImage.pdf"/>
          <p:cNvPicPr>
            <a:picLocks noChangeAspect="1"/>
          </p:cNvPicPr>
          <p:nvPr/>
        </p:nvPicPr>
        <p:blipFill>
          <a:blip r:embed="rId3">
            <a:extLst/>
          </a:blip>
          <a:stretch>
            <a:fillRect/>
          </a:stretch>
        </p:blipFill>
        <p:spPr>
          <a:xfrm>
            <a:off x="1223962" y="2413000"/>
            <a:ext cx="3098801" cy="533400"/>
          </a:xfrm>
          <a:prstGeom prst="rect">
            <a:avLst/>
          </a:prstGeom>
          <a:ln w="12700"/>
        </p:spPr>
      </p:pic>
      <p:grpSp>
        <p:nvGrpSpPr>
          <p:cNvPr id="185" name="Group 185"/>
          <p:cNvGrpSpPr/>
          <p:nvPr/>
        </p:nvGrpSpPr>
        <p:grpSpPr>
          <a:xfrm>
            <a:off x="5351462" y="2425700"/>
            <a:ext cx="2552701" cy="482600"/>
            <a:chOff x="0" y="0"/>
            <a:chExt cx="2552700" cy="482600"/>
          </a:xfrm>
        </p:grpSpPr>
        <p:grpSp>
          <p:nvGrpSpPr>
            <p:cNvPr id="183" name="Group 183"/>
            <p:cNvGrpSpPr/>
            <p:nvPr/>
          </p:nvGrpSpPr>
          <p:grpSpPr>
            <a:xfrm>
              <a:off x="0" y="0"/>
              <a:ext cx="2552700" cy="482600"/>
              <a:chOff x="0" y="0"/>
              <a:chExt cx="2552700" cy="482600"/>
            </a:xfrm>
          </p:grpSpPr>
          <p:pic>
            <p:nvPicPr>
              <p:cNvPr id="180" name="gluon.pdf"/>
              <p:cNvPicPr>
                <a:picLocks noChangeAspect="1"/>
              </p:cNvPicPr>
              <p:nvPr/>
            </p:nvPicPr>
            <p:blipFill>
              <a:blip r:embed="rId4">
                <a:extLst/>
              </a:blip>
              <a:stretch>
                <a:fillRect/>
              </a:stretch>
            </p:blipFill>
            <p:spPr>
              <a:xfrm>
                <a:off x="355600" y="38100"/>
                <a:ext cx="1841500" cy="382199"/>
              </a:xfrm>
              <a:prstGeom prst="rect">
                <a:avLst/>
              </a:prstGeom>
              <a:ln w="12700" cap="flat">
                <a:noFill/>
                <a:round/>
              </a:ln>
              <a:effectLst/>
            </p:spPr>
          </p:pic>
          <p:sp>
            <p:nvSpPr>
              <p:cNvPr id="181" name="Shape 181"/>
              <p:cNvSpPr/>
              <p:nvPr/>
            </p:nvSpPr>
            <p:spPr>
              <a:xfrm>
                <a:off x="0" y="0"/>
                <a:ext cx="444500" cy="444500"/>
              </a:xfrm>
              <a:prstGeom prst="ellipse">
                <a:avLst/>
              </a:prstGeom>
              <a:solidFill>
                <a:srgbClr val="E32400"/>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182" name="Shape 182"/>
              <p:cNvSpPr/>
              <p:nvPr/>
            </p:nvSpPr>
            <p:spPr>
              <a:xfrm>
                <a:off x="2108200" y="38100"/>
                <a:ext cx="444500" cy="444500"/>
              </a:xfrm>
              <a:prstGeom prst="ellipse">
                <a:avLst/>
              </a:prstGeom>
              <a:solidFill>
                <a:srgbClr val="94E3FE"/>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grpSp>
        <p:sp>
          <p:nvSpPr>
            <p:cNvPr id="184" name="Shape 184"/>
            <p:cNvSpPr/>
            <p:nvPr/>
          </p:nvSpPr>
          <p:spPr>
            <a:xfrm>
              <a:off x="2247900" y="165100"/>
              <a:ext cx="165588" cy="1"/>
            </a:xfrm>
            <a:prstGeom prst="line">
              <a:avLst/>
            </a:prstGeom>
            <a:noFill/>
            <a:ln w="38100" cap="flat">
              <a:solidFill>
                <a:srgbClr val="000000"/>
              </a:solidFill>
              <a:prstDash val="solid"/>
              <a:round/>
            </a:ln>
            <a:effectLst/>
          </p:spPr>
          <p:txBody>
            <a:bodyPr wrap="square" lIns="0" tIns="0" rIns="0" bIns="0" numCol="1" anchor="t">
              <a:noAutofit/>
            </a:bodyPr>
            <a:lstStyle/>
            <a:p>
              <a:pPr/>
            </a:p>
          </p:txBody>
        </p:sp>
      </p:grpSp>
      <p:pic>
        <p:nvPicPr>
          <p:cNvPr id="186" name="droppedImage.pdf"/>
          <p:cNvPicPr>
            <a:picLocks noChangeAspect="1"/>
          </p:cNvPicPr>
          <p:nvPr/>
        </p:nvPicPr>
        <p:blipFill>
          <a:blip r:embed="rId5">
            <a:extLst/>
          </a:blip>
          <a:srcRect l="0" t="0" r="39869" b="0"/>
          <a:stretch>
            <a:fillRect/>
          </a:stretch>
        </p:blipFill>
        <p:spPr>
          <a:xfrm>
            <a:off x="2743511" y="3690763"/>
            <a:ext cx="1553852" cy="1351178"/>
          </a:xfrm>
          <a:prstGeom prst="rect">
            <a:avLst/>
          </a:prstGeom>
          <a:ln w="12700"/>
        </p:spPr>
      </p:pic>
      <p:sp>
        <p:nvSpPr>
          <p:cNvPr id="187" name="Shape 187"/>
          <p:cNvSpPr/>
          <p:nvPr/>
        </p:nvSpPr>
        <p:spPr>
          <a:xfrm>
            <a:off x="4916893" y="3881580"/>
            <a:ext cx="2603501" cy="9695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06400">
              <a:defRPr sz="2000">
                <a:solidFill>
                  <a:srgbClr val="941100"/>
                </a:solidFill>
                <a:latin typeface="+mn-lt"/>
                <a:ea typeface="+mn-ea"/>
                <a:cs typeface="+mn-cs"/>
                <a:sym typeface="Arial"/>
              </a:defRPr>
            </a:pPr>
            <a:r>
              <a:rPr>
                <a:solidFill>
                  <a:srgbClr val="021EAA"/>
                </a:solidFill>
              </a:rPr>
              <a:t>Self-interaction:</a:t>
            </a:r>
            <a:r>
              <a:rPr>
                <a:solidFill>
                  <a:srgbClr val="021EAA"/>
                </a:solidFill>
                <a:uFill>
                  <a:solidFill>
                    <a:srgbClr val="021EAA"/>
                  </a:solidFill>
                </a:uFill>
              </a:rPr>
              <a:t> </a:t>
            </a:r>
            <a:r>
              <a:rPr>
                <a:solidFill>
                  <a:srgbClr val="FF2600"/>
                </a:solidFill>
                <a:uFill>
                  <a:solidFill>
                    <a:srgbClr val="FF2600"/>
                  </a:solidFill>
                </a:uFill>
              </a:rPr>
              <a:t>QCD significantly harder to analyze than QED</a:t>
            </a:r>
          </a:p>
        </p:txBody>
      </p:sp>
      <p:sp>
        <p:nvSpPr>
          <p:cNvPr id="188" name="Shape 188"/>
          <p:cNvSpPr/>
          <p:nvPr/>
        </p:nvSpPr>
        <p:spPr>
          <a:xfrm>
            <a:off x="131762" y="1762168"/>
            <a:ext cx="6145908"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lvl="2" marL="508000" marR="41275" indent="-254000" defTabSz="914400">
              <a:spcBef>
                <a:spcPts val="100"/>
              </a:spcBef>
              <a:buClr>
                <a:srgbClr val="FF2600"/>
              </a:buClr>
              <a:buSzPct val="150000"/>
              <a:buChar char="•"/>
              <a:defRPr sz="2400">
                <a:uFill>
                  <a:solidFill>
                    <a:srgbClr val="000000"/>
                  </a:solidFill>
                </a:uFill>
                <a:latin typeface="+mn-lt"/>
                <a:ea typeface="+mn-ea"/>
                <a:cs typeface="+mn-cs"/>
                <a:sym typeface="Arial"/>
              </a:defRPr>
            </a:pPr>
            <a:r>
              <a:t>Three color charges: </a:t>
            </a:r>
            <a:r>
              <a:rPr>
                <a:solidFill>
                  <a:srgbClr val="FF2600"/>
                </a:solidFill>
                <a:uFill>
                  <a:solidFill>
                    <a:srgbClr val="FF2600"/>
                  </a:solidFill>
                </a:uFill>
              </a:rPr>
              <a:t>red</a:t>
            </a:r>
            <a:r>
              <a:t>, </a:t>
            </a:r>
            <a:r>
              <a:rPr>
                <a:solidFill>
                  <a:srgbClr val="008800"/>
                </a:solidFill>
                <a:uFill>
                  <a:solidFill>
                    <a:srgbClr val="008800"/>
                  </a:solidFill>
                </a:uFill>
              </a:rPr>
              <a:t>green</a:t>
            </a:r>
            <a:r>
              <a:t> and </a:t>
            </a:r>
            <a:r>
              <a:rPr>
                <a:solidFill>
                  <a:srgbClr val="032CE2"/>
                </a:solidFill>
                <a:uFill>
                  <a:solidFill>
                    <a:srgbClr val="032CE2"/>
                  </a:solidFill>
                </a:uFill>
              </a:rPr>
              <a:t>blue</a:t>
            </a:r>
          </a:p>
        </p:txBody>
      </p:sp>
      <p:grpSp>
        <p:nvGrpSpPr>
          <p:cNvPr id="191" name="Group 191"/>
          <p:cNvGrpSpPr/>
          <p:nvPr/>
        </p:nvGrpSpPr>
        <p:grpSpPr>
          <a:xfrm>
            <a:off x="195845" y="5139638"/>
            <a:ext cx="8679378" cy="447230"/>
            <a:chOff x="0" y="0"/>
            <a:chExt cx="8679376" cy="447228"/>
          </a:xfrm>
        </p:grpSpPr>
        <p:sp>
          <p:nvSpPr>
            <p:cNvPr id="189" name="Shape 189"/>
            <p:cNvSpPr/>
            <p:nvPr/>
          </p:nvSpPr>
          <p:spPr>
            <a:xfrm>
              <a:off x="0" y="0"/>
              <a:ext cx="3329598"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lvl="2" marL="508000" marR="41275" indent="-254000" defTabSz="914400">
                <a:spcBef>
                  <a:spcPts val="100"/>
                </a:spcBef>
                <a:buClr>
                  <a:srgbClr val="FF2600"/>
                </a:buClr>
                <a:buSzPct val="150000"/>
                <a:buChar char="•"/>
                <a:defRPr sz="2400">
                  <a:uFill>
                    <a:solidFill>
                      <a:srgbClr val="000000"/>
                    </a:solidFill>
                  </a:uFill>
                  <a:latin typeface="+mn-lt"/>
                  <a:ea typeface="+mn-ea"/>
                  <a:cs typeface="+mn-cs"/>
                  <a:sym typeface="Arial"/>
                </a:defRPr>
              </a:pPr>
              <a:r>
                <a:t>Rich in symmetries:</a:t>
              </a:r>
            </a:p>
          </p:txBody>
        </p:sp>
        <p:pic>
          <p:nvPicPr>
            <p:cNvPr id="190" name="image38.png" descr="latex-image-1"/>
            <p:cNvPicPr>
              <a:picLocks noChangeAspect="1"/>
            </p:cNvPicPr>
            <p:nvPr/>
          </p:nvPicPr>
          <p:blipFill>
            <a:blip r:embed="rId6">
              <a:extLst/>
            </a:blip>
            <a:stretch>
              <a:fillRect/>
            </a:stretch>
          </p:blipFill>
          <p:spPr>
            <a:xfrm>
              <a:off x="3366219" y="122524"/>
              <a:ext cx="5313158" cy="273905"/>
            </a:xfrm>
            <a:prstGeom prst="rect">
              <a:avLst/>
            </a:prstGeom>
            <a:ln w="12700" cap="flat">
              <a:noFill/>
              <a:miter lim="400000"/>
            </a:ln>
            <a:effectLst/>
          </p:spPr>
        </p:pic>
      </p:grpSp>
      <p:sp>
        <p:nvSpPr>
          <p:cNvPr id="192" name="Shape 192"/>
          <p:cNvSpPr/>
          <p:nvPr/>
        </p:nvSpPr>
        <p:spPr>
          <a:xfrm>
            <a:off x="195473" y="5929298"/>
            <a:ext cx="688935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marL="508000" marR="41275" indent="-254000" defTabSz="914400">
              <a:spcBef>
                <a:spcPts val="100"/>
              </a:spcBef>
              <a:buClr>
                <a:srgbClr val="FF2600"/>
              </a:buClr>
              <a:buSzPct val="150000"/>
              <a:buChar char="•"/>
              <a:defRPr sz="2400">
                <a:uFill>
                  <a:solidFill>
                    <a:srgbClr val="000000"/>
                  </a:solidFill>
                </a:uFill>
                <a:latin typeface="+mn-lt"/>
                <a:ea typeface="+mn-ea"/>
                <a:cs typeface="+mn-cs"/>
                <a:sym typeface="Arial"/>
              </a:defRPr>
            </a:pPr>
            <a:r>
              <a:t>Evolution:   DGLAB (</a:t>
            </a:r>
            <a:r>
              <a:rPr i="1"/>
              <a:t>Q</a:t>
            </a:r>
            <a:r>
              <a:rPr baseline="31999"/>
              <a:t>2</a:t>
            </a:r>
            <a:r>
              <a:t>), BFKL (</a:t>
            </a:r>
            <a:r>
              <a:rPr i="1"/>
              <a:t>x</a:t>
            </a:r>
            <a:r>
              <a:t>) - later more</a:t>
            </a:r>
          </a:p>
        </p:txBody>
      </p:sp>
    </p:spTree>
  </p:cSld>
  <p:clrMapOvr>
    <a:masterClrMapping/>
  </p:clrMapOvr>
  <p:transition xmlns:p14="http://schemas.microsoft.com/office/powerpoint/2010/main" spd="med" advClick="1" p14:dur="1000"/>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2" name="Shape 842"/>
          <p:cNvSpPr/>
          <p:nvPr/>
        </p:nvSpPr>
        <p:spPr>
          <a:xfrm>
            <a:off x="152400" y="685800"/>
            <a:ext cx="8839200" cy="1588"/>
          </a:xfrm>
          <a:prstGeom prst="line">
            <a:avLst/>
          </a:prstGeom>
          <a:ln w="38100">
            <a:solidFill>
              <a:srgbClr val="021EAA"/>
            </a:solidFill>
          </a:ln>
        </p:spPr>
        <p:txBody>
          <a:bodyPr lIns="0" tIns="0" rIns="0" bIns="0"/>
          <a:lstStyle/>
          <a:p>
            <a:pPr/>
          </a:p>
        </p:txBody>
      </p:sp>
      <p:sp>
        <p:nvSpPr>
          <p:cNvPr id="843" name="Shape 843"/>
          <p:cNvSpPr/>
          <p:nvPr>
            <p:ph type="title"/>
          </p:nvPr>
        </p:nvSpPr>
        <p:spPr>
          <a:prstGeom prst="rect">
            <a:avLst/>
          </a:prstGeom>
        </p:spPr>
        <p:txBody>
          <a:bodyPr/>
          <a:lstStyle/>
          <a:p>
            <a:pPr/>
            <a:r>
              <a:t>Requirements: Luminosity &amp; Detector</a:t>
            </a:r>
          </a:p>
        </p:txBody>
      </p:sp>
      <p:sp>
        <p:nvSpPr>
          <p:cNvPr id="844" name="Shape 844"/>
          <p:cNvSpPr/>
          <p:nvPr>
            <p:ph type="body" sz="half" idx="1"/>
          </p:nvPr>
        </p:nvSpPr>
        <p:spPr>
          <a:xfrm>
            <a:off x="152396" y="879066"/>
            <a:ext cx="8839208" cy="2178397"/>
          </a:xfrm>
          <a:prstGeom prst="rect">
            <a:avLst/>
          </a:prstGeom>
        </p:spPr>
        <p:txBody>
          <a:bodyPr/>
          <a:lstStyle/>
          <a:p>
            <a:pPr marL="291041" indent="-291041">
              <a:spcBef>
                <a:spcPts val="700"/>
              </a:spcBef>
              <a:defRPr sz="2200">
                <a:solidFill>
                  <a:srgbClr val="021EAA"/>
                </a:solidFill>
              </a:defRPr>
            </a:pPr>
            <a:r>
              <a:t>High Luminosity ~ 10</a:t>
            </a:r>
            <a:r>
              <a:rPr baseline="31999"/>
              <a:t>33</a:t>
            </a:r>
            <a:r>
              <a:t> cm</a:t>
            </a:r>
            <a:r>
              <a:rPr baseline="31999"/>
              <a:t>-2</a:t>
            </a:r>
            <a:r>
              <a:t>s</a:t>
            </a:r>
            <a:r>
              <a:rPr baseline="31999"/>
              <a:t>-1</a:t>
            </a:r>
            <a:r>
              <a:t> and higher</a:t>
            </a:r>
          </a:p>
          <a:p>
            <a:pPr lvl="1" marL="606136" indent="-288636">
              <a:spcBef>
                <a:spcPts val="700"/>
              </a:spcBef>
              <a:defRPr sz="2000"/>
            </a:pPr>
            <a:r>
              <a:t>Requirement affected by binning (N-differential distribution always more powerful the higher N) </a:t>
            </a:r>
            <a:r>
              <a:rPr>
                <a:latin typeface="Symbol"/>
                <a:ea typeface="Symbol"/>
                <a:cs typeface="Symbol"/>
                <a:sym typeface="Symbol"/>
              </a:rPr>
              <a:t>⇔</a:t>
            </a:r>
            <a:r>
              <a:t> close collaboration with theory</a:t>
            </a:r>
          </a:p>
          <a:p>
            <a:pPr lvl="1" marL="606136" indent="-288636">
              <a:spcBef>
                <a:spcPts val="700"/>
              </a:spcBef>
              <a:defRPr sz="2000"/>
            </a:pPr>
            <a:r>
              <a:t>Affected by systematic uncertainties dominated by luminosity and polarization measurements (use past and existing facilities as a guide, e.g. HERA)</a:t>
            </a:r>
          </a:p>
        </p:txBody>
      </p:sp>
      <p:sp>
        <p:nvSpPr>
          <p:cNvPr id="845" name="Shape 84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6" name="RequirementLandscape.pdf"/>
          <p:cNvPicPr>
            <a:picLocks noChangeAspect="1"/>
          </p:cNvPicPr>
          <p:nvPr/>
        </p:nvPicPr>
        <p:blipFill>
          <a:blip r:embed="rId2">
            <a:extLst/>
          </a:blip>
          <a:srcRect l="1551" t="0" r="0" b="0"/>
          <a:stretch>
            <a:fillRect/>
          </a:stretch>
        </p:blipFill>
        <p:spPr>
          <a:xfrm>
            <a:off x="260762" y="3107165"/>
            <a:ext cx="5111314" cy="3644994"/>
          </a:xfrm>
          <a:prstGeom prst="rect">
            <a:avLst/>
          </a:prstGeom>
          <a:ln w="12700"/>
        </p:spPr>
      </p:pic>
      <p:sp>
        <p:nvSpPr>
          <p:cNvPr id="847" name="Shape 847"/>
          <p:cNvSpPr/>
          <p:nvPr/>
        </p:nvSpPr>
        <p:spPr>
          <a:xfrm>
            <a:off x="5553087" y="2903872"/>
            <a:ext cx="3456697" cy="23411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1041" marR="41275" indent="-291041" defTabSz="914400">
              <a:spcBef>
                <a:spcPts val="500"/>
              </a:spcBef>
              <a:buClr>
                <a:srgbClr val="FF2600"/>
              </a:buClr>
              <a:buSzPct val="175000"/>
              <a:buChar char="•"/>
              <a:defRPr sz="2200">
                <a:solidFill>
                  <a:srgbClr val="021EAA"/>
                </a:solidFill>
                <a:uFill>
                  <a:solidFill>
                    <a:srgbClr val="000000"/>
                  </a:solidFill>
                </a:uFill>
                <a:latin typeface="+mn-lt"/>
                <a:ea typeface="+mn-ea"/>
                <a:cs typeface="+mn-cs"/>
                <a:sym typeface="Arial"/>
              </a:defRPr>
            </a:pPr>
            <a:r>
              <a:t>Detector to explore full capabilities</a:t>
            </a:r>
          </a:p>
          <a:p>
            <a:pPr lvl="1" marL="713893" marR="41275" indent="-269393" defTabSz="914400">
              <a:spcBef>
                <a:spcPts val="500"/>
              </a:spcBef>
              <a:buClr>
                <a:srgbClr val="021EAA"/>
              </a:buClr>
              <a:buSzPct val="100000"/>
              <a:buChar char="‣"/>
              <a:defRPr sz="2000">
                <a:uFill>
                  <a:solidFill>
                    <a:srgbClr val="000000"/>
                  </a:solidFill>
                </a:uFill>
                <a:latin typeface="+mn-lt"/>
                <a:ea typeface="+mn-ea"/>
                <a:cs typeface="+mn-cs"/>
                <a:sym typeface="Arial"/>
              </a:defRPr>
            </a:pPr>
            <a:r>
              <a:t>with good PID (e/h and π, K, p) </a:t>
            </a:r>
          </a:p>
          <a:p>
            <a:pPr lvl="1" marL="713893" marR="41275" indent="-269393" defTabSz="914400">
              <a:spcBef>
                <a:spcPts val="500"/>
              </a:spcBef>
              <a:buClr>
                <a:srgbClr val="021EAA"/>
              </a:buClr>
              <a:buSzPct val="100000"/>
              <a:buChar char="‣"/>
              <a:defRPr sz="2000">
                <a:uFill>
                  <a:solidFill>
                    <a:srgbClr val="000000"/>
                  </a:solidFill>
                </a:uFill>
                <a:latin typeface="+mn-lt"/>
                <a:ea typeface="+mn-ea"/>
                <a:cs typeface="+mn-cs"/>
                <a:sym typeface="Arial"/>
              </a:defRPr>
            </a:pPr>
            <a:r>
              <a:t>wide acceptance to reach edges of kinematic range</a:t>
            </a:r>
          </a:p>
        </p:txBody>
      </p:sp>
      <p:sp>
        <p:nvSpPr>
          <p:cNvPr id="848" name="Shape 848"/>
          <p:cNvSpPr/>
          <p:nvPr/>
        </p:nvSpPr>
        <p:spPr>
          <a:xfrm>
            <a:off x="6321623" y="5613629"/>
            <a:ext cx="2158353"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i="1" sz="2200">
                <a:solidFill>
                  <a:srgbClr val="008F00"/>
                </a:solidFill>
                <a:uFill>
                  <a:solidFill>
                    <a:srgbClr val="000000"/>
                  </a:solidFill>
                </a:uFill>
                <a:latin typeface="+mn-lt"/>
                <a:ea typeface="+mn-ea"/>
                <a:cs typeface="+mn-cs"/>
                <a:sym typeface="Arial"/>
              </a:defRPr>
            </a:lvl1pPr>
          </a:lstStyle>
          <a:p>
            <a:pPr/>
            <a:r>
              <a:t>See talk by Elke</a:t>
            </a:r>
          </a:p>
        </p:txBody>
      </p:sp>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0" name="Shape 850"/>
          <p:cNvSpPr/>
          <p:nvPr/>
        </p:nvSpPr>
        <p:spPr>
          <a:xfrm>
            <a:off x="152400" y="685800"/>
            <a:ext cx="8839200" cy="1588"/>
          </a:xfrm>
          <a:prstGeom prst="line">
            <a:avLst/>
          </a:prstGeom>
          <a:ln w="38100">
            <a:solidFill>
              <a:srgbClr val="021EAA"/>
            </a:solidFill>
          </a:ln>
        </p:spPr>
        <p:txBody>
          <a:bodyPr lIns="0" tIns="0" rIns="0" bIns="0"/>
          <a:lstStyle/>
          <a:p>
            <a:pPr/>
          </a:p>
        </p:txBody>
      </p:sp>
      <p:sp>
        <p:nvSpPr>
          <p:cNvPr id="851" name="Shape 851"/>
          <p:cNvSpPr/>
          <p:nvPr>
            <p:ph type="title"/>
          </p:nvPr>
        </p:nvSpPr>
        <p:spPr>
          <a:prstGeom prst="rect">
            <a:avLst/>
          </a:prstGeom>
        </p:spPr>
        <p:txBody>
          <a:bodyPr/>
          <a:lstStyle/>
          <a:p>
            <a:pPr>
              <a:defRPr sz="3300"/>
            </a:pPr>
            <a:r>
              <a:rPr i="1"/>
              <a:t>e</a:t>
            </a:r>
            <a:r>
              <a:t>RHIC: A Design that Matches Physics Goals</a:t>
            </a:r>
          </a:p>
        </p:txBody>
      </p:sp>
      <p:sp>
        <p:nvSpPr>
          <p:cNvPr id="852" name="Shape 85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3" name="eRHIC Lumi vs COM Energy no ultimate Dec 2014 for presentation.pdf"/>
          <p:cNvPicPr>
            <a:picLocks noChangeAspect="1"/>
          </p:cNvPicPr>
          <p:nvPr/>
        </p:nvPicPr>
        <p:blipFill>
          <a:blip r:embed="rId2">
            <a:extLst/>
          </a:blip>
          <a:stretch>
            <a:fillRect/>
          </a:stretch>
        </p:blipFill>
        <p:spPr>
          <a:xfrm>
            <a:off x="840302" y="865199"/>
            <a:ext cx="6682595" cy="4931869"/>
          </a:xfrm>
          <a:prstGeom prst="rect">
            <a:avLst/>
          </a:prstGeom>
          <a:ln w="12700"/>
        </p:spPr>
      </p:pic>
      <p:sp>
        <p:nvSpPr>
          <p:cNvPr id="854" name="Shape 854"/>
          <p:cNvSpPr/>
          <p:nvPr/>
        </p:nvSpPr>
        <p:spPr>
          <a:xfrm>
            <a:off x="94443" y="5955980"/>
            <a:ext cx="3315009" cy="8028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solidFill>
                  <a:srgbClr val="021EAA"/>
                </a:solidFill>
                <a:uFill>
                  <a:solidFill>
                    <a:srgbClr val="000000"/>
                  </a:solidFill>
                </a:uFill>
                <a:latin typeface="+mn-lt"/>
                <a:ea typeface="+mn-ea"/>
                <a:cs typeface="+mn-cs"/>
                <a:sym typeface="Arial"/>
              </a:defRPr>
            </a:pPr>
            <a:r>
              <a:t>Ions: d up to U   </a:t>
            </a:r>
          </a:p>
          <a:p>
            <a:pPr marL="40639" marR="40639" defTabSz="914400">
              <a:defRPr sz="2400">
                <a:solidFill>
                  <a:srgbClr val="021EAA"/>
                </a:solidFill>
                <a:uFill>
                  <a:solidFill>
                    <a:srgbClr val="000000"/>
                  </a:solidFill>
                </a:uFill>
                <a:latin typeface="+mn-lt"/>
                <a:ea typeface="+mn-ea"/>
                <a:cs typeface="+mn-cs"/>
                <a:sym typeface="Arial"/>
              </a:defRPr>
            </a:pPr>
            <a:r>
              <a:t>Polarization ~70%/80%</a:t>
            </a:r>
          </a:p>
        </p:txBody>
      </p:sp>
      <p:sp>
        <p:nvSpPr>
          <p:cNvPr id="855" name="Shape 855"/>
          <p:cNvSpPr/>
          <p:nvPr/>
        </p:nvSpPr>
        <p:spPr>
          <a:xfrm>
            <a:off x="4365501" y="6236281"/>
            <a:ext cx="4068228" cy="4737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for eA:   E</a:t>
            </a:r>
            <a:r>
              <a:rPr baseline="-5999"/>
              <a:t>A</a:t>
            </a:r>
            <a:r>
              <a:t> = E</a:t>
            </a:r>
            <a:r>
              <a:rPr baseline="-5999"/>
              <a:t>p</a:t>
            </a:r>
            <a:r>
              <a:t>*Z/A, L</a:t>
            </a:r>
            <a:r>
              <a:rPr>
                <a:latin typeface="Symbol"/>
                <a:ea typeface="Symbol"/>
                <a:cs typeface="Symbol"/>
                <a:sym typeface="Symbol"/>
              </a:rPr>
              <a:t> ∝ </a:t>
            </a:r>
            <a:r>
              <a:t>1/A</a:t>
            </a:r>
          </a:p>
        </p:txBody>
      </p:sp>
      <p:pic>
        <p:nvPicPr>
          <p:cNvPr id="856" name="RequirementLandscapeeRHIC.pdf"/>
          <p:cNvPicPr>
            <a:picLocks noChangeAspect="1"/>
          </p:cNvPicPr>
          <p:nvPr/>
        </p:nvPicPr>
        <p:blipFill>
          <a:blip r:embed="rId3">
            <a:extLst/>
          </a:blip>
          <a:stretch>
            <a:fillRect/>
          </a:stretch>
        </p:blipFill>
        <p:spPr>
          <a:xfrm>
            <a:off x="2934803" y="1534488"/>
            <a:ext cx="5771915" cy="4052242"/>
          </a:xfrm>
          <a:prstGeom prst="rect">
            <a:avLst/>
          </a:prstGeom>
          <a:ln w="12700"/>
        </p:spPr>
      </p:pic>
      <p:sp>
        <p:nvSpPr>
          <p:cNvPr id="857" name="Shape 857"/>
          <p:cNvSpPr/>
          <p:nvPr/>
        </p:nvSpPr>
        <p:spPr>
          <a:xfrm>
            <a:off x="1745985" y="1332309"/>
            <a:ext cx="3461015" cy="1138702"/>
          </a:xfrm>
          <a:prstGeom prst="line">
            <a:avLst/>
          </a:prstGeom>
          <a:ln w="38100">
            <a:solidFill>
              <a:srgbClr val="0433FF"/>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1000" fill="hold"/>
                                        <p:tgtEl>
                                          <p:spTgt spid="853"/>
                                        </p:tgtEl>
                                      </p:cBhvr>
                                      <p:by x="33577" y="33577"/>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11730 -0.227631" origin="layout" pathEditMode="relative">
                                      <p:cBhvr>
                                        <p:cTn id="9" dur="1000" fill="hold"/>
                                        <p:tgtEl>
                                          <p:spTgt spid="853"/>
                                        </p:tgtEl>
                                        <p:attrNameLst>
                                          <p:attrName>ppt_x</p:attrName>
                                          <p:attrName>ppt_y</p:attrName>
                                        </p:attrNameLst>
                                      </p:cBhvr>
                                    </p:animMotion>
                                  </p:childTnLst>
                                </p:cTn>
                              </p:par>
                            </p:childTnLst>
                          </p:cTn>
                        </p:par>
                        <p:par>
                          <p:cTn id="10" fill="hold">
                            <p:stCondLst>
                              <p:cond delay="1000"/>
                            </p:stCondLst>
                            <p:childTnLst>
                              <p:par>
                                <p:cTn id="11" presetClass="entr" nodeType="afterEffect" presetSubtype="0" presetID="1" grpId="3" fill="hold">
                                  <p:stCondLst>
                                    <p:cond delay="0"/>
                                  </p:stCondLst>
                                  <p:iterate type="el" backwards="0">
                                    <p:tmAbs val="0"/>
                                  </p:iterate>
                                  <p:childTnLst>
                                    <p:set>
                                      <p:cBhvr>
                                        <p:cTn id="12" fill="hold"/>
                                        <p:tgtEl>
                                          <p:spTgt spid="856"/>
                                        </p:tgtEl>
                                        <p:attrNameLst>
                                          <p:attrName>style.visibility</p:attrName>
                                        </p:attrNameLst>
                                      </p:cBhvr>
                                      <p:to>
                                        <p:strVal val="visible"/>
                                      </p:to>
                                    </p:set>
                                  </p:childTnLst>
                                </p:cTn>
                              </p:par>
                            </p:childTnLst>
                          </p:cTn>
                        </p:par>
                        <p:par>
                          <p:cTn id="13" fill="hold">
                            <p:stCondLst>
                              <p:cond delay="1000"/>
                            </p:stCondLst>
                            <p:childTnLst>
                              <p:par>
                                <p:cTn id="14" presetClass="entr" nodeType="afterEffect" presetSubtype="0" presetID="1" grpId="4" fill="hold">
                                  <p:stCondLst>
                                    <p:cond delay="0"/>
                                  </p:stCondLst>
                                  <p:iterate type="el" backwards="0">
                                    <p:tmAbs val="0"/>
                                  </p:iterate>
                                  <p:childTnLst>
                                    <p:set>
                                      <p:cBhvr>
                                        <p:cTn id="15" fill="hold"/>
                                        <p:tgtEl>
                                          <p:spTgt spid="8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3" grpId="1"/>
      <p:bldP build="whole" bldLvl="1" animBg="1" rev="0" advAuto="0" spid="857" grpId="4"/>
      <p:bldP build="whole" bldLvl="1" animBg="1" rev="0" advAuto="0" spid="856" grpId="3"/>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nvSpPr>
        <p:spPr>
          <a:xfrm>
            <a:off x="152400" y="685800"/>
            <a:ext cx="8839200" cy="1588"/>
          </a:xfrm>
          <a:prstGeom prst="line">
            <a:avLst/>
          </a:prstGeom>
          <a:ln w="38100">
            <a:solidFill>
              <a:srgbClr val="021EAA"/>
            </a:solidFill>
          </a:ln>
        </p:spPr>
        <p:txBody>
          <a:bodyPr lIns="0" tIns="0" rIns="0" bIns="0"/>
          <a:lstStyle/>
          <a:p>
            <a:pPr/>
          </a:p>
        </p:txBody>
      </p:sp>
      <p:sp>
        <p:nvSpPr>
          <p:cNvPr id="197" name="Shape 197"/>
          <p:cNvSpPr/>
          <p:nvPr>
            <p:ph type="title"/>
          </p:nvPr>
        </p:nvSpPr>
        <p:spPr>
          <a:prstGeom prst="rect">
            <a:avLst/>
          </a:prstGeom>
        </p:spPr>
        <p:txBody>
          <a:bodyPr/>
          <a:lstStyle/>
          <a:p>
            <a:pPr/>
            <a:r>
              <a:t>The Role of Gluons</a:t>
            </a:r>
          </a:p>
        </p:txBody>
      </p:sp>
      <p:sp>
        <p:nvSpPr>
          <p:cNvPr id="198" name="Shape 198"/>
          <p:cNvSpPr/>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9" name="Shape 199"/>
          <p:cNvSpPr/>
          <p:nvPr/>
        </p:nvSpPr>
        <p:spPr>
          <a:xfrm>
            <a:off x="109289" y="5955379"/>
            <a:ext cx="4554553" cy="7427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200">
                <a:latin typeface="+mn-lt"/>
                <a:ea typeface="+mn-ea"/>
                <a:cs typeface="+mn-cs"/>
                <a:sym typeface="Arial"/>
              </a:defRPr>
            </a:pPr>
            <a:r>
              <a:t>Quarks experience force of 16 tons at distances of ~ 1 Fermi (10</a:t>
            </a:r>
            <a:r>
              <a:rPr baseline="30363"/>
              <a:t>-15 </a:t>
            </a:r>
            <a:r>
              <a:t>m)</a:t>
            </a:r>
          </a:p>
        </p:txBody>
      </p:sp>
      <p:sp>
        <p:nvSpPr>
          <p:cNvPr id="200" name="Shape 200"/>
          <p:cNvSpPr/>
          <p:nvPr/>
        </p:nvSpPr>
        <p:spPr>
          <a:xfrm>
            <a:off x="159391" y="823185"/>
            <a:ext cx="2068225"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latin typeface="+mn-lt"/>
                <a:ea typeface="+mn-ea"/>
                <a:cs typeface="+mn-cs"/>
                <a:sym typeface="Arial"/>
              </a:defRPr>
            </a:lvl1pPr>
          </a:lstStyle>
          <a:p>
            <a:pPr/>
            <a:r>
              <a:t>Confinement:</a:t>
            </a:r>
          </a:p>
        </p:txBody>
      </p:sp>
      <p:pic>
        <p:nvPicPr>
          <p:cNvPr id="201" name="pasted-image.pdf"/>
          <p:cNvPicPr>
            <a:picLocks noChangeAspect="1"/>
          </p:cNvPicPr>
          <p:nvPr/>
        </p:nvPicPr>
        <p:blipFill>
          <a:blip r:embed="rId3">
            <a:extLst/>
          </a:blip>
          <a:stretch>
            <a:fillRect/>
          </a:stretch>
        </p:blipFill>
        <p:spPr>
          <a:xfrm>
            <a:off x="147433" y="1187822"/>
            <a:ext cx="3877346" cy="3313956"/>
          </a:xfrm>
          <a:prstGeom prst="rect">
            <a:avLst/>
          </a:prstGeom>
          <a:ln w="12700"/>
        </p:spPr>
      </p:pic>
      <p:sp>
        <p:nvSpPr>
          <p:cNvPr id="202" name="Shape 202"/>
          <p:cNvSpPr/>
          <p:nvPr/>
        </p:nvSpPr>
        <p:spPr>
          <a:xfrm>
            <a:off x="1530248" y="2883202"/>
            <a:ext cx="2370235" cy="4920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latin typeface="+mn-lt"/>
                <a:ea typeface="+mn-ea"/>
                <a:cs typeface="+mn-cs"/>
                <a:sym typeface="Arial"/>
              </a:defRPr>
            </a:pPr>
            <a:r>
              <a:t>“</a:t>
            </a:r>
            <a:r>
              <a:rPr>
                <a:solidFill>
                  <a:srgbClr val="660066"/>
                </a:solidFill>
              </a:rPr>
              <a:t>Gluon” potential between</a:t>
            </a:r>
            <a:endParaRPr>
              <a:solidFill>
                <a:srgbClr val="660066"/>
              </a:solidFill>
            </a:endParaRPr>
          </a:p>
          <a:p>
            <a:pPr>
              <a:defRPr sz="1400">
                <a:latin typeface="+mn-lt"/>
                <a:ea typeface="+mn-ea"/>
                <a:cs typeface="+mn-cs"/>
                <a:sym typeface="Arial"/>
              </a:defRPr>
            </a:pPr>
            <a:r>
              <a:rPr>
                <a:solidFill>
                  <a:srgbClr val="660066"/>
                </a:solidFill>
              </a:rPr>
              <a:t>heavy quark-antiquark pair</a:t>
            </a:r>
          </a:p>
        </p:txBody>
      </p:sp>
      <p:grpSp>
        <p:nvGrpSpPr>
          <p:cNvPr id="208" name="Group 208"/>
          <p:cNvGrpSpPr/>
          <p:nvPr/>
        </p:nvGrpSpPr>
        <p:grpSpPr>
          <a:xfrm>
            <a:off x="380286" y="4614498"/>
            <a:ext cx="4012559" cy="1228161"/>
            <a:chOff x="0" y="0"/>
            <a:chExt cx="4012557" cy="1228160"/>
          </a:xfrm>
        </p:grpSpPr>
        <p:pic>
          <p:nvPicPr>
            <p:cNvPr id="203" name="droppedImage.pdf"/>
            <p:cNvPicPr>
              <a:picLocks noChangeAspect="1"/>
            </p:cNvPicPr>
            <p:nvPr/>
          </p:nvPicPr>
          <p:blipFill>
            <a:blip r:embed="rId4">
              <a:extLst/>
            </a:blip>
            <a:stretch>
              <a:fillRect/>
            </a:stretch>
          </p:blipFill>
          <p:spPr>
            <a:xfrm>
              <a:off x="67448" y="0"/>
              <a:ext cx="2794001" cy="686898"/>
            </a:xfrm>
            <a:prstGeom prst="rect">
              <a:avLst/>
            </a:prstGeom>
            <a:ln w="12700" cap="flat">
              <a:noFill/>
              <a:round/>
            </a:ln>
            <a:effectLst/>
          </p:spPr>
        </p:pic>
        <p:sp>
          <p:nvSpPr>
            <p:cNvPr id="204" name="Shape 204"/>
            <p:cNvSpPr/>
            <p:nvPr/>
          </p:nvSpPr>
          <p:spPr>
            <a:xfrm>
              <a:off x="2481228" y="867339"/>
              <a:ext cx="153133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406400">
                <a:defRPr sz="1800">
                  <a:solidFill>
                    <a:srgbClr val="FF2600"/>
                  </a:solidFill>
                  <a:latin typeface="+mn-lt"/>
                  <a:ea typeface="+mn-ea"/>
                  <a:cs typeface="+mn-cs"/>
                  <a:sym typeface="Arial"/>
                </a:defRPr>
              </a:lvl1pPr>
            </a:lstStyle>
            <a:p>
              <a:pPr/>
              <a:r>
                <a:t>long range ~ r</a:t>
              </a:r>
            </a:p>
          </p:txBody>
        </p:sp>
        <p:sp>
          <p:nvSpPr>
            <p:cNvPr id="205" name="Shape 205"/>
            <p:cNvSpPr/>
            <p:nvPr/>
          </p:nvSpPr>
          <p:spPr>
            <a:xfrm>
              <a:off x="0" y="829239"/>
              <a:ext cx="1988642"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406400">
                <a:defRPr sz="1800">
                  <a:solidFill>
                    <a:srgbClr val="032CE2"/>
                  </a:solidFill>
                  <a:latin typeface="+mn-lt"/>
                  <a:ea typeface="+mn-ea"/>
                  <a:cs typeface="+mn-cs"/>
                  <a:sym typeface="Arial"/>
                </a:defRPr>
              </a:lvl1pPr>
            </a:lstStyle>
            <a:p>
              <a:pPr/>
              <a:r>
                <a:t>~1/r at short range</a:t>
              </a:r>
            </a:p>
          </p:txBody>
        </p:sp>
        <p:sp>
          <p:nvSpPr>
            <p:cNvPr id="206" name="Shape 206"/>
            <p:cNvSpPr/>
            <p:nvPr/>
          </p:nvSpPr>
          <p:spPr>
            <a:xfrm flipH="1">
              <a:off x="905698" y="636796"/>
              <a:ext cx="334967" cy="202744"/>
            </a:xfrm>
            <a:prstGeom prst="line">
              <a:avLst/>
            </a:prstGeom>
            <a:noFill/>
            <a:ln w="12700" cap="flat">
              <a:solidFill>
                <a:srgbClr val="0042AA"/>
              </a:solidFill>
              <a:prstDash val="solid"/>
              <a:round/>
              <a:headEnd type="stealth" w="med" len="med"/>
            </a:ln>
            <a:effectLst/>
          </p:spPr>
          <p:txBody>
            <a:bodyPr wrap="square" lIns="0" tIns="0" rIns="0" bIns="0" numCol="1" anchor="t">
              <a:noAutofit/>
            </a:bodyPr>
            <a:lstStyle/>
            <a:p>
              <a:pPr/>
            </a:p>
          </p:txBody>
        </p:sp>
        <p:sp>
          <p:nvSpPr>
            <p:cNvPr id="207" name="Shape 207"/>
            <p:cNvSpPr/>
            <p:nvPr/>
          </p:nvSpPr>
          <p:spPr>
            <a:xfrm>
              <a:off x="2836163" y="627980"/>
              <a:ext cx="193929" cy="246819"/>
            </a:xfrm>
            <a:prstGeom prst="line">
              <a:avLst/>
            </a:prstGeom>
            <a:noFill/>
            <a:ln w="12700" cap="flat">
              <a:solidFill>
                <a:srgbClr val="E32400"/>
              </a:solidFill>
              <a:prstDash val="solid"/>
              <a:round/>
              <a:headEnd type="stealth" w="med" len="med"/>
            </a:ln>
            <a:effectLst/>
          </p:spPr>
          <p:txBody>
            <a:bodyPr wrap="square" lIns="0" tIns="0" rIns="0" bIns="0" numCol="1" anchor="t">
              <a:noAutofit/>
            </a:bodyPr>
            <a:lstStyle/>
            <a:p>
              <a:pPr/>
            </a:p>
          </p:txBody>
        </p:sp>
      </p:grpSp>
      <p:sp>
        <p:nvSpPr>
          <p:cNvPr id="209" name="Shape 209"/>
          <p:cNvSpPr/>
          <p:nvPr/>
        </p:nvSpPr>
        <p:spPr>
          <a:xfrm>
            <a:off x="1316354" y="3626800"/>
            <a:ext cx="2140423"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Phys. Rept. 343, 1 (2001)</a:t>
            </a:r>
          </a:p>
        </p:txBody>
      </p:sp>
      <p:sp>
        <p:nvSpPr>
          <p:cNvPr id="210" name="Shape 210"/>
          <p:cNvSpPr/>
          <p:nvPr/>
        </p:nvSpPr>
        <p:spPr>
          <a:xfrm>
            <a:off x="4845215" y="823185"/>
            <a:ext cx="3152588"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latin typeface="+mn-lt"/>
                <a:ea typeface="+mn-ea"/>
                <a:cs typeface="+mn-cs"/>
                <a:sym typeface="Arial"/>
              </a:defRPr>
            </a:lvl1pPr>
          </a:lstStyle>
          <a:p>
            <a:pPr/>
            <a:r>
              <a:t>Asymptotic freedom:</a:t>
            </a:r>
          </a:p>
        </p:txBody>
      </p:sp>
      <p:grpSp>
        <p:nvGrpSpPr>
          <p:cNvPr id="213" name="Group 213"/>
          <p:cNvGrpSpPr/>
          <p:nvPr/>
        </p:nvGrpSpPr>
        <p:grpSpPr>
          <a:xfrm>
            <a:off x="4488501" y="1461843"/>
            <a:ext cx="4348623" cy="2876326"/>
            <a:chOff x="0" y="0"/>
            <a:chExt cx="4348621" cy="2876325"/>
          </a:xfrm>
        </p:grpSpPr>
        <p:pic>
          <p:nvPicPr>
            <p:cNvPr id="211" name="pasted-image.pdf"/>
            <p:cNvPicPr>
              <a:picLocks noChangeAspect="1"/>
            </p:cNvPicPr>
            <p:nvPr/>
          </p:nvPicPr>
          <p:blipFill>
            <a:blip r:embed="rId5">
              <a:extLst/>
            </a:blip>
            <a:srcRect l="0" t="4030" r="5307" b="4030"/>
            <a:stretch>
              <a:fillRect/>
            </a:stretch>
          </p:blipFill>
          <p:spPr>
            <a:xfrm>
              <a:off x="0" y="0"/>
              <a:ext cx="4348622" cy="2876326"/>
            </a:xfrm>
            <a:prstGeom prst="rect">
              <a:avLst/>
            </a:prstGeom>
            <a:ln w="12700" cap="flat">
              <a:noFill/>
              <a:round/>
            </a:ln>
            <a:effectLst/>
          </p:spPr>
        </p:pic>
        <p:sp>
          <p:nvSpPr>
            <p:cNvPr id="212" name="Shape 212"/>
            <p:cNvSpPr/>
            <p:nvPr/>
          </p:nvSpPr>
          <p:spPr>
            <a:xfrm>
              <a:off x="820030" y="2047671"/>
              <a:ext cx="336014" cy="440850"/>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214" name="Shape 214"/>
          <p:cNvSpPr/>
          <p:nvPr/>
        </p:nvSpPr>
        <p:spPr>
          <a:xfrm>
            <a:off x="5060403" y="4418768"/>
            <a:ext cx="3877346" cy="1413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atin typeface="+mn-lt"/>
                <a:ea typeface="+mn-ea"/>
                <a:cs typeface="+mn-cs"/>
                <a:sym typeface="Arial"/>
              </a:defRPr>
            </a:lvl1pPr>
          </a:lstStyle>
          <a:p>
            <a:pPr/>
            <a:r>
              <a:t>The self-interaction of gluons is fundamentally responsible for  the asymptotic freedom of quarks and gluons in QCD</a:t>
            </a:r>
          </a:p>
        </p:txBody>
      </p:sp>
      <p:grpSp>
        <p:nvGrpSpPr>
          <p:cNvPr id="217" name="Group 217"/>
          <p:cNvGrpSpPr/>
          <p:nvPr/>
        </p:nvGrpSpPr>
        <p:grpSpPr>
          <a:xfrm>
            <a:off x="4895764" y="6075409"/>
            <a:ext cx="4206623" cy="698234"/>
            <a:chOff x="0" y="0"/>
            <a:chExt cx="4206621" cy="698232"/>
          </a:xfrm>
        </p:grpSpPr>
        <p:pic>
          <p:nvPicPr>
            <p:cNvPr id="215" name="image21.png"/>
            <p:cNvPicPr>
              <a:picLocks noChangeAspect="1"/>
            </p:cNvPicPr>
            <p:nvPr/>
          </p:nvPicPr>
          <p:blipFill>
            <a:blip r:embed="rId6">
              <a:extLst/>
            </a:blip>
            <a:stretch>
              <a:fillRect/>
            </a:stretch>
          </p:blipFill>
          <p:spPr>
            <a:xfrm>
              <a:off x="0" y="0"/>
              <a:ext cx="698233" cy="698233"/>
            </a:xfrm>
            <a:prstGeom prst="rect">
              <a:avLst/>
            </a:prstGeom>
            <a:ln w="12700" cap="flat">
              <a:noFill/>
              <a:miter lim="400000"/>
            </a:ln>
            <a:effectLst/>
          </p:spPr>
        </p:pic>
        <p:sp>
          <p:nvSpPr>
            <p:cNvPr id="216" name="Shape 216"/>
            <p:cNvSpPr/>
            <p:nvPr/>
          </p:nvSpPr>
          <p:spPr>
            <a:xfrm>
              <a:off x="728796" y="131946"/>
              <a:ext cx="3477826"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2000">
                  <a:latin typeface="+mn-lt"/>
                  <a:ea typeface="+mn-ea"/>
                  <a:cs typeface="+mn-cs"/>
                  <a:sym typeface="Arial"/>
                </a:defRPr>
              </a:pPr>
              <a:r>
                <a:t>2004, </a:t>
              </a:r>
              <a:r>
                <a:rPr>
                  <a:solidFill>
                    <a:srgbClr val="008000"/>
                  </a:solidFill>
                </a:rPr>
                <a:t>Gross, Politzer, Wilczek</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13"/>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14"/>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P build="whole" bldLvl="1" animBg="1" rev="0" advAuto="0" spid="217" grpId="4"/>
      <p:bldP build="whole" bldLvl="1" animBg="1" rev="0" advAuto="0" spid="214" grpId="3"/>
      <p:bldP build="whole" bldLvl="1" animBg="1" rev="0" advAuto="0" spid="213"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nvSpPr>
        <p:spPr>
          <a:xfrm>
            <a:off x="152400" y="685800"/>
            <a:ext cx="8839200" cy="1588"/>
          </a:xfrm>
          <a:prstGeom prst="line">
            <a:avLst/>
          </a:prstGeom>
          <a:ln w="38100">
            <a:solidFill>
              <a:srgbClr val="021EAA"/>
            </a:solidFill>
          </a:ln>
        </p:spPr>
        <p:txBody>
          <a:bodyPr lIns="0" tIns="0" rIns="0" bIns="0"/>
          <a:lstStyle/>
          <a:p>
            <a:pPr/>
          </a:p>
        </p:txBody>
      </p:sp>
      <p:sp>
        <p:nvSpPr>
          <p:cNvPr id="222" name="Shape 222"/>
          <p:cNvSpPr/>
          <p:nvPr>
            <p:ph type="title"/>
          </p:nvPr>
        </p:nvSpPr>
        <p:spPr>
          <a:xfrm>
            <a:off x="106362" y="19050"/>
            <a:ext cx="8931276" cy="717550"/>
          </a:xfrm>
          <a:prstGeom prst="rect">
            <a:avLst/>
          </a:prstGeom>
        </p:spPr>
        <p:txBody>
          <a:bodyPr/>
          <a:lstStyle/>
          <a:p>
            <a:pPr/>
            <a:r>
              <a:t>The Essential Mystery</a:t>
            </a:r>
          </a:p>
        </p:txBody>
      </p:sp>
      <p:sp>
        <p:nvSpPr>
          <p:cNvPr id="223" name="Shape 223"/>
          <p:cNvSpPr/>
          <p:nvPr>
            <p:ph type="body" sz="half" idx="1"/>
          </p:nvPr>
        </p:nvSpPr>
        <p:spPr>
          <a:xfrm>
            <a:off x="276288" y="1775544"/>
            <a:ext cx="8763001" cy="2441449"/>
          </a:xfrm>
          <a:prstGeom prst="rect">
            <a:avLst/>
          </a:prstGeom>
        </p:spPr>
        <p:txBody>
          <a:bodyPr/>
          <a:lstStyle/>
          <a:p>
            <a:pPr lvl="1" marL="254000">
              <a:spcBef>
                <a:spcPts val="2300"/>
              </a:spcBef>
              <a:defRPr sz="2500"/>
            </a:pPr>
            <a:r>
              <a:t>(Nearly) all visible matter is made up of quarks and gluons</a:t>
            </a:r>
          </a:p>
          <a:p>
            <a:pPr lvl="1" marL="254000">
              <a:spcBef>
                <a:spcPts val="2300"/>
              </a:spcBef>
              <a:defRPr sz="2500"/>
            </a:pPr>
            <a:r>
              <a:t>But quarks and gluons are not visible</a:t>
            </a:r>
          </a:p>
          <a:p>
            <a:pPr lvl="1" marL="254000">
              <a:spcBef>
                <a:spcPts val="2300"/>
              </a:spcBef>
              <a:defRPr sz="2500"/>
            </a:pPr>
            <a:r>
              <a:t>All strongly interacting matter is an </a:t>
            </a:r>
            <a:r>
              <a:rPr i="1"/>
              <a:t>emergent</a:t>
            </a:r>
            <a:r>
              <a:t> consequence of many-body quark-gluon dynamics.</a:t>
            </a:r>
          </a:p>
        </p:txBody>
      </p:sp>
      <p:sp>
        <p:nvSpPr>
          <p:cNvPr id="224" name="Shape 224"/>
          <p:cNvSpPr/>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5" name="Shape 225"/>
          <p:cNvSpPr/>
          <p:nvPr/>
        </p:nvSpPr>
        <p:spPr>
          <a:xfrm>
            <a:off x="236929" y="827084"/>
            <a:ext cx="8395447" cy="827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R="41275" indent="0" defTabSz="914400">
              <a:spcBef>
                <a:spcPts val="2300"/>
              </a:spcBef>
              <a:defRPr sz="2500">
                <a:solidFill>
                  <a:srgbClr val="021EAA"/>
                </a:solidFill>
                <a:uFill>
                  <a:solidFill>
                    <a:srgbClr val="000000"/>
                  </a:solidFill>
                </a:uFill>
                <a:latin typeface="+mn-lt"/>
                <a:ea typeface="+mn-ea"/>
                <a:cs typeface="+mn-cs"/>
                <a:sym typeface="Arial"/>
              </a:defRPr>
            </a:pPr>
            <a:r>
              <a:t>There is an elegance and simplicity to nature’s strongest force we do not understand</a:t>
            </a:r>
          </a:p>
        </p:txBody>
      </p:sp>
      <p:sp>
        <p:nvSpPr>
          <p:cNvPr id="226" name="Shape 226"/>
          <p:cNvSpPr/>
          <p:nvPr/>
        </p:nvSpPr>
        <p:spPr>
          <a:xfrm>
            <a:off x="302214" y="4452747"/>
            <a:ext cx="4524715" cy="15644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R="41275" indent="0" defTabSz="914400">
              <a:spcBef>
                <a:spcPts val="2300"/>
              </a:spcBef>
              <a:defRPr sz="2500">
                <a:solidFill>
                  <a:srgbClr val="FF2600"/>
                </a:solidFill>
                <a:uFill>
                  <a:solidFill>
                    <a:srgbClr val="000000"/>
                  </a:solidFill>
                </a:uFill>
                <a:latin typeface="+mn-lt"/>
                <a:ea typeface="+mn-ea"/>
                <a:cs typeface="+mn-cs"/>
                <a:sym typeface="Arial"/>
              </a:defRPr>
            </a:pPr>
            <a:r>
              <a:t>Understanding the origins of matter demands we develop a deep and varied knowledge of this emergent dynamics</a:t>
            </a:r>
          </a:p>
        </p:txBody>
      </p:sp>
      <p:pic>
        <p:nvPicPr>
          <p:cNvPr id="227" name="ChargeAPE5LQanimXs30.gif"/>
          <p:cNvPicPr>
            <a:picLocks noChangeAspect="0"/>
          </p:cNvPicPr>
          <p:nvPr/>
        </p:nvPicPr>
        <p:blipFill>
          <a:blip r:embed="rId3">
            <a:extLst/>
          </a:blip>
          <a:stretch>
            <a:fillRect/>
          </a:stretch>
        </p:blipFill>
        <p:spPr>
          <a:xfrm>
            <a:off x="5126892" y="4090530"/>
            <a:ext cx="3593027" cy="269477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nvSpPr>
        <p:spPr>
          <a:xfrm>
            <a:off x="152400" y="685800"/>
            <a:ext cx="8839200" cy="1588"/>
          </a:xfrm>
          <a:prstGeom prst="line">
            <a:avLst/>
          </a:prstGeom>
          <a:ln w="38100">
            <a:solidFill>
              <a:srgbClr val="021EAA"/>
            </a:solidFill>
          </a:ln>
        </p:spPr>
        <p:txBody>
          <a:bodyPr lIns="0" tIns="0" rIns="0" bIns="0"/>
          <a:lstStyle/>
          <a:p>
            <a:pPr/>
          </a:p>
        </p:txBody>
      </p:sp>
      <p:sp>
        <p:nvSpPr>
          <p:cNvPr id="232" name="Shape 232"/>
          <p:cNvSpPr/>
          <p:nvPr>
            <p:ph type="title"/>
          </p:nvPr>
        </p:nvSpPr>
        <p:spPr>
          <a:xfrm>
            <a:off x="106362" y="31750"/>
            <a:ext cx="8931276" cy="717550"/>
          </a:xfrm>
          <a:prstGeom prst="rect">
            <a:avLst/>
          </a:prstGeom>
        </p:spPr>
        <p:txBody>
          <a:bodyPr/>
          <a:lstStyle/>
          <a:p>
            <a:pPr/>
            <a:r>
              <a:t>Studying Matter at the Smallest Scales</a:t>
            </a:r>
          </a:p>
        </p:txBody>
      </p:sp>
      <p:sp>
        <p:nvSpPr>
          <p:cNvPr id="233" name="Shape 233"/>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4" name="Shape 234"/>
          <p:cNvSpPr/>
          <p:nvPr/>
        </p:nvSpPr>
        <p:spPr>
          <a:xfrm>
            <a:off x="6175821" y="4239623"/>
            <a:ext cx="2847046" cy="752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latin typeface="+mn-lt"/>
                <a:ea typeface="+mn-ea"/>
                <a:cs typeface="+mn-cs"/>
                <a:sym typeface="Arial"/>
              </a:defRPr>
            </a:pPr>
            <a:r>
              <a:rPr>
                <a:solidFill>
                  <a:srgbClr val="008F00"/>
                </a:solidFill>
              </a:rPr>
              <a:t>Past: </a:t>
            </a:r>
            <a:r>
              <a:rPr>
                <a:solidFill>
                  <a:srgbClr val="008000"/>
                </a:solidFill>
              </a:rPr>
              <a:t>HERA, </a:t>
            </a:r>
            <a:endParaRPr>
              <a:solidFill>
                <a:srgbClr val="008000"/>
              </a:solidFill>
            </a:endParaRPr>
          </a:p>
          <a:p>
            <a:pPr>
              <a:defRPr sz="2200">
                <a:latin typeface="+mn-lt"/>
                <a:ea typeface="+mn-ea"/>
                <a:cs typeface="+mn-cs"/>
                <a:sym typeface="Arial"/>
              </a:defRPr>
            </a:pPr>
            <a:r>
              <a:rPr>
                <a:solidFill>
                  <a:srgbClr val="008000"/>
                </a:solidFill>
              </a:rPr>
              <a:t>Future: EIC, LHeC, …</a:t>
            </a:r>
          </a:p>
        </p:txBody>
      </p:sp>
      <p:pic>
        <p:nvPicPr>
          <p:cNvPr id="235" name="1-2.pdf"/>
          <p:cNvPicPr>
            <a:picLocks noChangeAspect="1"/>
          </p:cNvPicPr>
          <p:nvPr/>
        </p:nvPicPr>
        <p:blipFill>
          <a:blip r:embed="rId2">
            <a:extLst/>
          </a:blip>
          <a:srcRect l="8853" t="0" r="8853" b="0"/>
          <a:stretch>
            <a:fillRect/>
          </a:stretch>
        </p:blipFill>
        <p:spPr>
          <a:xfrm>
            <a:off x="46583" y="2682677"/>
            <a:ext cx="9050834" cy="3398270"/>
          </a:xfrm>
          <a:prstGeom prst="rect">
            <a:avLst/>
          </a:prstGeom>
          <a:ln w="12700"/>
        </p:spPr>
      </p:pic>
      <p:sp>
        <p:nvSpPr>
          <p:cNvPr id="236" name="Shape 236"/>
          <p:cNvSpPr/>
          <p:nvPr/>
        </p:nvSpPr>
        <p:spPr>
          <a:xfrm>
            <a:off x="157931" y="889985"/>
            <a:ext cx="6380560"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ep/eA Collider Experiments</a:t>
            </a:r>
          </a:p>
          <a:p>
            <a:pPr>
              <a:defRPr sz="2400"/>
            </a:pPr>
            <a:r>
              <a:t>Wave Length: 0.0001 fm (10 GeV + 100 GeV)</a:t>
            </a:r>
          </a:p>
          <a:p>
            <a:pPr>
              <a:defRPr sz="2400"/>
            </a:pPr>
            <a:r>
              <a:t>Resolution: ~ 0.01-0.001 fm</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nvSpPr>
        <p:spPr>
          <a:xfrm>
            <a:off x="152400" y="685800"/>
            <a:ext cx="8839200" cy="1588"/>
          </a:xfrm>
          <a:prstGeom prst="line">
            <a:avLst/>
          </a:prstGeom>
          <a:ln w="38100">
            <a:solidFill>
              <a:srgbClr val="021EAA"/>
            </a:solidFill>
          </a:ln>
        </p:spPr>
        <p:txBody>
          <a:bodyPr lIns="0" tIns="0" rIns="0" bIns="0"/>
          <a:lstStyle/>
          <a:p>
            <a:pPr/>
          </a:p>
        </p:txBody>
      </p:sp>
      <p:sp>
        <p:nvSpPr>
          <p:cNvPr id="239" name="Shape 239"/>
          <p:cNvSpPr/>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0" name="Shape 240"/>
          <p:cNvSpPr/>
          <p:nvPr>
            <p:ph type="title"/>
          </p:nvPr>
        </p:nvSpPr>
        <p:spPr>
          <a:xfrm>
            <a:off x="136525" y="-19050"/>
            <a:ext cx="8931275" cy="717550"/>
          </a:xfrm>
          <a:prstGeom prst="rect">
            <a:avLst/>
          </a:prstGeom>
        </p:spPr>
        <p:txBody>
          <a:bodyPr/>
          <a:lstStyle/>
          <a:p>
            <a:pPr/>
            <a:r>
              <a:t>Deep Inelastic Scattering (DIS)</a:t>
            </a:r>
          </a:p>
        </p:txBody>
      </p:sp>
      <p:pic>
        <p:nvPicPr>
          <p:cNvPr id="241" name="DIS-Kinematics_revised copy.pdf"/>
          <p:cNvPicPr>
            <a:picLocks noChangeAspect="1"/>
          </p:cNvPicPr>
          <p:nvPr/>
        </p:nvPicPr>
        <p:blipFill>
          <a:blip r:embed="rId3">
            <a:extLst/>
          </a:blip>
          <a:stretch>
            <a:fillRect/>
          </a:stretch>
        </p:blipFill>
        <p:spPr>
          <a:xfrm>
            <a:off x="193623" y="887072"/>
            <a:ext cx="4856451" cy="3843361"/>
          </a:xfrm>
          <a:prstGeom prst="rect">
            <a:avLst/>
          </a:prstGeom>
          <a:ln w="12700"/>
        </p:spPr>
      </p:pic>
      <p:sp>
        <p:nvSpPr>
          <p:cNvPr id="242" name="Shape 242"/>
          <p:cNvSpPr/>
          <p:nvPr/>
        </p:nvSpPr>
        <p:spPr>
          <a:xfrm>
            <a:off x="185930" y="4999967"/>
            <a:ext cx="4898540"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8800"/>
                  </a:solidFill>
                </a:uFill>
                <a:latin typeface="+mn-lt"/>
                <a:ea typeface="+mn-ea"/>
                <a:cs typeface="+mn-cs"/>
                <a:sym typeface="Arial"/>
              </a:defRPr>
            </a:pPr>
            <a:r>
              <a:rPr b="1"/>
              <a:t>s</a:t>
            </a:r>
            <a:r>
              <a:t>:   center-of-mass energy squared</a:t>
            </a:r>
          </a:p>
        </p:txBody>
      </p:sp>
      <p:sp>
        <p:nvSpPr>
          <p:cNvPr id="243" name="Shape 243"/>
          <p:cNvSpPr/>
          <p:nvPr/>
        </p:nvSpPr>
        <p:spPr>
          <a:xfrm>
            <a:off x="185930" y="5385293"/>
            <a:ext cx="2910841"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FF2600"/>
                  </a:solidFill>
                </a:uFill>
                <a:latin typeface="+mn-lt"/>
                <a:ea typeface="+mn-ea"/>
                <a:cs typeface="+mn-cs"/>
                <a:sym typeface="Arial"/>
              </a:defRPr>
            </a:pPr>
            <a:r>
              <a:rPr b="1"/>
              <a:t>Q</a:t>
            </a:r>
            <a:r>
              <a:rPr b="1" baseline="31999"/>
              <a:t>2</a:t>
            </a:r>
            <a:r>
              <a:t>: resolution power</a:t>
            </a:r>
          </a:p>
        </p:txBody>
      </p:sp>
      <p:sp>
        <p:nvSpPr>
          <p:cNvPr id="244" name="Shape 244"/>
          <p:cNvSpPr/>
          <p:nvPr/>
        </p:nvSpPr>
        <p:spPr>
          <a:xfrm>
            <a:off x="185930" y="5770619"/>
            <a:ext cx="4559658"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rPr b="1"/>
              <a:t>x</a:t>
            </a:r>
            <a:r>
              <a:t>:   momentum fraction of parton</a:t>
            </a:r>
          </a:p>
        </p:txBody>
      </p:sp>
      <p:sp>
        <p:nvSpPr>
          <p:cNvPr id="245" name="Shape 245"/>
          <p:cNvSpPr/>
          <p:nvPr/>
        </p:nvSpPr>
        <p:spPr>
          <a:xfrm>
            <a:off x="185930" y="6155945"/>
            <a:ext cx="2069168"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21EAA"/>
                  </a:solidFill>
                </a:uFill>
                <a:latin typeface="+mn-lt"/>
                <a:ea typeface="+mn-ea"/>
                <a:cs typeface="+mn-cs"/>
                <a:sym typeface="Arial"/>
              </a:defRPr>
            </a:pPr>
            <a:r>
              <a:rPr b="1"/>
              <a:t>y</a:t>
            </a:r>
            <a:r>
              <a:t>:   inelasticity</a:t>
            </a:r>
          </a:p>
        </p:txBody>
      </p:sp>
      <p:pic>
        <p:nvPicPr>
          <p:cNvPr id="246" name="droppedImage.pdf"/>
          <p:cNvPicPr>
            <a:picLocks noChangeAspect="1"/>
          </p:cNvPicPr>
          <p:nvPr/>
        </p:nvPicPr>
        <p:blipFill>
          <a:blip r:embed="rId4">
            <a:extLst/>
          </a:blip>
          <a:stretch>
            <a:fillRect/>
          </a:stretch>
        </p:blipFill>
        <p:spPr>
          <a:xfrm>
            <a:off x="5813109" y="5508841"/>
            <a:ext cx="2360513" cy="476872"/>
          </a:xfrm>
          <a:prstGeom prst="rect">
            <a:avLst/>
          </a:prstGeom>
          <a:ln w="12700"/>
        </p:spPr>
      </p:pic>
      <p:grpSp>
        <p:nvGrpSpPr>
          <p:cNvPr id="249" name="Group 249"/>
          <p:cNvGrpSpPr/>
          <p:nvPr/>
        </p:nvGrpSpPr>
        <p:grpSpPr>
          <a:xfrm>
            <a:off x="5210784" y="896392"/>
            <a:ext cx="4213165" cy="2497229"/>
            <a:chOff x="0" y="0"/>
            <a:chExt cx="4213164" cy="2497228"/>
          </a:xfrm>
        </p:grpSpPr>
        <p:sp>
          <p:nvSpPr>
            <p:cNvPr id="247" name="Shape 247"/>
            <p:cNvSpPr/>
            <p:nvPr/>
          </p:nvSpPr>
          <p:spPr>
            <a:xfrm>
              <a:off x="391411" y="523255"/>
              <a:ext cx="3455742" cy="1973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357163" marR="40639" indent="-316523" defTabSz="914400">
                <a:buSzPct val="125000"/>
                <a:buChar char="•"/>
                <a:defRPr sz="2400">
                  <a:solidFill>
                    <a:srgbClr val="021EAA"/>
                  </a:solidFill>
                  <a:uFill>
                    <a:solidFill>
                      <a:srgbClr val="021EAA"/>
                    </a:solidFill>
                  </a:uFill>
                  <a:latin typeface="+mn-lt"/>
                  <a:ea typeface="+mn-ea"/>
                  <a:cs typeface="+mn-cs"/>
                  <a:sym typeface="Arial"/>
                </a:defRPr>
              </a:pPr>
              <a:r>
                <a:t>squared momentum transfer from scattered electron</a:t>
              </a:r>
            </a:p>
            <a:p>
              <a:pPr marL="357163" marR="40639" indent="-316523" defTabSz="914400">
                <a:buSzPct val="125000"/>
                <a:buChar char="•"/>
                <a:defRPr sz="2400">
                  <a:solidFill>
                    <a:srgbClr val="021EAA"/>
                  </a:solidFill>
                  <a:uFill>
                    <a:solidFill>
                      <a:srgbClr val="021EAA"/>
                    </a:solidFill>
                  </a:uFill>
                  <a:latin typeface="+mn-lt"/>
                  <a:ea typeface="+mn-ea"/>
                  <a:cs typeface="+mn-cs"/>
                  <a:sym typeface="Arial"/>
                </a:defRPr>
              </a:pPr>
              <a:r>
                <a:t>Virtuality</a:t>
              </a:r>
            </a:p>
            <a:p>
              <a:pPr marL="357163" marR="40639" indent="-316523" defTabSz="914400">
                <a:buSzPct val="125000"/>
                <a:buChar char="•"/>
                <a:defRPr sz="2400">
                  <a:solidFill>
                    <a:srgbClr val="021EAA"/>
                  </a:solidFill>
                  <a:uFill>
                    <a:solidFill>
                      <a:srgbClr val="021EAA"/>
                    </a:solidFill>
                  </a:uFill>
                  <a:latin typeface="+mn-lt"/>
                  <a:ea typeface="+mn-ea"/>
                  <a:cs typeface="+mn-cs"/>
                  <a:sym typeface="Arial"/>
                </a:defRPr>
              </a:pPr>
              <a:r>
                <a:t>“Resolution” power </a:t>
              </a:r>
            </a:p>
          </p:txBody>
        </p:sp>
        <p:sp>
          <p:nvSpPr>
            <p:cNvPr id="248" name="Shape 248"/>
            <p:cNvSpPr/>
            <p:nvPr/>
          </p:nvSpPr>
          <p:spPr>
            <a:xfrm>
              <a:off x="0" y="0"/>
              <a:ext cx="4213165" cy="367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40639" marR="40639" defTabSz="914400">
                <a:defRPr b="1" sz="2600">
                  <a:solidFill>
                    <a:srgbClr val="FF2600"/>
                  </a:solidFill>
                  <a:uFill>
                    <a:solidFill>
                      <a:srgbClr val="FF2600"/>
                    </a:solidFill>
                  </a:uFill>
                  <a:latin typeface="+mn-lt"/>
                  <a:ea typeface="+mn-ea"/>
                  <a:cs typeface="+mn-cs"/>
                  <a:sym typeface="Arial"/>
                </a:defRPr>
              </a:pPr>
              <a:r>
                <a:t>Q</a:t>
              </a:r>
              <a:r>
                <a:rPr baseline="31999"/>
                <a:t>2</a:t>
              </a:r>
              <a:r>
                <a:t>:</a:t>
              </a:r>
            </a:p>
          </p:txBody>
        </p:sp>
      </p:grpSp>
      <p:grpSp>
        <p:nvGrpSpPr>
          <p:cNvPr id="252" name="Group 252"/>
          <p:cNvGrpSpPr/>
          <p:nvPr/>
        </p:nvGrpSpPr>
        <p:grpSpPr>
          <a:xfrm>
            <a:off x="5421650" y="883692"/>
            <a:ext cx="3634409" cy="2647705"/>
            <a:chOff x="0" y="0"/>
            <a:chExt cx="3634408" cy="2647704"/>
          </a:xfrm>
        </p:grpSpPr>
        <p:sp>
          <p:nvSpPr>
            <p:cNvPr id="250" name="Shape 250"/>
            <p:cNvSpPr/>
            <p:nvPr/>
          </p:nvSpPr>
          <p:spPr>
            <a:xfrm>
              <a:off x="185034" y="524075"/>
              <a:ext cx="3449375" cy="2123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Bjorken-x</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x is fraction of the nucleon’s momentum carried by the struck quark</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0 &lt; x &lt; 1</a:t>
              </a:r>
            </a:p>
          </p:txBody>
        </p:sp>
        <p:sp>
          <p:nvSpPr>
            <p:cNvPr id="251" name="Shape 251"/>
            <p:cNvSpPr/>
            <p:nvPr/>
          </p:nvSpPr>
          <p:spPr>
            <a:xfrm>
              <a:off x="0" y="0"/>
              <a:ext cx="2936317" cy="3828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b="1" sz="2600">
                  <a:solidFill>
                    <a:srgbClr val="FF2600"/>
                  </a:solidFill>
                  <a:uFill>
                    <a:solidFill>
                      <a:srgbClr val="FF2600"/>
                    </a:solidFill>
                  </a:uFill>
                  <a:latin typeface="+mn-lt"/>
                  <a:ea typeface="+mn-ea"/>
                  <a:cs typeface="+mn-cs"/>
                  <a:sym typeface="Arial"/>
                </a:defRPr>
              </a:lvl1pPr>
            </a:lstStyle>
            <a:p>
              <a:pPr/>
              <a:r>
                <a:t>x:</a:t>
              </a:r>
            </a:p>
          </p:txBody>
        </p:sp>
      </p:grpSp>
      <p:grpSp>
        <p:nvGrpSpPr>
          <p:cNvPr id="255" name="Group 255"/>
          <p:cNvGrpSpPr/>
          <p:nvPr/>
        </p:nvGrpSpPr>
        <p:grpSpPr>
          <a:xfrm>
            <a:off x="5408862" y="889343"/>
            <a:ext cx="4807609" cy="2440895"/>
            <a:chOff x="0" y="0"/>
            <a:chExt cx="4807607" cy="2440893"/>
          </a:xfrm>
        </p:grpSpPr>
        <p:sp>
          <p:nvSpPr>
            <p:cNvPr id="253" name="Shape 253"/>
            <p:cNvSpPr/>
            <p:nvPr/>
          </p:nvSpPr>
          <p:spPr>
            <a:xfrm>
              <a:off x="197952" y="560864"/>
              <a:ext cx="3943319" cy="1880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Inelasticity</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Fraction of electron’s energy lost in nucleon restframe </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0 &lt; y &lt; 1</a:t>
              </a:r>
            </a:p>
          </p:txBody>
        </p:sp>
        <p:sp>
          <p:nvSpPr>
            <p:cNvPr id="254" name="Shape 254"/>
            <p:cNvSpPr/>
            <p:nvPr/>
          </p:nvSpPr>
          <p:spPr>
            <a:xfrm>
              <a:off x="0" y="0"/>
              <a:ext cx="4807608" cy="4071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40639" marR="40639" defTabSz="914400">
                <a:defRPr b="1" sz="2600">
                  <a:solidFill>
                    <a:srgbClr val="FF2600"/>
                  </a:solidFill>
                  <a:uFill>
                    <a:solidFill>
                      <a:srgbClr val="FF2600"/>
                    </a:solidFill>
                  </a:uFill>
                  <a:latin typeface="+mn-lt"/>
                  <a:ea typeface="+mn-ea"/>
                  <a:cs typeface="+mn-cs"/>
                  <a:sym typeface="Arial"/>
                </a:defRPr>
              </a:lvl1pPr>
            </a:lstStyle>
            <a:p>
              <a:pPr/>
              <a:r>
                <a:t>y:</a:t>
              </a:r>
            </a:p>
          </p:txBody>
        </p:sp>
      </p:grpSp>
      <p:sp>
        <p:nvSpPr>
          <p:cNvPr id="256" name="Shape 256"/>
          <p:cNvSpPr/>
          <p:nvPr>
            <p:ph type="body" sz="half" idx="1"/>
          </p:nvPr>
        </p:nvSpPr>
        <p:spPr>
          <a:xfrm>
            <a:off x="5047639" y="859361"/>
            <a:ext cx="3987202" cy="3431858"/>
          </a:xfrm>
          <a:prstGeom prst="rect">
            <a:avLst/>
          </a:prstGeom>
        </p:spPr>
        <p:txBody>
          <a:bodyPr/>
          <a:lstStyle/>
          <a:p>
            <a:pPr>
              <a:defRPr b="1" sz="2400"/>
            </a:pPr>
            <a:r>
              <a:t>DIS:</a:t>
            </a:r>
          </a:p>
          <a:p>
            <a:pPr lvl="1" marL="468923" indent="-214923">
              <a:defRPr sz="2200"/>
            </a:pPr>
            <a:r>
              <a:t>As a probe, electron beams provide unmatched precision of the electromagnetic interaction </a:t>
            </a:r>
          </a:p>
          <a:p>
            <a:pPr lvl="1" marL="468923" indent="-214923">
              <a:defRPr sz="2200"/>
            </a:pPr>
            <a:r>
              <a:t>Direct, model independent, determination of kinematics of physics processes</a:t>
            </a:r>
          </a:p>
        </p:txBody>
      </p:sp>
      <p:grpSp>
        <p:nvGrpSpPr>
          <p:cNvPr id="261" name="Group 261"/>
          <p:cNvGrpSpPr/>
          <p:nvPr/>
        </p:nvGrpSpPr>
        <p:grpSpPr>
          <a:xfrm>
            <a:off x="5418463" y="889343"/>
            <a:ext cx="3818583" cy="2440895"/>
            <a:chOff x="0" y="0"/>
            <a:chExt cx="3818581" cy="2440893"/>
          </a:xfrm>
        </p:grpSpPr>
        <p:grpSp>
          <p:nvGrpSpPr>
            <p:cNvPr id="259" name="Group 259"/>
            <p:cNvGrpSpPr/>
            <p:nvPr/>
          </p:nvGrpSpPr>
          <p:grpSpPr>
            <a:xfrm>
              <a:off x="0" y="0"/>
              <a:ext cx="3818582" cy="1981672"/>
              <a:chOff x="0" y="0"/>
              <a:chExt cx="3818581" cy="1981671"/>
            </a:xfrm>
          </p:grpSpPr>
          <p:sp>
            <p:nvSpPr>
              <p:cNvPr id="257" name="Shape 257"/>
              <p:cNvSpPr/>
              <p:nvPr/>
            </p:nvSpPr>
            <p:spPr>
              <a:xfrm>
                <a:off x="0" y="0"/>
                <a:ext cx="3818582" cy="333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40639" marR="40639" defTabSz="914400">
                  <a:defRPr b="1" sz="2600">
                    <a:solidFill>
                      <a:srgbClr val="FF2600"/>
                    </a:solidFill>
                    <a:uFill>
                      <a:solidFill>
                        <a:srgbClr val="FF2600"/>
                      </a:solidFill>
                    </a:uFill>
                    <a:latin typeface="+mn-lt"/>
                    <a:ea typeface="+mn-ea"/>
                    <a:cs typeface="+mn-cs"/>
                    <a:sym typeface="Arial"/>
                  </a:defRPr>
                </a:lvl1pPr>
              </a:lstStyle>
              <a:p>
                <a:pPr/>
                <a:r>
                  <a:t>s:</a:t>
                </a:r>
              </a:p>
            </p:txBody>
          </p:sp>
          <p:sp>
            <p:nvSpPr>
              <p:cNvPr id="258" name="Shape 258"/>
              <p:cNvSpPr/>
              <p:nvPr/>
            </p:nvSpPr>
            <p:spPr>
              <a:xfrm>
                <a:off x="173183" y="487019"/>
                <a:ext cx="3132097" cy="1494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83540" marR="40639" indent="-342900" defTabSz="914400">
                  <a:buSzPct val="125000"/>
                  <a:buChar char="•"/>
                  <a:defRPr sz="2400">
                    <a:solidFill>
                      <a:srgbClr val="021EAA"/>
                    </a:solidFill>
                    <a:uFill>
                      <a:solidFill>
                        <a:srgbClr val="021EAA"/>
                      </a:solidFill>
                    </a:uFill>
                    <a:latin typeface="+mn-lt"/>
                    <a:ea typeface="+mn-ea"/>
                    <a:cs typeface="+mn-cs"/>
                    <a:sym typeface="Arial"/>
                  </a:defRPr>
                </a:lvl1pPr>
              </a:lstStyle>
              <a:p>
                <a:pPr/>
                <a:r>
                  <a:t>square of center-of-mass energy of electron-hadron system</a:t>
                </a:r>
              </a:p>
            </p:txBody>
          </p:sp>
        </p:grpSp>
        <p:pic>
          <p:nvPicPr>
            <p:cNvPr id="260" name="pasted-image.pdf"/>
            <p:cNvPicPr>
              <a:picLocks noChangeAspect="1"/>
            </p:cNvPicPr>
            <p:nvPr/>
          </p:nvPicPr>
          <p:blipFill>
            <a:blip r:embed="rId5">
              <a:extLst/>
            </a:blip>
            <a:stretch>
              <a:fillRect/>
            </a:stretch>
          </p:blipFill>
          <p:spPr>
            <a:xfrm>
              <a:off x="610004" y="2024503"/>
              <a:ext cx="2195514" cy="416391"/>
            </a:xfrm>
            <a:prstGeom prst="rect">
              <a:avLst/>
            </a:prstGeom>
            <a:ln w="12700" cap="flat">
              <a:noFill/>
              <a:round/>
            </a:ln>
            <a:effectLst/>
          </p:spPr>
        </p:pic>
      </p:grpSp>
      <p:grpSp>
        <p:nvGrpSpPr>
          <p:cNvPr id="267" name="Group 267"/>
          <p:cNvGrpSpPr/>
          <p:nvPr/>
        </p:nvGrpSpPr>
        <p:grpSpPr>
          <a:xfrm>
            <a:off x="635000" y="4914900"/>
            <a:ext cx="8013700" cy="1846722"/>
            <a:chOff x="0" y="0"/>
            <a:chExt cx="8013700" cy="1846721"/>
          </a:xfrm>
        </p:grpSpPr>
        <p:pic>
          <p:nvPicPr>
            <p:cNvPr id="262" name="image.pdf"/>
            <p:cNvPicPr>
              <a:picLocks noChangeAspect="0"/>
            </p:cNvPicPr>
            <p:nvPr/>
          </p:nvPicPr>
          <p:blipFill>
            <a:blip r:embed="rId6">
              <a:extLst/>
            </a:blip>
            <a:stretch>
              <a:fillRect/>
            </a:stretch>
          </p:blipFill>
          <p:spPr>
            <a:xfrm>
              <a:off x="0" y="0"/>
              <a:ext cx="7505700" cy="1028700"/>
            </a:xfrm>
            <a:prstGeom prst="rect">
              <a:avLst/>
            </a:prstGeom>
            <a:ln w="12700" cap="flat">
              <a:noFill/>
              <a:round/>
            </a:ln>
            <a:effectLst/>
          </p:spPr>
        </p:pic>
        <p:sp>
          <p:nvSpPr>
            <p:cNvPr id="263" name="Shape 263"/>
            <p:cNvSpPr/>
            <p:nvPr/>
          </p:nvSpPr>
          <p:spPr>
            <a:xfrm>
              <a:off x="1739900" y="1217612"/>
              <a:ext cx="2834628"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8F00"/>
                </a:buClr>
                <a:buFont typeface="Arial"/>
                <a:defRPr b="1" sz="1800">
                  <a:solidFill>
                    <a:srgbClr val="FF2600"/>
                  </a:solidFill>
                  <a:uFill>
                    <a:solidFill>
                      <a:srgbClr val="008F00"/>
                    </a:solidFill>
                  </a:uFill>
                  <a:latin typeface="+mn-lt"/>
                  <a:ea typeface="+mn-ea"/>
                  <a:cs typeface="+mn-cs"/>
                  <a:sym typeface="Arial"/>
                </a:defRPr>
              </a:pPr>
              <a:r>
                <a:t>quark+anti-quark</a:t>
              </a:r>
            </a:p>
            <a:p>
              <a:pPr marL="40639" marR="40639" defTabSz="914400">
                <a:buClr>
                  <a:srgbClr val="008F00"/>
                </a:buClr>
                <a:buFont typeface="Arial"/>
                <a:defRPr b="1" sz="1800">
                  <a:solidFill>
                    <a:srgbClr val="008F00"/>
                  </a:solidFill>
                  <a:uFill>
                    <a:solidFill>
                      <a:srgbClr val="008F00"/>
                    </a:solidFill>
                  </a:uFill>
                  <a:latin typeface="+mn-lt"/>
                  <a:ea typeface="+mn-ea"/>
                  <a:cs typeface="+mn-cs"/>
                  <a:sym typeface="Arial"/>
                </a:defRPr>
              </a:pPr>
              <a:r>
                <a:t>momentum distributions</a:t>
              </a:r>
            </a:p>
          </p:txBody>
        </p:sp>
        <p:sp>
          <p:nvSpPr>
            <p:cNvPr id="264" name="Shape 264"/>
            <p:cNvSpPr/>
            <p:nvPr/>
          </p:nvSpPr>
          <p:spPr>
            <a:xfrm>
              <a:off x="5715000" y="1219200"/>
              <a:ext cx="2298700"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buClr>
                  <a:srgbClr val="008F00"/>
                </a:buClr>
                <a:buFont typeface="Arial"/>
                <a:defRPr sz="2400">
                  <a:uFill>
                    <a:solidFill>
                      <a:srgbClr val="000000"/>
                    </a:solidFill>
                  </a:uFill>
                  <a:latin typeface="Times New Roman"/>
                  <a:ea typeface="Times New Roman"/>
                  <a:cs typeface="Times New Roman"/>
                  <a:sym typeface="Times New Roman"/>
                </a:defRPr>
              </a:pPr>
              <a:r>
                <a:rPr b="1" sz="1800">
                  <a:solidFill>
                    <a:srgbClr val="FF2600"/>
                  </a:solidFill>
                  <a:uFill>
                    <a:solidFill>
                      <a:srgbClr val="008F00"/>
                    </a:solidFill>
                  </a:uFill>
                  <a:latin typeface="+mn-lt"/>
                  <a:ea typeface="+mn-ea"/>
                  <a:cs typeface="+mn-cs"/>
                  <a:sym typeface="Arial"/>
                </a:rPr>
                <a:t>gluon</a:t>
              </a:r>
              <a:r>
                <a:rPr b="1" sz="1800">
                  <a:solidFill>
                    <a:srgbClr val="008F00"/>
                  </a:solidFill>
                  <a:uFill>
                    <a:solidFill>
                      <a:srgbClr val="008F00"/>
                    </a:solidFill>
                  </a:uFill>
                  <a:latin typeface="+mn-lt"/>
                  <a:ea typeface="+mn-ea"/>
                  <a:cs typeface="+mn-cs"/>
                  <a:sym typeface="Arial"/>
                </a:rPr>
                <a:t> momentum distribution</a:t>
              </a:r>
            </a:p>
          </p:txBody>
        </p:sp>
        <p:sp>
          <p:nvSpPr>
            <p:cNvPr id="265" name="Shape 265"/>
            <p:cNvSpPr/>
            <p:nvPr/>
          </p:nvSpPr>
          <p:spPr>
            <a:xfrm flipV="1">
              <a:off x="4051300" y="889000"/>
              <a:ext cx="635000" cy="546101"/>
            </a:xfrm>
            <a:prstGeom prst="line">
              <a:avLst/>
            </a:prstGeom>
            <a:noFill/>
            <a:ln w="25400" cap="flat">
              <a:solidFill>
                <a:srgbClr val="008800"/>
              </a:solidFill>
              <a:prstDash val="solid"/>
              <a:round/>
              <a:headEnd type="stealth" w="med" len="med"/>
              <a:tailEnd type="stealth" w="med" len="med"/>
            </a:ln>
            <a:effectLst/>
          </p:spPr>
          <p:txBody>
            <a:bodyPr wrap="square" lIns="0" tIns="0" rIns="0" bIns="0" numCol="1" anchor="t">
              <a:noAutofit/>
            </a:bodyPr>
            <a:lstStyle/>
            <a:p>
              <a:pPr/>
            </a:p>
          </p:txBody>
        </p:sp>
        <p:sp>
          <p:nvSpPr>
            <p:cNvPr id="266" name="Shape 266"/>
            <p:cNvSpPr/>
            <p:nvPr/>
          </p:nvSpPr>
          <p:spPr>
            <a:xfrm flipH="1" flipV="1">
              <a:off x="6565900" y="825500"/>
              <a:ext cx="228601" cy="342900"/>
            </a:xfrm>
            <a:prstGeom prst="line">
              <a:avLst/>
            </a:prstGeom>
            <a:noFill/>
            <a:ln w="25400" cap="flat">
              <a:solidFill>
                <a:srgbClr val="008800"/>
              </a:solidFill>
              <a:prstDash val="solid"/>
              <a:round/>
              <a:headEnd type="stealth" w="med" len="med"/>
              <a:tailEnd type="stealth" w="med" len="med"/>
            </a:ln>
            <a:effectLst/>
          </p:spPr>
          <p:txBody>
            <a:bodyPr wrap="square" lIns="0" tIns="0" rIns="0" bIns="0" numCol="1" anchor="t">
              <a:noAutofit/>
            </a:bodyPr>
            <a:lstStyle/>
            <a:p>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56"/>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61"/>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43"/>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249"/>
                                        </p:tgtEl>
                                        <p:attrNameLst>
                                          <p:attrName>style.visibility</p:attrName>
                                        </p:attrNameLst>
                                      </p:cBhvr>
                                      <p:to>
                                        <p:strVal val="visible"/>
                                      </p:to>
                                    </p:set>
                                  </p:childTnLst>
                                </p:cTn>
                              </p:par>
                            </p:childTnLst>
                          </p:cTn>
                        </p:par>
                        <p:par>
                          <p:cTn id="20" fill="hold">
                            <p:stCondLst>
                              <p:cond delay="0"/>
                            </p:stCondLst>
                            <p:childTnLst>
                              <p:par>
                                <p:cTn id="21" presetClass="exit" nodeType="afterEffect" presetSubtype="0" presetID="1" grpId="6" fill="hold">
                                  <p:stCondLst>
                                    <p:cond delay="0"/>
                                  </p:stCondLst>
                                  <p:iterate type="el" backwards="0">
                                    <p:tmAbs val="0"/>
                                  </p:iterate>
                                  <p:childTnLst>
                                    <p:set>
                                      <p:cBhvr>
                                        <p:cTn id="22" fill="hold">
                                          <p:stCondLst>
                                            <p:cond delay="0"/>
                                          </p:stCondLst>
                                        </p:cTn>
                                        <p:tgtEl>
                                          <p:spTgt spid="26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0" presetID="1" grpId="7" fill="hold">
                                  <p:stCondLst>
                                    <p:cond delay="0"/>
                                  </p:stCondLst>
                                  <p:iterate type="el" backwards="0">
                                    <p:tmAbs val="0"/>
                                  </p:iterate>
                                  <p:childTnLst>
                                    <p:set>
                                      <p:cBhvr>
                                        <p:cTn id="26" fill="hold">
                                          <p:stCondLst>
                                            <p:cond delay="0"/>
                                          </p:stCondLst>
                                        </p:cTn>
                                        <p:tgtEl>
                                          <p:spTgt spid="249"/>
                                        </p:tgtEl>
                                        <p:attrNameLst>
                                          <p:attrName>style.visibility</p:attrName>
                                        </p:attrNameLst>
                                      </p:cBhvr>
                                      <p:to>
                                        <p:strVal val="hidden"/>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244"/>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2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10" fill="hold">
                                  <p:stCondLst>
                                    <p:cond delay="0"/>
                                  </p:stCondLst>
                                  <p:iterate type="el" backwards="0">
                                    <p:tmAbs val="0"/>
                                  </p:iterate>
                                  <p:childTnLst>
                                    <p:set>
                                      <p:cBhvr>
                                        <p:cTn id="36" fill="hold">
                                          <p:stCondLst>
                                            <p:cond delay="0"/>
                                          </p:stCondLst>
                                        </p:cTn>
                                        <p:tgtEl>
                                          <p:spTgt spid="252"/>
                                        </p:tgtEl>
                                        <p:attrNameLst>
                                          <p:attrName>style.visibility</p:attrName>
                                        </p:attrNameLst>
                                      </p:cBhvr>
                                      <p:to>
                                        <p:strVal val="hidden"/>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245"/>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2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xit" nodeType="clickEffect" presetSubtype="0" presetID="1" grpId="13" fill="hold">
                                  <p:stCondLst>
                                    <p:cond delay="0"/>
                                  </p:stCondLst>
                                  <p:iterate type="el" backwards="0">
                                    <p:tmAbs val="0"/>
                                  </p:iterate>
                                  <p:childTnLst>
                                    <p:set>
                                      <p:cBhvr>
                                        <p:cTn id="46" fill="hold">
                                          <p:stCondLst>
                                            <p:cond delay="0"/>
                                          </p:stCondLst>
                                        </p:cTn>
                                        <p:tgtEl>
                                          <p:spTgt spid="255"/>
                                        </p:tgtEl>
                                        <p:attrNameLst>
                                          <p:attrName>style.visibility</p:attrName>
                                        </p:attrNameLst>
                                      </p:cBhvr>
                                      <p:to>
                                        <p:strVal val="hidden"/>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24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xit" nodeType="clickEffect" presetSubtype="0" presetID="1" grpId="15" fill="hold">
                                  <p:stCondLst>
                                    <p:cond delay="0"/>
                                  </p:stCondLst>
                                  <p:iterate type="el" backwards="0">
                                    <p:tmAbs val="0"/>
                                  </p:iterate>
                                  <p:childTnLst>
                                    <p:set>
                                      <p:cBhvr>
                                        <p:cTn id="53" fill="hold">
                                          <p:stCondLst>
                                            <p:cond delay="0"/>
                                          </p:stCondLst>
                                        </p:cTn>
                                        <p:tgtEl>
                                          <p:spTgt spid="242"/>
                                        </p:tgtEl>
                                        <p:attrNameLst>
                                          <p:attrName>style.visibility</p:attrName>
                                        </p:attrNameLst>
                                      </p:cBhvr>
                                      <p:to>
                                        <p:strVal val="hidden"/>
                                      </p:to>
                                    </p:set>
                                  </p:childTnLst>
                                </p:cTn>
                              </p:par>
                            </p:childTnLst>
                          </p:cTn>
                        </p:par>
                        <p:par>
                          <p:cTn id="54" fill="hold">
                            <p:stCondLst>
                              <p:cond delay="0"/>
                            </p:stCondLst>
                            <p:childTnLst>
                              <p:par>
                                <p:cTn id="55" presetClass="exit" nodeType="afterEffect" presetSubtype="0" presetID="1" grpId="16" fill="hold">
                                  <p:stCondLst>
                                    <p:cond delay="0"/>
                                  </p:stCondLst>
                                  <p:iterate type="el" backwards="0">
                                    <p:tmAbs val="0"/>
                                  </p:iterate>
                                  <p:childTnLst>
                                    <p:set>
                                      <p:cBhvr>
                                        <p:cTn id="56" fill="hold">
                                          <p:stCondLst>
                                            <p:cond delay="0"/>
                                          </p:stCondLst>
                                        </p:cTn>
                                        <p:tgtEl>
                                          <p:spTgt spid="243"/>
                                        </p:tgtEl>
                                        <p:attrNameLst>
                                          <p:attrName>style.visibility</p:attrName>
                                        </p:attrNameLst>
                                      </p:cBhvr>
                                      <p:to>
                                        <p:strVal val="hidden"/>
                                      </p:to>
                                    </p:set>
                                  </p:childTnLst>
                                </p:cTn>
                              </p:par>
                            </p:childTnLst>
                          </p:cTn>
                        </p:par>
                        <p:par>
                          <p:cTn id="57" fill="hold">
                            <p:stCondLst>
                              <p:cond delay="0"/>
                            </p:stCondLst>
                            <p:childTnLst>
                              <p:par>
                                <p:cTn id="58" presetClass="exit" nodeType="afterEffect" presetSubtype="0" presetID="1" grpId="17" fill="hold">
                                  <p:stCondLst>
                                    <p:cond delay="0"/>
                                  </p:stCondLst>
                                  <p:iterate type="el" backwards="0">
                                    <p:tmAbs val="0"/>
                                  </p:iterate>
                                  <p:childTnLst>
                                    <p:set>
                                      <p:cBhvr>
                                        <p:cTn id="59" fill="hold">
                                          <p:stCondLst>
                                            <p:cond delay="0"/>
                                          </p:stCondLst>
                                        </p:cTn>
                                        <p:tgtEl>
                                          <p:spTgt spid="244"/>
                                        </p:tgtEl>
                                        <p:attrNameLst>
                                          <p:attrName>style.visibility</p:attrName>
                                        </p:attrNameLst>
                                      </p:cBhvr>
                                      <p:to>
                                        <p:strVal val="hidden"/>
                                      </p:to>
                                    </p:set>
                                  </p:childTnLst>
                                </p:cTn>
                              </p:par>
                            </p:childTnLst>
                          </p:cTn>
                        </p:par>
                        <p:par>
                          <p:cTn id="60" fill="hold">
                            <p:stCondLst>
                              <p:cond delay="0"/>
                            </p:stCondLst>
                            <p:childTnLst>
                              <p:par>
                                <p:cTn id="61" presetClass="exit" nodeType="afterEffect" presetSubtype="0" presetID="1" grpId="18" fill="hold">
                                  <p:stCondLst>
                                    <p:cond delay="0"/>
                                  </p:stCondLst>
                                  <p:iterate type="el" backwards="0">
                                    <p:tmAbs val="0"/>
                                  </p:iterate>
                                  <p:childTnLst>
                                    <p:set>
                                      <p:cBhvr>
                                        <p:cTn id="62" fill="hold">
                                          <p:stCondLst>
                                            <p:cond delay="0"/>
                                          </p:stCondLst>
                                        </p:cTn>
                                        <p:tgtEl>
                                          <p:spTgt spid="245"/>
                                        </p:tgtEl>
                                        <p:attrNameLst>
                                          <p:attrName>style.visibility</p:attrName>
                                        </p:attrNameLst>
                                      </p:cBhvr>
                                      <p:to>
                                        <p:strVal val="hidden"/>
                                      </p:to>
                                    </p:set>
                                  </p:childTnLst>
                                </p:cTn>
                              </p:par>
                            </p:childTnLst>
                          </p:cTn>
                        </p:par>
                        <p:par>
                          <p:cTn id="63" fill="hold">
                            <p:stCondLst>
                              <p:cond delay="0"/>
                            </p:stCondLst>
                            <p:childTnLst>
                              <p:par>
                                <p:cTn id="64" presetClass="path" nodeType="afterEffect" presetSubtype="0" presetID="-1" grpId="19" accel="50000" decel="50000" fill="hold">
                                  <p:stCondLst>
                                    <p:cond delay="0"/>
                                  </p:stCondLst>
                                  <p:childTnLst>
                                    <p:animMotion path="M 0.000000 0.000000 L 0.005236 -0.592593" origin="layout" pathEditMode="relative">
                                      <p:cBhvr>
                                        <p:cTn id="65" dur="1000" fill="hold"/>
                                        <p:tgtEl>
                                          <p:spTgt spid="246"/>
                                        </p:tgtEl>
                                        <p:attrNameLst>
                                          <p:attrName>ppt_x</p:attrName>
                                          <p:attrName>ppt_y</p:attrName>
                                        </p:attrNameLst>
                                      </p:cBhvr>
                                    </p:animMotion>
                                  </p:childTnLst>
                                </p:cTn>
                              </p:par>
                            </p:childTnLst>
                          </p:cTn>
                        </p:par>
                        <p:par>
                          <p:cTn id="66" fill="hold">
                            <p:stCondLst>
                              <p:cond delay="1000"/>
                            </p:stCondLst>
                            <p:childTnLst>
                              <p:par>
                                <p:cTn id="67" presetClass="entr" nodeType="afterEffect" presetSubtype="0" presetID="1" grpId="20" fill="hold">
                                  <p:stCondLst>
                                    <p:cond delay="0"/>
                                  </p:stCondLst>
                                  <p:iterate type="el" backwards="0">
                                    <p:tmAbs val="0"/>
                                  </p:iterate>
                                  <p:childTnLst>
                                    <p:set>
                                      <p:cBhvr>
                                        <p:cTn id="68" fill="hold"/>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1"/>
      <p:bldP build="whole" bldLvl="1" animBg="1" rev="0" advAuto="0" spid="242" grpId="15"/>
      <p:bldP build="whole" bldLvl="1" animBg="1" rev="0" advAuto="0" spid="261" grpId="6"/>
      <p:bldP build="whole" bldLvl="1" animBg="1" rev="0" advAuto="0" spid="243" grpId="16"/>
      <p:bldP build="whole" bldLvl="1" animBg="1" rev="0" advAuto="0" spid="244" grpId="17"/>
      <p:bldP build="whole" bldLvl="1" animBg="1" rev="0" advAuto="0" spid="252" grpId="9"/>
      <p:bldP build="whole" bldLvl="1" animBg="1" rev="0" advAuto="0" spid="252" grpId="10"/>
      <p:bldP build="whole" bldLvl="1" animBg="1" rev="0" advAuto="0" spid="249" grpId="5"/>
      <p:bldP build="whole" bldLvl="1" animBg="1" rev="0" advAuto="0" spid="249" grpId="7"/>
      <p:bldP build="whole" bldLvl="1" animBg="1" rev="0" advAuto="0" spid="243" grpId="4"/>
      <p:bldP build="whole" bldLvl="1" animBg="1" rev="0" advAuto="0" spid="242" grpId="3"/>
      <p:bldP build="whole" bldLvl="1" animBg="1" rev="0" advAuto="0" spid="246" grpId="14"/>
      <p:bldP build="whole" bldLvl="1" animBg="1" rev="0" advAuto="0" spid="245" grpId="18"/>
      <p:bldP build="whole" bldLvl="1" animBg="1" rev="0" advAuto="0" spid="267" grpId="20"/>
      <p:bldP build="whole" bldLvl="1" animBg="1" rev="0" advAuto="0" spid="255" grpId="12"/>
      <p:bldP build="whole" bldLvl="1" animBg="1" rev="0" advAuto="0" spid="255" grpId="13"/>
      <p:bldP build="whole" bldLvl="1" animBg="1" rev="0" advAuto="0" spid="244" grpId="8"/>
      <p:bldP build="whole" bldLvl="1" animBg="1" rev="0" advAuto="0" spid="261" grpId="2"/>
      <p:bldP build="whole" bldLvl="1" animBg="1" rev="0" advAuto="0" spid="245" grpId="1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