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28" r:id="rId1"/>
  </p:sldMasterIdLst>
  <p:notesMasterIdLst>
    <p:notesMasterId r:id="rId35"/>
  </p:notesMasterIdLst>
  <p:handoutMasterIdLst>
    <p:handoutMasterId r:id="rId36"/>
  </p:handoutMasterIdLst>
  <p:sldIdLst>
    <p:sldId id="906" r:id="rId2"/>
    <p:sldId id="1104" r:id="rId3"/>
    <p:sldId id="1138" r:id="rId4"/>
    <p:sldId id="1102" r:id="rId5"/>
    <p:sldId id="1105" r:id="rId6"/>
    <p:sldId id="1106" r:id="rId7"/>
    <p:sldId id="1107" r:id="rId8"/>
    <p:sldId id="1131" r:id="rId9"/>
    <p:sldId id="1063" r:id="rId10"/>
    <p:sldId id="1074" r:id="rId11"/>
    <p:sldId id="1139" r:id="rId12"/>
    <p:sldId id="1140" r:id="rId13"/>
    <p:sldId id="1147" r:id="rId14"/>
    <p:sldId id="1146" r:id="rId15"/>
    <p:sldId id="1148" r:id="rId16"/>
    <p:sldId id="1149" r:id="rId17"/>
    <p:sldId id="1152" r:id="rId18"/>
    <p:sldId id="1151" r:id="rId19"/>
    <p:sldId id="1144" r:id="rId20"/>
    <p:sldId id="1154" r:id="rId21"/>
    <p:sldId id="1129" r:id="rId22"/>
    <p:sldId id="1142" r:id="rId23"/>
    <p:sldId id="1143" r:id="rId24"/>
    <p:sldId id="1150" r:id="rId25"/>
    <p:sldId id="1119" r:id="rId26"/>
    <p:sldId id="1115" r:id="rId27"/>
    <p:sldId id="1153" r:id="rId28"/>
    <p:sldId id="1155" r:id="rId29"/>
    <p:sldId id="1126" r:id="rId30"/>
    <p:sldId id="1127" r:id="rId31"/>
    <p:sldId id="1116" r:id="rId32"/>
    <p:sldId id="1145" r:id="rId33"/>
    <p:sldId id="1067" r:id="rId34"/>
  </p:sldIdLst>
  <p:sldSz cx="9144000" cy="6858000" type="screen4x3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FF"/>
    <a:srgbClr val="FF66CC"/>
    <a:srgbClr val="FF66FF"/>
    <a:srgbClr val="FF0000"/>
    <a:srgbClr val="FF00FF"/>
    <a:srgbClr val="FF33CC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6362" autoAdjust="0"/>
    <p:restoredTop sz="94374" autoAdjust="0"/>
  </p:normalViewPr>
  <p:slideViewPr>
    <p:cSldViewPr>
      <p:cViewPr>
        <p:scale>
          <a:sx n="100" d="100"/>
          <a:sy n="100" d="100"/>
        </p:scale>
        <p:origin x="495" y="-28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578"/>
    </p:cViewPr>
  </p:sorterViewPr>
  <p:notesViewPr>
    <p:cSldViewPr>
      <p:cViewPr varScale="1">
        <p:scale>
          <a:sx n="68" d="100"/>
          <a:sy n="68" d="100"/>
        </p:scale>
        <p:origin x="2562" y="39"/>
      </p:cViewPr>
      <p:guideLst/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6F69BB85-52EB-8E4E-88B2-CB733D6F8B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2336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5325"/>
            <a:ext cx="4633912" cy="3475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0550"/>
            <a:ext cx="51339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CD6FF4B7-CC0D-CC44-B0E6-CE79288510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127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FF4B7-CC0D-CC44-B0E6-CE792885108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9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FF4B7-CC0D-CC44-B0E6-CE792885108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53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ppt_BG_Title_BNL_blu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290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571500"/>
            <a:ext cx="7772400" cy="1143000"/>
          </a:xfr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82066" y="4879657"/>
            <a:ext cx="383273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57799" bIns="0">
            <a:spAutoFit/>
          </a:bodyPr>
          <a:lstStyle/>
          <a:p>
            <a:pPr marL="57150" algn="l"/>
            <a:r>
              <a:rPr lang="en-US" sz="1600" b="0" kern="1200" dirty="0" smtClean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rPr>
              <a:t>EIC</a:t>
            </a:r>
            <a:r>
              <a:rPr lang="en-US" sz="1600" b="0" kern="1200" baseline="0" dirty="0" smtClean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rPr>
              <a:t> Workshop</a:t>
            </a:r>
          </a:p>
          <a:p>
            <a:pPr marL="5715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baseline="0" dirty="0" smtClean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rPr>
              <a:t>Glasgow University</a:t>
            </a:r>
          </a:p>
          <a:p>
            <a:pPr marL="5715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1200" baseline="0" dirty="0" smtClean="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rPr>
              <a:t>Ross Priory, 13-14 October, 2016</a:t>
            </a:r>
            <a:endParaRPr lang="en-US" sz="1600" b="0" kern="1200" dirty="0">
              <a:solidFill>
                <a:schemeClr val="tx1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771900"/>
            <a:ext cx="4343400" cy="5715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Author Name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714500"/>
            <a:ext cx="7772401" cy="2057400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0106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447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879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838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887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988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2C89-AC92-480C-8884-C73A1BE5424C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1B34-FB46-459B-9CE3-A17664505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1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2901" y="96838"/>
            <a:ext cx="84582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CD0E7053-A9EF-4948-8331-64540782529C}" type="slidenum">
              <a:rPr lang="en-US" sz="1400" b="0" smtClean="0"/>
              <a:pPr>
                <a:defRPr/>
              </a:pPr>
              <a:t>‹#›</a:t>
            </a:fld>
            <a:endParaRPr lang="en-US" sz="1400" b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4" r:id="rId2"/>
    <p:sldLayoutId id="2147484131" r:id="rId3"/>
    <p:sldLayoutId id="2147484132" r:id="rId4"/>
    <p:sldLayoutId id="2147484130" r:id="rId5"/>
    <p:sldLayoutId id="2147484133" r:id="rId6"/>
    <p:sldLayoutId id="2147484135" r:id="rId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ＭＳ Ｐゴシック" pitchFamily="-65" charset="-128"/>
          <a:cs typeface="Helvetica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9"/>
        </a:buBlip>
        <a:defRPr sz="2000">
          <a:solidFill>
            <a:srgbClr val="0000FF"/>
          </a:solidFill>
          <a:latin typeface="Helvetica"/>
          <a:ea typeface="ＭＳ Ｐゴシック" charset="0"/>
          <a:cs typeface="Helvetica"/>
        </a:defRPr>
      </a:lvl1pPr>
      <a:lvl2pPr marL="339725" indent="-230188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10"/>
        </a:buBlip>
        <a:defRPr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460375" indent="-230188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11"/>
        </a:buBlip>
        <a:defRPr sz="1600" i="1">
          <a:solidFill>
            <a:schemeClr val="tx1"/>
          </a:solidFill>
          <a:latin typeface="Helvetica"/>
          <a:ea typeface="ＭＳ Ｐゴシック" charset="0"/>
          <a:cs typeface="Helvetica"/>
        </a:defRPr>
      </a:lvl3pPr>
      <a:lvl4pPr marL="569913" indent="-230188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12"/>
        </a:buBlip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4pPr>
      <a:lvl5pPr marL="62388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3"/>
          <p:cNvSpPr>
            <a:spLocks noGrp="1"/>
          </p:cNvSpPr>
          <p:nvPr>
            <p:ph type="ctrTitle"/>
          </p:nvPr>
        </p:nvSpPr>
        <p:spPr>
          <a:xfrm>
            <a:off x="228600" y="571500"/>
            <a:ext cx="89154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eRHIC Design and Development</a:t>
            </a:r>
            <a:endParaRPr sz="3200" dirty="0">
              <a:solidFill>
                <a:schemeClr val="bg1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229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4000500"/>
            <a:ext cx="4343400" cy="5715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</a:rPr>
              <a:t>Ferdinand Willeke, BNL</a:t>
            </a:r>
            <a:endParaRPr lang="en-US" dirty="0">
              <a:latin typeface="Helvetica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714500"/>
            <a:ext cx="8801100" cy="20574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eRHIC design goals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Conceptual </a:t>
            </a:r>
            <a:r>
              <a:rPr lang="en-US" dirty="0" smtClean="0"/>
              <a:t>design study with reduced technical risk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	- Ring LINAC option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	- Ring-Ring option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R&amp;D </a:t>
            </a:r>
            <a:r>
              <a:rPr lang="en-US" dirty="0" smtClean="0"/>
              <a:t>for future upgrades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Main Features of the Recirculating ERL-Based Concept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28701"/>
            <a:ext cx="9144000" cy="37719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SzPct val="86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Superconducting Multi-turn Energy Recovering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LINAC</a:t>
            </a:r>
          </a:p>
          <a:p>
            <a:pPr marL="0" indent="0">
              <a:spcBef>
                <a:spcPts val="0"/>
              </a:spcBef>
              <a:buSzPct val="86000"/>
              <a:buNone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two 1.5 GeV s.c. LINAC  6 return loops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18 GeV (recirculation, energy recovery demonstrated)</a:t>
            </a:r>
          </a:p>
          <a:p>
            <a:pPr marL="0" indent="0">
              <a:spcBef>
                <a:spcPts val="0"/>
              </a:spcBef>
              <a:buSzPct val="86000"/>
              <a:buNone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ts val="0"/>
              </a:spcBef>
              <a:buSzPct val="86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High current polarized electron source: </a:t>
            </a:r>
          </a:p>
          <a:p>
            <a:pPr marL="0" indent="0">
              <a:spcBef>
                <a:spcPts val="0"/>
              </a:spcBef>
              <a:buSzPct val="86000"/>
              <a:buNone/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Eight parallel 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polarized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guns each delivering  6.25 mA electrons 5nC/bunch, 10 MHz </a:t>
            </a:r>
            <a:r>
              <a:rPr lang="en-U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bunchfrequency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    </a:t>
            </a:r>
          </a:p>
          <a:p>
            <a:pPr marL="0" indent="0">
              <a:spcBef>
                <a:spcPts val="0"/>
              </a:spcBef>
              <a:buSzPct val="86000"/>
              <a:buNone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fast 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switching between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them</a:t>
            </a:r>
          </a:p>
          <a:p>
            <a:pPr marL="0" indent="0">
              <a:spcBef>
                <a:spcPts val="0"/>
              </a:spcBef>
              <a:buSzPct val="86000"/>
              <a:buNone/>
            </a:pPr>
            <a:endParaRPr lang="en-US" sz="1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buSzPct val="86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L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ow 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emittance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RHIC protons  and stochastically-cooled Heavy Ions, present operating parameters</a:t>
            </a:r>
          </a:p>
          <a:p>
            <a:pPr marL="0" indent="0">
              <a:spcBef>
                <a:spcPts val="0"/>
              </a:spcBef>
              <a:buSzPct val="86000"/>
              <a:buNone/>
            </a:pPr>
            <a:endParaRPr lang="en-US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buSzPct val="86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Crossing angle collision geometry (14 mrad) requiring crab cavities</a:t>
            </a:r>
          </a:p>
          <a:p>
            <a:pPr marL="0" indent="0">
              <a:spcBef>
                <a:spcPts val="0"/>
              </a:spcBef>
              <a:buSzPct val="86000"/>
              <a:buNone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ts val="0"/>
              </a:spcBef>
              <a:buSzPct val="86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Spin rotator after injector and pair of spin rotators around IR</a:t>
            </a:r>
          </a:p>
          <a:p>
            <a:pPr marL="0" indent="0">
              <a:spcBef>
                <a:spcPts val="0"/>
              </a:spcBef>
              <a:buSzPct val="86000"/>
              <a:buNone/>
            </a:pPr>
            <a:endParaRPr lang="en-US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277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eRHIC LR Schematic View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881" y="914400"/>
            <a:ext cx="5744936" cy="4677355"/>
            <a:chOff x="457200" y="3200400"/>
            <a:chExt cx="5372046" cy="34889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200400"/>
              <a:ext cx="5244373" cy="33203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0" y="4873272"/>
              <a:ext cx="1104900" cy="1816101"/>
            </a:xfrm>
            <a:prstGeom prst="rect">
              <a:avLst/>
            </a:prstGeom>
          </p:spPr>
        </p:pic>
        <p:sp>
          <p:nvSpPr>
            <p:cNvPr id="7" name="Down Arrow 6"/>
            <p:cNvSpPr/>
            <p:nvPr/>
          </p:nvSpPr>
          <p:spPr bwMode="auto">
            <a:xfrm>
              <a:off x="4457700" y="4800600"/>
              <a:ext cx="114301" cy="228600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</p:txBody>
        </p:sp>
        <p:sp>
          <p:nvSpPr>
            <p:cNvPr id="8" name="TextBox 5"/>
            <p:cNvSpPr txBox="1"/>
            <p:nvPr/>
          </p:nvSpPr>
          <p:spPr bwMode="auto">
            <a:xfrm>
              <a:off x="5094750" y="3781895"/>
              <a:ext cx="73449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b="1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000" b="0" dirty="0" err="1" smtClean="0">
                  <a:latin typeface="Helvetica"/>
                  <a:cs typeface="Helvetica"/>
                </a:rPr>
                <a:t>I</a:t>
              </a:r>
              <a:r>
                <a:rPr lang="en-US" sz="1000" b="0" baseline="-25000" dirty="0" err="1" smtClean="0">
                  <a:latin typeface="Helvetica"/>
                  <a:cs typeface="Helvetica"/>
                </a:rPr>
                <a:t>e</a:t>
              </a:r>
              <a:r>
                <a:rPr lang="en-US" sz="1000" b="0" dirty="0" smtClean="0">
                  <a:latin typeface="Helvetica"/>
                  <a:cs typeface="Helvetica"/>
                </a:rPr>
                <a:t>=50 mA</a:t>
              </a:r>
            </a:p>
          </p:txBody>
        </p:sp>
      </p:grpSp>
      <p:sp>
        <p:nvSpPr>
          <p:cNvPr id="9" name="Content Placeholder 4"/>
          <p:cNvSpPr>
            <a:spLocks noGrp="1"/>
          </p:cNvSpPr>
          <p:nvPr/>
        </p:nvSpPr>
        <p:spPr bwMode="auto">
          <a:xfrm>
            <a:off x="5697282" y="914400"/>
            <a:ext cx="333241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0000" lnSpcReduction="20000"/>
          </a:bodyPr>
          <a:lstStyle>
            <a:lvl1pPr marL="2333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2000">
                <a:solidFill>
                  <a:srgbClr val="0000FF"/>
                </a:solidFill>
                <a:latin typeface="Helvetica"/>
                <a:ea typeface="ＭＳ Ｐゴシック" charset="0"/>
                <a:cs typeface="Helvetica"/>
              </a:defRPr>
            </a:lvl1pPr>
            <a:lvl2pPr marL="339725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5"/>
              </a:buBlip>
              <a:defRPr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2pPr>
            <a:lvl3pPr marL="460375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6"/>
              </a:buBlip>
              <a:defRPr sz="1600" i="1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3pPr>
            <a:lvl4pPr marL="569913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7"/>
              </a:buBlip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4pPr>
            <a:lvl5pPr marL="62388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4000" dirty="0" smtClean="0">
                <a:solidFill>
                  <a:srgbClr val="0033CC"/>
                </a:solidFill>
                <a:latin typeface="Helvetica" charset="0"/>
              </a:rPr>
              <a:t>Maximum electron energy: 18 GeV</a:t>
            </a:r>
          </a:p>
          <a:p>
            <a:pPr>
              <a:spcBef>
                <a:spcPts val="0"/>
              </a:spcBef>
              <a:defRPr/>
            </a:pPr>
            <a:endParaRPr lang="en-US" sz="4000" dirty="0">
              <a:solidFill>
                <a:srgbClr val="0033CC"/>
              </a:solidFill>
              <a:latin typeface="Helvetica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4000" dirty="0" smtClean="0">
                <a:solidFill>
                  <a:srgbClr val="0033CC"/>
                </a:solidFill>
                <a:latin typeface="Helvetica" charset="0"/>
              </a:rPr>
              <a:t>50 mA polarized </a:t>
            </a:r>
            <a:r>
              <a:rPr lang="en-US" sz="4000" dirty="0">
                <a:solidFill>
                  <a:srgbClr val="0033CC"/>
                </a:solidFill>
                <a:latin typeface="Helvetica" charset="0"/>
              </a:rPr>
              <a:t>electron source employing merging electron current produced by multiple electron </a:t>
            </a:r>
            <a:r>
              <a:rPr lang="en-US" sz="4000" dirty="0" smtClean="0">
                <a:solidFill>
                  <a:srgbClr val="0033CC"/>
                </a:solidFill>
                <a:latin typeface="Helvetica" charset="0"/>
              </a:rPr>
              <a:t>guns</a:t>
            </a:r>
            <a:br>
              <a:rPr lang="en-US" sz="4000" dirty="0" smtClean="0">
                <a:solidFill>
                  <a:srgbClr val="0033CC"/>
                </a:solidFill>
                <a:latin typeface="Helvetica" charset="0"/>
              </a:rPr>
            </a:br>
            <a:endParaRPr lang="en-US" sz="4000" dirty="0" smtClean="0">
              <a:solidFill>
                <a:srgbClr val="0033CC"/>
              </a:solidFill>
              <a:latin typeface="Helvetica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4000" dirty="0" smtClean="0">
                <a:solidFill>
                  <a:srgbClr val="0033CC"/>
                </a:solidFill>
                <a:latin typeface="Helvetica" charset="0"/>
              </a:rPr>
              <a:t>Main ERL SRF linac(s): 647 MHz cavities, </a:t>
            </a:r>
            <a:r>
              <a:rPr lang="en-US" sz="4000" dirty="0">
                <a:solidFill>
                  <a:srgbClr val="0033CC"/>
                </a:solidFill>
                <a:latin typeface="Helvetica" charset="0"/>
              </a:rPr>
              <a:t>3</a:t>
            </a:r>
            <a:r>
              <a:rPr lang="en-US" sz="4000" dirty="0" smtClean="0">
                <a:solidFill>
                  <a:srgbClr val="0033CC"/>
                </a:solidFill>
                <a:latin typeface="Helvetica" charset="0"/>
              </a:rPr>
              <a:t> GeV/turn</a:t>
            </a:r>
            <a:r>
              <a:rPr lang="en-US" sz="4000" i="1" dirty="0" smtClean="0">
                <a:solidFill>
                  <a:schemeClr val="tx1"/>
                </a:solidFill>
                <a:latin typeface="Helvetica" charset="0"/>
              </a:rPr>
              <a:t/>
            </a:r>
            <a:br>
              <a:rPr lang="en-US" sz="4000" i="1" dirty="0" smtClean="0">
                <a:solidFill>
                  <a:schemeClr val="tx1"/>
                </a:solidFill>
                <a:latin typeface="Helvetica" charset="0"/>
              </a:rPr>
            </a:br>
            <a:endParaRPr lang="en-US" sz="4000" i="1" dirty="0" smtClean="0">
              <a:solidFill>
                <a:schemeClr val="tx1"/>
              </a:solidFill>
              <a:latin typeface="Helvetica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4000" dirty="0" smtClean="0">
                <a:solidFill>
                  <a:srgbClr val="0033CC"/>
                </a:solidFill>
                <a:latin typeface="Helvetica" charset="0"/>
              </a:rPr>
              <a:t> Six </a:t>
            </a:r>
            <a:r>
              <a:rPr lang="en-US" sz="4000" dirty="0">
                <a:solidFill>
                  <a:srgbClr val="0033CC"/>
                </a:solidFill>
                <a:latin typeface="Helvetica" charset="0"/>
              </a:rPr>
              <a:t>i</a:t>
            </a:r>
            <a:r>
              <a:rPr lang="en-US" sz="4000" dirty="0" smtClean="0">
                <a:solidFill>
                  <a:srgbClr val="0033CC"/>
                </a:solidFill>
                <a:latin typeface="Helvetica" charset="0"/>
              </a:rPr>
              <a:t>ndividual re-circulation beamlines based on electromagnets</a:t>
            </a:r>
            <a:br>
              <a:rPr lang="en-US" sz="4000" dirty="0" smtClean="0">
                <a:solidFill>
                  <a:srgbClr val="0033CC"/>
                </a:solidFill>
                <a:latin typeface="Helvetica" charset="0"/>
              </a:rPr>
            </a:br>
            <a:endParaRPr lang="en-US" sz="4000" dirty="0" smtClean="0">
              <a:solidFill>
                <a:schemeClr val="tx1"/>
              </a:solidFill>
              <a:latin typeface="Helvetica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4000" dirty="0" smtClean="0">
                <a:solidFill>
                  <a:srgbClr val="0033CC"/>
                </a:solidFill>
                <a:latin typeface="Helvetica" charset="0"/>
              </a:rPr>
              <a:t>No hadron cooling required for e-p in initial design.</a:t>
            </a:r>
            <a:br>
              <a:rPr lang="en-US" sz="4000" dirty="0" smtClean="0">
                <a:solidFill>
                  <a:srgbClr val="0033CC"/>
                </a:solidFill>
                <a:latin typeface="Helvetica" charset="0"/>
              </a:rPr>
            </a:br>
            <a:r>
              <a:rPr lang="en-US" sz="4000" i="1" dirty="0" smtClean="0">
                <a:solidFill>
                  <a:schemeClr val="tx1"/>
                </a:solidFill>
                <a:latin typeface="Helvetica" charset="0"/>
              </a:rPr>
              <a:t>Existing stochastic cooling system can be used for e-Au</a:t>
            </a:r>
            <a:br>
              <a:rPr lang="en-US" sz="4000" i="1" dirty="0" smtClean="0">
                <a:solidFill>
                  <a:schemeClr val="tx1"/>
                </a:solidFill>
                <a:latin typeface="Helvetica" charset="0"/>
              </a:rPr>
            </a:br>
            <a:r>
              <a:rPr lang="en-US" sz="4000" b="1" i="1" dirty="0" smtClean="0">
                <a:solidFill>
                  <a:schemeClr val="tx1"/>
                </a:solidFill>
                <a:latin typeface="Helvetica" charset="0"/>
              </a:rPr>
              <a:t>Luminosity upgrade path to the </a:t>
            </a:r>
            <a:r>
              <a:rPr lang="en-US" sz="4000" b="1" i="1" dirty="0" err="1" smtClean="0">
                <a:solidFill>
                  <a:schemeClr val="tx1"/>
                </a:solidFill>
                <a:latin typeface="Helvetica" charset="0"/>
              </a:rPr>
              <a:t>Utlimate</a:t>
            </a:r>
            <a:r>
              <a:rPr lang="en-US" sz="4000" b="1" i="1" dirty="0" smtClean="0">
                <a:solidFill>
                  <a:schemeClr val="tx1"/>
                </a:solidFill>
                <a:latin typeface="Helvetica" charset="0"/>
              </a:rPr>
              <a:t> design: </a:t>
            </a:r>
            <a:r>
              <a:rPr lang="en-US" sz="4000" i="1" dirty="0" smtClean="0">
                <a:solidFill>
                  <a:schemeClr val="tx1"/>
                </a:solidFill>
                <a:latin typeface="Helvetica" charset="0"/>
              </a:rPr>
              <a:t>adding a cooling system (</a:t>
            </a:r>
            <a:r>
              <a:rPr lang="en-US" sz="4000" i="1" dirty="0" err="1" smtClean="0">
                <a:solidFill>
                  <a:schemeClr val="tx1"/>
                </a:solidFill>
                <a:latin typeface="Helvetica" charset="0"/>
              </a:rPr>
              <a:t>CeC</a:t>
            </a:r>
            <a:r>
              <a:rPr lang="en-US" sz="4000" i="1" dirty="0" smtClean="0">
                <a:solidFill>
                  <a:schemeClr val="tx1"/>
                </a:solidFill>
                <a:latin typeface="Helvetica" charset="0"/>
              </a:rPr>
              <a:t>)</a:t>
            </a:r>
            <a:br>
              <a:rPr lang="en-US" sz="4000" i="1" dirty="0" smtClean="0">
                <a:solidFill>
                  <a:schemeClr val="tx1"/>
                </a:solidFill>
                <a:latin typeface="Helvetica" charset="0"/>
              </a:rPr>
            </a:br>
            <a:endParaRPr lang="en-US" sz="4000" i="1" dirty="0" smtClean="0">
              <a:solidFill>
                <a:schemeClr val="tx1"/>
              </a:solidFill>
              <a:latin typeface="Helvetica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4000" dirty="0" smtClean="0">
                <a:solidFill>
                  <a:srgbClr val="0033CC"/>
                </a:solidFill>
                <a:latin typeface="Helvetica" charset="0"/>
              </a:rPr>
              <a:t>Interaction </a:t>
            </a:r>
            <a:r>
              <a:rPr lang="en-US" sz="4000" dirty="0">
                <a:solidFill>
                  <a:srgbClr val="0033CC"/>
                </a:solidFill>
                <a:latin typeface="Helvetica" charset="0"/>
              </a:rPr>
              <a:t>r</a:t>
            </a:r>
            <a:r>
              <a:rPr lang="en-US" sz="4000" dirty="0" smtClean="0">
                <a:solidFill>
                  <a:srgbClr val="0033CC"/>
                </a:solidFill>
                <a:latin typeface="Helvetica" charset="0"/>
              </a:rPr>
              <a:t>egion design </a:t>
            </a:r>
            <a:r>
              <a:rPr lang="en-US" sz="4000" dirty="0">
                <a:solidFill>
                  <a:srgbClr val="0033CC"/>
                </a:solidFill>
                <a:latin typeface="Helvetica" charset="0"/>
              </a:rPr>
              <a:t>with crab-crossing </a:t>
            </a:r>
            <a:r>
              <a:rPr lang="en-US" sz="4000" dirty="0" smtClean="0">
                <a:solidFill>
                  <a:srgbClr val="0033CC"/>
                </a:solidFill>
                <a:latin typeface="Helvetica" charset="0"/>
              </a:rPr>
              <a:t> satisfying detector acceptance requirements </a:t>
            </a:r>
            <a:r>
              <a:rPr lang="en-US" sz="1600" dirty="0" smtClean="0">
                <a:solidFill>
                  <a:srgbClr val="0033CC"/>
                </a:solidFill>
                <a:latin typeface="Helvetica" charset="0"/>
              </a:rPr>
              <a:t/>
            </a:r>
            <a:br>
              <a:rPr lang="en-US" sz="1600" dirty="0" smtClean="0">
                <a:solidFill>
                  <a:srgbClr val="0033CC"/>
                </a:solidFill>
                <a:latin typeface="Helvetica" charset="0"/>
              </a:rPr>
            </a:br>
            <a:endParaRPr lang="en-US" sz="1600" dirty="0" smtClean="0">
              <a:solidFill>
                <a:srgbClr val="0033CC"/>
              </a:solidFill>
              <a:latin typeface="Helvetic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2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</a:rPr>
              <a:t>ERL-Ring Polarized </a:t>
            </a:r>
            <a:r>
              <a:rPr lang="en-US" dirty="0">
                <a:latin typeface="Helvetica" charset="0"/>
                <a:ea typeface="ＭＳ Ｐゴシック" charset="0"/>
              </a:rPr>
              <a:t>S</a:t>
            </a:r>
            <a:r>
              <a:rPr lang="en-US" dirty="0" smtClean="0">
                <a:latin typeface="Helvetica" charset="0"/>
                <a:ea typeface="ＭＳ Ｐゴシック" charset="0"/>
              </a:rPr>
              <a:t>ource </a:t>
            </a:r>
            <a:r>
              <a:rPr lang="en-US" dirty="0">
                <a:latin typeface="Helvetica" charset="0"/>
                <a:ea typeface="ＭＳ Ｐゴシック" charset="0"/>
              </a:rPr>
              <a:t>U</a:t>
            </a:r>
            <a:r>
              <a:rPr lang="en-US" dirty="0" smtClean="0">
                <a:latin typeface="Helvetica" charset="0"/>
                <a:ea typeface="ＭＳ Ｐゴシック" charset="0"/>
              </a:rPr>
              <a:t>sing </a:t>
            </a:r>
            <a:r>
              <a:rPr lang="en-US" dirty="0">
                <a:latin typeface="Helvetica" charset="0"/>
                <a:ea typeface="ＭＳ Ｐゴシック" charset="0"/>
              </a:rPr>
              <a:t>M</a:t>
            </a:r>
            <a:r>
              <a:rPr lang="en-US" dirty="0" smtClean="0">
                <a:latin typeface="Helvetica" charset="0"/>
                <a:ea typeface="ＭＳ Ｐゴシック" charset="0"/>
              </a:rPr>
              <a:t>erging </a:t>
            </a:r>
            <a:r>
              <a:rPr lang="en-US" dirty="0">
                <a:latin typeface="Helvetica" charset="0"/>
                <a:ea typeface="ＭＳ Ｐゴシック" charset="0"/>
              </a:rPr>
              <a:t>S</a:t>
            </a:r>
            <a:r>
              <a:rPr lang="en-US" dirty="0" smtClean="0">
                <a:latin typeface="Helvetica" charset="0"/>
                <a:ea typeface="ＭＳ Ｐゴシック" charset="0"/>
              </a:rPr>
              <a:t>cheme</a:t>
            </a:r>
            <a:endParaRPr sz="2000" b="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42901" y="771505"/>
            <a:ext cx="8458199" cy="21717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4 mA polarized electron beam current was demonstrated in dedicated experiments in JLab</a:t>
            </a:r>
            <a:br>
              <a:rPr lang="en-US" sz="1600" dirty="0" smtClean="0"/>
            </a:br>
            <a:r>
              <a:rPr lang="en-US" sz="1400" i="1" dirty="0">
                <a:solidFill>
                  <a:schemeClr val="tx1"/>
                </a:solidFill>
              </a:rPr>
              <a:t>A</a:t>
            </a:r>
            <a:r>
              <a:rPr lang="en-US" sz="1400" i="1" dirty="0" smtClean="0">
                <a:solidFill>
                  <a:schemeClr val="tx1"/>
                </a:solidFill>
              </a:rPr>
              <a:t>lthough the </a:t>
            </a:r>
            <a:r>
              <a:rPr lang="en-US" sz="1400" i="1" dirty="0" err="1" smtClean="0">
                <a:solidFill>
                  <a:schemeClr val="tx1"/>
                </a:solidFill>
              </a:rPr>
              <a:t>Jlab</a:t>
            </a:r>
            <a:r>
              <a:rPr lang="en-US" sz="1400" i="1" dirty="0" smtClean="0">
                <a:solidFill>
                  <a:schemeClr val="tx1"/>
                </a:solidFill>
              </a:rPr>
              <a:t> gun design is not optimal for high bunch charge mA scale operation: small cathode size, no cathode cooling</a:t>
            </a:r>
          </a:p>
          <a:p>
            <a:r>
              <a:rPr lang="en-US" sz="1600" dirty="0" smtClean="0"/>
              <a:t>Lowered risk eRHIC polarized source employs eight JLab-like guns (possibly with improved gun geometry, cathode size and cathode cooling) and combining scheme to produce up to 50 mA current at the source exit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4057674"/>
            <a:ext cx="7429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mbria" charset="0"/>
                <a:ea typeface="宋体" charset="-122"/>
                <a:cs typeface="Times New Roman" charset="0"/>
              </a:rPr>
              <a:t>The 10 MeV injector includes the </a:t>
            </a:r>
            <a:r>
              <a:rPr lang="en-US" sz="1200" b="0" dirty="0">
                <a:latin typeface="Cambria" charset="0"/>
                <a:ea typeface="宋体" charset="-122"/>
                <a:cs typeface="Times New Roman" charset="0"/>
              </a:rPr>
              <a:t>eight beam combining </a:t>
            </a:r>
            <a:r>
              <a:rPr lang="en-US" sz="1200" b="0" dirty="0" smtClean="0">
                <a:latin typeface="Cambria" charset="0"/>
                <a:ea typeface="宋体" charset="-122"/>
                <a:cs typeface="Times New Roman" charset="0"/>
              </a:rPr>
              <a:t>scheme, spin rotator, </a:t>
            </a:r>
            <a:r>
              <a:rPr lang="en-US" sz="1200" b="0" dirty="0" err="1" smtClean="0">
                <a:latin typeface="Cambria" charset="0"/>
                <a:ea typeface="宋体" charset="-122"/>
                <a:cs typeface="Times New Roman" charset="0"/>
              </a:rPr>
              <a:t>buncher</a:t>
            </a:r>
            <a:r>
              <a:rPr lang="en-US" sz="1200" b="0" dirty="0" smtClean="0">
                <a:latin typeface="Cambria" charset="0"/>
                <a:ea typeface="宋体" charset="-122"/>
                <a:cs typeface="Times New Roman" charset="0"/>
              </a:rPr>
              <a:t> and pre-accelerator.</a:t>
            </a:r>
            <a:br>
              <a:rPr lang="en-US" sz="1200" b="0" dirty="0" smtClean="0">
                <a:latin typeface="Cambria" charset="0"/>
                <a:ea typeface="宋体" charset="-122"/>
                <a:cs typeface="Times New Roman" charset="0"/>
              </a:rPr>
            </a:br>
            <a:r>
              <a:rPr lang="en-US" sz="1200" b="0" dirty="0" smtClean="0">
                <a:latin typeface="Cambria" charset="0"/>
                <a:ea typeface="宋体" charset="-122"/>
                <a:cs typeface="Times New Roman" charset="0"/>
              </a:rPr>
              <a:t> </a:t>
            </a:r>
            <a:r>
              <a:rPr lang="en-US" sz="1200" b="0" dirty="0">
                <a:latin typeface="Cambria" charset="0"/>
                <a:ea typeface="宋体" charset="-122"/>
                <a:cs typeface="Times New Roman" charset="0"/>
              </a:rPr>
              <a:t>The frequency of the combiner and phase of the RF are listed.</a:t>
            </a:r>
            <a:r>
              <a:rPr lang="en-US" sz="1200" b="0" dirty="0"/>
              <a:t>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4765952"/>
            <a:ext cx="2502567" cy="1406248"/>
            <a:chOff x="173339" y="4946114"/>
            <a:chExt cx="2502567" cy="1406248"/>
          </a:xfrm>
        </p:grpSpPr>
        <p:pic>
          <p:nvPicPr>
            <p:cNvPr id="14" name="Picture 13" descr="estatic_field.bmp"/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2901" y="5320487"/>
              <a:ext cx="2163445" cy="10318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73339" y="4946114"/>
              <a:ext cx="25025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0" dirty="0">
                  <a:latin typeface="Cambria" charset="0"/>
                  <a:ea typeface="宋体" charset="-122"/>
                  <a:cs typeface="Times New Roman" charset="0"/>
                </a:rPr>
                <a:t>Field distribution of </a:t>
              </a:r>
              <a:r>
                <a:rPr lang="en-US" sz="1000" b="0" dirty="0" smtClean="0">
                  <a:latin typeface="Cambria" charset="0"/>
                  <a:ea typeface="宋体" charset="-122"/>
                  <a:cs typeface="Times New Roman" charset="0"/>
                </a:rPr>
                <a:t>copper </a:t>
              </a:r>
              <a:r>
                <a:rPr lang="en-US" sz="1000" b="0" dirty="0">
                  <a:latin typeface="Cambria" charset="0"/>
                  <a:ea typeface="宋体" charset="-122"/>
                  <a:cs typeface="Times New Roman" charset="0"/>
                </a:rPr>
                <a:t>plate </a:t>
              </a:r>
              <a:r>
                <a:rPr lang="en-US" sz="1000" b="0" dirty="0" smtClean="0">
                  <a:latin typeface="Cambria" charset="0"/>
                  <a:ea typeface="宋体" charset="-122"/>
                  <a:cs typeface="Times New Roman" charset="0"/>
                </a:rPr>
                <a:t>deflector, </a:t>
              </a:r>
            </a:p>
            <a:p>
              <a:r>
                <a:rPr lang="en-US" sz="1000" b="0" dirty="0" smtClean="0">
                  <a:latin typeface="Cambria" charset="0"/>
                  <a:ea typeface="宋体" charset="-122"/>
                  <a:cs typeface="Times New Roman" charset="0"/>
                </a:rPr>
                <a:t>used in combining scheme</a:t>
              </a:r>
              <a:endParaRPr lang="en-US" sz="1000" b="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2900" y="2480631"/>
            <a:ext cx="8686800" cy="2205669"/>
            <a:chOff x="342900" y="2456550"/>
            <a:chExt cx="8686800" cy="220566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2553696"/>
              <a:ext cx="8686800" cy="21085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 bwMode="auto">
            <a:xfrm>
              <a:off x="6172200" y="3004802"/>
              <a:ext cx="15881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>
                  <a:latin typeface="Helvetica"/>
                  <a:cs typeface="Helvetica"/>
                </a:rPr>
                <a:t>2</a:t>
              </a:r>
              <a:r>
                <a:rPr lang="en-US" sz="1000" b="0" dirty="0" smtClean="0">
                  <a:latin typeface="Helvetica"/>
                  <a:cs typeface="Helvetica"/>
                </a:rPr>
                <a:t>0 MeV pre-accelerator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3429000" y="3004803"/>
              <a:ext cx="158816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err="1" smtClean="0">
                  <a:latin typeface="Helvetica"/>
                  <a:cs typeface="Helvetica"/>
                </a:rPr>
                <a:t>Buncher</a:t>
              </a:r>
              <a:r>
                <a:rPr lang="en-US" sz="1000" b="0" dirty="0" smtClean="0">
                  <a:latin typeface="Helvetica"/>
                  <a:cs typeface="Helvetica"/>
                </a:rPr>
                <a:t> cavities</a:t>
              </a:r>
            </a:p>
          </p:txBody>
        </p:sp>
        <p:sp>
          <p:nvSpPr>
            <p:cNvPr id="2" name="TextBox 1"/>
            <p:cNvSpPr txBox="1"/>
            <p:nvPr/>
          </p:nvSpPr>
          <p:spPr bwMode="auto">
            <a:xfrm>
              <a:off x="2200456" y="3058191"/>
              <a:ext cx="95090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0" dirty="0" smtClean="0">
                  <a:latin typeface="Helvetica"/>
                  <a:cs typeface="Helvetica"/>
                </a:rPr>
                <a:t>4.65 MHz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1449399" y="2628900"/>
              <a:ext cx="95090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0" dirty="0" smtClean="0">
                  <a:latin typeface="Helvetica"/>
                  <a:cs typeface="Helvetica"/>
                </a:rPr>
                <a:t>2.33 MHz</a:t>
              </a: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507350" y="2456550"/>
              <a:ext cx="100059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0" dirty="0" smtClean="0">
                  <a:latin typeface="Helvetica"/>
                  <a:cs typeface="Helvetica"/>
                </a:rPr>
                <a:t>1.17  MHz</a:t>
              </a:r>
            </a:p>
          </p:txBody>
        </p:sp>
      </p:grpSp>
      <p:sp>
        <p:nvSpPr>
          <p:cNvPr id="21" name="TextBox 20"/>
          <p:cNvSpPr txBox="1"/>
          <p:nvPr/>
        </p:nvSpPr>
        <p:spPr bwMode="auto">
          <a:xfrm rot="16200000">
            <a:off x="-456904" y="3412778"/>
            <a:ext cx="1369286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smtClean="0">
                <a:latin typeface="Helvetica"/>
                <a:cs typeface="Helvetica"/>
              </a:rPr>
              <a:t>Polarized guns</a:t>
            </a:r>
            <a:endParaRPr lang="en-US" sz="1400" b="0" dirty="0" smtClean="0">
              <a:latin typeface="Helvetica"/>
              <a:cs typeface="Helvetica"/>
            </a:endParaRPr>
          </a:p>
        </p:txBody>
      </p:sp>
      <p:sp>
        <p:nvSpPr>
          <p:cNvPr id="19" name="Content Placeholder 3"/>
          <p:cNvSpPr>
            <a:spLocks noGrp="1"/>
          </p:cNvSpPr>
          <p:nvPr>
            <p:ph idx="10"/>
          </p:nvPr>
        </p:nvSpPr>
        <p:spPr>
          <a:xfrm>
            <a:off x="2557829" y="4205778"/>
            <a:ext cx="6357571" cy="2286794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v"/>
            </a:pPr>
            <a:r>
              <a:rPr lang="en-US" sz="1400" dirty="0" smtClean="0"/>
              <a:t>Detailed 3D simulations of high-charge bunch transport through all injector components are underway</a:t>
            </a:r>
          </a:p>
          <a:p>
            <a:pPr lvl="1">
              <a:buFont typeface="Wingdings" charset="2"/>
              <a:buChar char="v"/>
            </a:pPr>
            <a:r>
              <a:rPr lang="en-US" sz="1400" dirty="0" smtClean="0"/>
              <a:t>Experimental studies of single cathode lifetime dependencies (using a Gatling gun prototype)</a:t>
            </a:r>
          </a:p>
          <a:p>
            <a:pPr lvl="1">
              <a:buFont typeface="Wingdings" charset="2"/>
              <a:buChar char="v"/>
            </a:pPr>
            <a:r>
              <a:rPr lang="en-US" sz="1400" dirty="0" smtClean="0"/>
              <a:t>Measurements of surface charge limit for SL cathodes using cathode preparation system.</a:t>
            </a:r>
          </a:p>
          <a:p>
            <a:pPr lvl="1">
              <a:buFont typeface="Wingdings" charset="2"/>
              <a:buChar char="v"/>
            </a:pPr>
            <a:endParaRPr lang="en-US" sz="1400" dirty="0"/>
          </a:p>
          <a:p>
            <a:pPr lvl="1">
              <a:buFont typeface="Wingdings" charset="2"/>
              <a:buChar char="v"/>
            </a:pPr>
            <a:r>
              <a:rPr lang="en-US" sz="1400" b="1" dirty="0" smtClean="0"/>
              <a:t>A prototype gun is being designed, and will be built next year</a:t>
            </a:r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669509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Need  3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10</a:t>
            </a:r>
            <a:r>
              <a:rPr lang="en-US" baseline="30000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10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 electrons per bunch at 9.8MHz @ 50 mA; 70% polarized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Meet this requirement using 8 parallel photo gun,  fast switching between them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Arial Narrow" panose="020B0606020202030204" pitchFamily="34" charset="0"/>
              <a:sym typeface="Symbol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  </a:t>
            </a: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5.3 nC  </a:t>
            </a: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at </a:t>
            </a: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9.8MHz @ </a:t>
            </a: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6.25 mA; </a:t>
            </a: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70% </a:t>
            </a:r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/>
              </a:rPr>
              <a:t>polarized, GaAs Cathode, 350KeV, peak current </a:t>
            </a:r>
            <a:endParaRPr lang="en-US" b="1" dirty="0">
              <a:solidFill>
                <a:schemeClr val="tx1"/>
              </a:solidFill>
              <a:latin typeface="Arial Narrow" panose="020B0606020202030204" pitchFamily="34" charset="0"/>
              <a:sym typeface="Symbol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rial Narrow" panose="020B0606020202030204" pitchFamily="34" charset="0"/>
              <a:sym typeface="Symbol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~beam current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similar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to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JLAB polarized gun (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4 mA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), </a:t>
            </a:r>
            <a:endParaRPr lang="en-US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                         but required peak current of  ~5 A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is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50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x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larger (0.07 A) than JLAB Gun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~peak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current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 5 A is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similar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to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SLC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gun (2.7 A),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                                 but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average current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  6.25 mA is much larger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   however, SLC repetition </a:t>
            </a:r>
            <a:r>
              <a:rPr lang="en-U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frequencywas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limited by other factors (LINAC, 		       DR..)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 no attempt to obtain high average current</a:t>
            </a:r>
            <a:endParaRPr lang="en-US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This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requires an experimental verification by a 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prototype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Comprehensive development program underway to build prototype and demonstrate </a:t>
            </a:r>
            <a:r>
              <a:rPr lang="en-US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eRHIC</a:t>
            </a: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 Performance Parameters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rial Narrow" panose="020B0606020202030204" pitchFamily="34" charset="0"/>
              <a:sym typeface="Symbol"/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114300"/>
            <a:ext cx="84582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Polarized Electron Source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57200" y="1828800"/>
            <a:ext cx="8458200" cy="8001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0622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53"/>
            <a:ext cx="5664200" cy="361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571500" y="342900"/>
            <a:ext cx="829310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0" dirty="0" smtClean="0">
                <a:latin typeface="Helvetica"/>
                <a:cs typeface="Helvetica"/>
              </a:rPr>
              <a:t>High Current Polarized Photo Electron Gun Design</a:t>
            </a:r>
            <a:r>
              <a:rPr lang="en-US" sz="2800" b="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300" y="1028700"/>
            <a:ext cx="89154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dirty="0" smtClean="0">
                <a:latin typeface="Helvetica"/>
                <a:cs typeface="Helvetica"/>
              </a:rPr>
              <a:t>Cathode Material: </a:t>
            </a:r>
            <a:r>
              <a:rPr lang="en-US" sz="1800" b="0" dirty="0" smtClean="0">
                <a:latin typeface="Helvetica"/>
                <a:cs typeface="Helvetica"/>
              </a:rPr>
              <a:t>Ga-As (proven, but very sensitive material (short cathode lifetime due to ion bombardment) </a:t>
            </a: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  need extremely good vacuum (XHV) P=10</a:t>
            </a:r>
            <a:r>
              <a:rPr lang="en-US" sz="1800" b="0" baseline="30000" dirty="0" smtClean="0">
                <a:latin typeface="Helvetica"/>
                <a:cs typeface="Helvetica"/>
                <a:sym typeface="Wingdings" panose="05000000000000000000" pitchFamily="2" charset="2"/>
              </a:rPr>
              <a:t>-12 </a:t>
            </a:r>
            <a:r>
              <a:rPr lang="en-US" sz="1800" b="0" dirty="0" err="1" smtClean="0">
                <a:latin typeface="Helvetica"/>
                <a:cs typeface="Helvetica"/>
                <a:sym typeface="Wingdings" panose="05000000000000000000" pitchFamily="2" charset="2"/>
              </a:rPr>
              <a:t>torr</a:t>
            </a: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; available  now</a:t>
            </a:r>
            <a:r>
              <a:rPr lang="en-US" sz="1800" b="0" dirty="0" smtClean="0">
                <a:latin typeface="Helvetica"/>
                <a:cs typeface="Helvetica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sz="1800" dirty="0" smtClean="0">
                <a:solidFill>
                  <a:srgbClr val="0033CC"/>
                </a:solidFill>
                <a:latin typeface="Helvetica"/>
                <a:cs typeface="Helvetica"/>
              </a:rPr>
              <a:t>Alternative materials: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solidFill>
                  <a:srgbClr val="0033CC"/>
                </a:solidFill>
                <a:latin typeface="Helvetica"/>
                <a:cs typeface="Helvetica"/>
              </a:rPr>
              <a:t>Require long time R&amp;D</a:t>
            </a:r>
          </a:p>
          <a:p>
            <a:pPr algn="l">
              <a:spcBef>
                <a:spcPct val="50000"/>
              </a:spcBef>
            </a:pPr>
            <a:r>
              <a:rPr lang="en-US" sz="1800" dirty="0" smtClean="0">
                <a:latin typeface="Helvetica"/>
                <a:cs typeface="Helvetica"/>
              </a:rPr>
              <a:t>Cathode Parameters: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</a:rPr>
              <a:t>Extra large cathode (25 </a:t>
            </a:r>
            <a:r>
              <a:rPr lang="en-US" sz="1800" b="0" dirty="0" err="1" smtClean="0">
                <a:latin typeface="Helvetica"/>
                <a:cs typeface="Helvetica"/>
              </a:rPr>
              <a:t>mmǾ</a:t>
            </a:r>
            <a:r>
              <a:rPr lang="en-US" sz="1800" b="0" dirty="0" smtClean="0">
                <a:latin typeface="Helvetica"/>
                <a:cs typeface="Helvetica"/>
              </a:rPr>
              <a:t>)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</a:rPr>
              <a:t>Large Laser spot 5 mm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</a:rPr>
              <a:t>Large laser </a:t>
            </a:r>
            <a:r>
              <a:rPr lang="en-US" sz="1800" b="0" dirty="0">
                <a:latin typeface="Helvetica"/>
                <a:cs typeface="Helvetica"/>
              </a:rPr>
              <a:t>p</a:t>
            </a:r>
            <a:r>
              <a:rPr lang="en-US" sz="1800" b="0" dirty="0" smtClean="0">
                <a:latin typeface="Helvetica"/>
                <a:cs typeface="Helvetica"/>
              </a:rPr>
              <a:t>ulse length:1.5 ns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</a:rPr>
              <a:t>High Voltage: 350 kV</a:t>
            </a:r>
          </a:p>
          <a:p>
            <a:pPr algn="l">
              <a:spcBef>
                <a:spcPct val="50000"/>
              </a:spcBef>
            </a:pPr>
            <a:r>
              <a:rPr lang="en-US" sz="800" b="0" dirty="0" smtClean="0">
                <a:latin typeface="Helvetica"/>
                <a:cs typeface="Helvetica"/>
              </a:rPr>
              <a:t>             </a:t>
            </a:r>
            <a:endParaRPr lang="en-US" sz="800" b="0" dirty="0">
              <a:latin typeface="Helvetica"/>
              <a:cs typeface="Helvetica"/>
            </a:endParaRPr>
          </a:p>
          <a:p>
            <a:pPr algn="l">
              <a:spcBef>
                <a:spcPct val="50000"/>
              </a:spcBef>
            </a:pPr>
            <a:r>
              <a:rPr lang="en-US" sz="1800" dirty="0" smtClean="0">
                <a:latin typeface="Helvetica"/>
                <a:cs typeface="Helvetica"/>
              </a:rPr>
              <a:t>Status: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</a:rPr>
              <a:t>Gun parts in procurement</a:t>
            </a:r>
          </a:p>
          <a:p>
            <a:pPr algn="l">
              <a:spcBef>
                <a:spcPct val="50000"/>
              </a:spcBef>
            </a:pPr>
            <a:r>
              <a:rPr lang="en-US" sz="1800" dirty="0" smtClean="0">
                <a:latin typeface="Helvetica"/>
                <a:cs typeface="Helvetica"/>
              </a:rPr>
              <a:t>Schedule</a:t>
            </a:r>
            <a:r>
              <a:rPr lang="en-US" sz="1800" b="0" dirty="0" smtClean="0">
                <a:latin typeface="Helvetica"/>
                <a:cs typeface="Helvetica"/>
              </a:rPr>
              <a:t>: Test end of 2017</a:t>
            </a:r>
            <a:endParaRPr lang="en-US" sz="1800" b="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4992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Electron Gun Design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906" y="3657600"/>
            <a:ext cx="2795166" cy="273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835157" y="3843228"/>
            <a:ext cx="2859278" cy="241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SCI1462.JPG"/>
          <p:cNvPicPr>
            <a:picLocks noChangeAspect="1"/>
          </p:cNvPicPr>
          <p:nvPr/>
        </p:nvPicPr>
        <p:blipFill>
          <a:blip r:embed="rId4" cstate="print"/>
          <a:srcRect l="6250" t="13333" r="7813" b="12839"/>
          <a:stretch>
            <a:fillRect/>
          </a:stretch>
        </p:blipFill>
        <p:spPr bwMode="auto">
          <a:xfrm>
            <a:off x="228599" y="1042704"/>
            <a:ext cx="3945321" cy="451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813122"/>
              </p:ext>
            </p:extLst>
          </p:nvPr>
        </p:nvGraphicFramePr>
        <p:xfrm>
          <a:off x="4582511" y="794954"/>
          <a:ext cx="3810000" cy="279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Gap distance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 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350kV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320">
                <a:tc>
                  <a:txBody>
                    <a:bodyPr/>
                    <a:lstStyle/>
                    <a:p>
                      <a:r>
                        <a:rPr lang="en-US" dirty="0" smtClean="0"/>
                        <a:t>Cathode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 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Electrodes angle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altLang="zh-CN" dirty="0" smtClean="0"/>
                        <a:t>7.5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degs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Surface gradients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 MV/m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 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9.8 MV/m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305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57150" y="228600"/>
            <a:ext cx="902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0" dirty="0" smtClean="0">
                <a:latin typeface="Helvetica"/>
                <a:cs typeface="Helvetica"/>
              </a:rPr>
              <a:t>Superconducting</a:t>
            </a:r>
            <a:r>
              <a:rPr lang="en-US" sz="2800" b="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800" b="0" dirty="0" smtClean="0">
                <a:latin typeface="Helvetica"/>
                <a:cs typeface="Helvetica"/>
              </a:rPr>
              <a:t>Multi-turn Energy Recovering LINAC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0" y="1253716"/>
            <a:ext cx="9144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Helvetica"/>
                <a:cs typeface="Helvetica"/>
              </a:rPr>
              <a:t>2</a:t>
            </a:r>
            <a:r>
              <a:rPr lang="en-US" sz="1800" b="0" dirty="0" smtClean="0">
                <a:latin typeface="Helvetica"/>
                <a:cs typeface="Helvetica"/>
              </a:rPr>
              <a:t> x {1.5 GeV SC Linac, 200m long, 18 MV/m  36 cryo-modules,  6 turns }  </a:t>
            </a: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</a:t>
            </a:r>
            <a:r>
              <a:rPr lang="en-US" sz="1800" b="0" dirty="0" smtClean="0">
                <a:latin typeface="Helvetica"/>
                <a:cs typeface="Helvetica"/>
              </a:rPr>
              <a:t> 18 GeV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Helvetica"/>
                <a:cs typeface="Helvetica"/>
              </a:rPr>
              <a:t>6 vertically stacked isochronous return  loops in the RHIC Tunnel</a:t>
            </a:r>
          </a:p>
        </p:txBody>
      </p:sp>
      <p:pic>
        <p:nvPicPr>
          <p:cNvPr id="17" name="Picture 16" descr="Screen Shot 2016-06-03 at 1.22.57 PM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820" y="3143040"/>
            <a:ext cx="4911480" cy="1754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314325" y="5600700"/>
            <a:ext cx="8286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 Narrow" panose="020B0606020202030204" pitchFamily="34" charset="0"/>
                <a:cs typeface="Helvetica"/>
              </a:rPr>
              <a:t>Beam current 600 mA (50mA/turn), 3mm bunches, </a:t>
            </a:r>
            <a:r>
              <a:rPr lang="en-US" sz="1800" b="0" dirty="0" err="1" smtClean="0">
                <a:latin typeface="Arial Narrow" panose="020B0606020202030204" pitchFamily="34" charset="0"/>
                <a:cs typeface="Helvetica"/>
              </a:rPr>
              <a:t>Bunchpatterns</a:t>
            </a:r>
            <a:r>
              <a:rPr lang="en-US" sz="1800" b="0" dirty="0" smtClean="0">
                <a:latin typeface="Arial Narrow" panose="020B0606020202030204" pitchFamily="34" charset="0"/>
                <a:cs typeface="Helvetica"/>
              </a:rPr>
              <a:t> </a:t>
            </a:r>
            <a:r>
              <a:rPr lang="en-US" sz="1800" b="0" dirty="0">
                <a:latin typeface="Arial Narrow" panose="020B0606020202030204" pitchFamily="34" charset="0"/>
                <a:cs typeface="Helvetica"/>
              </a:rPr>
              <a:t>optimized to minimize</a:t>
            </a:r>
            <a:r>
              <a:rPr lang="en-US" sz="1800" dirty="0">
                <a:latin typeface="Arial Narrow" panose="020B0606020202030204" pitchFamily="34" charset="0"/>
                <a:cs typeface="Helvetica"/>
              </a:rPr>
              <a:t> BBU </a:t>
            </a:r>
            <a:endParaRPr lang="en-US" sz="1800" dirty="0" smtClean="0">
              <a:latin typeface="Arial Narrow" panose="020B0606020202030204" pitchFamily="34" charset="0"/>
              <a:cs typeface="Helvetica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 Narrow" panose="020B0606020202030204" pitchFamily="34" charset="0"/>
                <a:cs typeface="Helvetica"/>
              </a:rPr>
              <a:t>&gt; 463 </a:t>
            </a:r>
            <a:r>
              <a:rPr lang="en-US" sz="1800" b="0" dirty="0">
                <a:latin typeface="Arial Narrow" panose="020B0606020202030204" pitchFamily="34" charset="0"/>
                <a:cs typeface="Helvetica"/>
              </a:rPr>
              <a:t>kW HOM power</a:t>
            </a:r>
            <a:r>
              <a:rPr lang="en-US" sz="1800" b="0" dirty="0">
                <a:latin typeface="Arial Narrow" panose="020B0606020202030204" pitchFamily="34" charset="0"/>
              </a:rPr>
              <a:t> </a:t>
            </a:r>
            <a:r>
              <a:rPr lang="en-US" sz="1800" b="0" dirty="0" smtClean="0">
                <a:latin typeface="Arial Narrow" panose="020B0606020202030204" pitchFamily="34" charset="0"/>
              </a:rPr>
              <a:t> with beam-pipe </a:t>
            </a:r>
            <a:r>
              <a:rPr lang="en-US" sz="1800" b="0" dirty="0">
                <a:latin typeface="Arial Narrow" panose="020B0606020202030204" pitchFamily="34" charset="0"/>
              </a:rPr>
              <a:t>HOM dampers (demonstrated at KEK and Cornell) </a:t>
            </a:r>
            <a:endParaRPr lang="en-US" sz="1800" dirty="0">
              <a:latin typeface="Arial Narrow" panose="020B0606020202030204" pitchFamily="34" charset="0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82636"/>
            <a:ext cx="4264827" cy="24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25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513518"/>
            <a:ext cx="5657323" cy="24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1143000" y="114300"/>
            <a:ext cx="6972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 smtClean="0">
                <a:latin typeface="Helvetica"/>
                <a:cs typeface="Helvetica"/>
              </a:rPr>
              <a:t>647 MHz Cavity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3327380"/>
            <a:ext cx="6972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18 </a:t>
            </a:r>
            <a:r>
              <a:rPr lang="en-US" b="0" dirty="0">
                <a:latin typeface="Arial Narrow" panose="020B0606020202030204" pitchFamily="34" charset="0"/>
                <a:cs typeface="Helvetica"/>
              </a:rPr>
              <a:t>MV/m, CW, Q = 3</a:t>
            </a:r>
            <a:r>
              <a:rPr lang="en-US" b="0" dirty="0">
                <a:latin typeface="Arial Narrow" panose="020B0606020202030204" pitchFamily="34" charset="0"/>
                <a:cs typeface="Helvetica"/>
                <a:sym typeface="Symbol"/>
              </a:rPr>
              <a:t>10</a:t>
            </a:r>
            <a:r>
              <a:rPr lang="en-US" b="0" baseline="30000" dirty="0">
                <a:latin typeface="Arial Narrow" panose="020B0606020202030204" pitchFamily="34" charset="0"/>
                <a:cs typeface="Helvetica"/>
                <a:sym typeface="Symbol"/>
              </a:rPr>
              <a:t>10</a:t>
            </a:r>
            <a:endParaRPr lang="en-US" b="0" baseline="30000" dirty="0">
              <a:latin typeface="Arial Narrow" panose="020B0606020202030204" pitchFamily="34" charset="0"/>
              <a:cs typeface="Helvetica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Arial Narrow" panose="020B0606020202030204" pitchFamily="34" charset="0"/>
                <a:cs typeface="Helvetica"/>
              </a:rPr>
              <a:t>Cooling 1.9K </a:t>
            </a:r>
            <a:r>
              <a:rPr lang="en-US" b="0" dirty="0" err="1" smtClean="0">
                <a:latin typeface="Arial Narrow" panose="020B0606020202030204" pitchFamily="34" charset="0"/>
                <a:cs typeface="Helvetica"/>
              </a:rPr>
              <a:t>Lhe</a:t>
            </a:r>
            <a:endParaRPr lang="en-US" b="0" dirty="0" smtClean="0">
              <a:latin typeface="Arial Narrow" panose="020B0606020202030204" pitchFamily="34" charset="0"/>
              <a:cs typeface="Helvetica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err="1" smtClean="0">
                <a:latin typeface="Arial Narrow" panose="020B0606020202030204" pitchFamily="34" charset="0"/>
                <a:cs typeface="Helvetica"/>
              </a:rPr>
              <a:t>Q</a:t>
            </a:r>
            <a:r>
              <a:rPr lang="en-US" b="0" baseline="-25000" dirty="0" err="1" smtClean="0">
                <a:latin typeface="Arial Narrow" panose="020B0606020202030204" pitchFamily="34" charset="0"/>
                <a:cs typeface="Helvetica"/>
              </a:rPr>
              <a:t>ext</a:t>
            </a: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 = </a:t>
            </a: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10</a:t>
            </a:r>
            <a:r>
              <a:rPr lang="en-US" b="0" baseline="30000" dirty="0" smtClean="0">
                <a:latin typeface="Arial Narrow" panose="020B0606020202030204" pitchFamily="34" charset="0"/>
                <a:cs typeface="Helvetica"/>
              </a:rPr>
              <a:t>7</a:t>
            </a:r>
            <a:endParaRPr lang="en-US" b="0" baseline="30000" dirty="0">
              <a:latin typeface="Arial Narrow" panose="020B0606020202030204" pitchFamily="34" charset="0"/>
              <a:cs typeface="Helvetica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Arial Narrow" panose="020B0606020202030204" pitchFamily="34" charset="0"/>
                <a:cs typeface="Helvetica"/>
              </a:rPr>
              <a:t>RF power 26.7 kW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latin typeface="Arial Narrow" panose="020B0606020202030204" pitchFamily="34" charset="0"/>
                <a:cs typeface="Helvetica"/>
              </a:rPr>
              <a:t>HOM </a:t>
            </a: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power/cavity </a:t>
            </a: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3-8</a:t>
            </a: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 </a:t>
            </a: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kW</a:t>
            </a:r>
            <a:endParaRPr lang="en-US" b="0" dirty="0">
              <a:latin typeface="Arial Narrow" panose="020B0606020202030204" pitchFamily="34" charset="0"/>
              <a:cs typeface="Helvetica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Total </a:t>
            </a: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amount: 144 cavities in 72 </a:t>
            </a: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cryostats</a:t>
            </a:r>
          </a:p>
          <a:p>
            <a:pPr algn="l">
              <a:spcBef>
                <a:spcPts val="0"/>
              </a:spcBef>
            </a:pPr>
            <a:endParaRPr lang="en-US" b="0" dirty="0">
              <a:latin typeface="Arial Narrow" panose="020B0606020202030204" pitchFamily="34" charset="0"/>
              <a:cs typeface="Helvetica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Cu model and </a:t>
            </a:r>
            <a:r>
              <a:rPr lang="en-US" b="0" dirty="0" err="1" smtClean="0">
                <a:latin typeface="Arial Narrow" panose="020B0606020202030204" pitchFamily="34" charset="0"/>
                <a:cs typeface="Helvetica"/>
              </a:rPr>
              <a:t>Nb</a:t>
            </a:r>
            <a:r>
              <a:rPr lang="en-US" b="0" dirty="0" smtClean="0">
                <a:latin typeface="Arial Narrow" panose="020B0606020202030204" pitchFamily="34" charset="0"/>
                <a:cs typeface="Helvetica"/>
              </a:rPr>
              <a:t> prototype underway</a:t>
            </a:r>
            <a:endParaRPr lang="en-US" b="0" dirty="0">
              <a:latin typeface="Arial Narrow" panose="020B0606020202030204" pitchFamily="34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51038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Major design components: main </a:t>
            </a:r>
            <a:r>
              <a:rPr lang="en-US" dirty="0" err="1" smtClean="0">
                <a:solidFill>
                  <a:schemeClr val="tx1"/>
                </a:solidFill>
              </a:rPr>
              <a:t>linac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cryo</a:t>
            </a:r>
            <a:r>
              <a:rPr lang="en-US" dirty="0" smtClean="0">
                <a:solidFill>
                  <a:schemeClr val="tx1"/>
                </a:solidFill>
              </a:rPr>
              <a:t> modules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099" y="3543300"/>
            <a:ext cx="9258300" cy="30861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The </a:t>
            </a:r>
            <a:r>
              <a:rPr lang="en-US" sz="1700" dirty="0">
                <a:solidFill>
                  <a:schemeClr val="tx1"/>
                </a:solidFill>
              </a:rPr>
              <a:t>2 </a:t>
            </a:r>
            <a:r>
              <a:rPr lang="en-US" sz="1700" dirty="0" err="1" smtClean="0">
                <a:solidFill>
                  <a:schemeClr val="tx1"/>
                </a:solidFill>
              </a:rPr>
              <a:t>linacs</a:t>
            </a:r>
            <a:r>
              <a:rPr lang="en-US" sz="1700" dirty="0" smtClean="0">
                <a:solidFill>
                  <a:schemeClr val="tx1"/>
                </a:solidFill>
              </a:rPr>
              <a:t> are </a:t>
            </a:r>
            <a:r>
              <a:rPr lang="en-US" sz="1700" dirty="0">
                <a:solidFill>
                  <a:schemeClr val="tx1"/>
                </a:solidFill>
              </a:rPr>
              <a:t>placed </a:t>
            </a:r>
            <a:r>
              <a:rPr lang="en-US" sz="1700" dirty="0" smtClean="0">
                <a:solidFill>
                  <a:schemeClr val="tx1"/>
                </a:solidFill>
              </a:rPr>
              <a:t>in </a:t>
            </a:r>
            <a:r>
              <a:rPr lang="en-US" sz="1700" dirty="0">
                <a:solidFill>
                  <a:schemeClr val="tx1"/>
                </a:solidFill>
              </a:rPr>
              <a:t>two long straight sections of RHIC </a:t>
            </a:r>
            <a:r>
              <a:rPr lang="en-US" sz="1700" dirty="0" smtClean="0">
                <a:solidFill>
                  <a:schemeClr val="tx1"/>
                </a:solidFill>
              </a:rPr>
              <a:t>of </a:t>
            </a:r>
            <a:r>
              <a:rPr lang="en-US" sz="1700" dirty="0">
                <a:solidFill>
                  <a:schemeClr val="tx1"/>
                </a:solidFill>
              </a:rPr>
              <a:t>200 m length each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tx1"/>
                </a:solidFill>
              </a:rPr>
              <a:t> There is a total of 2 x 36  5,5m long </a:t>
            </a:r>
            <a:r>
              <a:rPr lang="en-US" sz="1700" dirty="0" err="1" smtClean="0">
                <a:solidFill>
                  <a:schemeClr val="tx1"/>
                </a:solidFill>
              </a:rPr>
              <a:t>cryo</a:t>
            </a:r>
            <a:r>
              <a:rPr lang="en-US" sz="1700" dirty="0" smtClean="0">
                <a:solidFill>
                  <a:schemeClr val="tx1"/>
                </a:solidFill>
              </a:rPr>
              <a:t>-modules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tx1"/>
                </a:solidFill>
              </a:rPr>
              <a:t>Each has two 647 MHz </a:t>
            </a:r>
            <a:r>
              <a:rPr lang="en-US" sz="1700" dirty="0" smtClean="0">
                <a:solidFill>
                  <a:schemeClr val="tx1"/>
                </a:solidFill>
              </a:rPr>
              <a:t>cavities which provide 42 MV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tx1"/>
                </a:solidFill>
              </a:rPr>
              <a:t>Cryostat design is </a:t>
            </a:r>
            <a:r>
              <a:rPr lang="en-US" sz="1700" dirty="0">
                <a:solidFill>
                  <a:schemeClr val="tx1"/>
                </a:solidFill>
              </a:rPr>
              <a:t>benefitting from the SRF development program for the </a:t>
            </a:r>
            <a:r>
              <a:rPr lang="en-US" sz="1700" dirty="0" err="1">
                <a:solidFill>
                  <a:schemeClr val="tx1"/>
                </a:solidFill>
              </a:rPr>
              <a:t>Fermilab</a:t>
            </a:r>
            <a:r>
              <a:rPr lang="en-US" sz="1700" dirty="0">
                <a:solidFill>
                  <a:schemeClr val="tx1"/>
                </a:solidFill>
              </a:rPr>
              <a:t> PIP II </a:t>
            </a:r>
            <a:r>
              <a:rPr lang="en-US" sz="1700" dirty="0" err="1" smtClean="0">
                <a:solidFill>
                  <a:schemeClr val="tx1"/>
                </a:solidFill>
              </a:rPr>
              <a:t>project</a:t>
            </a:r>
            <a:r>
              <a:rPr lang="en-US" sz="1700" dirty="0" err="1" smtClean="0">
                <a:solidFill>
                  <a:schemeClr val="tx1"/>
                </a:solidFill>
              </a:rPr>
              <a:t>Two</a:t>
            </a:r>
            <a:r>
              <a:rPr lang="en-US" sz="1700" dirty="0" smtClean="0">
                <a:solidFill>
                  <a:schemeClr val="tx1"/>
                </a:solidFill>
              </a:rPr>
              <a:t> cavities connected by 4K Stainless steel beam pipe</a:t>
            </a:r>
            <a:endParaRPr lang="en-US" sz="17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tx1"/>
                </a:solidFill>
              </a:rPr>
              <a:t>600 mA </a:t>
            </a:r>
            <a:r>
              <a:rPr lang="en-US" sz="1700" dirty="0" smtClean="0">
                <a:solidFill>
                  <a:schemeClr val="tx1"/>
                </a:solidFill>
              </a:rPr>
              <a:t>of </a:t>
            </a:r>
            <a:r>
              <a:rPr lang="en-US" sz="1700" dirty="0">
                <a:solidFill>
                  <a:schemeClr val="tx1"/>
                </a:solidFill>
              </a:rPr>
              <a:t>total beam current in the </a:t>
            </a:r>
            <a:r>
              <a:rPr lang="en-US" sz="1700" dirty="0" err="1">
                <a:solidFill>
                  <a:schemeClr val="tx1"/>
                </a:solidFill>
              </a:rPr>
              <a:t>Linac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n-US" sz="17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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  <a:r>
              <a:rPr lang="en-US" sz="1700" dirty="0" smtClean="0">
                <a:solidFill>
                  <a:schemeClr val="tx1"/>
                </a:solidFill>
              </a:rPr>
              <a:t>HOM </a:t>
            </a:r>
            <a:r>
              <a:rPr lang="en-US" sz="1700" dirty="0">
                <a:solidFill>
                  <a:schemeClr val="tx1"/>
                </a:solidFill>
              </a:rPr>
              <a:t>power </a:t>
            </a:r>
            <a:r>
              <a:rPr lang="en-US" sz="1700" dirty="0" smtClean="0">
                <a:solidFill>
                  <a:schemeClr val="tx1"/>
                </a:solidFill>
              </a:rPr>
              <a:t>of 6-14 MW cryostat</a:t>
            </a:r>
          </a:p>
          <a:p>
            <a:pPr marL="109537" lvl="1" indent="0">
              <a:buNone/>
            </a:pPr>
            <a:r>
              <a:rPr lang="en-US" sz="1700" dirty="0" smtClean="0"/>
              <a:t> - similar to storage rings at KEKB and Cornell with Ampere of beam currents where </a:t>
            </a:r>
          </a:p>
          <a:p>
            <a:pPr marL="109537" lvl="1" indent="0">
              <a:buNone/>
            </a:pPr>
            <a:r>
              <a:rPr lang="en-US" sz="1700" dirty="0"/>
              <a:t> </a:t>
            </a:r>
            <a:r>
              <a:rPr lang="en-US" sz="1700" dirty="0" smtClean="0"/>
              <a:t>   </a:t>
            </a:r>
            <a:r>
              <a:rPr lang="en-US" sz="1700" dirty="0" smtClean="0"/>
              <a:t>~10 kW of HOM power is absorbed with Ferrite or </a:t>
            </a:r>
            <a:r>
              <a:rPr lang="en-US" sz="1700" dirty="0" err="1" smtClean="0"/>
              <a:t>SiC</a:t>
            </a:r>
            <a:r>
              <a:rPr lang="en-US" sz="1700" dirty="0" smtClean="0"/>
              <a:t> beam- pipe HOM damper</a:t>
            </a:r>
          </a:p>
          <a:p>
            <a:pPr marL="109537" lvl="1" indent="0">
              <a:buNone/>
            </a:pPr>
            <a:r>
              <a:rPr lang="en-US" sz="1700" dirty="0" smtClean="0"/>
              <a:t>- Space consuming, waveguide coupler would be more compact (Value Engineering R&amp;D)</a:t>
            </a:r>
            <a:endParaRPr lang="en-US" sz="1700" dirty="0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009" y="815975"/>
            <a:ext cx="2145878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3" y="602949"/>
            <a:ext cx="4253947" cy="271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5454048" y="2825531"/>
            <a:ext cx="35756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 err="1" smtClean="0">
                <a:latin typeface="Helvetica"/>
                <a:cs typeface="Helvetica"/>
              </a:rPr>
              <a:t>SiC</a:t>
            </a:r>
            <a:r>
              <a:rPr lang="en-US" sz="1800" b="0" dirty="0" smtClean="0">
                <a:latin typeface="Helvetica"/>
                <a:cs typeface="Helvetica"/>
              </a:rPr>
              <a:t> beam pipe HOM Damper</a:t>
            </a:r>
            <a:endParaRPr lang="en-US" sz="1800" b="0" dirty="0" smtClean="0">
              <a:latin typeface="Helvetica"/>
              <a:cs typeface="Helvetica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591051" y="1714500"/>
            <a:ext cx="1924049" cy="5794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21920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R.designv2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8" y="685999"/>
            <a:ext cx="4598467" cy="2534036"/>
          </a:xfrm>
          <a:prstGeom prst="rect">
            <a:avLst/>
          </a:prstGeom>
        </p:spPr>
      </p:pic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-28575" y="3220035"/>
            <a:ext cx="5217503" cy="192346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  <a:latin typeface="Helvetica" charset="0"/>
              </a:rPr>
              <a:t>Crab-crossing scheme (</a:t>
            </a:r>
            <a:r>
              <a:rPr lang="en-US" sz="1600" dirty="0" smtClean="0">
                <a:solidFill>
                  <a:schemeClr val="tx1"/>
                </a:solidFill>
                <a:latin typeface="Helvetica" charset="0"/>
              </a:rPr>
              <a:t>14 </a:t>
            </a:r>
            <a:r>
              <a:rPr lang="en-US" sz="1600" dirty="0" smtClean="0">
                <a:solidFill>
                  <a:schemeClr val="tx1"/>
                </a:solidFill>
                <a:latin typeface="Helvetica" charset="0"/>
              </a:rPr>
              <a:t>mrad crossing angle; </a:t>
            </a:r>
            <a:br>
              <a:rPr lang="en-US" sz="1600" dirty="0" smtClean="0">
                <a:solidFill>
                  <a:schemeClr val="tx1"/>
                </a:solidFill>
                <a:latin typeface="Helvetica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Helvetica" charset="0"/>
              </a:rPr>
              <a:t>140-340 MHz SRF crab cavities)</a:t>
            </a:r>
            <a:endParaRPr lang="en-US" sz="1600" dirty="0">
              <a:solidFill>
                <a:schemeClr val="tx1"/>
              </a:solidFill>
              <a:latin typeface="Helvetica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  <a:latin typeface="Helvetica" charset="0"/>
              </a:rPr>
              <a:t>Special design of SC IR magnets to satisfy forward acceptance requirements and arrange passage of electron beam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  <a:latin typeface="Helvetica" charset="0"/>
              </a:rPr>
              <a:t>Detector elements (Roman Pots, ZDC, luminosity monitor) integrated into the IR design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  <a:latin typeface="Helvetica" charset="0"/>
              </a:rPr>
              <a:t>Soft bending </a:t>
            </a:r>
            <a:r>
              <a:rPr lang="en-US" sz="1600" dirty="0">
                <a:solidFill>
                  <a:schemeClr val="tx1"/>
                </a:solidFill>
                <a:latin typeface="Helvetica" charset="0"/>
              </a:rPr>
              <a:t>of electron beam within 60 m upstream of </a:t>
            </a:r>
            <a:r>
              <a:rPr lang="en-US" sz="1600" dirty="0" smtClean="0">
                <a:solidFill>
                  <a:schemeClr val="tx1"/>
                </a:solidFill>
                <a:latin typeface="Helvetica" charset="0"/>
              </a:rPr>
              <a:t>the IP to simplify SR protection</a:t>
            </a:r>
            <a:endParaRPr lang="en-US" sz="1600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286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dirty="0">
                <a:solidFill>
                  <a:schemeClr val="tx1"/>
                </a:solidFill>
                <a:latin typeface="Helvetica" charset="0"/>
                <a:ea typeface="ＭＳ Ｐゴシック" charset="0"/>
              </a:rPr>
              <a:t>eRHIC </a:t>
            </a:r>
            <a:r>
              <a:rPr lang="en-US" dirty="0" smtClean="0">
                <a:solidFill>
                  <a:schemeClr val="tx1"/>
                </a:solidFill>
                <a:latin typeface="Helvetica" charset="0"/>
                <a:ea typeface="ＭＳ Ｐゴシック" charset="0"/>
              </a:rPr>
              <a:t>H</a:t>
            </a:r>
            <a:r>
              <a:rPr dirty="0" smtClean="0">
                <a:solidFill>
                  <a:schemeClr val="tx1"/>
                </a:solidFill>
                <a:latin typeface="Helvetica" charset="0"/>
                <a:ea typeface="ＭＳ Ｐゴシック" charset="0"/>
              </a:rPr>
              <a:t>igh-luminosity</a:t>
            </a:r>
            <a:r>
              <a:rPr lang="en-US" dirty="0" smtClean="0">
                <a:solidFill>
                  <a:schemeClr val="tx1"/>
                </a:solidFill>
                <a:latin typeface="Helvetica" charset="0"/>
                <a:ea typeface="ＭＳ Ｐゴシック" charset="0"/>
              </a:rPr>
              <a:t>, Full </a:t>
            </a:r>
            <a:r>
              <a:rPr lang="en-US" dirty="0">
                <a:solidFill>
                  <a:schemeClr val="tx1"/>
                </a:solidFill>
                <a:latin typeface="Helvetica" charset="0"/>
                <a:ea typeface="ＭＳ Ｐゴシック" charset="0"/>
              </a:rPr>
              <a:t>A</a:t>
            </a:r>
            <a:r>
              <a:rPr lang="en-US" dirty="0" smtClean="0">
                <a:solidFill>
                  <a:schemeClr val="tx1"/>
                </a:solidFill>
                <a:latin typeface="Helvetica" charset="0"/>
                <a:ea typeface="ＭＳ Ｐゴシック" charset="0"/>
              </a:rPr>
              <a:t>cceptance</a:t>
            </a:r>
            <a:r>
              <a:rPr dirty="0" smtClean="0">
                <a:solidFill>
                  <a:schemeClr val="tx1"/>
                </a:solidFill>
                <a:latin typeface="Helvetica" charset="0"/>
                <a:ea typeface="ＭＳ Ｐゴシック" charset="0"/>
              </a:rPr>
              <a:t> IR</a:t>
            </a:r>
            <a:endParaRPr dirty="0">
              <a:solidFill>
                <a:schemeClr val="tx1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174641" y="2857500"/>
            <a:ext cx="3980008" cy="64633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b="0" dirty="0" smtClean="0">
                <a:latin typeface="Helvetica"/>
                <a:cs typeface="Helvetica"/>
              </a:rPr>
              <a:t>ERL-ring design: “Sweet spot” IR magnet design concept arranges a field-free electron pass between SC coils.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03" y="685800"/>
            <a:ext cx="2153797" cy="21287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5112463"/>
            <a:ext cx="1955340" cy="171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400211" y="5558848"/>
            <a:ext cx="2371162" cy="46166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b="0" dirty="0" smtClean="0">
                <a:latin typeface="Helvetica"/>
                <a:cs typeface="Helvetica"/>
              </a:rPr>
              <a:t>400 MHz DQW crab-cavity built </a:t>
            </a:r>
          </a:p>
          <a:p>
            <a:pPr algn="l">
              <a:spcBef>
                <a:spcPts val="0"/>
              </a:spcBef>
            </a:pPr>
            <a:r>
              <a:rPr lang="en-US" sz="1200" b="0" dirty="0" smtClean="0">
                <a:latin typeface="Helvetica"/>
                <a:cs typeface="Helvetica"/>
              </a:rPr>
              <a:t>for LHC upgrade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491454" y="690880"/>
            <a:ext cx="225734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0" dirty="0" smtClean="0">
                <a:latin typeface="Helvetica"/>
                <a:cs typeface="Helvetica"/>
              </a:rPr>
              <a:t>IR layout for ERL-Ring  design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466" y="4286329"/>
            <a:ext cx="3782672" cy="21144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5160353" y="3622676"/>
            <a:ext cx="3994295" cy="64633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b="0" dirty="0" smtClean="0">
                <a:latin typeface="Helvetica"/>
                <a:cs typeface="Helvetica"/>
              </a:rPr>
              <a:t>Ring-ring design: an </a:t>
            </a:r>
            <a:r>
              <a:rPr lang="en-US" sz="1200" b="0" kern="0" dirty="0" smtClean="0">
                <a:latin typeface="Helvetica" charset="0"/>
              </a:rPr>
              <a:t>outer </a:t>
            </a:r>
            <a:r>
              <a:rPr lang="en-US" sz="1200" b="0" kern="0" dirty="0">
                <a:latin typeface="Helvetica" charset="0"/>
              </a:rPr>
              <a:t>coil is used to have magnetic flux </a:t>
            </a:r>
            <a:r>
              <a:rPr lang="en-US" sz="1200" b="0" kern="0" dirty="0" smtClean="0">
                <a:latin typeface="Helvetica" charset="0"/>
              </a:rPr>
              <a:t>contained. </a:t>
            </a:r>
            <a:r>
              <a:rPr lang="en-US" sz="1200" b="0" kern="0" dirty="0" smtClean="0">
                <a:latin typeface="Helvetica" charset="0"/>
                <a:cs typeface="Helvetica"/>
              </a:rPr>
              <a:t>Utilizing active shielding technique developed for ILC.</a:t>
            </a:r>
            <a:endParaRPr lang="en-US" sz="1200" b="0" dirty="0" smtClean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2286000" y="1901952"/>
            <a:ext cx="591829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800" b="0" dirty="0" smtClean="0">
                <a:solidFill>
                  <a:schemeClr val="accent5">
                    <a:lumMod val="25000"/>
                  </a:schemeClr>
                </a:solidFill>
                <a:latin typeface="Helvetica"/>
                <a:cs typeface="Helvetica"/>
              </a:rPr>
              <a:t>14 mrad </a:t>
            </a:r>
          </a:p>
          <a:p>
            <a:pPr algn="l">
              <a:spcBef>
                <a:spcPts val="0"/>
              </a:spcBef>
            </a:pPr>
            <a:r>
              <a:rPr lang="en-US" sz="800" b="0" dirty="0" smtClean="0">
                <a:solidFill>
                  <a:schemeClr val="accent5">
                    <a:lumMod val="25000"/>
                  </a:schemeClr>
                </a:solidFill>
                <a:latin typeface="Helvetica"/>
                <a:cs typeface="Helvetica"/>
              </a:rPr>
              <a:t>crossing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3791241" y="1802561"/>
            <a:ext cx="78418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800" b="0" dirty="0" smtClean="0">
                <a:solidFill>
                  <a:srgbClr val="7030A0"/>
                </a:solidFill>
                <a:latin typeface="Helvetica"/>
                <a:cs typeface="Helvetica"/>
              </a:rPr>
              <a:t>Crab-cavities</a:t>
            </a:r>
          </a:p>
        </p:txBody>
      </p:sp>
    </p:spTree>
    <p:extLst>
      <p:ext uri="{BB962C8B-B14F-4D97-AF65-F5344CB8AC3E}">
        <p14:creationId xmlns:p14="http://schemas.microsoft.com/office/powerpoint/2010/main" val="4135687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0"/>
            <a:ext cx="8458200" cy="719137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eRHIC Requirements </a:t>
            </a:r>
            <a:r>
              <a:rPr lang="en-US" sz="1800" dirty="0" smtClean="0">
                <a:solidFill>
                  <a:schemeClr val="tx1"/>
                </a:solidFill>
              </a:rPr>
              <a:t>(EIC White Paper)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Large peak luminosity of preferably </a:t>
            </a:r>
            <a:r>
              <a:rPr lang="en-US" b="1" dirty="0" smtClean="0">
                <a:solidFill>
                  <a:schemeClr val="tx1"/>
                </a:solidFill>
              </a:rPr>
              <a:t>L =10</a:t>
            </a:r>
            <a:r>
              <a:rPr lang="en-US" b="1" baseline="30000" dirty="0" smtClean="0">
                <a:solidFill>
                  <a:schemeClr val="tx1"/>
                </a:solidFill>
              </a:rPr>
              <a:t>34</a:t>
            </a:r>
            <a:r>
              <a:rPr lang="en-US" b="1" dirty="0" smtClean="0">
                <a:solidFill>
                  <a:schemeClr val="tx1"/>
                </a:solidFill>
              </a:rPr>
              <a:t>s</a:t>
            </a:r>
            <a:r>
              <a:rPr lang="en-US" b="1" baseline="30000" dirty="0" smtClean="0">
                <a:solidFill>
                  <a:schemeClr val="tx1"/>
                </a:solidFill>
              </a:rPr>
              <a:t>-1</a:t>
            </a:r>
            <a:r>
              <a:rPr lang="en-US" b="1" dirty="0" smtClean="0">
                <a:solidFill>
                  <a:schemeClr val="tx1"/>
                </a:solidFill>
              </a:rPr>
              <a:t>cm</a:t>
            </a:r>
            <a:r>
              <a:rPr lang="en-US" b="1" baseline="30000" dirty="0" smtClean="0">
                <a:solidFill>
                  <a:schemeClr val="tx1"/>
                </a:solidFill>
              </a:rPr>
              <a:t>-2</a:t>
            </a:r>
            <a:r>
              <a:rPr lang="en-US" dirty="0" smtClean="0">
                <a:solidFill>
                  <a:schemeClr val="tx1"/>
                </a:solidFill>
              </a:rPr>
              <a:t>,   at </a:t>
            </a:r>
            <a:r>
              <a:rPr lang="en-US" dirty="0">
                <a:solidFill>
                  <a:schemeClr val="tx1"/>
                </a:solidFill>
              </a:rPr>
              <a:t>least </a:t>
            </a:r>
            <a:r>
              <a:rPr lang="en-US" b="1" dirty="0">
                <a:solidFill>
                  <a:schemeClr val="tx1"/>
                </a:solidFill>
              </a:rPr>
              <a:t>L =</a:t>
            </a:r>
            <a:r>
              <a:rPr lang="en-US" b="1" dirty="0" smtClean="0">
                <a:solidFill>
                  <a:schemeClr val="tx1"/>
                </a:solidFill>
              </a:rPr>
              <a:t>10</a:t>
            </a:r>
            <a:r>
              <a:rPr lang="en-US" b="1" baseline="30000" dirty="0" smtClean="0">
                <a:solidFill>
                  <a:schemeClr val="tx1"/>
                </a:solidFill>
              </a:rPr>
              <a:t>33</a:t>
            </a:r>
            <a:r>
              <a:rPr lang="en-US" b="1" dirty="0" smtClean="0">
                <a:solidFill>
                  <a:schemeClr val="tx1"/>
                </a:solidFill>
              </a:rPr>
              <a:t>s</a:t>
            </a:r>
            <a:r>
              <a:rPr lang="en-US" b="1" baseline="30000" dirty="0" smtClean="0">
                <a:solidFill>
                  <a:schemeClr val="tx1"/>
                </a:solidFill>
              </a:rPr>
              <a:t>-1</a:t>
            </a:r>
            <a:r>
              <a:rPr lang="en-US" b="1" dirty="0" smtClean="0">
                <a:solidFill>
                  <a:schemeClr val="tx1"/>
                </a:solidFill>
              </a:rPr>
              <a:t>cm</a:t>
            </a:r>
            <a:r>
              <a:rPr lang="en-US" b="1" baseline="30000" dirty="0" smtClean="0">
                <a:solidFill>
                  <a:schemeClr val="tx1"/>
                </a:solidFill>
              </a:rPr>
              <a:t>-2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Center of mass energy between (20-150) GeV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Both Hadron and Electron beams are longitudinally spin polarized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Large acceptance:  - forward scattered protons (200 </a:t>
            </a:r>
            <a:r>
              <a:rPr lang="en-US" dirty="0">
                <a:solidFill>
                  <a:schemeClr val="tx1"/>
                </a:solidFill>
              </a:rPr>
              <a:t>MeV ≤ </a:t>
            </a:r>
            <a:r>
              <a:rPr lang="en-US" dirty="0" err="1" smtClean="0">
                <a:solidFill>
                  <a:schemeClr val="tx1"/>
                </a:solidFill>
              </a:rPr>
              <a:t>p</a:t>
            </a:r>
            <a:r>
              <a:rPr lang="en-US" baseline="-25000" dirty="0" err="1" smtClean="0">
                <a:solidFill>
                  <a:schemeClr val="tx1"/>
                </a:solidFill>
              </a:rPr>
              <a:t>T</a:t>
            </a:r>
            <a:r>
              <a:rPr lang="en-US" baseline="-25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1.6 GeV/c</a:t>
            </a:r>
            <a:r>
              <a:rPr lang="en-US" dirty="0" smtClean="0">
                <a:solidFill>
                  <a:schemeClr val="tx1"/>
                </a:solidFill>
              </a:rPr>
              <a:t> )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	         - forward neutron acceptance 4mrad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Access to small </a:t>
            </a:r>
            <a:r>
              <a:rPr lang="en-US" dirty="0" err="1" smtClean="0">
                <a:solidFill>
                  <a:schemeClr val="tx1"/>
                </a:solidFill>
              </a:rPr>
              <a:t>Bjorken</a:t>
            </a:r>
            <a:r>
              <a:rPr lang="en-US" dirty="0" smtClean="0">
                <a:solidFill>
                  <a:schemeClr val="tx1"/>
                </a:solidFill>
              </a:rPr>
              <a:t>-X&lt;10</a:t>
            </a:r>
            <a:r>
              <a:rPr lang="en-US" baseline="30000" dirty="0" smtClean="0">
                <a:solidFill>
                  <a:schemeClr val="tx1"/>
                </a:solidFill>
              </a:rPr>
              <a:t>-4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US" dirty="0" smtClean="0">
                <a:solidFill>
                  <a:schemeClr val="tx1"/>
                </a:solidFill>
              </a:rPr>
              <a:t>need </a:t>
            </a: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lectron-Ion collisions;  large Q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</a:t>
            </a:r>
            <a:endParaRPr lang="en-US" dirty="0"/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971800"/>
            <a:ext cx="5143131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947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67" y="76200"/>
            <a:ext cx="8229600" cy="99060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3200" u="none" dirty="0" smtClean="0">
                <a:solidFill>
                  <a:schemeClr val="tx1"/>
                </a:solidFill>
              </a:rPr>
              <a:t>Luminosity</a:t>
            </a:r>
            <a:endParaRPr lang="en-US" sz="3200" u="non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4C8E077-3101-C549-BE4A-CFD136CD1B4F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057400"/>
            <a:ext cx="7543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u="sng" dirty="0" smtClean="0"/>
              <a:t>Limitations: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Polarized Electron Average current 50mA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Minimum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b* of 5cm (electrons, hadrons)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Hadron Space charge tune-shift &lt; 0.08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Beam Synchrotron Radiation power  &lt; 3 MW</a:t>
            </a:r>
          </a:p>
          <a:p>
            <a:pPr algn="l"/>
            <a:r>
              <a:rPr lang="en-US" sz="1800" b="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Limits are not achieved simultaneously</a:t>
            </a:r>
          </a:p>
          <a:p>
            <a:endParaRPr lang="en-US" i="1" dirty="0" smtClean="0"/>
          </a:p>
          <a:p>
            <a:r>
              <a:rPr lang="en-US" b="0" i="1" dirty="0" smtClean="0"/>
              <a:t>Note</a:t>
            </a:r>
            <a:r>
              <a:rPr lang="en-US" b="0" i="1" dirty="0" smtClean="0"/>
              <a:t>: </a:t>
            </a:r>
            <a:r>
              <a:rPr lang="en-US" b="0" dirty="0" smtClean="0"/>
              <a:t>e beam disruption is not  considered a limitation</a:t>
            </a:r>
          </a:p>
          <a:p>
            <a:endParaRPr lang="en-US" i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19" y="4800600"/>
            <a:ext cx="701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70421" y="1180394"/>
                <a:ext cx="4803158" cy="853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L=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r>
                          <a:rPr lang="en-US" sz="320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h</m:t>
                        </m:r>
                      </m:sub>
                    </m:sSub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h</m:t>
                        </m:r>
                      </m:sub>
                    </m:sSub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𝑍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</a:rPr>
                              <m:t>h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 smtClean="0"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</a:rPr>
                              <m:t>h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h𝑔</m:t>
                        </m:r>
                      </m:sub>
                    </m:sSub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421" y="1180394"/>
                <a:ext cx="4803158" cy="853823"/>
              </a:xfrm>
              <a:prstGeom prst="rect">
                <a:avLst/>
              </a:prstGeom>
              <a:blipFill rotWithShape="1">
                <a:blip r:embed="rId3"/>
                <a:stretch>
                  <a:fillRect l="-3173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63" y="4234865"/>
            <a:ext cx="2098737" cy="18073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6314" y="914400"/>
            <a:ext cx="8534400" cy="4571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3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87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9137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Main Feature of the Ring-Ring Design Option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143000"/>
            <a:ext cx="8677275" cy="490504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Full Energy, Polarized Electrons injected and stored in a Storage 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o reach high luminosity operate with many bunches and high electron beam current, flat beams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IR geometry and detector that can accept the larger electron beam emittance.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Crossing angle collision geometry </a:t>
            </a:r>
            <a:r>
              <a:rPr lang="en-US" dirty="0" smtClean="0">
                <a:solidFill>
                  <a:schemeClr val="tx1"/>
                </a:solidFill>
              </a:rPr>
              <a:t>(22 </a:t>
            </a:r>
            <a:r>
              <a:rPr lang="en-US" dirty="0">
                <a:solidFill>
                  <a:schemeClr val="tx1"/>
                </a:solidFill>
              </a:rPr>
              <a:t>mrad) requiring crab </a:t>
            </a:r>
            <a:r>
              <a:rPr lang="en-US" dirty="0" smtClean="0">
                <a:solidFill>
                  <a:schemeClr val="tx1"/>
                </a:solidFill>
              </a:rPr>
              <a:t>cavities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unch-to-bunch spin sign control by full energy injector and frequent electron bunch replacement 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Injector based on low current polarized gun, small accumulator ring recirculating </a:t>
            </a:r>
            <a:r>
              <a:rPr lang="en-US" dirty="0" err="1" smtClean="0">
                <a:solidFill>
                  <a:schemeClr val="tx1"/>
                </a:solidFill>
              </a:rPr>
              <a:t>s.c.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linac</a:t>
            </a:r>
            <a:r>
              <a:rPr lang="en-US" dirty="0" smtClean="0">
                <a:solidFill>
                  <a:schemeClr val="tx1"/>
                </a:solidFill>
              </a:rPr>
              <a:t> for low beam current (4mA), runs at 1Hz , doesn’t need energy recovery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RHIC hadron beams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Electron beam current limited by synchrotron </a:t>
            </a:r>
            <a:r>
              <a:rPr lang="en-US" dirty="0">
                <a:solidFill>
                  <a:schemeClr val="tx1"/>
                </a:solidFill>
              </a:rPr>
              <a:t>radiation </a:t>
            </a:r>
            <a:r>
              <a:rPr lang="en-US" dirty="0" smtClean="0">
                <a:solidFill>
                  <a:schemeClr val="tx1"/>
                </a:solidFill>
              </a:rPr>
              <a:t>at high electron energies power need 10 MW RF power (high cost)</a:t>
            </a:r>
          </a:p>
        </p:txBody>
      </p:sp>
    </p:spTree>
    <p:extLst>
      <p:ext uri="{BB962C8B-B14F-4D97-AF65-F5344CB8AC3E}">
        <p14:creationId xmlns:p14="http://schemas.microsoft.com/office/powerpoint/2010/main" val="1384684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Ring-Ring Design: Reaching High Luminosity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815975"/>
            <a:ext cx="3943349" cy="6042025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/>
              <a:t>electron beam </a:t>
            </a:r>
            <a:r>
              <a:rPr lang="en-US" dirty="0" smtClean="0"/>
              <a:t>current</a:t>
            </a:r>
            <a:br>
              <a:rPr lang="en-US" dirty="0" smtClean="0"/>
            </a:br>
            <a:r>
              <a:rPr lang="en-US" dirty="0" smtClean="0"/>
              <a:t> ( up to 1.3 A)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Demonstrated at B-factories;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Linear SR power load &lt; 4 kW/m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pPr marL="233363" lvl="2" indent="-233363">
              <a:buBlip>
                <a:blip r:embed="rId2"/>
              </a:buBlip>
            </a:pPr>
            <a:r>
              <a:rPr lang="en-US" sz="2000" i="0" dirty="0" smtClean="0">
                <a:solidFill>
                  <a:srgbClr val="0033CC"/>
                </a:solidFill>
              </a:rPr>
              <a:t>Luminosity is defined by beam-beam limits: </a:t>
            </a:r>
            <a:r>
              <a:rPr lang="en-US" sz="2000" i="0" dirty="0" smtClean="0"/>
              <a:t/>
            </a:r>
            <a:br>
              <a:rPr lang="en-US" sz="2000" i="0" dirty="0" smtClean="0"/>
            </a:br>
            <a:r>
              <a:rPr lang="en-US" sz="2000" i="0" dirty="0" err="1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2000" i="0" baseline="-25000" dirty="0" err="1" smtClean="0"/>
              <a:t>p</a:t>
            </a:r>
            <a:r>
              <a:rPr lang="en-US" sz="2000" i="0" dirty="0" smtClean="0"/>
              <a:t> &lt; 0.015, </a:t>
            </a:r>
            <a:r>
              <a:rPr lang="en-US" sz="2000" i="0" dirty="0" err="1" smtClean="0"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2000" i="0" baseline="-25000" dirty="0" err="1" smtClean="0"/>
              <a:t>e</a:t>
            </a:r>
            <a:r>
              <a:rPr lang="en-US" sz="2000" i="0" dirty="0" smtClean="0"/>
              <a:t> &lt;  0.1.</a:t>
            </a:r>
            <a:br>
              <a:rPr lang="en-US" sz="2000" i="0" dirty="0" smtClean="0"/>
            </a:br>
            <a:r>
              <a:rPr lang="en-US" sz="2000" i="0" dirty="0" smtClean="0"/>
              <a:t>Split arc dipoles are used to enhance radiation damping at lower electron energies</a:t>
            </a:r>
          </a:p>
          <a:p>
            <a:endParaRPr lang="en-US" dirty="0" smtClean="0"/>
          </a:p>
          <a:p>
            <a:pPr marL="233363" lvl="2" indent="-233363">
              <a:buBlip>
                <a:blip r:embed="rId2"/>
              </a:buBlip>
            </a:pPr>
            <a:r>
              <a:rPr lang="en-US" sz="2000" i="0" dirty="0" smtClean="0">
                <a:solidFill>
                  <a:srgbClr val="0033CC"/>
                </a:solidFill>
              </a:rPr>
              <a:t>Increased number of RHIC hadron bunches </a:t>
            </a:r>
            <a:r>
              <a:rPr lang="en-US" sz="2000" i="0" dirty="0">
                <a:solidFill>
                  <a:srgbClr val="0033CC"/>
                </a:solidFill>
              </a:rPr>
              <a:t>(by factor 3 from present)</a:t>
            </a:r>
          </a:p>
          <a:p>
            <a:pPr lvl="1"/>
            <a:r>
              <a:rPr lang="en-US" dirty="0" smtClean="0"/>
              <a:t>Injector system upgrade; (~10 </a:t>
            </a:r>
            <a:r>
              <a:rPr lang="en-US" dirty="0" err="1" smtClean="0"/>
              <a:t>nsec</a:t>
            </a:r>
            <a:r>
              <a:rPr lang="en-US" dirty="0" smtClean="0"/>
              <a:t> kicker </a:t>
            </a:r>
            <a:r>
              <a:rPr lang="en-US" dirty="0" err="1" smtClean="0"/>
              <a:t>risetime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Copper coating of RHIC beam pipe. </a:t>
            </a:r>
            <a:br>
              <a:rPr lang="en-US" dirty="0" smtClean="0"/>
            </a:br>
            <a:r>
              <a:rPr lang="en-US" dirty="0" smtClean="0"/>
              <a:t>In-situ coating methods are being developed</a:t>
            </a:r>
          </a:p>
          <a:p>
            <a:pPr lvl="1"/>
            <a:r>
              <a:rPr lang="en-US" dirty="0" smtClean="0"/>
              <a:t>Electron cloud and associated heating load is being evaluated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33CC"/>
                </a:solidFill>
              </a:rPr>
              <a:t>Robinson wigglers in straight sections: </a:t>
            </a:r>
            <a:r>
              <a:rPr lang="en-US" dirty="0" smtClean="0">
                <a:solidFill>
                  <a:schemeClr val="tx1"/>
                </a:solidFill>
              </a:rPr>
              <a:t>to provide proper  electron emittance control for matching hadron beam size at IP at different hadron energies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88" y="1706563"/>
            <a:ext cx="2450906" cy="1493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481" y="1763316"/>
            <a:ext cx="2440584" cy="1380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4811771" y="1483542"/>
            <a:ext cx="37305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 smtClean="0">
                <a:latin typeface="Helvetica"/>
                <a:cs typeface="Helvetica"/>
              </a:rPr>
              <a:t>Split arc dipole geometry and their field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0" y="3429000"/>
            <a:ext cx="3124201" cy="24706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5897622" y="4052771"/>
            <a:ext cx="13019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>
                <a:latin typeface="Helvetica"/>
                <a:cs typeface="Helvetica"/>
              </a:rPr>
              <a:t>e</a:t>
            </a:r>
            <a:r>
              <a:rPr lang="en-US" sz="1600" b="0" dirty="0" smtClean="0">
                <a:latin typeface="Helvetica"/>
                <a:cs typeface="Helvetica"/>
              </a:rPr>
              <a:t>-ring lattice</a:t>
            </a:r>
          </a:p>
        </p:txBody>
      </p:sp>
    </p:spTree>
    <p:extLst>
      <p:ext uri="{BB962C8B-B14F-4D97-AF65-F5344CB8AC3E}">
        <p14:creationId xmlns:p14="http://schemas.microsoft.com/office/powerpoint/2010/main" val="1388043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-184152" y="800100"/>
            <a:ext cx="3916232" cy="2555507"/>
            <a:chOff x="-184152" y="797336"/>
            <a:chExt cx="3916232" cy="255550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84152" y="797336"/>
              <a:ext cx="3916232" cy="255550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 bwMode="auto">
            <a:xfrm>
              <a:off x="649224" y="2758724"/>
              <a:ext cx="56938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33CC"/>
                  </a:solidFill>
                  <a:latin typeface="Helvetica"/>
                  <a:cs typeface="Helvetica"/>
                </a:rPr>
                <a:t>eRHIC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7290" y="55348"/>
            <a:ext cx="8458200" cy="719137"/>
          </a:xfrm>
        </p:spPr>
        <p:txBody>
          <a:bodyPr/>
          <a:lstStyle/>
          <a:p>
            <a:r>
              <a:rPr lang="en-US" dirty="0" smtClean="0"/>
              <a:t>Ring-Ring: Achieving High </a:t>
            </a:r>
            <a:r>
              <a:rPr lang="en-US" dirty="0"/>
              <a:t>E</a:t>
            </a:r>
            <a:r>
              <a:rPr lang="en-US" dirty="0" smtClean="0"/>
              <a:t>lectron </a:t>
            </a:r>
            <a:r>
              <a:rPr lang="en-US" dirty="0"/>
              <a:t>P</a:t>
            </a:r>
            <a:r>
              <a:rPr lang="en-US" dirty="0" smtClean="0"/>
              <a:t>olarization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71262" y="953365"/>
            <a:ext cx="52829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1600" b="0" dirty="0">
                <a:solidFill>
                  <a:srgbClr val="0033CC"/>
                </a:solidFill>
                <a:latin typeface="Helvetica" charset="0"/>
                <a:ea typeface="Helvetica" charset="0"/>
                <a:cs typeface="Helvetica" charset="0"/>
              </a:rPr>
              <a:t>The accelerator technology to achieve high polarization at high energies includes:</a:t>
            </a:r>
          </a:p>
          <a:p>
            <a:pPr lvl="0" indent="-182880" algn="l">
              <a:buFont typeface="Arial" charset="0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highly efficient orbit correction, </a:t>
            </a:r>
          </a:p>
          <a:p>
            <a:pPr lvl="0" indent="-182880" algn="l">
              <a:buFont typeface="Arial" charset="0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beam-based alignment of Beam Position Monitors relative to quadrupole field centers</a:t>
            </a:r>
          </a:p>
          <a:p>
            <a:pPr lvl="0" indent="-182880" algn="l">
              <a:buFont typeface="Arial" charset="0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harmonic spin matching </a:t>
            </a:r>
          </a:p>
          <a:p>
            <a:pPr lvl="0" indent="-182880" algn="l">
              <a:buFont typeface="Arial" charset="0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well controlled betatron coupling </a:t>
            </a:r>
          </a:p>
          <a:p>
            <a:pPr lvl="0" indent="-182880" algn="l">
              <a:buFont typeface="Arial" charset="0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spin matching of spin rotator insertion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85800" y="2971800"/>
            <a:ext cx="571500" cy="0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3727001" y="3353548"/>
            <a:ext cx="5327186" cy="327585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333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3"/>
              </a:buBlip>
              <a:defRPr sz="2000">
                <a:solidFill>
                  <a:srgbClr val="0000FF"/>
                </a:solidFill>
                <a:latin typeface="Helvetica"/>
                <a:ea typeface="ＭＳ Ｐゴシック" charset="0"/>
                <a:cs typeface="Helvetica"/>
              </a:defRPr>
            </a:lvl1pPr>
            <a:lvl2pPr marL="339725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2pPr>
            <a:lvl3pPr marL="460375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5"/>
              </a:buBlip>
              <a:defRPr sz="1600" i="1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3pPr>
            <a:lvl4pPr marL="569913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6"/>
              </a:buBlip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4pPr>
            <a:lvl5pPr marL="62388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charset="2"/>
              <a:buChar char="v"/>
            </a:pPr>
            <a:r>
              <a:rPr lang="en-US" sz="1600" b="0" kern="0" dirty="0" smtClean="0">
                <a:solidFill>
                  <a:srgbClr val="0033CC"/>
                </a:solidFill>
              </a:rPr>
              <a:t>Beam polarization requirement determines the injector features:</a:t>
            </a:r>
          </a:p>
          <a:p>
            <a:r>
              <a:rPr lang="en-US" sz="1300" b="0" kern="0" dirty="0" smtClean="0">
                <a:solidFill>
                  <a:schemeClr val="tx1"/>
                </a:solidFill>
              </a:rPr>
              <a:t>Full energy injector </a:t>
            </a:r>
            <a:br>
              <a:rPr lang="en-US" sz="1300" b="0" kern="0" dirty="0" smtClean="0">
                <a:solidFill>
                  <a:schemeClr val="tx1"/>
                </a:solidFill>
              </a:rPr>
            </a:br>
            <a:r>
              <a:rPr lang="en-US" sz="1200" b="0" i="1" kern="0" dirty="0" smtClean="0">
                <a:solidFill>
                  <a:schemeClr val="tx1"/>
                </a:solidFill>
              </a:rPr>
              <a:t>To provide the complex spin pattern </a:t>
            </a:r>
            <a:endParaRPr lang="en-US" sz="1200" b="0" i="1" kern="0" dirty="0">
              <a:solidFill>
                <a:schemeClr val="tx1"/>
              </a:solidFill>
            </a:endParaRPr>
          </a:p>
          <a:p>
            <a:r>
              <a:rPr lang="en-US" sz="1300" b="0" kern="0" dirty="0" smtClean="0">
                <a:solidFill>
                  <a:schemeClr val="tx1"/>
                </a:solidFill>
              </a:rPr>
              <a:t>Frequent electron bunch replacement (up to 1Hz replacement rate)</a:t>
            </a:r>
            <a:br>
              <a:rPr lang="en-US" sz="1300" b="0" kern="0" dirty="0" smtClean="0">
                <a:solidFill>
                  <a:schemeClr val="tx1"/>
                </a:solidFill>
              </a:rPr>
            </a:br>
            <a:r>
              <a:rPr lang="en-US" sz="1200" b="0" i="1" kern="0" dirty="0" smtClean="0">
                <a:solidFill>
                  <a:schemeClr val="tx1"/>
                </a:solidFill>
              </a:rPr>
              <a:t>To have average beam polarization above 70%.</a:t>
            </a:r>
            <a:br>
              <a:rPr lang="en-US" sz="1200" b="0" i="1" kern="0" dirty="0" smtClean="0">
                <a:solidFill>
                  <a:schemeClr val="tx1"/>
                </a:solidFill>
              </a:rPr>
            </a:br>
            <a:endParaRPr lang="en-US" sz="1200" b="0" i="1" kern="0" dirty="0">
              <a:solidFill>
                <a:schemeClr val="tx1"/>
              </a:solidFill>
            </a:endParaRPr>
          </a:p>
          <a:p>
            <a:r>
              <a:rPr lang="en-US" sz="1300" b="0" kern="0" dirty="0" smtClean="0">
                <a:solidFill>
                  <a:schemeClr val="tx1"/>
                </a:solidFill>
              </a:rPr>
              <a:t>Low average current, high bunch charge polarized e-source (similar to a SLAC polarized source)</a:t>
            </a:r>
            <a:br>
              <a:rPr lang="en-US" sz="1300" b="0" kern="0" dirty="0" smtClean="0">
                <a:solidFill>
                  <a:schemeClr val="tx1"/>
                </a:solidFill>
              </a:rPr>
            </a:br>
            <a:endParaRPr lang="en-US" sz="1300" b="0" kern="0" dirty="0" smtClean="0">
              <a:solidFill>
                <a:schemeClr val="tx1"/>
              </a:solidFill>
            </a:endParaRPr>
          </a:p>
          <a:p>
            <a:r>
              <a:rPr lang="en-US" sz="1300" b="0" kern="0" dirty="0" smtClean="0">
                <a:solidFill>
                  <a:schemeClr val="tx1"/>
                </a:solidFill>
              </a:rPr>
              <a:t>Considered injector options:</a:t>
            </a:r>
          </a:p>
          <a:p>
            <a:pPr lvl="1"/>
            <a:r>
              <a:rPr lang="en-US" sz="1200" b="0" i="1" kern="0" dirty="0" smtClean="0">
                <a:solidFill>
                  <a:schemeClr val="tx1"/>
                </a:solidFill>
              </a:rPr>
              <a:t>650 MHz SRF linac, consistent with following upgrade to the Ultimate ERL-Ring</a:t>
            </a:r>
          </a:p>
          <a:p>
            <a:pPr lvl="1"/>
            <a:r>
              <a:rPr lang="en-US" sz="1200" b="0" i="1" kern="0" dirty="0" smtClean="0">
                <a:solidFill>
                  <a:schemeClr val="tx1"/>
                </a:solidFill>
              </a:rPr>
              <a:t>Recirculating linac based on XFEL/LCLS-2 </a:t>
            </a:r>
            <a:r>
              <a:rPr lang="en-US" sz="1200" b="0" i="1" kern="0" dirty="0" err="1" smtClean="0">
                <a:solidFill>
                  <a:schemeClr val="tx1"/>
                </a:solidFill>
              </a:rPr>
              <a:t>cryo</a:t>
            </a:r>
            <a:r>
              <a:rPr lang="en-US" sz="1200" b="0" i="1" kern="0" dirty="0" smtClean="0">
                <a:solidFill>
                  <a:schemeClr val="tx1"/>
                </a:solidFill>
              </a:rPr>
              <a:t>-modules.</a:t>
            </a:r>
            <a:endParaRPr lang="en-US" sz="1200" b="0" i="1" kern="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81280" y="3608329"/>
            <a:ext cx="3667319" cy="2429531"/>
            <a:chOff x="59681" y="3652224"/>
            <a:chExt cx="3667319" cy="24295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81" y="3890787"/>
              <a:ext cx="3667319" cy="219096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 bwMode="auto">
            <a:xfrm>
              <a:off x="643881" y="3652224"/>
              <a:ext cx="2874505" cy="246221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err="1" smtClean="0">
                  <a:latin typeface="Helvetica"/>
                  <a:cs typeface="Helvetica"/>
                </a:rPr>
                <a:t>Sokolov-Ternov</a:t>
              </a:r>
              <a:r>
                <a:rPr lang="en-US" sz="1000" b="0" dirty="0" smtClean="0">
                  <a:latin typeface="Helvetica"/>
                  <a:cs typeface="Helvetica"/>
                </a:rPr>
                <a:t> self-polarization time vs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3204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Ring-Ring Interaction Region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914400"/>
            <a:ext cx="4544155" cy="2645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3513325"/>
            <a:ext cx="4262437" cy="31446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228600" y="815975"/>
            <a:ext cx="3429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</a:rPr>
              <a:t>More challenging since electron maximum beta should not become too large</a:t>
            </a:r>
          </a:p>
          <a:p>
            <a:pPr marL="285750" indent="-285750" algn="l">
              <a:spcBef>
                <a:spcPct val="50000"/>
              </a:spcBef>
              <a:buFont typeface="Wingdings" panose="05000000000000000000" pitchFamily="2" charset="2"/>
              <a:buChar char="è"/>
            </a:pPr>
            <a:r>
              <a:rPr lang="en-US" sz="1800" b="0" dirty="0">
                <a:latin typeface="Helvetica"/>
                <a:cs typeface="Helvetica"/>
                <a:sym typeface="Wingdings" panose="05000000000000000000" pitchFamily="2" charset="2"/>
              </a:rPr>
              <a:t> </a:t>
            </a:r>
            <a:endParaRPr lang="en-US" sz="1800" b="0" dirty="0" smtClean="0">
              <a:latin typeface="Helvetica"/>
              <a:cs typeface="Helvetica"/>
              <a:sym typeface="Wingdings" panose="05000000000000000000" pitchFamily="2" charset="2"/>
            </a:endParaRPr>
          </a:p>
          <a:p>
            <a:pPr algn="l">
              <a:spcBef>
                <a:spcPct val="50000"/>
              </a:spcBef>
            </a:pPr>
            <a:r>
              <a:rPr lang="en-US" sz="1800" b="0" dirty="0">
                <a:latin typeface="Helvetica"/>
                <a:cs typeface="Helvetica"/>
                <a:sym typeface="Wingdings" panose="05000000000000000000" pitchFamily="2" charset="2"/>
              </a:rPr>
              <a:t>I</a:t>
            </a: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nterleaved electron and hadron low beta quadrupoles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Need actively shield coil to cancel unwanted stray fields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Magnet design study performed with direct wound coil like for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Full acceptance for Neutrons and </a:t>
            </a:r>
            <a:r>
              <a:rPr lang="en-US" sz="1800" b="0" dirty="0" err="1" smtClean="0">
                <a:latin typeface="Helvetica"/>
                <a:cs typeface="Helvetica"/>
                <a:sym typeface="Wingdings" panose="05000000000000000000" pitchFamily="2" charset="2"/>
              </a:rPr>
              <a:t>p</a:t>
            </a:r>
            <a:r>
              <a:rPr lang="en-US" sz="1800" b="0" baseline="-25000" dirty="0" err="1" smtClean="0">
                <a:latin typeface="Helvetica"/>
                <a:cs typeface="Helvetica"/>
                <a:sym typeface="Wingdings" panose="05000000000000000000" pitchFamily="2" charset="2"/>
              </a:rPr>
              <a:t>T</a:t>
            </a:r>
            <a:endParaRPr lang="en-US" sz="1800" b="0" baseline="-25000" dirty="0" smtClean="0">
              <a:latin typeface="Helvetica"/>
              <a:cs typeface="Helvetica"/>
              <a:sym typeface="Wingdings" panose="05000000000000000000" pitchFamily="2" charset="2"/>
            </a:endParaRPr>
          </a:p>
          <a:p>
            <a:pPr algn="l">
              <a:spcBef>
                <a:spcPct val="50000"/>
              </a:spcBef>
            </a:pPr>
            <a:endParaRPr lang="en-US" sz="1800" b="0" baseline="-25000" dirty="0">
              <a:latin typeface="Helvetica"/>
              <a:cs typeface="Helvetica"/>
              <a:sym typeface="Wingdings" panose="05000000000000000000" pitchFamily="2" charset="2"/>
            </a:endParaRP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Large Luminosity gain (2.6) for limited </a:t>
            </a:r>
            <a:r>
              <a:rPr lang="en-US" sz="1800" b="0" dirty="0" err="1" smtClean="0">
                <a:latin typeface="Helvetica"/>
                <a:cs typeface="Helvetica"/>
                <a:sym typeface="Wingdings" panose="05000000000000000000" pitchFamily="2" charset="2"/>
              </a:rPr>
              <a:t>p</a:t>
            </a:r>
            <a:r>
              <a:rPr lang="en-US" sz="1800" b="0" baseline="-25000" dirty="0" err="1" smtClean="0">
                <a:latin typeface="Helvetica"/>
                <a:cs typeface="Helvetica"/>
                <a:sym typeface="Wingdings" panose="05000000000000000000" pitchFamily="2" charset="2"/>
              </a:rPr>
              <a:t>T</a:t>
            </a: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 acceptance </a:t>
            </a:r>
            <a:endParaRPr lang="en-US" sz="1800" b="0" dirty="0">
              <a:latin typeface="Helvetica"/>
              <a:cs typeface="Helvetica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11430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Electron injector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915400" cy="20415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Recirculating linac pulsed RF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- XFEL/LCLS-2 modules, With two 2.25 GeV </a:t>
            </a:r>
            <a:r>
              <a:rPr lang="en-US" dirty="0" err="1" smtClean="0">
                <a:solidFill>
                  <a:schemeClr val="tx1"/>
                </a:solidFill>
              </a:rPr>
              <a:t>linacs</a:t>
            </a:r>
            <a:r>
              <a:rPr lang="en-US" dirty="0" smtClean="0">
                <a:solidFill>
                  <a:schemeClr val="tx1"/>
                </a:solidFill>
              </a:rPr>
              <a:t> in two adjacent RHIC  straights, 3 re-circulations 4 passages  to 18 GeV or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- Alternatively 18 x 650MHz cryo-modules operated at 25 MV/m (makes the designs more compatible and easier interchangeable)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409574"/>
            <a:ext cx="7658100" cy="211455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514601"/>
            <a:ext cx="5137467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354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95" y="1028700"/>
            <a:ext cx="9107905" cy="5470525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AutoNum type="alphaUcParenR"/>
            </a:pPr>
            <a:r>
              <a:rPr lang="en-US" sz="1800" dirty="0" smtClean="0">
                <a:solidFill>
                  <a:schemeClr val="tx1"/>
                </a:solidFill>
              </a:rPr>
              <a:t>R&amp;D on critical designs where demonstration is deemed necessary (highest priority)</a:t>
            </a:r>
          </a:p>
          <a:p>
            <a:pPr marL="342900" indent="-342900">
              <a:buAutoNum type="alphaUcParenR"/>
            </a:pPr>
            <a:r>
              <a:rPr lang="en-US" sz="1800" dirty="0" smtClean="0">
                <a:solidFill>
                  <a:schemeClr val="tx1"/>
                </a:solidFill>
              </a:rPr>
              <a:t>Designs which take a long time for optimization and prototyping (medium priority)</a:t>
            </a:r>
          </a:p>
          <a:p>
            <a:pPr marL="342900" indent="-342900">
              <a:buAutoNum type="alphaUcParenR"/>
            </a:pPr>
            <a:r>
              <a:rPr lang="en-US" sz="1800" dirty="0" smtClean="0">
                <a:solidFill>
                  <a:schemeClr val="tx1"/>
                </a:solidFill>
              </a:rPr>
              <a:t>R&amp;D for cost saving designs (value engineering), (medium priority)</a:t>
            </a:r>
          </a:p>
          <a:p>
            <a:pPr marL="342900" indent="-342900">
              <a:buAutoNum type="alphaUcParenR"/>
            </a:pPr>
            <a:r>
              <a:rPr lang="en-US" sz="1800" dirty="0" smtClean="0">
                <a:solidFill>
                  <a:schemeClr val="tx1"/>
                </a:solidFill>
              </a:rPr>
              <a:t>R&amp;D for luminosity Upgrade (low priority)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A)  </a:t>
            </a:r>
            <a:r>
              <a:rPr lang="en-US" sz="1800" b="1" dirty="0" smtClean="0">
                <a:solidFill>
                  <a:schemeClr val="tx1"/>
                </a:solidFill>
              </a:rPr>
              <a:t>R&amp;D for required demonstration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50 mA polarized electron source (LR)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18 MV/m, 500 mA beam current superconducting accelerator structures (LR)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Simulation study of beam </a:t>
            </a:r>
            <a:r>
              <a:rPr lang="en-US" sz="1800" dirty="0" err="1" smtClean="0">
                <a:solidFill>
                  <a:schemeClr val="tx1"/>
                </a:solidFill>
              </a:rPr>
              <a:t>beam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iteraction</a:t>
            </a:r>
            <a:r>
              <a:rPr lang="en-US" sz="1800" dirty="0" smtClean="0">
                <a:solidFill>
                  <a:schemeClr val="tx1"/>
                </a:solidFill>
              </a:rPr>
              <a:t> with aggressive parameters (RR)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Simulation of beam polarization preservation in the storage ring (RR)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chemeClr val="tx1"/>
                </a:solidFill>
              </a:rPr>
              <a:t>Fesibility</a:t>
            </a:r>
            <a:r>
              <a:rPr lang="en-US" sz="1800" dirty="0" smtClean="0">
                <a:solidFill>
                  <a:schemeClr val="tx1"/>
                </a:solidFill>
              </a:rPr>
              <a:t> of synchrotron </a:t>
            </a:r>
            <a:r>
              <a:rPr lang="en-US" sz="1800" dirty="0" err="1" smtClean="0">
                <a:solidFill>
                  <a:schemeClr val="tx1"/>
                </a:solidFill>
              </a:rPr>
              <a:t>radation</a:t>
            </a:r>
            <a:r>
              <a:rPr lang="en-US" sz="1800" dirty="0" smtClean="0">
                <a:solidFill>
                  <a:schemeClr val="tx1"/>
                </a:solidFill>
              </a:rPr>
              <a:t> generated </a:t>
            </a:r>
            <a:r>
              <a:rPr lang="en-US" sz="1800" dirty="0" err="1" smtClean="0">
                <a:solidFill>
                  <a:schemeClr val="tx1"/>
                </a:solidFill>
              </a:rPr>
              <a:t>bckgounds</a:t>
            </a:r>
            <a:r>
              <a:rPr lang="en-US" sz="1800" dirty="0" smtClean="0">
                <a:solidFill>
                  <a:schemeClr val="tx1"/>
                </a:solidFill>
              </a:rPr>
              <a:t> by high intensity electron beams in the IR (RR)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B) </a:t>
            </a:r>
            <a:r>
              <a:rPr lang="en-US" sz="1800" b="1" dirty="0" smtClean="0">
                <a:solidFill>
                  <a:schemeClr val="tx1"/>
                </a:solidFill>
              </a:rPr>
              <a:t>Long Term design and prototyping effort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Crab </a:t>
            </a:r>
            <a:r>
              <a:rPr lang="en-US" sz="1800" dirty="0" smtClean="0">
                <a:solidFill>
                  <a:schemeClr val="tx1"/>
                </a:solidFill>
              </a:rPr>
              <a:t>cavity prototyping (collaboration with CERN</a:t>
            </a:r>
            <a:r>
              <a:rPr lang="en-US" sz="1800" dirty="0" smtClean="0">
                <a:solidFill>
                  <a:schemeClr val="tx1"/>
                </a:solidFill>
              </a:rPr>
              <a:t>) (LR+RR)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Study of in situ copper coating (LR+RR)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Design of new </a:t>
            </a:r>
            <a:r>
              <a:rPr lang="en-US" sz="1800" dirty="0" smtClean="0">
                <a:solidFill>
                  <a:schemeClr val="tx1"/>
                </a:solidFill>
              </a:rPr>
              <a:t>hadron injection kickers (RR)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u="sng" dirty="0" smtClean="0">
                <a:solidFill>
                  <a:schemeClr val="tx1"/>
                </a:solidFill>
              </a:rPr>
              <a:t>(C) </a:t>
            </a:r>
            <a:r>
              <a:rPr lang="en-US" sz="1800" b="1" u="sng" dirty="0" smtClean="0">
                <a:solidFill>
                  <a:schemeClr val="tx1"/>
                </a:solidFill>
              </a:rPr>
              <a:t>Value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Gatling </a:t>
            </a:r>
            <a:r>
              <a:rPr lang="en-US" sz="1800" dirty="0" smtClean="0">
                <a:solidFill>
                  <a:schemeClr val="tx1"/>
                </a:solidFill>
              </a:rPr>
              <a:t>gun concept 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(LR)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HOM Wave </a:t>
            </a:r>
            <a:r>
              <a:rPr lang="en-US" sz="1800" dirty="0" smtClean="0">
                <a:solidFill>
                  <a:schemeClr val="tx1"/>
                </a:solidFill>
              </a:rPr>
              <a:t>guide coupler </a:t>
            </a:r>
            <a:r>
              <a:rPr lang="en-US" sz="1800" dirty="0" smtClean="0">
                <a:solidFill>
                  <a:schemeClr val="tx1"/>
                </a:solidFill>
              </a:rPr>
              <a:t>(LR)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FFAG return loops for acceleration and energy recovery FFAG;  </a:t>
            </a:r>
            <a:r>
              <a:rPr lang="en-US" sz="1800" dirty="0" smtClean="0">
                <a:solidFill>
                  <a:schemeClr val="tx1"/>
                </a:solidFill>
              </a:rPr>
              <a:t>prototype ERL 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US" sz="1800" dirty="0" err="1" smtClean="0">
                <a:solidFill>
                  <a:schemeClr val="tx1"/>
                </a:solidFill>
              </a:rPr>
              <a:t>Cbeta</a:t>
            </a:r>
            <a:r>
              <a:rPr lang="en-US" sz="1800" dirty="0" smtClean="0">
                <a:solidFill>
                  <a:schemeClr val="tx1"/>
                </a:solidFill>
              </a:rPr>
              <a:t> @ Cornell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(D) </a:t>
            </a:r>
            <a:r>
              <a:rPr lang="en-US" sz="1800" b="1" dirty="0" smtClean="0">
                <a:solidFill>
                  <a:schemeClr val="tx1"/>
                </a:solidFill>
              </a:rPr>
              <a:t>Luminosity Upgrade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Demonstration of coherent electron Cooling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6838"/>
            <a:ext cx="9144000" cy="719137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Studies + R&amp;D for eRHIC Design in Progress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78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Critical Design Component for Ring-Ring and </a:t>
            </a:r>
            <a:r>
              <a:rPr lang="en-US" dirty="0" err="1" smtClean="0">
                <a:solidFill>
                  <a:schemeClr val="tx1"/>
                </a:solidFill>
              </a:rPr>
              <a:t>Linac</a:t>
            </a:r>
            <a:r>
              <a:rPr lang="en-US" dirty="0" smtClean="0">
                <a:solidFill>
                  <a:schemeClr val="tx1"/>
                </a:solidFill>
              </a:rPr>
              <a:t> Ring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2514600"/>
            <a:ext cx="8559812" cy="2660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57200" y="914400"/>
            <a:ext cx="77724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</a:rPr>
              <a:t>Large Hadron currents in eRHIC &gt;500 mA (especially for luminosity upgrade) require Cu coating </a:t>
            </a:r>
            <a:r>
              <a:rPr lang="en-US" sz="1800" b="0" dirty="0">
                <a:latin typeface="Helvetica"/>
                <a:cs typeface="Helvetica"/>
              </a:rPr>
              <a:t>of </a:t>
            </a:r>
            <a:r>
              <a:rPr lang="en-US" sz="1800" b="0" dirty="0" err="1">
                <a:latin typeface="Helvetica"/>
                <a:cs typeface="Helvetica"/>
              </a:rPr>
              <a:t>of</a:t>
            </a:r>
            <a:r>
              <a:rPr lang="en-US" sz="1800" b="0" dirty="0">
                <a:latin typeface="Helvetica"/>
                <a:cs typeface="Helvetica"/>
              </a:rPr>
              <a:t> the RHIC </a:t>
            </a:r>
            <a:r>
              <a:rPr lang="en-US" sz="1800" b="0" dirty="0" err="1">
                <a:latin typeface="Helvetica"/>
                <a:cs typeface="Helvetica"/>
              </a:rPr>
              <a:t>beStainless</a:t>
            </a:r>
            <a:r>
              <a:rPr lang="en-US" sz="1800" b="0" dirty="0">
                <a:latin typeface="Helvetica"/>
                <a:cs typeface="Helvetica"/>
              </a:rPr>
              <a:t> steel beam </a:t>
            </a:r>
            <a:r>
              <a:rPr lang="en-US" sz="1800" b="0" dirty="0" smtClean="0">
                <a:latin typeface="Helvetica"/>
                <a:cs typeface="Helvetica"/>
              </a:rPr>
              <a:t>pipe</a:t>
            </a:r>
            <a:endParaRPr lang="en-US" sz="1800" b="0" dirty="0" smtClean="0">
              <a:latin typeface="Helvetica"/>
              <a:cs typeface="Helvetica"/>
            </a:endParaRP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 </a:t>
            </a:r>
            <a:r>
              <a:rPr lang="en-US" sz="1800" b="0" dirty="0" smtClean="0">
                <a:latin typeface="Helvetica"/>
                <a:cs typeface="Helvetica"/>
              </a:rPr>
              <a:t>Design of a mole for in situ Cu coating with Ion bombardment to achieve good conductivity at cryogenic </a:t>
            </a:r>
            <a:r>
              <a:rPr lang="en-US" sz="1800" b="0" dirty="0" err="1" smtClean="0">
                <a:latin typeface="Helvetica"/>
                <a:cs typeface="Helvetica"/>
              </a:rPr>
              <a:t>tempereatures</a:t>
            </a:r>
            <a:endParaRPr lang="en-US" sz="1800" b="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103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R&amp;D Wave Guide HOM </a:t>
            </a: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ouplers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14400"/>
            <a:ext cx="6239441" cy="333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1028700" y="4248453"/>
            <a:ext cx="74295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Helvetica"/>
                <a:cs typeface="Helvetica"/>
              </a:rPr>
              <a:t>Is part of Value Engineering effort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Helvetica"/>
                <a:cs typeface="Helvetica"/>
              </a:rPr>
              <a:t>Reduced need of longitudinal space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Helvetica"/>
                <a:cs typeface="Helvetica"/>
              </a:rPr>
              <a:t>Saves Cost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Helvetica"/>
                <a:cs typeface="Helvetica"/>
              </a:rPr>
              <a:t>Design not yet started</a:t>
            </a:r>
            <a:endParaRPr lang="en-US" sz="1800" b="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2523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96838"/>
            <a:ext cx="8686799" cy="71913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Multi-pass FFAG test-ERL at Cornell – an eRHIC prototype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285750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Uses existing 6 MeV low-emittance and high-current injector &amp; 48.5 MeV CW SRF Linac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ERL with single four-pass recirculation arc with x4 momentum range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Permanent magnets used for recirculation arc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Adiabatic transitions from curved to straight sections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Test of spreader/combiner beam lines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High current can be used to test HOM damping by replacing Linac with eRHIC Linac cryostat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NY State funding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Cost/schedule review (“CD2/3”) in October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28600" y="3543300"/>
            <a:ext cx="5420599" cy="3245041"/>
            <a:chOff x="2938531" y="4071840"/>
            <a:chExt cx="3598456" cy="2154215"/>
          </a:xfrm>
        </p:grpSpPr>
        <p:pic>
          <p:nvPicPr>
            <p:cNvPr id="9" name="Picture 8" descr="CBETA_4passExtraction.jp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8531" y="4071840"/>
              <a:ext cx="3598456" cy="215421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230116" y="4759489"/>
              <a:ext cx="1040066" cy="249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latin typeface="Optima"/>
                  <a:cs typeface="Optima"/>
                </a:rPr>
                <a:t>+/- 48.5 MeV</a:t>
              </a:r>
              <a:endParaRPr lang="en-US" sz="2000" b="0" dirty="0">
                <a:latin typeface="Optima"/>
                <a:cs typeface="Optim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18455" y="4301872"/>
              <a:ext cx="578082" cy="249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latin typeface="Optima"/>
                  <a:cs typeface="Optima"/>
                </a:rPr>
                <a:t>6 MeV</a:t>
              </a:r>
              <a:endParaRPr lang="en-US" sz="2000" b="0" dirty="0">
                <a:latin typeface="Optima"/>
                <a:cs typeface="Optim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64361" y="5800505"/>
              <a:ext cx="2002636" cy="249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latin typeface="Optima"/>
                  <a:cs typeface="Optima"/>
                </a:rPr>
                <a:t>54.5, 103, 151.5, 200 </a:t>
              </a:r>
              <a:r>
                <a:rPr lang="en-US" sz="2000" b="0" dirty="0">
                  <a:latin typeface="Optima"/>
                  <a:cs typeface="Optima"/>
                </a:rPr>
                <a:t>MeV  </a:t>
              </a:r>
              <a:r>
                <a:rPr lang="en-US" sz="2000" b="0" dirty="0" smtClean="0">
                  <a:latin typeface="Optima"/>
                  <a:cs typeface="Optima"/>
                </a:rPr>
                <a:t> </a:t>
              </a:r>
              <a:endParaRPr lang="en-US" sz="2000" b="0" dirty="0">
                <a:latin typeface="Optima"/>
                <a:cs typeface="Optim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34154" y="4525406"/>
              <a:ext cx="578082" cy="249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latin typeface="Optima"/>
                  <a:cs typeface="Optima"/>
                </a:rPr>
                <a:t>6 MeV</a:t>
              </a:r>
              <a:endParaRPr lang="en-US" sz="2000" b="0" dirty="0">
                <a:latin typeface="Optima"/>
                <a:cs typeface="Optima"/>
              </a:endParaRPr>
            </a:p>
          </p:txBody>
        </p:sp>
      </p:grpSp>
      <p:pic>
        <p:nvPicPr>
          <p:cNvPr id="14" name="Picture 13" descr="waj_tunnel_xsec1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540" y="3912106"/>
            <a:ext cx="3082119" cy="1866394"/>
          </a:xfrm>
          <a:prstGeom prst="snip2SameRect">
            <a:avLst>
              <a:gd name="adj1" fmla="val 50000"/>
              <a:gd name="adj2" fmla="val 0"/>
            </a:avLst>
          </a:prstGeom>
        </p:spPr>
      </p:pic>
      <p:sp>
        <p:nvSpPr>
          <p:cNvPr id="2" name="Right Arrow 1"/>
          <p:cNvSpPr/>
          <p:nvPr/>
        </p:nvSpPr>
        <p:spPr bwMode="auto">
          <a:xfrm>
            <a:off x="5257800" y="4602844"/>
            <a:ext cx="1112090" cy="503786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886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0"/>
            <a:ext cx="8458200" cy="71913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Relativistic Heavy Ion Collider at BNL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8820" y="718691"/>
            <a:ext cx="439518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>
                <a:latin typeface="Arial"/>
                <a:cs typeface="Arial"/>
              </a:rPr>
              <a:t>Circumference   : 3.8 km</a:t>
            </a:r>
          </a:p>
          <a:p>
            <a:pPr algn="l"/>
            <a:r>
              <a:rPr lang="en-US" sz="1400" b="0" dirty="0" smtClean="0">
                <a:latin typeface="Arial"/>
                <a:cs typeface="Arial"/>
              </a:rPr>
              <a:t>Max dipole field : 3.5 T</a:t>
            </a:r>
            <a:br>
              <a:rPr lang="en-US" sz="1400" b="0" dirty="0" smtClean="0">
                <a:latin typeface="Arial"/>
                <a:cs typeface="Arial"/>
              </a:rPr>
            </a:br>
            <a:r>
              <a:rPr lang="en-US" sz="1400" b="0" dirty="0" smtClean="0">
                <a:latin typeface="Arial"/>
                <a:cs typeface="Arial"/>
              </a:rPr>
              <a:t>Energy               : 255 GeV p</a:t>
            </a:r>
            <a:r>
              <a:rPr lang="en-US" sz="1400" b="0" dirty="0">
                <a:latin typeface="Arial"/>
                <a:cs typeface="Arial"/>
              </a:rPr>
              <a:t> </a:t>
            </a:r>
            <a:r>
              <a:rPr lang="en-US" sz="1400" b="0" dirty="0" smtClean="0">
                <a:latin typeface="Arial"/>
                <a:cs typeface="Arial"/>
              </a:rPr>
              <a:t>…100 GeV Au</a:t>
            </a:r>
          </a:p>
          <a:p>
            <a:pPr algn="l"/>
            <a:r>
              <a:rPr lang="en-US" sz="1400" b="0" dirty="0" smtClean="0">
                <a:latin typeface="Arial"/>
                <a:cs typeface="Arial"/>
              </a:rPr>
              <a:t>Species          </a:t>
            </a:r>
            <a:r>
              <a:rPr lang="en-US" sz="1400" b="0" dirty="0">
                <a:latin typeface="Arial"/>
                <a:cs typeface="Arial"/>
              </a:rPr>
              <a:t> </a:t>
            </a:r>
            <a:r>
              <a:rPr lang="en-US" sz="1400" b="0" dirty="0" smtClean="0">
                <a:latin typeface="Arial"/>
                <a:cs typeface="Arial"/>
              </a:rPr>
              <a:t>  : p</a:t>
            </a:r>
            <a:r>
              <a:rPr lang="en-US" sz="1400" dirty="0" smtClean="0">
                <a:latin typeface="Wingdings 3" charset="2"/>
                <a:cs typeface="Wingdings 3" charset="2"/>
              </a:rPr>
              <a:t>h</a:t>
            </a:r>
            <a:r>
              <a:rPr lang="en-US" sz="1400" b="0" dirty="0" smtClean="0">
                <a:latin typeface="Arial"/>
                <a:cs typeface="Arial"/>
              </a:rPr>
              <a:t> to U    (incl. asymmetric)</a:t>
            </a:r>
            <a:br>
              <a:rPr lang="en-US" sz="1400" b="0" dirty="0" smtClean="0">
                <a:latin typeface="Arial"/>
                <a:cs typeface="Arial"/>
              </a:rPr>
            </a:br>
            <a:r>
              <a:rPr lang="en-US" sz="1400" b="0" dirty="0" smtClean="0">
                <a:latin typeface="Arial"/>
                <a:cs typeface="Arial"/>
              </a:rPr>
              <a:t>Experiments      : STAR, PHENIX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4389351" y="1907083"/>
            <a:ext cx="4754649" cy="24895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Continuous Performance Increase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Improving machine luminosity in every run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Only facility with high energy polarized proton beams;  </a:t>
            </a:r>
            <a:r>
              <a:rPr lang="en-US" sz="1800" i="1" dirty="0" smtClean="0">
                <a:solidFill>
                  <a:schemeClr val="tx1"/>
                </a:solidFill>
              </a:rPr>
              <a:t>employing numerous techniques to achieve high proton polarization (up to 60%) in collisions</a:t>
            </a:r>
          </a:p>
          <a:p>
            <a:r>
              <a:rPr lang="en-US" sz="1800" dirty="0">
                <a:solidFill>
                  <a:schemeClr val="tx1"/>
                </a:solidFill>
              </a:rPr>
              <a:t>Present plan: to continue A-A and </a:t>
            </a:r>
            <a:r>
              <a:rPr lang="en-US" sz="1800" dirty="0" smtClean="0">
                <a:solidFill>
                  <a:schemeClr val="tx1"/>
                </a:solidFill>
              </a:rPr>
              <a:t>polarized  </a:t>
            </a:r>
            <a:r>
              <a:rPr lang="en-US" sz="1800" dirty="0">
                <a:solidFill>
                  <a:schemeClr val="tx1"/>
                </a:solidFill>
              </a:rPr>
              <a:t>p-p experiments till </a:t>
            </a:r>
            <a:r>
              <a:rPr lang="en-US" sz="1800" dirty="0" smtClean="0">
                <a:solidFill>
                  <a:schemeClr val="tx1"/>
                </a:solidFill>
              </a:rPr>
              <a:t>2024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2399" y="614554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dirty="0" smtClean="0">
                <a:latin typeface="Helvetica" charset="0"/>
                <a:ea typeface="Helvetica" charset="0"/>
                <a:cs typeface="Helvetica" charset="0"/>
              </a:rPr>
              <a:t>Since </a:t>
            </a:r>
            <a:r>
              <a:rPr lang="en-US" sz="1800" b="0" dirty="0">
                <a:latin typeface="Helvetica" charset="0"/>
                <a:ea typeface="Helvetica" charset="0"/>
                <a:cs typeface="Helvetica" charset="0"/>
              </a:rPr>
              <a:t>1999 operating with heavy ions and polarized proton collisions </a:t>
            </a:r>
            <a:r>
              <a:rPr lang="en-US" sz="1800" b="0" dirty="0" smtClean="0">
                <a:latin typeface="Helvetica" charset="0"/>
                <a:ea typeface="Helvetica" charset="0"/>
                <a:cs typeface="Helvetica" charset="0"/>
              </a:rPr>
              <a:t>serving multiple experimental detectors</a:t>
            </a:r>
            <a:endParaRPr lang="en-US" sz="1800" b="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 descr="Screen Shot 2016-10-06 at 7.30.23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11" y="4375268"/>
            <a:ext cx="3400289" cy="2482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518910"/>
            <a:ext cx="4328359" cy="28777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740" y="466229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buNone/>
            </a:pPr>
            <a:r>
              <a:rPr lang="en-US" sz="1800" dirty="0"/>
              <a:t>Rich Physics Program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/>
              <a:t>Discovery and detailed study of properties of quark-gluon perfect fluid matter,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/>
              <a:t>Study of proton spin composition, especially its gluon component </a:t>
            </a:r>
          </a:p>
        </p:txBody>
      </p:sp>
    </p:spTree>
    <p:extLst>
      <p:ext uri="{BB962C8B-B14F-4D97-AF65-F5344CB8AC3E}">
        <p14:creationId xmlns:p14="http://schemas.microsoft.com/office/powerpoint/2010/main" val="4072126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Crab  Cavity Development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438750" y="793934"/>
            <a:ext cx="3579395" cy="3049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352374" y="3490079"/>
            <a:ext cx="45625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Helvetica"/>
                <a:cs typeface="Helvetica"/>
              </a:rPr>
              <a:t>Crab Cavities needed to achieve high luminosity in eRHIC design option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Helvetica"/>
                <a:cs typeface="Helvetica"/>
              </a:rPr>
              <a:t>Critical R&amp;D Effort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Helvetica"/>
                <a:cs typeface="Helvetica"/>
              </a:rPr>
              <a:t>BNL in-house design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Helvetica"/>
                <a:cs typeface="Helvetica"/>
              </a:rPr>
              <a:t>Prototypes being developed in collaboration with CERN (needed for LHC luminosity upgrade)</a:t>
            </a:r>
          </a:p>
          <a:p>
            <a:pPr marL="285750" indent="-28575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Helvetica"/>
                <a:cs typeface="Helvetica"/>
              </a:rPr>
              <a:t>Two prototypes under construction at CERN and BNL</a:t>
            </a: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15100" y="3657600"/>
            <a:ext cx="2074545" cy="2966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370420" y="1028700"/>
            <a:ext cx="477308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</a:rPr>
              <a:t>Crossing Angles 14 mrad (LR)</a:t>
            </a:r>
          </a:p>
          <a:p>
            <a:pPr algn="l">
              <a:spcBef>
                <a:spcPct val="50000"/>
              </a:spcBef>
            </a:pPr>
            <a:r>
              <a:rPr lang="en-US" sz="1800" b="0" dirty="0">
                <a:latin typeface="Helvetica"/>
                <a:cs typeface="Helvetica"/>
              </a:rPr>
              <a:t> </a:t>
            </a:r>
            <a:r>
              <a:rPr lang="en-US" sz="1800" b="0" dirty="0" smtClean="0">
                <a:latin typeface="Helvetica"/>
                <a:cs typeface="Helvetica"/>
              </a:rPr>
              <a:t>                           22 mrad (RR)</a:t>
            </a:r>
          </a:p>
          <a:p>
            <a:pPr marL="285750" indent="-285750" algn="l">
              <a:spcBef>
                <a:spcPct val="50000"/>
              </a:spcBef>
              <a:buFont typeface="Wingdings" pitchFamily="2" charset="2"/>
              <a:buChar char="è"/>
            </a:pP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Need Crab Cavities for Hadrons (at least) to eliminate impact on luminosity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  Frequencies: 122 MHz, 422 MHz, 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  Voltage = 53 MV, 3 MV</a:t>
            </a:r>
            <a:endParaRPr lang="en-US" sz="1800" b="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1461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Performance Upgrade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0100"/>
            <a:ext cx="5029200" cy="5943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SzPct val="96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Ultimate luminosity in excess of 10</a:t>
            </a:r>
            <a:r>
              <a:rPr lang="en-US" sz="1800" baseline="300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34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s</a:t>
            </a:r>
            <a:r>
              <a:rPr lang="en-US" sz="1800" baseline="300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-1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cm</a:t>
            </a:r>
            <a:r>
              <a:rPr lang="en-US" sz="1800" baseline="300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-2 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requires the implementation of the novel Coherent electron cooling scheme  (LL and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LR)</a:t>
            </a:r>
          </a:p>
          <a:p>
            <a:pPr marL="0" indent="0">
              <a:spcBef>
                <a:spcPts val="0"/>
              </a:spcBef>
              <a:buSzPct val="96000"/>
              <a:buNone/>
            </a:pPr>
            <a:r>
              <a:rPr lang="en-US" sz="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</a:t>
            </a:r>
          </a:p>
          <a:p>
            <a:pPr>
              <a:spcBef>
                <a:spcPts val="0"/>
              </a:spcBef>
              <a:buSzPct val="96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Both design concepts can be upgraded to higher luminosity by implementation of </a:t>
            </a:r>
          </a:p>
          <a:p>
            <a:pPr marL="0" indent="0">
              <a:spcBef>
                <a:spcPts val="0"/>
              </a:spcBef>
              <a:buSzPct val="96000"/>
              <a:buNone/>
            </a:pPr>
            <a:r>
              <a:rPr lang="en-U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Coherent </a:t>
            </a:r>
            <a:r>
              <a:rPr lang="en-U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E</a:t>
            </a:r>
            <a:r>
              <a:rPr lang="en-U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lectron </a:t>
            </a:r>
            <a:r>
              <a:rPr lang="en-U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C</a:t>
            </a:r>
            <a:r>
              <a:rPr lang="en-U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ooling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 the Hadron beams</a:t>
            </a:r>
          </a:p>
          <a:p>
            <a:pPr marL="0" indent="0">
              <a:spcBef>
                <a:spcPts val="0"/>
              </a:spcBef>
              <a:buSzPct val="96000"/>
              <a:buNone/>
            </a:pPr>
            <a:r>
              <a:rPr lang="en-US" sz="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</a:p>
          <a:p>
            <a:pPr>
              <a:spcBef>
                <a:spcPts val="0"/>
              </a:spcBef>
              <a:buSzPct val="96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For LR with </a:t>
            </a:r>
            <a:r>
              <a:rPr lang="en-U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CeC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is the major required additional system</a:t>
            </a:r>
          </a:p>
          <a:p>
            <a:pPr>
              <a:spcBef>
                <a:spcPts val="0"/>
              </a:spcBef>
              <a:buSzPct val="96000"/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buSzPct val="96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RR can be upgraded with </a:t>
            </a:r>
            <a:r>
              <a:rPr lang="en-U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CeC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en-US" sz="1800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and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by further increasing bunch frequency and beam current </a:t>
            </a:r>
          </a:p>
          <a:p>
            <a:pPr marL="0" indent="0">
              <a:spcBef>
                <a:spcPts val="0"/>
              </a:spcBef>
              <a:buSzPct val="96000"/>
              <a:buNone/>
            </a:pPr>
            <a:r>
              <a:rPr lang="en-US" sz="1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alternatively </a:t>
            </a:r>
            <a:endParaRPr lang="en-US" sz="1400" i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buSzPct val="96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RR could be upgraded to ultimate luminosity </a:t>
            </a:r>
          </a:p>
          <a:p>
            <a:pPr marL="0" indent="0">
              <a:spcBef>
                <a:spcPts val="0"/>
              </a:spcBef>
              <a:buSzPct val="96000"/>
              <a:buNone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  by turning into an ultimate LR </a:t>
            </a:r>
          </a:p>
          <a:p>
            <a:pPr marL="0" indent="0">
              <a:spcBef>
                <a:spcPts val="0"/>
              </a:spcBef>
              <a:buSzPct val="96000"/>
              <a:buNone/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	- needs more study</a:t>
            </a:r>
          </a:p>
          <a:p>
            <a:pPr marL="0" indent="0">
              <a:spcBef>
                <a:spcPts val="0"/>
              </a:spcBef>
              <a:buSzPct val="96000"/>
              <a:buNone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	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 Efforts to make LL and LR designs more 	similar with more common components started</a:t>
            </a:r>
            <a:endParaRPr lang="en-US" sz="1800" dirty="0">
              <a:solidFill>
                <a:schemeClr val="tx1"/>
              </a:solidFill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buSzPct val="96000"/>
              <a:buFont typeface="Wingdings"/>
              <a:buChar char="è"/>
            </a:pPr>
            <a:r>
              <a:rPr lang="en-US" sz="1800" dirty="0" err="1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CeC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proof of principle test in RHIC is in progress </a:t>
            </a:r>
          </a:p>
          <a:p>
            <a:pPr marL="0" indent="0">
              <a:spcBef>
                <a:spcPts val="0"/>
              </a:spcBef>
              <a:buSzPct val="96000"/>
              <a:buNone/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    (see V. </a:t>
            </a:r>
            <a:r>
              <a:rPr lang="en-US" sz="1800" dirty="0" err="1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Litvinienko’s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presentation)</a:t>
            </a:r>
            <a:endParaRPr lang="en-US" sz="1800" dirty="0">
              <a:solidFill>
                <a:schemeClr val="tx1"/>
              </a:solidFill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buSzPct val="96000"/>
              <a:buNone/>
            </a:pPr>
            <a:endParaRPr lang="en-US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SzPct val="96000"/>
              <a:buNone/>
            </a:pPr>
            <a:endParaRPr lang="en-US" sz="1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buSzPct val="96000"/>
              <a:buNone/>
            </a:pPr>
            <a:endParaRPr lang="en-US" sz="1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91" y="1485899"/>
            <a:ext cx="4160183" cy="371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659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9143999" cy="719137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sym typeface="Arial Bold" charset="0"/>
              </a:rPr>
              <a:t>Coherent electron Cooling (CeC) </a:t>
            </a:r>
            <a:r>
              <a:rPr lang="en-US" dirty="0" smtClean="0">
                <a:latin typeface="Helvetica" charset="0"/>
                <a:ea typeface="ＭＳ Ｐゴシック" charset="0"/>
                <a:sym typeface="Arial Bold" charset="0"/>
              </a:rPr>
              <a:t>Demonstration </a:t>
            </a:r>
            <a:r>
              <a:rPr lang="en-US" dirty="0">
                <a:latin typeface="Helvetica" charset="0"/>
                <a:ea typeface="ＭＳ Ｐゴシック" charset="0"/>
                <a:sym typeface="Arial Bold" charset="0"/>
              </a:rPr>
              <a:t>E</a:t>
            </a:r>
            <a:r>
              <a:rPr lang="en-US" dirty="0" smtClean="0">
                <a:latin typeface="Helvetica" charset="0"/>
                <a:ea typeface="ＭＳ Ｐゴシック" charset="0"/>
                <a:sym typeface="Arial Bold" charset="0"/>
              </a:rPr>
              <a:t>xperiment</a:t>
            </a:r>
            <a:endParaRPr dirty="0">
              <a:latin typeface="Helvetica" charset="0"/>
              <a:ea typeface="ＭＳ Ｐゴシック" charset="0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228600" y="815975"/>
            <a:ext cx="6337882" cy="3298825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DOE NP R&amp;D </a:t>
            </a:r>
            <a:r>
              <a:rPr lang="en-US" sz="1800" dirty="0"/>
              <a:t>project aiming for demonstration of CeC technique is in progress since 2012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Phase I of the equipment and most of infrastructure </a:t>
            </a:r>
            <a:r>
              <a:rPr lang="en-US" sz="1800" dirty="0" smtClean="0">
                <a:solidFill>
                  <a:srgbClr val="000000"/>
                </a:solidFill>
              </a:rPr>
              <a:t>installed </a:t>
            </a:r>
            <a:r>
              <a:rPr lang="en-US" sz="1800" dirty="0">
                <a:solidFill>
                  <a:srgbClr val="000000"/>
                </a:solidFill>
              </a:rPr>
              <a:t>into RHIC’s </a:t>
            </a:r>
            <a:r>
              <a:rPr lang="en-US" sz="1800" dirty="0" smtClean="0">
                <a:solidFill>
                  <a:srgbClr val="000000"/>
                </a:solidFill>
              </a:rPr>
              <a:t>IP2</a:t>
            </a:r>
            <a:endParaRPr lang="en-US" sz="1800" dirty="0" smtClean="0">
              <a:solidFill>
                <a:srgbClr val="000000"/>
              </a:solidFill>
              <a:latin typeface="Helvetica" charset="0"/>
            </a:endParaRPr>
          </a:p>
          <a:p>
            <a:pPr>
              <a:defRPr/>
            </a:pPr>
            <a:r>
              <a:rPr lang="en-US" sz="1800" dirty="0" smtClean="0">
                <a:latin typeface="Helvetica" charset="0"/>
              </a:rPr>
              <a:t>First </a:t>
            </a:r>
            <a:r>
              <a:rPr lang="en-US" sz="1800" dirty="0">
                <a:latin typeface="Helvetica" charset="0"/>
              </a:rPr>
              <a:t>beam from SRF gun (3 nC/bunch, </a:t>
            </a:r>
            <a:r>
              <a:rPr lang="en-US" sz="1800" dirty="0" smtClean="0">
                <a:latin typeface="Helvetica" charset="0"/>
              </a:rPr>
              <a:t>1.7 </a:t>
            </a:r>
            <a:r>
              <a:rPr lang="en-US" sz="1800" dirty="0">
                <a:latin typeface="Helvetica" charset="0"/>
              </a:rPr>
              <a:t>MeV</a:t>
            </a:r>
            <a:r>
              <a:rPr lang="en-US" sz="1800" dirty="0" smtClean="0">
                <a:latin typeface="Helvetica" charset="0"/>
              </a:rPr>
              <a:t>) on </a:t>
            </a:r>
            <a:r>
              <a:rPr lang="en-US" sz="1800" dirty="0">
                <a:latin typeface="Helvetica" charset="0"/>
              </a:rPr>
              <a:t>6/24/</a:t>
            </a:r>
            <a:r>
              <a:rPr lang="en-US" sz="1800" dirty="0" smtClean="0">
                <a:latin typeface="Helvetica" charset="0"/>
              </a:rPr>
              <a:t>2015; exceeds performance of all operating CW electron guns</a:t>
            </a:r>
            <a:endParaRPr lang="en-US" sz="1800" dirty="0">
              <a:latin typeface="Helvetica" charset="0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20 </a:t>
            </a:r>
            <a:r>
              <a:rPr lang="en-US" sz="1800" dirty="0">
                <a:solidFill>
                  <a:srgbClr val="000000"/>
                </a:solidFill>
              </a:rPr>
              <a:t>MeV SRF linac and helical wigglers for FEL amplifier are </a:t>
            </a:r>
            <a:r>
              <a:rPr lang="en-US" sz="1800" dirty="0" smtClean="0">
                <a:solidFill>
                  <a:srgbClr val="000000"/>
                </a:solidFill>
              </a:rPr>
              <a:t>installed, 8 MeV beam transported to beam dump (June 2016)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Helvetica" charset="0"/>
              </a:rPr>
              <a:t>Proof</a:t>
            </a:r>
            <a:r>
              <a:rPr lang="en-US" sz="1800" dirty="0">
                <a:latin typeface="Helvetica" charset="0"/>
              </a:rPr>
              <a:t>-of-principle demonstration </a:t>
            </a:r>
            <a:r>
              <a:rPr lang="en-US" sz="1800" dirty="0" smtClean="0">
                <a:latin typeface="Helvetica" charset="0"/>
              </a:rPr>
              <a:t>with 40 </a:t>
            </a:r>
            <a:r>
              <a:rPr lang="en-US" sz="1800" dirty="0">
                <a:latin typeface="Helvetica" charset="0"/>
              </a:rPr>
              <a:t>GeV/n Au </a:t>
            </a:r>
            <a:r>
              <a:rPr lang="en-US" sz="1800" dirty="0" smtClean="0">
                <a:latin typeface="Helvetica" charset="0"/>
              </a:rPr>
              <a:t>beam scheduled during RHIC Run 17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latin typeface="Helvetica" charset="0"/>
              </a:rPr>
              <a:t>Micro</a:t>
            </a:r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-bunching test also planned with same set-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</a:rPr>
              <a:t>up</a:t>
            </a:r>
            <a:endParaRPr lang="en-US" sz="1800" dirty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186" y="674756"/>
            <a:ext cx="2128109" cy="1524000"/>
          </a:xfrm>
          <a:prstGeom prst="rect">
            <a:avLst/>
          </a:prstGeom>
          <a:ln w="76200" cmpd="tri">
            <a:noFill/>
          </a:ln>
        </p:spPr>
      </p:pic>
      <p:pic>
        <p:nvPicPr>
          <p:cNvPr id="8" name="Picture 7" descr="Integrated modul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4500" y="2171700"/>
            <a:ext cx="2120900" cy="2444440"/>
          </a:xfrm>
          <a:prstGeom prst="rect">
            <a:avLst/>
          </a:prstGeom>
        </p:spPr>
      </p:pic>
      <p:pic>
        <p:nvPicPr>
          <p:cNvPr id="3" name="Picture 2" descr="IMG_372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7" y="4691670"/>
            <a:ext cx="9039719" cy="20987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900" y="4026167"/>
            <a:ext cx="2673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b="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WEPOA59 (</a:t>
            </a:r>
            <a:r>
              <a:rPr lang="en-US" sz="1600" b="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V.N.Litvinenko</a:t>
            </a:r>
            <a:r>
              <a:rPr lang="en-US" sz="1600" b="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algn="l"/>
            <a:r>
              <a:rPr lang="en-US" sz="1600" b="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WEPOB60 (I. </a:t>
            </a:r>
            <a:r>
              <a:rPr lang="en-US" sz="1600" b="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Pinayev</a:t>
            </a:r>
            <a:r>
              <a:rPr lang="en-US" sz="1600" b="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4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0"/>
            <a:ext cx="8458200" cy="588962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Summary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9" y="571500"/>
            <a:ext cx="9113921" cy="604202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eRHIC design covers the complete EIC White Paper science case</a:t>
            </a:r>
            <a:r>
              <a:rPr lang="en-US" dirty="0">
                <a:solidFill>
                  <a:schemeClr val="tx1"/>
                </a:solidFill>
              </a:rPr>
              <a:t>, provides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L= 10</a:t>
            </a:r>
            <a:r>
              <a:rPr lang="en-US" baseline="30000" dirty="0" smtClean="0">
                <a:solidFill>
                  <a:schemeClr val="tx1"/>
                </a:solidFill>
              </a:rPr>
              <a:t>32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- 10</a:t>
            </a:r>
            <a:r>
              <a:rPr lang="en-US" baseline="30000" dirty="0">
                <a:solidFill>
                  <a:schemeClr val="tx1"/>
                </a:solidFill>
              </a:rPr>
              <a:t>33</a:t>
            </a:r>
            <a:r>
              <a:rPr lang="en-US" dirty="0">
                <a:solidFill>
                  <a:schemeClr val="tx1"/>
                </a:solidFill>
              </a:rPr>
              <a:t> s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  <a:r>
              <a:rPr lang="en-US" dirty="0">
                <a:solidFill>
                  <a:schemeClr val="tx1"/>
                </a:solidFill>
              </a:rPr>
              <a:t> cm</a:t>
            </a:r>
            <a:r>
              <a:rPr lang="en-US" baseline="30000" dirty="0">
                <a:solidFill>
                  <a:schemeClr val="tx1"/>
                </a:solidFill>
              </a:rPr>
              <a:t>-2</a:t>
            </a:r>
            <a:r>
              <a:rPr lang="en-US" dirty="0">
                <a:solidFill>
                  <a:schemeClr val="tx1"/>
                </a:solidFill>
              </a:rPr>
              <a:t> luminosity </a:t>
            </a:r>
            <a:r>
              <a:rPr lang="en-US" dirty="0" smtClean="0">
                <a:solidFill>
                  <a:schemeClr val="tx1"/>
                </a:solidFill>
              </a:rPr>
              <a:t>and is highly cost effective.</a:t>
            </a:r>
          </a:p>
          <a:p>
            <a:pPr marL="0" indent="0">
              <a:buNone/>
            </a:pPr>
            <a:r>
              <a:rPr lang="en-US" sz="800" dirty="0" smtClean="0">
                <a:solidFill>
                  <a:schemeClr val="tx1"/>
                </a:solidFill>
              </a:rPr>
              <a:t>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Two design options studied at present: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ERL-Ring eRHIC design worked out which combines high 	performance  and relatively low technical risk with high energy 	efficiency.</a:t>
            </a:r>
          </a:p>
          <a:p>
            <a:pPr marL="0" indent="0">
              <a:buNone/>
            </a:pPr>
            <a:r>
              <a:rPr lang="en-US" sz="800" dirty="0" smtClean="0">
                <a:solidFill>
                  <a:schemeClr val="tx1"/>
                </a:solidFill>
              </a:rPr>
              <a:t> 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Ring-Ring eRHIC design, meets high performance  requirements    	using existing technology.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è"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While developing cost estimates for final comparison and design choice carry out critical R&amp;D on Crab cavities, 50 mA electron source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   as well as value engineering which could enable substantial cost savings</a:t>
            </a: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itchFamily="2" charset="2"/>
              <a:buChar char="è"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Cost effective upgrade to ~ 10</a:t>
            </a:r>
            <a:r>
              <a:rPr lang="en-US" baseline="30000" dirty="0" smtClean="0">
                <a:solidFill>
                  <a:schemeClr val="tx1"/>
                </a:solidFill>
              </a:rPr>
              <a:t>34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  <a:r>
              <a:rPr lang="en-US" dirty="0">
                <a:solidFill>
                  <a:schemeClr val="tx1"/>
                </a:solidFill>
              </a:rPr>
              <a:t> cm</a:t>
            </a:r>
            <a:r>
              <a:rPr lang="en-US" baseline="30000" dirty="0">
                <a:solidFill>
                  <a:schemeClr val="tx1"/>
                </a:solidFill>
              </a:rPr>
              <a:t>-2</a:t>
            </a:r>
            <a:r>
              <a:rPr lang="en-US" dirty="0">
                <a:solidFill>
                  <a:schemeClr val="tx1"/>
                </a:solidFill>
              </a:rPr>
              <a:t> luminosity </a:t>
            </a:r>
            <a:r>
              <a:rPr lang="en-US" dirty="0" smtClean="0">
                <a:solidFill>
                  <a:schemeClr val="tx1"/>
                </a:solidFill>
              </a:rPr>
              <a:t>ERL-Ring design possible for both options.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Crucial R&amp;D programs underway to mitigate technical risks of ultrahigh luminosity (</a:t>
            </a:r>
            <a:r>
              <a:rPr lang="en-US" dirty="0" err="1" smtClean="0">
                <a:solidFill>
                  <a:schemeClr val="tx1"/>
                </a:solidFill>
              </a:rPr>
              <a:t>CeC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Efforts to improve organization of Design and R&amp;D process and keep well aligned with development of EIC physics case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32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DEA2A102-B2D9-4AE0-9CB6-557948B6DFF0" descr="6D331A95-D38B-45A2-971A-4C3702E9D213@bn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784973"/>
            <a:ext cx="4238725" cy="268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waj_tunnel_xsec1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4572000"/>
            <a:ext cx="3334622" cy="2019299"/>
          </a:xfrm>
          <a:prstGeom prst="snip2SameRect">
            <a:avLst>
              <a:gd name="adj1" fmla="val 50000"/>
              <a:gd name="adj2" fmla="val 0"/>
            </a:avLst>
          </a:prstGeom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28600" y="342900"/>
            <a:ext cx="6629400" cy="6362699"/>
          </a:xfrm>
        </p:spPr>
        <p:txBody>
          <a:bodyPr/>
          <a:lstStyle/>
          <a:p>
            <a:pPr algn="l"/>
            <a:r>
              <a:rPr sz="3200" dirty="0" smtClean="0">
                <a:solidFill>
                  <a:schemeClr val="tx1"/>
                </a:solidFill>
                <a:latin typeface="Helvetica" charset="0"/>
                <a:ea typeface="ＭＳ Ｐゴシック" charset="0"/>
              </a:rPr>
              <a:t>eRHIC Design</a:t>
            </a:r>
            <a:r>
              <a:rPr sz="3200" dirty="0" smtClean="0">
                <a:latin typeface="Helvetica" charset="0"/>
                <a:ea typeface="ＭＳ Ｐゴシック" charset="0"/>
              </a:rPr>
              <a:t/>
            </a:r>
            <a:br>
              <a:rPr sz="3200" dirty="0" smtClean="0">
                <a:latin typeface="Helvetica" charset="0"/>
                <a:ea typeface="ＭＳ Ｐゴシック" charset="0"/>
              </a:rPr>
            </a:br>
            <a:r>
              <a:rPr lang="en-US" sz="800" dirty="0">
                <a:latin typeface="Helvetica" charset="0"/>
                <a:ea typeface="ＭＳ Ｐゴシック" charset="0"/>
              </a:rPr>
              <a:t> </a:t>
            </a:r>
            <a:r>
              <a:rPr lang="en-US" sz="800" dirty="0" smtClean="0">
                <a:latin typeface="Helvetica" charset="0"/>
                <a:ea typeface="ＭＳ Ｐゴシック" charset="0"/>
              </a:rPr>
              <a:t>         </a:t>
            </a:r>
            <a:r>
              <a:rPr lang="en-US" dirty="0">
                <a:latin typeface="Helvetica" charset="0"/>
                <a:ea typeface="ＭＳ Ｐゴシック" charset="0"/>
              </a:rPr>
              <a:t/>
            </a:r>
            <a:br>
              <a:rPr lang="en-US" dirty="0">
                <a:latin typeface="Helvetica" charset="0"/>
                <a:ea typeface="ＭＳ Ｐゴシック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Exploiting the RHIC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with its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- superconducting magnets, 275 GeV protons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- its large accelerator tunnel and  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- its long straight sections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- its existing Hadron injector complex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by 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adding an electron accelerator </a:t>
            </a:r>
            <a:br>
              <a:rPr lang="en-US" sz="200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of 18 GeV in the</a:t>
            </a:r>
            <a:r>
              <a:rPr lang="en-US" sz="2000" b="0" u="sng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same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tunnel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- </a:t>
            </a:r>
            <a:r>
              <a:rPr lang="en-US" sz="2000" b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high energy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reach in e-Ion collisions 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- with modest synchrotron radiation, (low operating  cost)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- making use of - superconducting LINAC technology    	             - and multi-turn recirculation 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- using either the 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    </a:t>
            </a:r>
            <a:r>
              <a:rPr lang="en-US" sz="2000" b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      energy recovery  </a:t>
            </a:r>
            <a:r>
              <a:rPr lang="en-US" sz="200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(ERL)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concept 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               or 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              a high intensity electron storage ring </a:t>
            </a:r>
            <a:r>
              <a:rPr lang="en-US" sz="2000" b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- achieve high luminosity 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electron-Hadron collisions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over a large range of CM Energies</a:t>
            </a:r>
            <a:br>
              <a:rPr lang="en-US" sz="2000" b="0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endParaRPr sz="2000" b="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22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78" y="0"/>
            <a:ext cx="8458200" cy="719137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tx1"/>
                </a:solidFill>
              </a:rPr>
              <a:t>Ultimate eRHIC Design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8211"/>
            <a:ext cx="4914900" cy="2402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An eRHIC design has been worked out (published 2014) meeting  </a:t>
            </a:r>
            <a:r>
              <a:rPr lang="en-US" sz="1800" b="1" dirty="0" smtClean="0">
                <a:solidFill>
                  <a:schemeClr val="tx1"/>
                </a:solidFill>
              </a:rPr>
              <a:t>all</a:t>
            </a:r>
            <a:r>
              <a:rPr lang="en-US" sz="1800" dirty="0" smtClean="0">
                <a:solidFill>
                  <a:schemeClr val="tx1"/>
                </a:solidFill>
              </a:rPr>
              <a:t> the demanding requirements of the EIC physics program (EIC White Paper),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in particular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Luminosities </a:t>
            </a:r>
            <a:r>
              <a:rPr lang="en-US" sz="1800" b="1" dirty="0" smtClean="0">
                <a:solidFill>
                  <a:schemeClr val="tx1"/>
                </a:solidFill>
              </a:rPr>
              <a:t>&gt;10</a:t>
            </a:r>
            <a:r>
              <a:rPr lang="en-US" sz="1800" b="1" baseline="30000" dirty="0" smtClean="0">
                <a:solidFill>
                  <a:schemeClr val="tx1"/>
                </a:solidFill>
              </a:rPr>
              <a:t>33</a:t>
            </a:r>
            <a:r>
              <a:rPr lang="en-US" sz="1800" b="1" dirty="0" smtClean="0">
                <a:solidFill>
                  <a:schemeClr val="tx1"/>
                </a:solidFill>
              </a:rPr>
              <a:t>s</a:t>
            </a:r>
            <a:r>
              <a:rPr lang="en-US" sz="1800" b="1" baseline="30000" dirty="0" smtClean="0">
                <a:solidFill>
                  <a:schemeClr val="tx1"/>
                </a:solidFill>
              </a:rPr>
              <a:t>-1</a:t>
            </a:r>
            <a:r>
              <a:rPr lang="en-US" sz="1800" b="1" dirty="0" smtClean="0">
                <a:solidFill>
                  <a:schemeClr val="tx1"/>
                </a:solidFill>
              </a:rPr>
              <a:t>cm</a:t>
            </a:r>
            <a:r>
              <a:rPr lang="en-US" sz="1800" b="1" baseline="30000" dirty="0" smtClean="0">
                <a:solidFill>
                  <a:schemeClr val="tx1"/>
                </a:solidFill>
              </a:rPr>
              <a:t>-2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dirty="0" smtClean="0">
                <a:solidFill>
                  <a:schemeClr val="tx1"/>
                </a:solidFill>
              </a:rPr>
              <a:t>over the entire range of CM energies </a:t>
            </a:r>
            <a:r>
              <a:rPr lang="en-US" sz="1800" b="1" dirty="0" smtClean="0">
                <a:solidFill>
                  <a:schemeClr val="tx1"/>
                </a:solidFill>
              </a:rPr>
              <a:t>25-140 GeV </a:t>
            </a:r>
            <a:r>
              <a:rPr lang="en-US" sz="1800" dirty="0" smtClean="0">
                <a:solidFill>
                  <a:schemeClr val="tx1"/>
                </a:solidFill>
              </a:rPr>
              <a:t>with a maximum Luminosity in excess of </a:t>
            </a:r>
            <a:r>
              <a:rPr lang="en-US" sz="1800" b="1" dirty="0" smtClean="0">
                <a:solidFill>
                  <a:schemeClr val="tx1"/>
                </a:solidFill>
              </a:rPr>
              <a:t>10</a:t>
            </a:r>
            <a:r>
              <a:rPr lang="en-US" sz="1800" b="1" baseline="30000" dirty="0" smtClean="0">
                <a:solidFill>
                  <a:schemeClr val="tx1"/>
                </a:solidFill>
              </a:rPr>
              <a:t>34</a:t>
            </a:r>
            <a:r>
              <a:rPr lang="en-US" sz="1800" b="1" dirty="0" smtClean="0">
                <a:solidFill>
                  <a:schemeClr val="tx1"/>
                </a:solidFill>
              </a:rPr>
              <a:t>s</a:t>
            </a:r>
            <a:r>
              <a:rPr lang="en-US" sz="1800" b="1" baseline="30000" dirty="0" smtClean="0">
                <a:solidFill>
                  <a:schemeClr val="tx1"/>
                </a:solidFill>
              </a:rPr>
              <a:t>-1</a:t>
            </a:r>
            <a:r>
              <a:rPr lang="en-US" sz="1800" b="1" dirty="0" smtClean="0">
                <a:solidFill>
                  <a:schemeClr val="tx1"/>
                </a:solidFill>
              </a:rPr>
              <a:t>cm</a:t>
            </a:r>
            <a:r>
              <a:rPr lang="en-US" sz="1800" b="1" baseline="30000" dirty="0" smtClean="0">
                <a:solidFill>
                  <a:schemeClr val="tx1"/>
                </a:solidFill>
              </a:rPr>
              <a:t>-2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-25346" y="3276046"/>
            <a:ext cx="9169346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dirty="0" smtClean="0">
                <a:latin typeface="Helvetica"/>
                <a:cs typeface="Helvetica"/>
              </a:rPr>
              <a:t>However, this design is based on novel technology </a:t>
            </a:r>
          </a:p>
          <a:p>
            <a:pPr algn="l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  <a:latin typeface="Helvetica"/>
                <a:cs typeface="Helvetica"/>
              </a:rPr>
              <a:t>Coherent Electron Cooling</a:t>
            </a:r>
            <a:r>
              <a:rPr lang="en-US" sz="1800" b="0" dirty="0" smtClean="0">
                <a:latin typeface="Helvetica"/>
                <a:cs typeface="Helvetica"/>
              </a:rPr>
              <a:t>, FFAG return loops, Multi-cathode Gun</a:t>
            </a:r>
          </a:p>
          <a:p>
            <a:pPr marL="285750" indent="-285750" algn="l">
              <a:spcBef>
                <a:spcPts val="0"/>
              </a:spcBef>
              <a:buFont typeface="Wingdings"/>
              <a:buChar char="è"/>
            </a:pPr>
            <a:r>
              <a:rPr lang="en-US" sz="1800" b="0" dirty="0" smtClean="0">
                <a:latin typeface="Helvetica"/>
                <a:cs typeface="Helvetica"/>
              </a:rPr>
              <a:t>Requires  strategic R&amp;D program </a:t>
            </a:r>
            <a:r>
              <a:rPr lang="en-US" sz="1800" b="0" dirty="0">
                <a:latin typeface="Helvetica"/>
                <a:cs typeface="Helvetica"/>
              </a:rPr>
              <a:t>&amp;</a:t>
            </a:r>
            <a:r>
              <a:rPr lang="en-US" sz="1800" b="0" dirty="0" smtClean="0">
                <a:latin typeface="Helvetica"/>
                <a:cs typeface="Helvetica"/>
              </a:rPr>
              <a:t>  demonstration of feasibility before a commitment can be made to build a large and costly facility based on this approach </a:t>
            </a:r>
          </a:p>
          <a:p>
            <a:pPr algn="l">
              <a:spcBef>
                <a:spcPts val="0"/>
              </a:spcBef>
            </a:pPr>
            <a:endParaRPr lang="en-US" sz="1800" b="0" dirty="0" smtClean="0">
              <a:latin typeface="Helvetica"/>
              <a:cs typeface="Helvetica"/>
            </a:endParaRPr>
          </a:p>
          <a:p>
            <a:pPr algn="l">
              <a:spcBef>
                <a:spcPts val="0"/>
              </a:spcBef>
            </a:pPr>
            <a:r>
              <a:rPr lang="en-US" sz="1800" b="0" dirty="0" smtClean="0">
                <a:latin typeface="Helvetica"/>
                <a:cs typeface="Helvetica"/>
              </a:rPr>
              <a:t> Key Elements of the ongoing long term R&amp;D program is</a:t>
            </a:r>
            <a:r>
              <a:rPr lang="en-US" sz="1800" b="0" dirty="0">
                <a:latin typeface="Helvetica"/>
                <a:cs typeface="Helvetica"/>
              </a:rPr>
              <a:t> </a:t>
            </a:r>
            <a:r>
              <a:rPr lang="en-US" sz="1800" b="0" dirty="0" smtClean="0">
                <a:latin typeface="Helvetica"/>
                <a:cs typeface="Helvetica"/>
              </a:rPr>
              <a:t> </a:t>
            </a:r>
            <a:r>
              <a:rPr lang="en-US" sz="1800" dirty="0" smtClean="0">
                <a:latin typeface="Helvetica"/>
                <a:cs typeface="Helvetica"/>
              </a:rPr>
              <a:t>Coherent Electron Cooling</a:t>
            </a:r>
            <a:r>
              <a:rPr lang="en-US" sz="1800" b="0" dirty="0" smtClean="0">
                <a:latin typeface="Helvetica"/>
                <a:cs typeface="Helvetica"/>
              </a:rPr>
              <a:t> </a:t>
            </a:r>
            <a:r>
              <a:rPr lang="en-US" sz="1800" b="0" dirty="0" smtClean="0">
                <a:latin typeface="Helvetica"/>
                <a:cs typeface="Helvetica"/>
                <a:sym typeface="Wingdings" panose="05000000000000000000" pitchFamily="2" charset="2"/>
              </a:rPr>
              <a:t> </a:t>
            </a:r>
            <a:r>
              <a:rPr lang="en-US" sz="1800" b="0" dirty="0" smtClean="0">
                <a:latin typeface="Helvetica"/>
                <a:cs typeface="Helvetica"/>
              </a:rPr>
              <a:t>for small  Hadron beam emittance for ultra-high luminosity</a:t>
            </a:r>
          </a:p>
          <a:p>
            <a:pPr algn="l">
              <a:spcBef>
                <a:spcPts val="0"/>
              </a:spcBef>
            </a:pPr>
            <a:endParaRPr lang="en-US" sz="2000" b="0" dirty="0">
              <a:latin typeface="Helvetica"/>
              <a:cs typeface="Helvetica"/>
            </a:endParaRPr>
          </a:p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0033CC"/>
                </a:solidFill>
                <a:latin typeface="Helvetica"/>
                <a:cs typeface="Helvetica"/>
              </a:rPr>
              <a:t>To move forward</a:t>
            </a:r>
            <a:r>
              <a:rPr lang="en-US" sz="2000" dirty="0" smtClean="0">
                <a:solidFill>
                  <a:srgbClr val="0033CC"/>
                </a:solidFill>
                <a:latin typeface="Helvetica"/>
                <a:cs typeface="Helvetica"/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latin typeface="Helvetica"/>
                <a:cs typeface="Helvetica"/>
                <a:sym typeface="Wingdings" panose="05000000000000000000" pitchFamily="2" charset="2"/>
              </a:rPr>
              <a:t>Design towards lower Luminosity (10</a:t>
            </a:r>
            <a:r>
              <a:rPr lang="en-US" sz="2000" baseline="30000" dirty="0" smtClean="0">
                <a:latin typeface="Helvetica"/>
                <a:cs typeface="Helvetica"/>
                <a:sym typeface="Wingdings" panose="05000000000000000000" pitchFamily="2" charset="2"/>
              </a:rPr>
              <a:t>32</a:t>
            </a:r>
            <a:r>
              <a:rPr lang="en-US" sz="2000" dirty="0" smtClean="0">
                <a:latin typeface="Helvetica"/>
                <a:cs typeface="Helvetica"/>
                <a:sym typeface="Wingdings" panose="05000000000000000000" pitchFamily="2" charset="2"/>
              </a:rPr>
              <a:t>-10</a:t>
            </a:r>
            <a:r>
              <a:rPr lang="en-US" sz="2000" baseline="30000" dirty="0" smtClean="0">
                <a:latin typeface="Helvetica"/>
                <a:cs typeface="Helvetica"/>
                <a:sym typeface="Wingdings" panose="05000000000000000000" pitchFamily="2" charset="2"/>
              </a:rPr>
              <a:t>33) </a:t>
            </a:r>
            <a:r>
              <a:rPr lang="en-US" sz="2000" dirty="0" smtClean="0">
                <a:latin typeface="Helvetica"/>
                <a:cs typeface="Helvetica"/>
                <a:sym typeface="Wingdings" panose="05000000000000000000" pitchFamily="2" charset="2"/>
              </a:rPr>
              <a:t>s</a:t>
            </a:r>
            <a:r>
              <a:rPr lang="en-US" sz="2000" baseline="30000" dirty="0" smtClean="0">
                <a:latin typeface="Helvetica"/>
                <a:cs typeface="Helvetica"/>
                <a:sym typeface="Wingdings" panose="05000000000000000000" pitchFamily="2" charset="2"/>
              </a:rPr>
              <a:t>-1</a:t>
            </a:r>
            <a:r>
              <a:rPr lang="en-US" sz="2000" dirty="0" smtClean="0">
                <a:latin typeface="Helvetica"/>
                <a:cs typeface="Helvetica"/>
                <a:sym typeface="Wingdings" panose="05000000000000000000" pitchFamily="2" charset="2"/>
              </a:rPr>
              <a:t>cm</a:t>
            </a:r>
            <a:r>
              <a:rPr lang="en-US" sz="2000" baseline="30000" dirty="0" smtClean="0">
                <a:latin typeface="Helvetica"/>
                <a:cs typeface="Helvetica"/>
                <a:sym typeface="Wingdings" panose="05000000000000000000" pitchFamily="2" charset="2"/>
              </a:rPr>
              <a:t>-2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Helvetica"/>
                <a:cs typeface="Helvetica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Helvetica"/>
                <a:cs typeface="Helvetica"/>
                <a:sym typeface="Wingdings" panose="05000000000000000000" pitchFamily="2" charset="2"/>
              </a:rPr>
              <a:t>but provide access to  all components of  EIC physics program</a:t>
            </a:r>
            <a:endParaRPr lang="en-US" sz="2000" dirty="0" smtClean="0">
              <a:latin typeface="Helvetica"/>
              <a:cs typeface="Helvetic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42900"/>
            <a:ext cx="4054622" cy="27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297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14300"/>
            <a:ext cx="8458200" cy="71913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eRHIC Design </a:t>
            </a:r>
            <a:r>
              <a:rPr lang="en-US" sz="3200" dirty="0" smtClean="0">
                <a:solidFill>
                  <a:schemeClr val="tx1"/>
                </a:solidFill>
              </a:rPr>
              <a:t>Study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with acceptable technical risk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046747"/>
            <a:ext cx="9144000" cy="58293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A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chievable Luminosity with proven technology is in the range of </a:t>
            </a:r>
            <a:r>
              <a:rPr lang="en-U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L = 10</a:t>
            </a:r>
            <a:r>
              <a:rPr lang="en-US" b="1" baseline="30000" dirty="0" smtClean="0">
                <a:solidFill>
                  <a:schemeClr val="tx1"/>
                </a:solidFill>
                <a:sym typeface="Wingdings" panose="05000000000000000000" pitchFamily="2" charset="2"/>
              </a:rPr>
              <a:t>33</a:t>
            </a:r>
            <a:r>
              <a:rPr lang="en-U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s</a:t>
            </a:r>
            <a:r>
              <a:rPr lang="en-US" b="1" baseline="30000" dirty="0" smtClean="0">
                <a:solidFill>
                  <a:schemeClr val="tx1"/>
                </a:solidFill>
                <a:sym typeface="Wingdings" panose="05000000000000000000" pitchFamily="2" charset="2"/>
              </a:rPr>
              <a:t>-1</a:t>
            </a:r>
            <a:r>
              <a:rPr lang="en-U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cm</a:t>
            </a:r>
            <a:r>
              <a:rPr lang="en-US" b="1" baseline="30000" dirty="0" smtClean="0">
                <a:solidFill>
                  <a:schemeClr val="tx1"/>
                </a:solidFill>
                <a:sym typeface="Wingdings" panose="05000000000000000000" pitchFamily="2" charset="2"/>
              </a:rPr>
              <a:t>-2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w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ill provide access to compelling initial physics program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n-US" sz="9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The reduced luminosity goal makes a storage ring based collider (RR)  an interesting alternative to and multi-turn ERL based concept. </a:t>
            </a:r>
          </a:p>
          <a:p>
            <a:pPr marL="0" indent="0">
              <a:buNone/>
            </a:pPr>
            <a:r>
              <a:rPr lang="en-US" sz="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            </a:t>
            </a:r>
          </a:p>
          <a:p>
            <a:pPr>
              <a:buFont typeface="Wingdings"/>
              <a:buChar char="è"/>
            </a:pPr>
            <a:r>
              <a:rPr lang="en-US" b="1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Strategy towards eRHIC Design:</a:t>
            </a:r>
          </a:p>
          <a:p>
            <a:pPr marL="0" indent="0">
              <a:buNone/>
            </a:pPr>
            <a:r>
              <a:rPr lang="en-US" sz="900" u="sng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900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</a:p>
          <a:p>
            <a:pPr>
              <a:buSzPct val="78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Study  simultaneously</a:t>
            </a:r>
            <a:r>
              <a:rPr lang="en-U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two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solutions, both based on existing technology: </a:t>
            </a:r>
          </a:p>
          <a:p>
            <a:pPr marL="0" indent="0">
              <a:buSzPct val="78000"/>
              <a:buNone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	  - multi-turn ERL (LINAC-Ring collider , LR)   </a:t>
            </a:r>
          </a:p>
          <a:p>
            <a:pPr marL="0" indent="0">
              <a:buSzPct val="78000"/>
              <a:buNone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	  - storage ring based collider (Ring-Ring collider RR) </a:t>
            </a:r>
          </a:p>
          <a:p>
            <a:pPr>
              <a:buSzPct val="78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carry common R&amp;D elements (e.g. Crab cavity) in parallel</a:t>
            </a:r>
          </a:p>
          <a:p>
            <a:pPr>
              <a:buSzPct val="78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Work on experimental verification of critical, yet to be demonstrated design elements (electron source, superconducting </a:t>
            </a:r>
            <a:r>
              <a:rPr lang="en-US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Linac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>
              <a:buSzPct val="78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Carry out Value Engineering and R&amp;D which might lead to saving cost (FFAG lattice with CBETA, Gatling Gun, Waveguide HOM damper)</a:t>
            </a:r>
          </a:p>
          <a:p>
            <a:pPr marL="0" indent="0">
              <a:buSzPct val="78000"/>
              <a:buNone/>
            </a:pPr>
            <a:endParaRPr lang="en-US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SzPct val="8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Compare the two options in terms of </a:t>
            </a:r>
            <a:r>
              <a:rPr lang="en-US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performance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cost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  and </a:t>
            </a:r>
            <a:r>
              <a:rPr lang="en-US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residual risk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, and </a:t>
            </a:r>
            <a:r>
              <a:rPr lang="en-US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feasibility  of high luminosity upgrade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</a:p>
          <a:p>
            <a:pPr marL="0" indent="0">
              <a:buSzPct val="80000"/>
              <a:buNone/>
            </a:pPr>
            <a:r>
              <a:rPr lang="en-U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Select a final eRHIC conceptual design as soon as possible</a:t>
            </a:r>
          </a:p>
          <a:p>
            <a:pPr marL="0" indent="0">
              <a:buNone/>
            </a:pPr>
            <a:r>
              <a:rPr lang="en-US" sz="900" dirty="0" smtClean="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</a:p>
          <a:p>
            <a:pPr>
              <a:buSzPct val="80000"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Pursue strategic R&amp;D program addressing </a:t>
            </a:r>
            <a:r>
              <a:rPr lang="en-US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CeC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, to pave the way for a high luminosity upgrade.</a:t>
            </a:r>
          </a:p>
          <a:p>
            <a:pPr marL="0" indent="0">
              <a:buNone/>
            </a:pPr>
            <a:endParaRPr lang="en-US" sz="9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35744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Primary eRHIC Design Requirements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69332"/>
            <a:ext cx="6635416" cy="4564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Maximum Peak Luminosity	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 </a:t>
            </a:r>
            <a:r>
              <a:rPr lang="en-US" dirty="0" smtClean="0">
                <a:solidFill>
                  <a:schemeClr val="tx1"/>
                </a:solidFill>
              </a:rPr>
              <a:t>10</a:t>
            </a:r>
            <a:r>
              <a:rPr lang="en-US" baseline="30000" dirty="0" smtClean="0">
                <a:solidFill>
                  <a:schemeClr val="tx1"/>
                </a:solidFill>
              </a:rPr>
              <a:t>33</a:t>
            </a:r>
            <a:r>
              <a:rPr lang="en-US" dirty="0" smtClean="0">
                <a:solidFill>
                  <a:schemeClr val="tx1"/>
                </a:solidFill>
              </a:rPr>
              <a:t>s</a:t>
            </a:r>
            <a:r>
              <a:rPr lang="en-US" baseline="30000" dirty="0" smtClean="0">
                <a:solidFill>
                  <a:schemeClr val="tx1"/>
                </a:solidFill>
              </a:rPr>
              <a:t>-1</a:t>
            </a:r>
            <a:r>
              <a:rPr lang="en-US" dirty="0" smtClean="0">
                <a:solidFill>
                  <a:schemeClr val="tx1"/>
                </a:solidFill>
              </a:rPr>
              <a:t>cm</a:t>
            </a:r>
            <a:r>
              <a:rPr lang="en-US" baseline="30000" dirty="0" smtClean="0">
                <a:solidFill>
                  <a:schemeClr val="tx1"/>
                </a:solidFill>
              </a:rPr>
              <a:t>-2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Center of Mass Energies	20 GeV-140 GeV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Proton Polarization		70%		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Electron Polarization		</a:t>
            </a:r>
            <a:r>
              <a:rPr lang="en-US" dirty="0">
                <a:solidFill>
                  <a:schemeClr val="tx1"/>
                </a:solidFill>
              </a:rPr>
              <a:t>8</a:t>
            </a:r>
            <a:r>
              <a:rPr lang="en-US" dirty="0" smtClean="0">
                <a:solidFill>
                  <a:schemeClr val="tx1"/>
                </a:solidFill>
              </a:rPr>
              <a:t>0%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p</a:t>
            </a:r>
            <a:r>
              <a:rPr lang="en-US" baseline="-25000" dirty="0" err="1" smtClean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 acceptance			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200 MeV/c – 1.3 GeV/c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sym typeface="Symbol"/>
              </a:rPr>
              <a:t>Forward Neutron acceptance	4 mrad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sym typeface="Symbol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sym typeface="Symbol"/>
              </a:rPr>
              <a:t>Upgradable to high luminosity </a:t>
            </a:r>
            <a:r>
              <a:rPr lang="en-US" dirty="0">
                <a:solidFill>
                  <a:schemeClr val="tx1"/>
                </a:solidFill>
                <a:sym typeface="Symbol"/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  L= </a:t>
            </a:r>
            <a:r>
              <a:rPr lang="en-US" dirty="0" smtClean="0">
                <a:solidFill>
                  <a:schemeClr val="tx1"/>
                </a:solidFill>
              </a:rPr>
              <a:t>10</a:t>
            </a:r>
            <a:r>
              <a:rPr lang="en-US" baseline="30000" dirty="0" smtClean="0">
                <a:solidFill>
                  <a:schemeClr val="tx1"/>
                </a:solidFill>
              </a:rPr>
              <a:t>34</a:t>
            </a:r>
            <a:r>
              <a:rPr lang="en-US" dirty="0" smtClean="0">
                <a:solidFill>
                  <a:schemeClr val="tx1"/>
                </a:solidFill>
              </a:rPr>
              <a:t>s</a:t>
            </a:r>
            <a:r>
              <a:rPr lang="en-US" baseline="30000" dirty="0" smtClean="0">
                <a:solidFill>
                  <a:schemeClr val="tx1"/>
                </a:solidFill>
              </a:rPr>
              <a:t>-1</a:t>
            </a:r>
            <a:r>
              <a:rPr lang="en-US" dirty="0" smtClean="0">
                <a:solidFill>
                  <a:schemeClr val="tx1"/>
                </a:solidFill>
              </a:rPr>
              <a:t>cm</a:t>
            </a:r>
            <a:r>
              <a:rPr lang="en-US" baseline="30000" dirty="0" smtClean="0">
                <a:solidFill>
                  <a:schemeClr val="tx1"/>
                </a:solidFill>
              </a:rPr>
              <a:t>-2</a:t>
            </a:r>
            <a:endParaRPr lang="en-US" baseline="30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sym typeface="Symbol"/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sym typeface="Symbol"/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85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7" y="673297"/>
            <a:ext cx="8670960" cy="61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369170" y="126014"/>
            <a:ext cx="84319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0" dirty="0" err="1" smtClean="0">
                <a:latin typeface="Helvetica"/>
                <a:cs typeface="Helvetica"/>
              </a:rPr>
              <a:t>eRHIC</a:t>
            </a:r>
            <a:r>
              <a:rPr lang="en-US" sz="2800" b="0" dirty="0" smtClean="0">
                <a:latin typeface="Helvetica"/>
                <a:cs typeface="Helvetica"/>
              </a:rPr>
              <a:t> Design Study: Important Parameters</a:t>
            </a:r>
            <a:endParaRPr lang="en-US" b="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58476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3"/>
            <a:ext cx="962025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eRHIC Peak Luminosity vs. CM Energy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3086100" y="3762632"/>
            <a:ext cx="457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dirty="0" smtClean="0">
                <a:latin typeface="Helvetica"/>
                <a:cs typeface="Helvetica"/>
              </a:rPr>
              <a:t>RR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2171700" y="3314700"/>
            <a:ext cx="457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dirty="0" smtClean="0">
                <a:latin typeface="Helvetica"/>
                <a:cs typeface="Helvetica"/>
              </a:rPr>
              <a:t>LR</a:t>
            </a:r>
          </a:p>
        </p:txBody>
      </p:sp>
    </p:spTree>
    <p:extLst>
      <p:ext uri="{BB962C8B-B14F-4D97-AF65-F5344CB8AC3E}">
        <p14:creationId xmlns:p14="http://schemas.microsoft.com/office/powerpoint/2010/main" val="1881791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RHIC operations review 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l">
          <a:spcBef>
            <a:spcPct val="50000"/>
          </a:spcBef>
          <a:defRPr sz="2800" b="0" dirty="0" smtClean="0">
            <a:solidFill>
              <a:srgbClr val="FFFFFF"/>
            </a:solidFill>
            <a:latin typeface="Helvetica"/>
            <a:cs typeface="Helvetica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Helvetica template.potx</Template>
  <TotalTime>247222</TotalTime>
  <Words>2243</Words>
  <Application>Microsoft Office PowerPoint</Application>
  <PresentationFormat>On-screen Show (4:3)</PresentationFormat>
  <Paragraphs>353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ＭＳ Ｐゴシック</vt:lpstr>
      <vt:lpstr>宋体</vt:lpstr>
      <vt:lpstr>Arial</vt:lpstr>
      <vt:lpstr>Arial Bold</vt:lpstr>
      <vt:lpstr>Arial Narrow</vt:lpstr>
      <vt:lpstr>Book Antiqua</vt:lpstr>
      <vt:lpstr>Cambria</vt:lpstr>
      <vt:lpstr>Cambria Math</vt:lpstr>
      <vt:lpstr>Felix Titling</vt:lpstr>
      <vt:lpstr>Helvetica</vt:lpstr>
      <vt:lpstr>Optima</vt:lpstr>
      <vt:lpstr>Symbol</vt:lpstr>
      <vt:lpstr>Times New Roman</vt:lpstr>
      <vt:lpstr>Wingdings</vt:lpstr>
      <vt:lpstr>Wingdings 3</vt:lpstr>
      <vt:lpstr>1_RHIC operations review template</vt:lpstr>
      <vt:lpstr>eRHIC Design and Development</vt:lpstr>
      <vt:lpstr>eRHIC Requirements (EIC White Paper)</vt:lpstr>
      <vt:lpstr>The Relativistic Heavy Ion Collider at BNL</vt:lpstr>
      <vt:lpstr>eRHIC Design            Exploiting the RHIC with its - superconducting magnets, 275 GeV protons - its large accelerator tunnel and   - its long straight sections - its existing Hadron injector complex by  adding an electron accelerator  of 18 GeV in the same tunnel - high energy reach in e-Ion collisions  - with modest synchrotron radiation, (low operating  cost) - making use of - superconducting LINAC technology                  - and multi-turn recirculation  - using either the                   energy recovery  (ERL) concept                    or                    a high intensity electron storage ring  - achieve high luminosity  electron-Hadron collisions over a large range of CM Energies </vt:lpstr>
      <vt:lpstr>Ultimate eRHIC Design</vt:lpstr>
      <vt:lpstr>eRHIC Design Study with acceptable technical risk </vt:lpstr>
      <vt:lpstr>Primary eRHIC Design Requirements</vt:lpstr>
      <vt:lpstr>PowerPoint Presentation</vt:lpstr>
      <vt:lpstr>eRHIC Peak Luminosity vs. CM Energy</vt:lpstr>
      <vt:lpstr>Main Features of the Recirculating ERL-Based Concept</vt:lpstr>
      <vt:lpstr>eRHIC LR Schematic View</vt:lpstr>
      <vt:lpstr>ERL-Ring Polarized Source Using Merging Scheme</vt:lpstr>
      <vt:lpstr>Polarized Electron Source</vt:lpstr>
      <vt:lpstr>PowerPoint Presentation</vt:lpstr>
      <vt:lpstr>Electron Gun Design</vt:lpstr>
      <vt:lpstr>PowerPoint Presentation</vt:lpstr>
      <vt:lpstr>PowerPoint Presentation</vt:lpstr>
      <vt:lpstr>Major design components: main linac cryo modules</vt:lpstr>
      <vt:lpstr>eRHIC High-luminosity, Full Acceptance IR</vt:lpstr>
      <vt:lpstr>Luminosity</vt:lpstr>
      <vt:lpstr>Main Feature of the Ring-Ring Design Option</vt:lpstr>
      <vt:lpstr> Ring-Ring Design: Reaching High Luminosity </vt:lpstr>
      <vt:lpstr>Ring-Ring: Achieving High Electron Polarization </vt:lpstr>
      <vt:lpstr>Ring-Ring Interaction Region</vt:lpstr>
      <vt:lpstr>Electron injector </vt:lpstr>
      <vt:lpstr>Studies + R&amp;D for eRHIC Design in Progress</vt:lpstr>
      <vt:lpstr>Critical Design Component for Ring-Ring and Linac Ring</vt:lpstr>
      <vt:lpstr>R&amp;D Wave Guide HOM Couplers</vt:lpstr>
      <vt:lpstr>Multi-pass FFAG test-ERL at Cornell – an eRHIC prototype</vt:lpstr>
      <vt:lpstr>Crab  Cavity Development</vt:lpstr>
      <vt:lpstr>Performance Upgrade</vt:lpstr>
      <vt:lpstr>Coherent electron Cooling (CeC) Demonstration Experiment</vt:lpstr>
      <vt:lpstr>Summary</vt:lpstr>
    </vt:vector>
  </TitlesOfParts>
  <Company>Brookhaven National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Valued Gateway Client</dc:creator>
  <cp:lastModifiedBy>Willeke, Ferdinand</cp:lastModifiedBy>
  <cp:revision>1385</cp:revision>
  <cp:lastPrinted>2015-05-21T14:14:44Z</cp:lastPrinted>
  <dcterms:created xsi:type="dcterms:W3CDTF">2011-02-21T05:12:41Z</dcterms:created>
  <dcterms:modified xsi:type="dcterms:W3CDTF">2016-10-13T12:55:19Z</dcterms:modified>
</cp:coreProperties>
</file>