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hape 3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Dipole cross-section is closer to the unitarity limit than the proton - it is “blacker”. The elastic scattering probability  of a qq̅  dipole is maximal in the “black” limit</a:t>
            </a:r>
          </a:p>
          <a:p>
            <a:pPr/>
          </a:p>
          <a:p>
            <a:pPr/>
            <a:r>
              <a:t>The qq̅g component is suppressed for nuclei compared to the proton. </a:t>
            </a:r>
          </a:p>
          <a:p>
            <a:pPr/>
            <a:r>
              <a:t>This is due to the fact that in a nucleus the scattering amplitude</a:t>
            </a:r>
          </a:p>
          <a:p>
            <a:pPr/>
            <a:r>
              <a:t>is closer to the unitarity limit when the qq̅g  component vanishes</a:t>
            </a:r>
          </a:p>
          <a:p>
            <a:pPr/>
          </a:p>
          <a:p>
            <a:pPr/>
            <a:r>
              <a:t> different b -dependences from each other and from the inclusive</a:t>
            </a:r>
          </a:p>
          <a:p>
            <a:pPr/>
            <a:r>
              <a:t>cross section. The q ¯q -component is enhanced at small b  (closer to the black disk limit),</a:t>
            </a:r>
          </a:p>
          <a:p>
            <a:pPr/>
            <a:r>
              <a:t>whereas the q ¯qg -part is dominated by larger b  (because it vanishes in the black disk limit).</a:t>
            </a:r>
          </a:p>
          <a:p>
            <a:pPr/>
          </a:p>
          <a:p>
            <a:pPr/>
            <a:r>
              <a:t> Depending on the mass of the diffractive system MX</a:t>
            </a:r>
          </a:p>
          <a:p>
            <a:pPr/>
            <a:r>
              <a:t> or, equivalently,  , the diffractive structure function is</a:t>
            </a:r>
          </a:p>
          <a:p>
            <a:pPr/>
            <a:r>
              <a:t>dominated by either the q ¯q  or q ¯qg  Fock states.</a:t>
            </a:r>
          </a:p>
          <a:p>
            <a:pPr/>
          </a:p>
          <a:p>
            <a:pPr/>
            <a:r>
              <a:t> invariant mass of the diffractive system is large, and</a:t>
            </a:r>
          </a:p>
          <a:p>
            <a:pPr/>
            <a:r>
              <a:t>this large phase space is filled by radiation of additional</a:t>
            </a:r>
          </a:p>
          <a:p>
            <a:pPr/>
            <a:r>
              <a:t>gluons, each of them being suppressed by </a:t>
            </a:r>
          </a:p>
          <a:p>
            <a:pPr/>
            <a:r>
              <a:t>alpha_s .</a:t>
            </a:r>
          </a:p>
          <a:p>
            <a:pPr/>
          </a:p>
          <a:p>
            <a:pPr/>
            <a:r>
              <a:t> The q ¯q -components of</a:t>
            </a:r>
          </a:p>
          <a:p>
            <a:pPr/>
            <a:r>
              <a:t>the FD</a:t>
            </a:r>
          </a:p>
          <a:p>
            <a:pPr/>
            <a:r>
              <a:t>2A  are enhanced compared to A  times the proton</a:t>
            </a:r>
          </a:p>
          <a:p>
            <a:pPr/>
            <a:r>
              <a:t>diffractive structure functions. This is to be expected,</a:t>
            </a:r>
          </a:p>
          <a:p>
            <a:pPr/>
            <a:r>
              <a:t>because of the fact that in a gold nucleus the dipole cross</a:t>
            </a:r>
          </a:p>
          <a:p>
            <a:pPr/>
            <a:r>
              <a:t>section is, on average over the transverse area, closer to</a:t>
            </a:r>
          </a:p>
          <a:p>
            <a:pPr/>
            <a:r>
              <a:t>the unitarity limit than the proton - it is “blacker”. The</a:t>
            </a:r>
          </a:p>
          <a:p>
            <a:pPr/>
            <a:r>
              <a:t>elastic scattering probability of a q ¯q  dipole is maximal in</a:t>
            </a:r>
          </a:p>
          <a:p>
            <a:pPr/>
            <a:r>
              <a:t>the “black” limit and the approach to it is quicker in a</a:t>
            </a:r>
          </a:p>
          <a:p>
            <a:pPr/>
            <a:r>
              <a:t>large nucleus. The q ¯qg  component, on the other hand,</a:t>
            </a:r>
          </a:p>
          <a:p>
            <a:pPr/>
            <a:r>
              <a:t>is suppressed for nuclei compared to the proton. This is</a:t>
            </a:r>
          </a:p>
          <a:p>
            <a:pPr/>
            <a:r>
              <a:t>due to the fact that in a nucleus the scattering amplitude</a:t>
            </a:r>
          </a:p>
          <a:p>
            <a:pPr/>
            <a:r>
              <a:t>is closer to the unitarity limit when the q ¯qg  component</a:t>
            </a:r>
          </a:p>
          <a:p>
            <a:pPr/>
            <a:r>
              <a:t>vanishes, as can be seen e.g. from Eq. (13). This</a:t>
            </a:r>
          </a:p>
          <a:p>
            <a:pPr/>
            <a:r>
              <a:t>leads to a nuclear suppression of the diffractive structure</a:t>
            </a:r>
          </a:p>
          <a:p>
            <a:pPr/>
            <a:r>
              <a:t>function in the small   region, where the q ¯qg  component</a:t>
            </a:r>
          </a:p>
          <a:p>
            <a:pPr/>
            <a:r>
              <a:t>dominates. The net result of the different contributions</a:t>
            </a:r>
          </a:p>
          <a:p>
            <a:pPr/>
            <a:r>
              <a:t>is that FD</a:t>
            </a:r>
          </a:p>
          <a:p>
            <a:pPr/>
            <a:r>
              <a:t>2A , for a large range in  , is close to AFD</a:t>
            </a:r>
          </a:p>
          <a:p>
            <a:pPr/>
            <a:r>
              <a:t>2p 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spin-dependent gluon distribution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hape 3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\begin{eqnarray*}</a:t>
            </a:r>
          </a:p>
          <a:p>
            <a:pPr/>
            <a:r>
              <a:t>\sigma_\text{incoherent} &amp;\propto &amp; \sum_{f \neq i} \left&lt; i|{\cal{A}}|f \right&gt;\left&lt; f|{\cal{A}}|i \right&gt;\\</a:t>
            </a:r>
          </a:p>
          <a:p>
            <a:pPr/>
            <a:r>
              <a:t>&amp;=&amp; {\color{blue} \left&lt; |{\cal{A}}|^2 \right&gt; } - {\color{red}\left&lt; |{\cal{A}}| \right&gt;^2}</a:t>
            </a:r>
          </a:p>
          <a:p>
            <a:pPr/>
            <a:r>
              <a:t>\end{eqnarray*}</a:t>
            </a:r>
          </a:p>
          <a:p>
            <a:pPr/>
          </a:p>
          <a:p>
            <a:pPr/>
            <a:r>
              <a:t>\color{red}\frac{\text{d}\sigma_\text{coherent}}{\text{d} t} = \frac{1}{16 \pi} \left&lt; |{\cal A}| \right&gt;^2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hape 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Inclusive DIS cross-section, simplified (reduced) by dividing out the Mott cross-section.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Shape 4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Points: energy loss models with attenuation of pre-hadrons + medium induced energy loss.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Lines: pure energy loss calculations 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EIC has PID: Get whole picture/even structure of process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The fact that the energy loss matches the active parton to the fragmentation function at a larger value of z leads to two dramatically different phenomena in the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semi-inclusive production of light and heavy mesons at the EIC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The dramatic difference between the multiplicity ratios of D</a:t>
            </a:r>
            <a:r>
              <a:rPr sz="1700"/>
              <a:t>0 </a:t>
            </a:r>
            <a:r>
              <a:t>meson production and that of pions, as shown in Fig. 3.23, is an immediate consequence of the difference in the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fragmentation functions shown in Fig. 3.22 (Right). The enhancement of the ratio is caused by the peak in the D</a:t>
            </a:r>
            <a:r>
              <a:rPr sz="1700"/>
              <a:t>0</a:t>
            </a:r>
            <a:r>
              <a:t>’s fragmentation function. The slope of the enhancement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t>is sensitive to the amount of energy loss, or equivalently, the transport coefficient, ˆq of cold nuclear matter, and the shape of the fragmentation function [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hape 5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nuclear force is described by pion exchange, and is well understood</a:t>
            </a:r>
          </a:p>
          <a:p>
            <a:pPr/>
            <a:r>
              <a:t>within the framework of effective field theories. At shorter distances, two pion</a:t>
            </a:r>
          </a:p>
          <a:p>
            <a:pPr/>
            <a:r>
              <a:t>exchange, tensor interactions, and vector meson exchange contributions become important,</a:t>
            </a:r>
          </a:p>
          <a:p>
            <a:pPr/>
            <a:r>
              <a:t>which are harder to capture in the framework of effective field theories. At short distances,</a:t>
            </a:r>
          </a:p>
          <a:p>
            <a:pPr/>
            <a:r>
              <a:t>the nucleon-nucleon interaction has a strong repulsive core, which is essential for the stability</a:t>
            </a:r>
          </a:p>
          <a:p>
            <a:pPr/>
            <a:r>
              <a:t>of matter.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spcBef>
                <a:spcPts val="400"/>
              </a:spcBef>
              <a:buClr>
                <a:srgbClr val="434ED6"/>
              </a:buClr>
              <a:buFont typeface="Lucida Grande"/>
              <a:buChar char="๏"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spcBef>
                <a:spcPts val="400"/>
              </a:spcBef>
              <a:buClr>
                <a:srgbClr val="434ED6"/>
              </a:buClr>
              <a:buSzPct val="125000"/>
              <a:defRPr b="0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/>
          <p:nvPr>
            <p:ph type="title"/>
          </p:nvPr>
        </p:nvSpPr>
        <p:spPr>
          <a:xfrm>
            <a:off x="628650" y="0"/>
            <a:ext cx="7886700" cy="6744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b="0" i="0" sz="4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Body Level One…"/>
          <p:cNvSpPr txBox="1"/>
          <p:nvPr>
            <p:ph type="body" idx="1"/>
          </p:nvPr>
        </p:nvSpPr>
        <p:spPr>
          <a:xfrm>
            <a:off x="628650" y="786096"/>
            <a:ext cx="7886700" cy="54318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b="0" sz="2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b="0" sz="2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b="0" sz="2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b="0" sz="2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lrTx/>
              <a:buFont typeface="Arial"/>
              <a:buChar char="•"/>
              <a:defRPr b="0" sz="2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xfrm>
            <a:off x="8296266" y="6519499"/>
            <a:ext cx="273656" cy="264255"/>
          </a:xfrm>
          <a:prstGeom prst="rect">
            <a:avLst/>
          </a:prstGeom>
        </p:spPr>
        <p:txBody>
          <a:bodyPr anchor="ctr"/>
          <a:lstStyle>
            <a:lvl1pPr algn="r"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b="0" i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algn="r" defTabSz="4572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  <a:defRPr b="0" i="0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7200">
              <a:spcBef>
                <a:spcPts val="700"/>
              </a:spcBef>
              <a:buClrTx/>
              <a:buFont typeface="Arial"/>
              <a:buChar char="•"/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 defTabSz="457200">
              <a:spcBef>
                <a:spcPts val="700"/>
              </a:spcBef>
              <a:buClrTx/>
              <a:buFont typeface="Arial"/>
              <a:buChar char="–"/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 defTabSz="457200">
              <a:spcBef>
                <a:spcPts val="700"/>
              </a:spcBef>
              <a:buClrTx/>
              <a:buSzPct val="100000"/>
              <a:buFont typeface="Arial"/>
              <a:buChar char="•"/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 defTabSz="457200">
              <a:spcBef>
                <a:spcPts val="700"/>
              </a:spcBef>
              <a:buClrTx/>
              <a:buFont typeface="Arial"/>
              <a:buChar char="–"/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 defTabSz="457200">
              <a:spcBef>
                <a:spcPts val="700"/>
              </a:spcBef>
              <a:buClrTx/>
              <a:buFont typeface="Arial"/>
              <a:buChar char="»"/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anchor="ctr"/>
          <a:lstStyle>
            <a:lvl1pPr algn="r" defTabSz="4572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NLppt_BG_Title_NewDOElogo_OffSci.jpg" descr="BNLppt_BG_Title_NewDOElogo_OffSc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Text"/>
          <p:cNvSpPr txBox="1"/>
          <p:nvPr>
            <p:ph type="title"/>
          </p:nvPr>
        </p:nvSpPr>
        <p:spPr>
          <a:xfrm>
            <a:off x="457200" y="457200"/>
            <a:ext cx="6172200" cy="1600200"/>
          </a:xfrm>
          <a:prstGeom prst="rect">
            <a:avLst/>
          </a:prstGeom>
        </p:spPr>
        <p:txBody>
          <a:bodyPr anchor="b"/>
          <a:lstStyle>
            <a:lvl1pPr algn="l">
              <a:defRPr i="0"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5532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8296266" y="6519499"/>
            <a:ext cx="273656" cy="264255"/>
          </a:xfrm>
          <a:prstGeom prst="rect">
            <a:avLst/>
          </a:prstGeom>
        </p:spPr>
        <p:txBody>
          <a:bodyPr anchor="ctr"/>
          <a:lstStyle>
            <a:lvl1pPr algn="r">
              <a:defRPr b="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nto20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idx="1"/>
          </p:nvPr>
        </p:nvSpPr>
        <p:spPr>
          <a:xfrm>
            <a:off x="2286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spcBef>
                <a:spcPts val="400"/>
              </a:spcBef>
              <a:buClr>
                <a:srgbClr val="434ED6"/>
              </a:buClr>
              <a:buFont typeface="Lucida Grande"/>
              <a:buChar char="๏"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spcBef>
                <a:spcPts val="400"/>
              </a:spcBef>
              <a:buClr>
                <a:srgbClr val="434ED6"/>
              </a:buClr>
              <a:buSzPct val="125000"/>
              <a:defRPr b="0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381000"/>
            <a:ext cx="8153400" cy="6477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159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Rectangle 7"/>
            <p:cNvSpPr/>
            <p:nvPr/>
          </p:nvSpPr>
          <p:spPr>
            <a:xfrm>
              <a:off x="409575" y="134937"/>
              <a:ext cx="138113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6666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6666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9999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666699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Rectangle 11"/>
            <p:cNvSpPr/>
            <p:nvPr/>
          </p:nvSpPr>
          <p:spPr>
            <a:xfrm>
              <a:off x="131762" y="136525"/>
              <a:ext cx="141288" cy="138113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6" name="Rectangle 12"/>
            <p:cNvSpPr/>
            <p:nvPr/>
          </p:nvSpPr>
          <p:spPr>
            <a:xfrm>
              <a:off x="409575" y="271462"/>
              <a:ext cx="138113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9999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solidFill>
                    <a:srgbClr val="9999CC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69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086475"/>
            <a:ext cx="1152525" cy="77152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Text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b="0" i="0" sz="4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buClr>
                <a:srgbClr val="00007D"/>
              </a:buClr>
              <a:buSzPct val="75000"/>
              <a:buChar char="■"/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83771" indent="-326571">
              <a:spcBef>
                <a:spcPts val="700"/>
              </a:spcBef>
              <a:buClr>
                <a:srgbClr val="00007D"/>
              </a:buClr>
              <a:buSzPct val="80000"/>
              <a:buChar char="◻"/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219200" indent="-304800">
              <a:spcBef>
                <a:spcPts val="700"/>
              </a:spcBef>
              <a:buClr>
                <a:srgbClr val="00007D"/>
              </a:buClr>
              <a:buSzPct val="65000"/>
              <a:buChar char="■"/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737360" indent="-365760">
              <a:spcBef>
                <a:spcPts val="700"/>
              </a:spcBef>
              <a:buClr>
                <a:srgbClr val="00007D"/>
              </a:buClr>
              <a:buSzPct val="70000"/>
              <a:buChar char="◻"/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194560" indent="-365760">
              <a:spcBef>
                <a:spcPts val="700"/>
              </a:spcBef>
              <a:buClr>
                <a:srgbClr val="00007D"/>
              </a:buClr>
              <a:buChar char="▪"/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8001000" y="6400800"/>
            <a:ext cx="358413" cy="350662"/>
          </a:xfrm>
          <a:prstGeom prst="rect">
            <a:avLst/>
          </a:prstGeom>
        </p:spPr>
        <p:txBody>
          <a:bodyPr anchor="t"/>
          <a:lstStyle>
            <a:lvl1pPr>
              <a:defRPr b="0"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spcBef>
                <a:spcPts val="400"/>
              </a:spcBef>
              <a:buClr>
                <a:srgbClr val="434ED6"/>
              </a:buClr>
              <a:buFont typeface="Lucida Grande"/>
              <a:buChar char="๏"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spcBef>
                <a:spcPts val="400"/>
              </a:spcBef>
              <a:buClr>
                <a:srgbClr val="434ED6"/>
              </a:buClr>
              <a:buSzPct val="125000"/>
              <a:defRPr b="0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317500" marR="41275" indent="-3175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635000" marR="41275" indent="-3175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2500" marR="41275" indent="-317500">
              <a:spcBef>
                <a:spcPts val="400"/>
              </a:spcBef>
              <a:buClr>
                <a:srgbClr val="011993"/>
              </a:buClr>
              <a:buSzPct val="80000"/>
              <a:buChar char="๏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270000" marR="41275" indent="-317500">
              <a:spcBef>
                <a:spcPts val="400"/>
              </a:spcBef>
              <a:buClr>
                <a:srgbClr val="011993"/>
              </a:buClr>
              <a:buSzPct val="125000"/>
              <a:buChar char="-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587500" marR="41275" indent="-317500">
              <a:spcBef>
                <a:spcPts val="400"/>
              </a:spcBef>
              <a:buClr>
                <a:srgbClr val="011993"/>
              </a:buClr>
              <a:buSzPct val="125000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nl_logo.png" descr="bnl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1546" y="5932435"/>
            <a:ext cx="2171701" cy="85095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itle Text"/>
          <p:cNvSpPr txBox="1"/>
          <p:nvPr>
            <p:ph type="title"/>
          </p:nvPr>
        </p:nvSpPr>
        <p:spPr>
          <a:xfrm>
            <a:off x="609600" y="0"/>
            <a:ext cx="7729538" cy="1617663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49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" name="Body Level One…"/>
          <p:cNvSpPr txBox="1"/>
          <p:nvPr>
            <p:ph type="body" sz="half" idx="1"/>
          </p:nvPr>
        </p:nvSpPr>
        <p:spPr>
          <a:xfrm>
            <a:off x="1371600" y="2192311"/>
            <a:ext cx="6400800" cy="3165476"/>
          </a:xfrm>
          <a:prstGeom prst="rect">
            <a:avLst/>
          </a:prstGeom>
        </p:spPr>
        <p:txBody>
          <a:bodyPr lIns="50800" tIns="50800" rIns="50800" bIns="50800"/>
          <a:lstStyle>
            <a:lvl1pPr marL="0" marR="41275" indent="0">
              <a:spcBef>
                <a:spcPts val="400"/>
              </a:spcBef>
              <a:buClrTx/>
              <a:buSzTx/>
              <a:buNone/>
              <a:defRPr b="0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498475" marR="41275" indent="228600">
              <a:spcBef>
                <a:spcPts val="400"/>
              </a:spcBef>
              <a:buClrTx/>
              <a:buSzTx/>
              <a:buNone/>
              <a:defRPr b="0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955675" marR="41275" indent="457200">
              <a:spcBef>
                <a:spcPts val="400"/>
              </a:spcBef>
              <a:buClrTx/>
              <a:buSzTx/>
              <a:buNone/>
              <a:defRPr b="0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412875" marR="41275" indent="685800">
              <a:spcBef>
                <a:spcPts val="400"/>
              </a:spcBef>
              <a:buClrTx/>
              <a:buSzTx/>
              <a:buNone/>
              <a:defRPr b="0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1870075" marR="41275" indent="914400">
              <a:spcBef>
                <a:spcPts val="400"/>
              </a:spcBef>
              <a:buClrTx/>
              <a:buSzTx/>
              <a:buNone/>
              <a:defRPr b="0"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31552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57200"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6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spcBef>
                <a:spcPts val="400"/>
              </a:spcBef>
              <a:buClr>
                <a:srgbClr val="434ED6"/>
              </a:buClr>
              <a:buFont typeface="Lucida Grande"/>
              <a:buChar char="๏"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spcBef>
                <a:spcPts val="400"/>
              </a:spcBef>
              <a:buClr>
                <a:srgbClr val="434ED6"/>
              </a:buClr>
              <a:buSzPct val="125000"/>
              <a:defRPr b="0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nto200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marL="41275" marR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xfrm>
            <a:off x="228600" y="812800"/>
            <a:ext cx="8763000" cy="5930900"/>
          </a:xfrm>
          <a:prstGeom prst="rect">
            <a:avLst/>
          </a:prstGeom>
        </p:spPr>
        <p:txBody>
          <a:bodyPr lIns="50800" tIns="50800" rIns="50800" bIns="50800"/>
          <a:lstStyle>
            <a:lvl1pPr marL="41275" marR="41275" indent="0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08000" marR="41275" indent="-2540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b="0"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4275" marR="41275" indent="-2286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30375" marR="41275" indent="-317500">
              <a:spcBef>
                <a:spcPts val="400"/>
              </a:spcBef>
              <a:buClr>
                <a:srgbClr val="434ED6"/>
              </a:buClr>
              <a:buFont typeface="Lucida Grande"/>
              <a:buChar char="๏"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675" marR="41275" indent="-228600">
              <a:spcBef>
                <a:spcPts val="400"/>
              </a:spcBef>
              <a:buClr>
                <a:srgbClr val="434ED6"/>
              </a:buClr>
              <a:buSzPct val="125000"/>
              <a:defRPr b="0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"/>
          <p:cNvSpPr/>
          <p:nvPr/>
        </p:nvSpPr>
        <p:spPr>
          <a:xfrm>
            <a:off x="152399" y="685800"/>
            <a:ext cx="8839201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136525" y="44450"/>
            <a:ext cx="8931275" cy="717550"/>
          </a:xfrm>
          <a:prstGeom prst="rect">
            <a:avLst/>
          </a:prstGeom>
        </p:spPr>
        <p:txBody>
          <a:bodyPr lIns="50800" tIns="50800" rIns="50800" bIns="50800"/>
          <a:lstStyle>
            <a:lvl1pPr marR="41275" indent="41275" algn="l">
              <a:lnSpc>
                <a:spcPct val="100000"/>
              </a:lnSpc>
              <a:defRPr b="0" i="0"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0" marR="41275" indent="41275">
              <a:spcBef>
                <a:spcPts val="400"/>
              </a:spcBef>
              <a:buClrTx/>
              <a:buSzTx/>
              <a:buNone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27538" marR="41275" indent="-273538">
              <a:spcBef>
                <a:spcPts val="400"/>
              </a:spcBef>
              <a:buClrTx/>
              <a:buSzPct val="150000"/>
              <a:buChar char="•"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22375" marR="41275" indent="-266700">
              <a:spcBef>
                <a:spcPts val="400"/>
              </a:spcBef>
              <a:buClrTx/>
              <a:buSzPct val="115000"/>
              <a:buChar char="‣"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816965" marR="41275" indent="-404090">
              <a:spcBef>
                <a:spcPts val="400"/>
              </a:spcBef>
              <a:buClrTx/>
              <a:buChar char="๏"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90114" marR="41275" indent="-320039">
              <a:spcBef>
                <a:spcPts val="400"/>
              </a:spcBef>
              <a:buClrTx/>
              <a:buSzPct val="125000"/>
              <a:defRPr b="0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b="0"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BG_Slide4_Blue" descr="REVBG_Slide4_Blu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583"/>
            <a:ext cx="9145589" cy="68595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762000" y="0"/>
            <a:ext cx="83820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43929" y="6582534"/>
            <a:ext cx="256541" cy="27546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defTabSz="914400">
              <a:defRPr b="1">
                <a:solidFill>
                  <a:srgbClr val="0000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45720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91440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137160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1828800" algn="r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1" spc="0" strike="noStrike" sz="2800" u="none">
          <a:ln>
            <a:noFill/>
          </a:ln>
          <a:solidFill>
            <a:srgbClr val="0000FF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42900" marR="0" indent="-3429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100000"/>
        <a:buFontTx/>
        <a:buChar char="❑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771525" marR="0" indent="-314325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100000"/>
        <a:buFontTx/>
        <a:buChar char="➢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136650" marR="0" indent="-2794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110000"/>
        <a:buFontTx/>
        <a:buChar char="o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514475" marR="0" indent="-314325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100000"/>
        <a:buFontTx/>
        <a:buChar char="✓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1902278" marR="0" indent="-359228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100000"/>
        <a:buFontTx/>
        <a:buChar char="-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279650" marR="0" indent="-2794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90000"/>
        <a:buFontTx/>
        <a:buChar char="-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736850" marR="0" indent="-2794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90000"/>
        <a:buFontTx/>
        <a:buChar char="-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194050" marR="0" indent="-2794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90000"/>
        <a:buFontTx/>
        <a:buChar char="-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3651250" marR="0" indent="-279400" algn="l" defTabSz="914400" latinLnBrk="0">
        <a:lnSpc>
          <a:spcPct val="100000"/>
        </a:lnSpc>
        <a:spcBef>
          <a:spcPts val="500"/>
        </a:spcBef>
        <a:spcAft>
          <a:spcPts val="0"/>
        </a:spcAft>
        <a:buClr>
          <a:srgbClr val="0000FF"/>
        </a:buClr>
        <a:buSzPct val="90000"/>
        <a:buFontTx/>
        <a:buChar char="-"/>
        <a:tabLst/>
        <a:defRPr b="1" baseline="0" cap="none" i="0" spc="0" strike="noStrike" sz="2200" u="none">
          <a:ln>
            <a:noFill/>
          </a:ln>
          <a:solidFill>
            <a:srgbClr val="322F31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1pPr>
      <a:lvl2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2pPr>
      <a:lvl3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3pPr>
      <a:lvl4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4pPr>
      <a:lvl5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5pPr>
      <a:lvl6pPr marL="0" marR="0" indent="2286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6pPr>
      <a:lvl7pPr marL="0" marR="0" indent="2743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7pPr>
      <a:lvl8pPr marL="0" marR="0" indent="3200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8pPr>
      <a:lvl9pPr marL="0" marR="0" indent="3657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2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38100" dist="38100" dir="2700000">
              <a:srgbClr val="000000">
                <a:alpha val="43137"/>
              </a:srgbClr>
            </a:outerShdw>
          </a:effectLst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"/><Relationship Id="rId4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18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omas Ullrich (BNL/Yale)…"/>
          <p:cNvSpPr txBox="1"/>
          <p:nvPr/>
        </p:nvSpPr>
        <p:spPr>
          <a:xfrm>
            <a:off x="4216961" y="5541114"/>
            <a:ext cx="4851879" cy="1083061"/>
          </a:xfrm>
          <a:prstGeom prst="rect">
            <a:avLst/>
          </a:prstGeom>
          <a:gradFill>
            <a:gsLst>
              <a:gs pos="0">
                <a:srgbClr val="112236"/>
              </a:gs>
              <a:gs pos="100000">
                <a:srgbClr val="103952"/>
              </a:gs>
            </a:gsLst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i="1"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Thomas Ullrich (BNL/Yale)</a:t>
            </a:r>
          </a:p>
          <a:p>
            <a:pPr marL="40639" marR="40639" defTabSz="914400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 2018</a:t>
            </a:r>
          </a:p>
          <a:p>
            <a:pPr marL="40639" marR="40639" defTabSz="914400"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Kobe, April 20, 2018</a:t>
            </a:r>
          </a:p>
        </p:txBody>
      </p:sp>
      <p:sp>
        <p:nvSpPr>
          <p:cNvPr id="184" name="High-Energy DIS Studies with Nuclei"/>
          <p:cNvSpPr txBox="1"/>
          <p:nvPr>
            <p:ph type="title" idx="4294967295"/>
          </p:nvPr>
        </p:nvSpPr>
        <p:spPr>
          <a:xfrm>
            <a:off x="4165842" y="2793883"/>
            <a:ext cx="4954118" cy="2626761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>
            <a:lvl1pPr marL="41275" marR="41275" algn="l">
              <a:lnSpc>
                <a:spcPct val="100000"/>
              </a:lnSpc>
              <a:defRPr i="0" sz="4300">
                <a:solidFill>
                  <a:srgbClr val="FFFFFF"/>
                </a:solidFill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High-Energy DIS Studies with Nuclei</a:t>
            </a:r>
          </a:p>
        </p:txBody>
      </p:sp>
      <p:pic>
        <p:nvPicPr>
          <p:cNvPr id="185" name="BNL_Logo.pdf" descr="BNL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1968" y="74938"/>
            <a:ext cx="1966639" cy="72754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1" name="EIC: Spatial Gluon Distribution from dσ/dt"/>
          <p:cNvSpPr txBox="1"/>
          <p:nvPr>
            <p:ph type="title"/>
          </p:nvPr>
        </p:nvSpPr>
        <p:spPr>
          <a:xfrm>
            <a:off x="106362" y="33352"/>
            <a:ext cx="8931276" cy="664537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EIC: Spatial Gluon Distribution from d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t>/d</a:t>
            </a:r>
            <a:r>
              <a:rPr i="1"/>
              <a:t>t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333" name="Diffractive vector meson production:"/>
          <p:cNvSpPr txBox="1"/>
          <p:nvPr/>
        </p:nvSpPr>
        <p:spPr>
          <a:xfrm>
            <a:off x="86914" y="732485"/>
            <a:ext cx="506456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Diffractive vector meson production:</a:t>
            </a:r>
          </a:p>
        </p:txBody>
      </p:sp>
      <p:sp>
        <p:nvSpPr>
          <p:cNvPr id="334" name="e + Au → e′ + Au′ + J/ψ, φ, ρ"/>
          <p:cNvSpPr txBox="1"/>
          <p:nvPr/>
        </p:nvSpPr>
        <p:spPr>
          <a:xfrm>
            <a:off x="5123483" y="719239"/>
            <a:ext cx="3958392" cy="47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 + Au → e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 + Au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 + J/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y,</a:t>
            </a: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f, r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4232839" y="1833750"/>
            <a:ext cx="5039823" cy="1575487"/>
            <a:chOff x="0" y="0"/>
            <a:chExt cx="5039822" cy="1575486"/>
          </a:xfrm>
        </p:grpSpPr>
        <p:grpSp>
          <p:nvGrpSpPr>
            <p:cNvPr id="337" name="Group"/>
            <p:cNvGrpSpPr/>
            <p:nvPr/>
          </p:nvGrpSpPr>
          <p:grpSpPr>
            <a:xfrm>
              <a:off x="572857" y="0"/>
              <a:ext cx="4466966" cy="1473780"/>
              <a:chOff x="0" y="0"/>
              <a:chExt cx="4466965" cy="1473779"/>
            </a:xfrm>
          </p:grpSpPr>
          <p:pic>
            <p:nvPicPr>
              <p:cNvPr id="335" name="droppedImage.png" descr="dropped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466966" cy="147378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36" name="~"/>
              <p:cNvSpPr txBox="1"/>
              <p:nvPr/>
            </p:nvSpPr>
            <p:spPr>
              <a:xfrm>
                <a:off x="674863" y="445412"/>
                <a:ext cx="280826" cy="3749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0639" marR="40639" defTabSz="914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pPr/>
                <a:r>
                  <a:t>~</a:t>
                </a:r>
              </a:p>
            </p:txBody>
          </p:sp>
        </p:grpSp>
        <p:sp>
          <p:nvSpPr>
            <p:cNvPr id="338" name="Line"/>
            <p:cNvSpPr/>
            <p:nvPr/>
          </p:nvSpPr>
          <p:spPr>
            <a:xfrm flipH="1">
              <a:off x="0" y="627325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t =  Δ2/(1-x) ≈ Δ2"/>
            <p:cNvSpPr txBox="1"/>
            <p:nvPr/>
          </p:nvSpPr>
          <p:spPr>
            <a:xfrm>
              <a:off x="3158560" y="1226949"/>
              <a:ext cx="1687817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17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t =  Δ</a:t>
              </a:r>
              <a:r>
                <a:rPr baseline="31999"/>
                <a:t>2</a:t>
              </a:r>
              <a:r>
                <a:t>/(1-x) ≈ Δ</a:t>
              </a:r>
              <a:r>
                <a:rPr baseline="31999"/>
                <a:t>2</a:t>
              </a:r>
            </a:p>
          </p:txBody>
        </p:sp>
      </p:grpSp>
      <p:grpSp>
        <p:nvGrpSpPr>
          <p:cNvPr id="345" name="Group"/>
          <p:cNvGrpSpPr/>
          <p:nvPr/>
        </p:nvGrpSpPr>
        <p:grpSpPr>
          <a:xfrm>
            <a:off x="4400809" y="3547372"/>
            <a:ext cx="4744556" cy="2490044"/>
            <a:chOff x="55694" y="83001"/>
            <a:chExt cx="4744554" cy="2490043"/>
          </a:xfrm>
        </p:grpSpPr>
        <p:grpSp>
          <p:nvGrpSpPr>
            <p:cNvPr id="343" name="Group"/>
            <p:cNvGrpSpPr/>
            <p:nvPr/>
          </p:nvGrpSpPr>
          <p:grpSpPr>
            <a:xfrm>
              <a:off x="55694" y="83001"/>
              <a:ext cx="4744556" cy="2490044"/>
              <a:chOff x="55694" y="83001"/>
              <a:chExt cx="4744554" cy="2490043"/>
            </a:xfrm>
          </p:grpSpPr>
          <p:pic>
            <p:nvPicPr>
              <p:cNvPr id="341" name="source_all.pdf" descr="source_all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50437" b="50689"/>
              <a:stretch>
                <a:fillRect/>
              </a:stretch>
            </p:blipFill>
            <p:spPr>
              <a:xfrm>
                <a:off x="55694" y="83001"/>
                <a:ext cx="4744556" cy="2490044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42" name="Rectangle"/>
              <p:cNvSpPr/>
              <p:nvPr/>
            </p:nvSpPr>
            <p:spPr>
              <a:xfrm>
                <a:off x="802347" y="166002"/>
                <a:ext cx="332006" cy="30434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44" name="PRC 87 (2013) 024913"/>
            <p:cNvSpPr txBox="1"/>
            <p:nvPr/>
          </p:nvSpPr>
          <p:spPr>
            <a:xfrm>
              <a:off x="1798595" y="1588363"/>
              <a:ext cx="1900307" cy="479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1300">
                  <a:solidFill>
                    <a:srgbClr val="008F00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PRC 87 (2013) 024913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79669" y="1931684"/>
            <a:ext cx="4261391" cy="3943028"/>
            <a:chOff x="145510" y="82924"/>
            <a:chExt cx="4261389" cy="3943027"/>
          </a:xfrm>
        </p:grpSpPr>
        <p:pic>
          <p:nvPicPr>
            <p:cNvPr id="346" name="dsigma_dt_jpsi_phi.pdf" descr="dsigma_dt_jpsi_phi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1035" b="0"/>
            <a:stretch>
              <a:fillRect/>
            </a:stretch>
          </p:blipFill>
          <p:spPr>
            <a:xfrm>
              <a:off x="145510" y="82924"/>
              <a:ext cx="4261391" cy="394302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47" name="Rectangle"/>
            <p:cNvSpPr/>
            <p:nvPr/>
          </p:nvSpPr>
          <p:spPr>
            <a:xfrm>
              <a:off x="942355" y="3062655"/>
              <a:ext cx="332597" cy="3048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49" name="Momentum transfer t = |pAu-pAu′|2 conjugate to bT"/>
          <p:cNvSpPr txBox="1"/>
          <p:nvPr/>
        </p:nvSpPr>
        <p:spPr>
          <a:xfrm>
            <a:off x="127797" y="1283260"/>
            <a:ext cx="6447571" cy="446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54000" marR="41275" indent="-254000" defTabSz="914400"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Momentum transfer </a:t>
            </a:r>
            <a:r>
              <a:rPr i="1"/>
              <a:t>t</a:t>
            </a:r>
            <a:r>
              <a:t> = |</a:t>
            </a:r>
            <a:r>
              <a:rPr b="1"/>
              <a:t>p</a:t>
            </a:r>
            <a:r>
              <a:rPr baseline="-5999"/>
              <a:t>Au</a:t>
            </a:r>
            <a:r>
              <a:t>-</a:t>
            </a:r>
            <a:r>
              <a:rPr b="1"/>
              <a:t>p</a:t>
            </a:r>
            <a:r>
              <a:rPr baseline="-5999"/>
              <a:t>Au</a:t>
            </a:r>
            <a:r>
              <a:rPr baseline="-5999">
                <a:latin typeface="Symbol"/>
                <a:ea typeface="Symbol"/>
                <a:cs typeface="Symbol"/>
                <a:sym typeface="Symbol"/>
              </a:rPr>
              <a:t>¢</a:t>
            </a:r>
            <a:r>
              <a:t>|</a:t>
            </a:r>
            <a:r>
              <a:rPr baseline="31999"/>
              <a:t>2 </a:t>
            </a:r>
            <a:r>
              <a:t>conjugate to </a:t>
            </a:r>
            <a:r>
              <a:rPr i="1"/>
              <a:t>b</a:t>
            </a:r>
            <a:r>
              <a:rPr baseline="-5999" i="1"/>
              <a:t>T</a:t>
            </a:r>
            <a:r>
              <a:t> </a:t>
            </a:r>
          </a:p>
        </p:txBody>
      </p:sp>
      <p:sp>
        <p:nvSpPr>
          <p:cNvPr id="350" name="Converges to input F(b) rapidly: |t| &lt; 0.1 almost enough…"/>
          <p:cNvSpPr txBox="1"/>
          <p:nvPr/>
        </p:nvSpPr>
        <p:spPr>
          <a:xfrm>
            <a:off x="295944" y="5921035"/>
            <a:ext cx="7277039" cy="811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54000" marR="41275" indent="-254000" defTabSz="914400"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Converges to input F(b) rapidly: |</a:t>
            </a:r>
            <a:r>
              <a:rPr i="1"/>
              <a:t>t</a:t>
            </a:r>
            <a:r>
              <a:t>| &lt; 0.1 almost enough</a:t>
            </a:r>
          </a:p>
          <a:p>
            <a:pPr lvl="1" marL="214923" marR="41275" indent="-214923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Provides constraints on nuclear GPDs</a:t>
            </a:r>
          </a:p>
        </p:txBody>
      </p:sp>
      <p:pic>
        <p:nvPicPr>
          <p:cNvPr id="351" name="dsigma_dt_jpsi_phi.pdf" descr="dsigma_dt_jpsi_phi.pdf"/>
          <p:cNvPicPr>
            <a:picLocks noChangeAspect="1"/>
          </p:cNvPicPr>
          <p:nvPr/>
        </p:nvPicPr>
        <p:blipFill>
          <a:blip r:embed="rId5">
            <a:extLst/>
          </a:blip>
          <a:srcRect l="50407" t="0" r="0" b="0"/>
          <a:stretch>
            <a:fillRect/>
          </a:stretch>
        </p:blipFill>
        <p:spPr>
          <a:xfrm>
            <a:off x="18693" y="1939637"/>
            <a:ext cx="4288519" cy="3917926"/>
          </a:xfrm>
          <a:prstGeom prst="rect">
            <a:avLst/>
          </a:prstGeom>
          <a:ln w="12700"/>
        </p:spPr>
      </p:pic>
      <p:sp>
        <p:nvSpPr>
          <p:cNvPr id="352" name="Line"/>
          <p:cNvSpPr/>
          <p:nvPr/>
        </p:nvSpPr>
        <p:spPr>
          <a:xfrm flipH="1" flipV="1">
            <a:off x="6963339" y="2863137"/>
            <a:ext cx="8962" cy="482600"/>
          </a:xfrm>
          <a:prstGeom prst="line">
            <a:avLst/>
          </a:prstGeom>
          <a:ln w="88900">
            <a:solidFill>
              <a:srgbClr val="000000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0" grpId="3"/>
      <p:bldP build="whole" bldLvl="1" animBg="1" rev="0" advAuto="0" spid="351" grpId="1"/>
      <p:bldP build="whole" bldLvl="1" animBg="1" rev="0" advAuto="0" spid="352" grpId="4"/>
      <p:bldP build="whole" bldLvl="1" animBg="1" rev="0" advAuto="0" spid="345" grpId="5"/>
      <p:bldP build="whole" bldLvl="1" animBg="1" rev="0" advAuto="0" spid="350" grpId="6"/>
      <p:bldP build="whole" bldLvl="1" animBg="1" rev="0" advAuto="0" spid="34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7" name="LHeC: Diffractive vector meson pro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LHeC: Diffractive vector meson production</a:t>
            </a:r>
          </a:p>
        </p:txBody>
      </p:sp>
      <p:sp>
        <p:nvSpPr>
          <p:cNvPr id="358" name="Detecting incoherent diffraction is experimental challenge in e+A affecting detector and IR design…"/>
          <p:cNvSpPr txBox="1"/>
          <p:nvPr>
            <p:ph type="body" sz="quarter" idx="1"/>
          </p:nvPr>
        </p:nvSpPr>
        <p:spPr>
          <a:xfrm>
            <a:off x="114300" y="5422006"/>
            <a:ext cx="8763000" cy="1299011"/>
          </a:xfrm>
          <a:prstGeom prst="rect">
            <a:avLst/>
          </a:prstGeom>
        </p:spPr>
        <p:txBody>
          <a:bodyPr/>
          <a:lstStyle/>
          <a:p>
            <a:pPr lvl="1">
              <a:defRPr sz="2400"/>
            </a:pPr>
            <a:r>
              <a:t>Detecting incoherent diffraction is experimental challenge in e+A affecting detector and IR design</a:t>
            </a:r>
          </a:p>
          <a:p>
            <a:pPr lvl="1">
              <a:defRPr sz="2400"/>
            </a:pPr>
            <a:r>
              <a:t>Need suppression of &gt; 1000 for |</a:t>
            </a:r>
            <a:r>
              <a:rPr i="1"/>
              <a:t>t</a:t>
            </a:r>
            <a:r>
              <a:t>| &gt; 0.2 GeV</a:t>
            </a:r>
            <a:r>
              <a:rPr baseline="31999"/>
              <a:t>2</a:t>
            </a:r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xfrm>
            <a:off x="8745326" y="6556108"/>
            <a:ext cx="298873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8046" r="0" b="9260"/>
          <a:stretch>
            <a:fillRect/>
          </a:stretch>
        </p:blipFill>
        <p:spPr>
          <a:xfrm>
            <a:off x="219471" y="1000394"/>
            <a:ext cx="8552772" cy="2738578"/>
          </a:xfrm>
          <a:prstGeom prst="rect">
            <a:avLst/>
          </a:prstGeom>
          <a:ln w="12700"/>
        </p:spPr>
      </p:pic>
      <p:pic>
        <p:nvPicPr>
          <p:cNvPr id="3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052" y="3807051"/>
            <a:ext cx="2597359" cy="1529548"/>
          </a:xfrm>
          <a:prstGeom prst="rect">
            <a:avLst/>
          </a:prstGeom>
          <a:ln w="12700"/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1822" y="3799425"/>
            <a:ext cx="2908165" cy="1443200"/>
          </a:xfrm>
          <a:prstGeom prst="rect">
            <a:avLst/>
          </a:prstGeom>
          <a:ln w="12700"/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4394" y="602932"/>
            <a:ext cx="3919506" cy="457631"/>
          </a:xfrm>
          <a:prstGeom prst="rect">
            <a:avLst/>
          </a:prstGeom>
          <a:ln w="12700"/>
        </p:spPr>
      </p:pic>
      <p:sp>
        <p:nvSpPr>
          <p:cNvPr id="364" name="Text"/>
          <p:cNvSpPr txBox="1"/>
          <p:nvPr/>
        </p:nvSpPr>
        <p:spPr>
          <a:xfrm>
            <a:off x="4375100" y="3289300"/>
            <a:ext cx="393800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365" name="Line"/>
          <p:cNvSpPr/>
          <p:nvPr/>
        </p:nvSpPr>
        <p:spPr>
          <a:xfrm flipV="1">
            <a:off x="7461176" y="1813764"/>
            <a:ext cx="733520" cy="2735117"/>
          </a:xfrm>
          <a:prstGeom prst="line">
            <a:avLst/>
          </a:prstGeom>
          <a:ln w="25400">
            <a:solidFill>
              <a:srgbClr val="008F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66" name="Line"/>
          <p:cNvSpPr/>
          <p:nvPr/>
        </p:nvSpPr>
        <p:spPr>
          <a:xfrm flipV="1">
            <a:off x="3588946" y="2260663"/>
            <a:ext cx="146699" cy="1960754"/>
          </a:xfrm>
          <a:prstGeom prst="line">
            <a:avLst/>
          </a:prstGeom>
          <a:ln w="25400">
            <a:solidFill>
              <a:srgbClr val="008F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Importance of Incoherent Diffraction"/>
          <p:cNvSpPr txBox="1"/>
          <p:nvPr>
            <p:ph type="title"/>
          </p:nvPr>
        </p:nvSpPr>
        <p:spPr>
          <a:xfrm>
            <a:off x="136525" y="44450"/>
            <a:ext cx="8931275" cy="661988"/>
          </a:xfrm>
          <a:prstGeom prst="rect">
            <a:avLst/>
          </a:prstGeom>
        </p:spPr>
        <p:txBody>
          <a:bodyPr/>
          <a:lstStyle/>
          <a:p>
            <a:pPr/>
            <a:r>
              <a:t>Importance of Incoherent Diffraction</a:t>
            </a:r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859" y="879019"/>
            <a:ext cx="2331899" cy="2948886"/>
          </a:xfrm>
          <a:prstGeom prst="rect">
            <a:avLst/>
          </a:prstGeom>
          <a:ln w="12700"/>
        </p:spPr>
      </p:pic>
      <p:sp>
        <p:nvSpPr>
          <p:cNvPr id="371" name="Nucleus dissociates: f ≠ i"/>
          <p:cNvSpPr txBox="1"/>
          <p:nvPr/>
        </p:nvSpPr>
        <p:spPr>
          <a:xfrm>
            <a:off x="2767576" y="823240"/>
            <a:ext cx="348332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>
                <a:latin typeface="+mn-lt"/>
                <a:ea typeface="+mn-ea"/>
                <a:cs typeface="+mn-cs"/>
                <a:sym typeface="Arial"/>
              </a:rPr>
              <a:t>Nucleus dissociates:</a:t>
            </a:r>
            <a:r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t>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≠</a:t>
            </a:r>
            <a:r>
              <a:t>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0680" y="1354381"/>
            <a:ext cx="4794850" cy="1333906"/>
          </a:xfrm>
          <a:prstGeom prst="rect">
            <a:avLst/>
          </a:prstGeom>
          <a:ln w="12700"/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1879" y="3012911"/>
            <a:ext cx="2410492" cy="573413"/>
          </a:xfrm>
          <a:prstGeom prst="rect">
            <a:avLst/>
          </a:prstGeom>
          <a:ln w="12700"/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11123" y="3012911"/>
            <a:ext cx="2718375" cy="573413"/>
          </a:xfrm>
          <a:prstGeom prst="rect">
            <a:avLst/>
          </a:prstGeom>
          <a:ln w="12700"/>
        </p:spPr>
      </p:pic>
      <p:sp>
        <p:nvSpPr>
          <p:cNvPr id="375" name="Line"/>
          <p:cNvSpPr/>
          <p:nvPr/>
        </p:nvSpPr>
        <p:spPr>
          <a:xfrm flipV="1">
            <a:off x="3907548" y="2651902"/>
            <a:ext cx="973376" cy="453080"/>
          </a:xfrm>
          <a:prstGeom prst="line">
            <a:avLst/>
          </a:prstGeom>
          <a:ln w="25400">
            <a:solidFill>
              <a:srgbClr val="0200FF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76" name="Line"/>
          <p:cNvSpPr/>
          <p:nvPr/>
        </p:nvSpPr>
        <p:spPr>
          <a:xfrm flipH="1" flipV="1">
            <a:off x="7113020" y="2524688"/>
            <a:ext cx="300723" cy="567706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77" name="Incoherent CS is the variance of the amplitude ⇒ measure of fluctuation of the source G(x, Q2, b)…"/>
          <p:cNvSpPr txBox="1"/>
          <p:nvPr>
            <p:ph type="body" sz="half" idx="1"/>
          </p:nvPr>
        </p:nvSpPr>
        <p:spPr>
          <a:xfrm>
            <a:off x="64475" y="3885548"/>
            <a:ext cx="4379415" cy="2948885"/>
          </a:xfrm>
          <a:prstGeom prst="rect">
            <a:avLst/>
          </a:prstGeom>
        </p:spPr>
        <p:txBody>
          <a:bodyPr/>
          <a:lstStyle/>
          <a:p>
            <a:pPr lvl="1" marL="254000">
              <a:defRPr sz="2000"/>
            </a:pPr>
            <a:r>
              <a:t>Incoherent CS is the </a:t>
            </a:r>
            <a:r>
              <a:rPr>
                <a:solidFill>
                  <a:srgbClr val="FF0000"/>
                </a:solidFill>
              </a:rPr>
              <a:t>variance</a:t>
            </a:r>
            <a:r>
              <a:t> of the amplitude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 </a:t>
            </a:r>
            <a:r>
              <a:rPr>
                <a:solidFill>
                  <a:srgbClr val="FF2600"/>
                </a:solidFill>
              </a:rPr>
              <a:t>measure of fluctuation of the source </a:t>
            </a:r>
            <a:r>
              <a:rPr i="1">
                <a:solidFill>
                  <a:srgbClr val="FF2600"/>
                </a:solidFill>
              </a:rPr>
              <a:t>G</a:t>
            </a:r>
            <a:r>
              <a:rPr>
                <a:solidFill>
                  <a:srgbClr val="FF2600"/>
                </a:solidFill>
              </a:rPr>
              <a:t>(</a:t>
            </a:r>
            <a:r>
              <a:rPr i="1">
                <a:solidFill>
                  <a:srgbClr val="FF2600"/>
                </a:solidFill>
              </a:rPr>
              <a:t>x</a:t>
            </a:r>
            <a:r>
              <a:rPr>
                <a:solidFill>
                  <a:srgbClr val="FF2600"/>
                </a:solidFill>
              </a:rPr>
              <a:t>, </a:t>
            </a:r>
            <a:r>
              <a:rPr i="1">
                <a:solidFill>
                  <a:srgbClr val="FF2600"/>
                </a:solidFill>
              </a:rPr>
              <a:t>Q</a:t>
            </a:r>
            <a:r>
              <a:rPr baseline="31999">
                <a:solidFill>
                  <a:srgbClr val="FF2600"/>
                </a:solidFill>
              </a:rPr>
              <a:t>2</a:t>
            </a:r>
            <a:r>
              <a:rPr>
                <a:solidFill>
                  <a:srgbClr val="FF2600"/>
                </a:solidFill>
              </a:rPr>
              <a:t>, </a:t>
            </a:r>
            <a:r>
              <a:rPr i="1">
                <a:solidFill>
                  <a:srgbClr val="FF2600"/>
                </a:solidFill>
              </a:rPr>
              <a:t>b</a:t>
            </a:r>
            <a:r>
              <a:rPr>
                <a:solidFill>
                  <a:srgbClr val="FF2600"/>
                </a:solidFill>
              </a:rPr>
              <a:t>)</a:t>
            </a:r>
            <a:endParaRPr>
              <a:solidFill>
                <a:srgbClr val="FF2600"/>
              </a:solidFill>
            </a:endParaRPr>
          </a:p>
          <a:p>
            <a:pPr lvl="1" marL="254000">
              <a:defRPr sz="2000"/>
            </a:pPr>
            <a:r>
              <a:t>Important for understanding of A+A, p+A correlations/shape fluctuations </a:t>
            </a:r>
          </a:p>
          <a:p>
            <a:pPr lvl="1" marL="254000">
              <a:defRPr sz="2000"/>
            </a:pPr>
            <a:r>
              <a:rPr i="1"/>
              <a:t>Note</a:t>
            </a:r>
            <a:r>
              <a:t>: Incoherent contribution disappears in black disk limit (see talk by H. Mäntysaari)</a:t>
            </a:r>
          </a:p>
        </p:txBody>
      </p:sp>
      <p:grpSp>
        <p:nvGrpSpPr>
          <p:cNvPr id="388" name="Group"/>
          <p:cNvGrpSpPr/>
          <p:nvPr/>
        </p:nvGrpSpPr>
        <p:grpSpPr>
          <a:xfrm>
            <a:off x="4419105" y="3910948"/>
            <a:ext cx="4610066" cy="2861342"/>
            <a:chOff x="0" y="0"/>
            <a:chExt cx="4610065" cy="2861341"/>
          </a:xfrm>
        </p:grpSpPr>
        <p:grpSp>
          <p:nvGrpSpPr>
            <p:cNvPr id="380" name="Group"/>
            <p:cNvGrpSpPr/>
            <p:nvPr/>
          </p:nvGrpSpPr>
          <p:grpSpPr>
            <a:xfrm>
              <a:off x="0" y="490389"/>
              <a:ext cx="3224284" cy="2370953"/>
              <a:chOff x="0" y="0"/>
              <a:chExt cx="3224283" cy="2370951"/>
            </a:xfrm>
          </p:grpSpPr>
          <p:pic>
            <p:nvPicPr>
              <p:cNvPr id="378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3224284" cy="2370952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79" name="Rectangle"/>
              <p:cNvSpPr/>
              <p:nvPr/>
            </p:nvSpPr>
            <p:spPr>
              <a:xfrm>
                <a:off x="562118" y="1561435"/>
                <a:ext cx="429963" cy="2862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81" name="Example from ep:"/>
            <p:cNvSpPr txBox="1"/>
            <p:nvPr/>
          </p:nvSpPr>
          <p:spPr>
            <a:xfrm>
              <a:off x="131799" y="-1"/>
              <a:ext cx="2345074" cy="422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1275" marR="41275" defTabSz="914400">
                <a:spcBef>
                  <a:spcPts val="400"/>
                </a:spcBef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Example from ep:</a:t>
              </a:r>
            </a:p>
          </p:txBody>
        </p:sp>
        <p:grpSp>
          <p:nvGrpSpPr>
            <p:cNvPr id="384" name="Group"/>
            <p:cNvGrpSpPr/>
            <p:nvPr/>
          </p:nvGrpSpPr>
          <p:grpSpPr>
            <a:xfrm>
              <a:off x="3197669" y="490389"/>
              <a:ext cx="1412397" cy="2314502"/>
              <a:chOff x="0" y="0"/>
              <a:chExt cx="1412396" cy="2314501"/>
            </a:xfrm>
          </p:grpSpPr>
          <p:pic>
            <p:nvPicPr>
              <p:cNvPr id="382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9012"/>
              <a:stretch>
                <a:fillRect/>
              </a:stretch>
            </p:blipFill>
            <p:spPr>
              <a:xfrm>
                <a:off x="0" y="1174235"/>
                <a:ext cx="1412397" cy="1140267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383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8219"/>
              <a:stretch>
                <a:fillRect/>
              </a:stretch>
            </p:blipFill>
            <p:spPr>
              <a:xfrm>
                <a:off x="0" y="0"/>
                <a:ext cx="1412397" cy="117768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385" name="Line"/>
            <p:cNvSpPr/>
            <p:nvPr/>
          </p:nvSpPr>
          <p:spPr>
            <a:xfrm flipH="1">
              <a:off x="1925915" y="1031487"/>
              <a:ext cx="1281483" cy="25123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86" name="Line"/>
            <p:cNvSpPr/>
            <p:nvPr/>
          </p:nvSpPr>
          <p:spPr>
            <a:xfrm flipH="1" flipV="1">
              <a:off x="698370" y="1499979"/>
              <a:ext cx="2523902" cy="67694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87" name="H. Mäntysaari,…"/>
            <p:cNvSpPr txBox="1"/>
            <p:nvPr/>
          </p:nvSpPr>
          <p:spPr>
            <a:xfrm>
              <a:off x="457818" y="1911744"/>
              <a:ext cx="1724324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H. Mäntysaari, </a:t>
              </a:r>
            </a:p>
            <a:p>
              <a:pPr/>
              <a:r>
                <a:t>B. Schenke,</a:t>
              </a:r>
            </a:p>
            <a:p>
              <a:pPr/>
              <a:r>
                <a:t>PRL 117 (2016) 052301</a:t>
              </a:r>
            </a:p>
          </p:txBody>
        </p:sp>
      </p:grpSp>
      <p:sp>
        <p:nvSpPr>
          <p:cNvPr id="38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4" name="Nuclear PDFs"/>
          <p:cNvSpPr txBox="1"/>
          <p:nvPr>
            <p:ph type="title"/>
          </p:nvPr>
        </p:nvSpPr>
        <p:spPr>
          <a:xfrm>
            <a:off x="106362" y="42068"/>
            <a:ext cx="8931276" cy="717551"/>
          </a:xfrm>
          <a:prstGeom prst="rect">
            <a:avLst/>
          </a:prstGeom>
        </p:spPr>
        <p:txBody>
          <a:bodyPr/>
          <a:lstStyle/>
          <a:p>
            <a:pPr/>
            <a:r>
              <a:t>Nuclear PDFs</a:t>
            </a:r>
          </a:p>
        </p:txBody>
      </p:sp>
      <p:sp>
        <p:nvSpPr>
          <p:cNvPr id="395" name="nPDFs less well known due to lack of data"/>
          <p:cNvSpPr txBox="1"/>
          <p:nvPr>
            <p:ph type="body" sz="quarter" idx="1"/>
          </p:nvPr>
        </p:nvSpPr>
        <p:spPr>
          <a:xfrm>
            <a:off x="114300" y="812800"/>
            <a:ext cx="8763000" cy="493534"/>
          </a:xfrm>
          <a:prstGeom prst="rect">
            <a:avLst/>
          </a:prstGeom>
        </p:spPr>
        <p:txBody>
          <a:bodyPr/>
          <a:lstStyle/>
          <a:p>
            <a:pPr/>
            <a:r>
              <a:t>nPDFs less well known due to lack of data</a:t>
            </a: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397" name="Shape 203"/>
          <p:cNvSpPr txBox="1"/>
          <p:nvPr/>
        </p:nvSpPr>
        <p:spPr>
          <a:xfrm>
            <a:off x="395121" y="5551666"/>
            <a:ext cx="8353758" cy="110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39" indent="40639" defTabSz="914400">
              <a:defRPr sz="22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e+A: </a:t>
            </a:r>
            <a:r>
              <a:rPr>
                <a:solidFill>
                  <a:srgbClr val="000000"/>
                </a:solidFill>
              </a:rPr>
              <a:t>Aim at extending our knowledge on structure functions into the realm where gluon saturation (higher twist) effects emerge </a:t>
            </a:r>
            <a:endParaRPr>
              <a:solidFill>
                <a:srgbClr val="000000"/>
              </a:solidFill>
            </a:endParaRPr>
          </a:p>
          <a:p>
            <a:pPr marR="40639" indent="40639" defTabSz="914400">
              <a:defRPr sz="22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00000"/>
                </a:solidFill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>
                <a:solidFill>
                  <a:srgbClr val="000000"/>
                </a:solidFill>
              </a:rPr>
              <a:t> different evolution (JIMWLK)</a:t>
            </a:r>
          </a:p>
        </p:txBody>
      </p:sp>
      <p:sp>
        <p:nvSpPr>
          <p:cNvPr id="398" name="Theory/models have to be able to describe the structure functions and their evolution…"/>
          <p:cNvSpPr txBox="1"/>
          <p:nvPr/>
        </p:nvSpPr>
        <p:spPr>
          <a:xfrm>
            <a:off x="5025117" y="1412696"/>
            <a:ext cx="3928330" cy="40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1275" marR="41275" defTabSz="914400">
              <a:spcBef>
                <a:spcPts val="400"/>
              </a:spcBef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Theory/models have to be able to describe the structure functions </a:t>
            </a:r>
            <a:r>
              <a:rPr>
                <a:solidFill>
                  <a:srgbClr val="FF2600"/>
                </a:solidFill>
              </a:rPr>
              <a:t>and their evolution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DGLAP: </a:t>
            </a:r>
          </a:p>
          <a:p>
            <a:pPr lvl="2" marL="736600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predicts Q</a:t>
            </a:r>
            <a:r>
              <a:rPr baseline="31999"/>
              <a:t>2</a:t>
            </a:r>
            <a:r>
              <a:t> but not A and x dependence 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Saturation models (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JIMWLK</a:t>
            </a:r>
            <a:r>
              <a:t>): </a:t>
            </a:r>
          </a:p>
          <a:p>
            <a:pPr lvl="2" marL="736600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 A and x dependence but not Q</a:t>
            </a:r>
            <a:r>
              <a:rPr baseline="31999"/>
              <a:t>2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Need: large Q</a:t>
            </a:r>
            <a:r>
              <a:rPr baseline="31999"/>
              <a:t>2</a:t>
            </a:r>
            <a:r>
              <a:t> lever-arm for fixed </a:t>
            </a:r>
            <a:r>
              <a:rPr i="1"/>
              <a:t>x</a:t>
            </a:r>
            <a:r>
              <a:t>, A-scan</a:t>
            </a:r>
          </a:p>
        </p:txBody>
      </p:sp>
      <p:pic>
        <p:nvPicPr>
          <p:cNvPr id="399" name="f.pdf" descr="f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32" y="1505144"/>
            <a:ext cx="4716187" cy="349211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2" name="EIC: Structure Functions in 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Structure Functions in eA</a:t>
            </a:r>
          </a:p>
        </p:txBody>
      </p:sp>
      <p:sp>
        <p:nvSpPr>
          <p:cNvPr id="403" name="EIC pseudo-data…"/>
          <p:cNvSpPr txBox="1"/>
          <p:nvPr>
            <p:ph type="body" sz="quarter" idx="1"/>
          </p:nvPr>
        </p:nvSpPr>
        <p:spPr>
          <a:xfrm>
            <a:off x="190500" y="788307"/>
            <a:ext cx="8541966" cy="1205702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EIC pseudo-data</a:t>
            </a:r>
          </a:p>
          <a:p>
            <a:pPr lvl="1">
              <a:defRPr sz="2200"/>
            </a:pPr>
            <a:r>
              <a:rPr>
                <a:solidFill>
                  <a:srgbClr val="FF2600"/>
                </a:solidFill>
              </a:rPr>
              <a:t>σ</a:t>
            </a:r>
            <a:r>
              <a:rPr baseline="-5999">
                <a:solidFill>
                  <a:srgbClr val="FF2600"/>
                </a:solidFill>
              </a:rPr>
              <a:t>red</a:t>
            </a:r>
            <a:r>
              <a:rPr baseline="-5999"/>
              <a:t>, </a:t>
            </a:r>
            <a:r>
              <a:t>F</a:t>
            </a:r>
            <a:r>
              <a:rPr baseline="-5999"/>
              <a:t>L</a:t>
            </a:r>
            <a:r>
              <a:t>, F</a:t>
            </a:r>
            <a:r>
              <a:rPr baseline="-5999"/>
              <a:t>2</a:t>
            </a:r>
            <a:r>
              <a:t>, F</a:t>
            </a:r>
            <a:r>
              <a:rPr baseline="-5999"/>
              <a:t>2</a:t>
            </a:r>
            <a:r>
              <a:rPr baseline="31999"/>
              <a:t>cc</a:t>
            </a:r>
            <a:r>
              <a:t> values from EPPS16 (state-of-the-art nPDF)</a:t>
            </a:r>
          </a:p>
          <a:p>
            <a:pPr lvl="1">
              <a:defRPr sz="2200"/>
            </a:pPr>
            <a:r>
              <a:t>Errors (sys and stat.) from simulations for ∫Ldt=10 fb</a:t>
            </a:r>
            <a:r>
              <a:rPr baseline="31999"/>
              <a:t>-1</a:t>
            </a:r>
            <a:r>
              <a:t>/A</a:t>
            </a:r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05" name="plot_RedCrossSecMinLogCombo.pdf" descr="plot_RedCrossSecMinLogComb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33" y="2767567"/>
            <a:ext cx="8137686" cy="4029340"/>
          </a:xfrm>
          <a:prstGeom prst="rect">
            <a:avLst/>
          </a:prstGeom>
          <a:ln w="12700"/>
        </p:spPr>
      </p:pic>
      <p:sp>
        <p:nvSpPr>
          <p:cNvPr id="406" name="arXiv:1708.01527, 1708.05654"/>
          <p:cNvSpPr txBox="1"/>
          <p:nvPr/>
        </p:nvSpPr>
        <p:spPr>
          <a:xfrm rot="5400000">
            <a:off x="7294675" y="4347735"/>
            <a:ext cx="3200175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275" marR="41275" defTabSz="914400">
              <a:spcBef>
                <a:spcPts val="400"/>
              </a:spcBef>
              <a:defRPr sz="17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arXiv:1708.01527, 1708.05654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3928" y="2126678"/>
            <a:ext cx="5275109" cy="57676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0" name="EIC: FL Structure Fun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EIC: F</a:t>
            </a:r>
            <a:r>
              <a:rPr baseline="-5999"/>
              <a:t>L</a:t>
            </a:r>
            <a:r>
              <a:t> Structure Function</a:t>
            </a:r>
          </a:p>
        </p:txBody>
      </p:sp>
      <p:sp>
        <p:nvSpPr>
          <p:cNvPr id="411" name="FL probes glue more directly…"/>
          <p:cNvSpPr txBox="1"/>
          <p:nvPr>
            <p:ph type="body" sz="quarter" idx="1"/>
          </p:nvPr>
        </p:nvSpPr>
        <p:spPr>
          <a:xfrm>
            <a:off x="114300" y="812800"/>
            <a:ext cx="8763000" cy="1377741"/>
          </a:xfrm>
          <a:prstGeom prst="rect">
            <a:avLst/>
          </a:prstGeom>
        </p:spPr>
        <p:txBody>
          <a:bodyPr/>
          <a:lstStyle/>
          <a:p>
            <a:pPr lvl="1"/>
            <a:r>
              <a:t>F</a:t>
            </a:r>
            <a:r>
              <a:rPr baseline="-5999"/>
              <a:t>L</a:t>
            </a:r>
            <a:r>
              <a:t> probes glue more directly</a:t>
            </a:r>
          </a:p>
          <a:p>
            <a:pPr lvl="1"/>
            <a:r>
              <a:t>F</a:t>
            </a:r>
            <a:r>
              <a:rPr baseline="-5999"/>
              <a:t>L</a:t>
            </a:r>
            <a:r>
              <a:t> is small and requires running at different √s and thus has larger systemic uncertainties than F</a:t>
            </a:r>
            <a:r>
              <a:rPr baseline="-5999"/>
              <a:t>2</a:t>
            </a:r>
          </a:p>
        </p:txBody>
      </p:sp>
      <p:sp>
        <p:nvSpPr>
          <p:cNvPr id="4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13" name="FL_Combo.pdf" descr="FL_Comb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3" y="2677903"/>
            <a:ext cx="7917174" cy="376342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16" name="LHeC: F2 Structure Fun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LHeC: F</a:t>
            </a:r>
            <a:r>
              <a:rPr baseline="-5999"/>
              <a:t>2</a:t>
            </a:r>
            <a:r>
              <a:t> Structure Functions </a:t>
            </a:r>
          </a:p>
        </p:txBody>
      </p:sp>
      <p:sp>
        <p:nvSpPr>
          <p:cNvPr id="417" name="Advantage at LHeC…"/>
          <p:cNvSpPr txBox="1"/>
          <p:nvPr>
            <p:ph type="body" sz="half" idx="1"/>
          </p:nvPr>
        </p:nvSpPr>
        <p:spPr>
          <a:xfrm>
            <a:off x="182562" y="4700587"/>
            <a:ext cx="8839201" cy="2052390"/>
          </a:xfrm>
          <a:prstGeom prst="rect">
            <a:avLst/>
          </a:prstGeom>
        </p:spPr>
        <p:txBody>
          <a:bodyPr/>
          <a:lstStyle/>
          <a:p>
            <a:pPr lvl="1">
              <a:defRPr sz="2300"/>
            </a:pPr>
            <a:r>
              <a:t>Advantage at LHeC</a:t>
            </a:r>
          </a:p>
          <a:p>
            <a:pPr lvl="2">
              <a:defRPr sz="2100"/>
            </a:pPr>
            <a:r>
              <a:t>NC+extended reach for CC</a:t>
            </a:r>
          </a:p>
          <a:p>
            <a:pPr lvl="2">
              <a:defRPr sz="2100"/>
            </a:pPr>
            <a:r>
              <a:t>substantial lower-x reach</a:t>
            </a:r>
          </a:p>
          <a:p>
            <a:pPr lvl="1">
              <a:defRPr sz="2300"/>
            </a:pPr>
            <a:r>
              <a:t>Errors in F</a:t>
            </a:r>
            <a:r>
              <a:rPr baseline="-5999"/>
              <a:t>L</a:t>
            </a:r>
            <a:r>
              <a:t> larger due to (voluntarily) restriction in √s range</a:t>
            </a:r>
          </a:p>
          <a:p>
            <a:pPr lvl="1">
              <a:defRPr sz="2300"/>
            </a:pPr>
            <a:r>
              <a:t>Neither at EIC nor LHeC luminosity is essential: σ</a:t>
            </a:r>
            <a:r>
              <a:rPr baseline="-5999"/>
              <a:t>sys</a:t>
            </a:r>
            <a:r>
              <a:t> is key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833" t="25679" r="5475" b="25679"/>
          <a:stretch>
            <a:fillRect/>
          </a:stretch>
        </p:blipFill>
        <p:spPr>
          <a:xfrm>
            <a:off x="154582" y="1197315"/>
            <a:ext cx="8311103" cy="3497482"/>
          </a:xfrm>
          <a:prstGeom prst="rect">
            <a:avLst/>
          </a:prstGeom>
          <a:ln w="12700"/>
        </p:spPr>
      </p:pic>
      <p:sp>
        <p:nvSpPr>
          <p:cNvPr id="420" name="σred(Pb) /σred(p)…"/>
          <p:cNvSpPr txBox="1"/>
          <p:nvPr/>
        </p:nvSpPr>
        <p:spPr>
          <a:xfrm>
            <a:off x="1187400" y="1285201"/>
            <a:ext cx="1621070" cy="5969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600"/>
            </a:pPr>
            <a:r>
              <a:t>σ</a:t>
            </a:r>
            <a:r>
              <a:rPr baseline="-5999"/>
              <a:t>red</a:t>
            </a:r>
            <a:r>
              <a:t>(Pb) /σ</a:t>
            </a:r>
            <a:r>
              <a:rPr baseline="-5999"/>
              <a:t>red</a:t>
            </a:r>
            <a:r>
              <a:t>(p)</a:t>
            </a:r>
          </a:p>
          <a:p>
            <a:pPr>
              <a:defRPr b="1" sz="1600"/>
            </a:pPr>
            <a:r>
              <a:t>NC</a:t>
            </a:r>
          </a:p>
        </p:txBody>
      </p:sp>
      <p:sp>
        <p:nvSpPr>
          <p:cNvPr id="421" name="Similar studies at LHeC ⇒ Pseudo-data"/>
          <p:cNvSpPr txBox="1"/>
          <p:nvPr/>
        </p:nvSpPr>
        <p:spPr>
          <a:xfrm>
            <a:off x="114300" y="734562"/>
            <a:ext cx="6561436" cy="53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1275" marR="41275" defTabSz="914400">
              <a:spcBef>
                <a:spcPts val="400"/>
              </a:spcBef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Similar studies at LHeC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</a:t>
            </a:r>
            <a:r>
              <a:t> Pseudo-data</a:t>
            </a:r>
          </a:p>
        </p:txBody>
      </p:sp>
      <p:sp>
        <p:nvSpPr>
          <p:cNvPr id="422" name="H. Paukkunen, POETIC 2018"/>
          <p:cNvSpPr txBox="1"/>
          <p:nvPr/>
        </p:nvSpPr>
        <p:spPr>
          <a:xfrm rot="5400000">
            <a:off x="7460406" y="2686843"/>
            <a:ext cx="243681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021EAA"/>
                </a:solidFill>
              </a:defRPr>
            </a:lvl1pPr>
          </a:lstStyle>
          <a:p>
            <a:pPr/>
            <a:r>
              <a:t>H. Paukkunen, POETIC 2018</a:t>
            </a:r>
          </a:p>
        </p:txBody>
      </p:sp>
      <p:sp>
        <p:nvSpPr>
          <p:cNvPr id="423" name="∫Ldt=10 fb-1/A"/>
          <p:cNvSpPr txBox="1"/>
          <p:nvPr/>
        </p:nvSpPr>
        <p:spPr>
          <a:xfrm>
            <a:off x="6761385" y="1421875"/>
            <a:ext cx="1402458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R="41275" indent="0" defTabSz="914400">
              <a:spcBef>
                <a:spcPts val="400"/>
              </a:spcBef>
              <a:buClr>
                <a:srgbClr val="FF2600"/>
              </a:buClr>
              <a:defRPr b="1"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∫Ldt=10 fb</a:t>
            </a:r>
            <a:r>
              <a:rPr baseline="31999"/>
              <a:t>-1</a:t>
            </a:r>
            <a:r>
              <a:t>/A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6" name="The Problem of Estimating nPDF Constraints"/>
          <p:cNvSpPr txBox="1"/>
          <p:nvPr>
            <p:ph type="title"/>
          </p:nvPr>
        </p:nvSpPr>
        <p:spPr>
          <a:xfrm>
            <a:off x="106362" y="-11113"/>
            <a:ext cx="8931276" cy="717551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</a:lstStyle>
          <a:p>
            <a:pPr/>
            <a:r>
              <a:t>The Problem of Estimating nPDF Constraints</a:t>
            </a:r>
          </a:p>
        </p:txBody>
      </p:sp>
      <p:sp>
        <p:nvSpPr>
          <p:cNvPr id="427" name="Methods:…"/>
          <p:cNvSpPr txBox="1"/>
          <p:nvPr>
            <p:ph type="body" idx="1"/>
          </p:nvPr>
        </p:nvSpPr>
        <p:spPr>
          <a:xfrm>
            <a:off x="114300" y="757237"/>
            <a:ext cx="8763001" cy="2976227"/>
          </a:xfrm>
          <a:prstGeom prst="rect">
            <a:avLst/>
          </a:prstGeom>
        </p:spPr>
        <p:txBody>
          <a:bodyPr/>
          <a:lstStyle/>
          <a:p>
            <a:pPr>
              <a:defRPr b="1" sz="2600">
                <a:solidFill>
                  <a:srgbClr val="021EAA"/>
                </a:solidFill>
              </a:defRPr>
            </a:pPr>
            <a:r>
              <a:t>Methods:</a:t>
            </a:r>
          </a:p>
          <a:p>
            <a:pPr lvl="1">
              <a:defRPr sz="2400"/>
            </a:pPr>
            <a:r>
              <a:t>Use σ</a:t>
            </a:r>
            <a:r>
              <a:rPr baseline="-5999"/>
              <a:t>red</a:t>
            </a:r>
            <a:r>
              <a:t> (includes F</a:t>
            </a:r>
            <a:r>
              <a:rPr baseline="-5999"/>
              <a:t>2</a:t>
            </a:r>
            <a:r>
              <a:t> and F</a:t>
            </a:r>
            <a:r>
              <a:rPr baseline="-5999"/>
              <a:t>L </a:t>
            </a:r>
            <a:r>
              <a:t>(F</a:t>
            </a:r>
            <a:r>
              <a:rPr baseline="-5999"/>
              <a:t>3</a:t>
            </a:r>
            <a:r>
              <a:t>)) pseudo data</a:t>
            </a:r>
          </a:p>
          <a:p>
            <a:pPr lvl="1">
              <a:defRPr sz="2400"/>
            </a:pPr>
            <a:r>
              <a:t>Re-weighting EPPS16</a:t>
            </a:r>
          </a:p>
          <a:p>
            <a:pPr lvl="2">
              <a:defRPr sz="2200"/>
            </a:pPr>
            <a:r>
              <a:t>EPPS16 is a bit stiff at low-x, over-constraints at low-x</a:t>
            </a:r>
          </a:p>
          <a:p>
            <a:pPr lvl="1">
              <a:defRPr sz="2400"/>
            </a:pPr>
            <a:r>
              <a:t>EPPS16* (arXiv:1708.05654, Hannu Paukkunen)</a:t>
            </a:r>
          </a:p>
          <a:p>
            <a:pPr lvl="2">
              <a:defRPr sz="2200"/>
            </a:pPr>
            <a:r>
              <a:t>more flexible form cures EPPS16 problem (low-x bias)</a:t>
            </a:r>
          </a:p>
          <a:p>
            <a:pPr lvl="2">
              <a:defRPr sz="2200"/>
            </a:pPr>
            <a:r>
              <a:t>might underestimate impact?</a:t>
            </a:r>
          </a:p>
        </p:txBody>
      </p:sp>
      <p:sp>
        <p:nvSpPr>
          <p:cNvPr id="4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grpSp>
        <p:nvGrpSpPr>
          <p:cNvPr id="431" name="Group"/>
          <p:cNvGrpSpPr/>
          <p:nvPr/>
        </p:nvGrpSpPr>
        <p:grpSpPr>
          <a:xfrm>
            <a:off x="477247" y="3784263"/>
            <a:ext cx="8037106" cy="2920664"/>
            <a:chOff x="0" y="0"/>
            <a:chExt cx="8037104" cy="2920663"/>
          </a:xfrm>
        </p:grpSpPr>
        <p:pic>
          <p:nvPicPr>
            <p:cNvPr id="42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0327" r="0" b="0"/>
            <a:stretch>
              <a:fillRect/>
            </a:stretch>
          </p:blipFill>
          <p:spPr>
            <a:xfrm>
              <a:off x="3833339" y="1394"/>
              <a:ext cx="4203766" cy="288204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43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49661"/>
            <a:stretch>
              <a:fillRect/>
            </a:stretch>
          </p:blipFill>
          <p:spPr>
            <a:xfrm>
              <a:off x="0" y="0"/>
              <a:ext cx="4203766" cy="292066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432" name="EPPS16"/>
          <p:cNvSpPr txBox="1"/>
          <p:nvPr/>
        </p:nvSpPr>
        <p:spPr>
          <a:xfrm>
            <a:off x="3206700" y="5848349"/>
            <a:ext cx="88245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/>
            </a:lvl1pPr>
          </a:lstStyle>
          <a:p>
            <a:pPr/>
            <a:r>
              <a:t>EPPS16</a:t>
            </a:r>
          </a:p>
        </p:txBody>
      </p:sp>
      <p:sp>
        <p:nvSpPr>
          <p:cNvPr id="433" name="EPPS16*"/>
          <p:cNvSpPr txBox="1"/>
          <p:nvPr/>
        </p:nvSpPr>
        <p:spPr>
          <a:xfrm>
            <a:off x="7029400" y="5848349"/>
            <a:ext cx="96153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600"/>
            </a:lvl1pPr>
          </a:lstStyle>
          <a:p>
            <a:pPr/>
            <a:r>
              <a:t>EPPS16*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38" name="EIC’s Impact on nPDFs (Rglu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EIC’s Impact on nPDFs (R</a:t>
            </a:r>
            <a:r>
              <a:rPr baseline="-5999"/>
              <a:t>glue</a:t>
            </a:r>
            <a:r>
              <a:t>)</a:t>
            </a:r>
          </a:p>
        </p:txBody>
      </p:sp>
      <p:sp>
        <p:nvSpPr>
          <p:cNvPr id="439" name="Improves uncertainties substantially out to 10-4…"/>
          <p:cNvSpPr txBox="1"/>
          <p:nvPr>
            <p:ph type="body" sz="half" idx="1"/>
          </p:nvPr>
        </p:nvSpPr>
        <p:spPr>
          <a:xfrm>
            <a:off x="4270755" y="1872401"/>
            <a:ext cx="4747880" cy="4815278"/>
          </a:xfrm>
          <a:prstGeom prst="rect">
            <a:avLst/>
          </a:prstGeom>
        </p:spPr>
        <p:txBody>
          <a:bodyPr/>
          <a:lstStyle/>
          <a:p>
            <a:pPr lvl="1"/>
            <a:r>
              <a:t>Improves uncertainties substantially out to 10</a:t>
            </a:r>
            <a:r>
              <a:rPr baseline="31999"/>
              <a:t>-4</a:t>
            </a:r>
          </a:p>
          <a:p>
            <a:pPr lvl="1"/>
            <a:r>
              <a:t>Shrinks uncertainty band by factors 4-8</a:t>
            </a:r>
          </a:p>
          <a:p>
            <a:pPr lvl="1"/>
            <a:r>
              <a:t>Charm: no additional constraint at low-x but dramatic impact at large-x</a:t>
            </a:r>
          </a:p>
        </p:txBody>
      </p:sp>
      <p:sp>
        <p:nvSpPr>
          <p:cNvPr id="4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41" name="nPDF_EIC.pdf" descr="nPDF_EIC.pdf"/>
          <p:cNvPicPr>
            <a:picLocks noChangeAspect="1"/>
          </p:cNvPicPr>
          <p:nvPr/>
        </p:nvPicPr>
        <p:blipFill>
          <a:blip r:embed="rId2">
            <a:extLst/>
          </a:blip>
          <a:srcRect l="50234" t="0" r="0" b="0"/>
          <a:stretch>
            <a:fillRect/>
          </a:stretch>
        </p:blipFill>
        <p:spPr>
          <a:xfrm>
            <a:off x="79242" y="840978"/>
            <a:ext cx="3900505" cy="5965895"/>
          </a:xfrm>
          <a:prstGeom prst="rect">
            <a:avLst/>
          </a:prstGeom>
          <a:ln w="12700"/>
        </p:spPr>
      </p:pic>
      <p:sp>
        <p:nvSpPr>
          <p:cNvPr id="442" name="Q2 ~ 1.7 GeV2"/>
          <p:cNvSpPr txBox="1"/>
          <p:nvPr/>
        </p:nvSpPr>
        <p:spPr>
          <a:xfrm>
            <a:off x="632089" y="2683261"/>
            <a:ext cx="123941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Q</a:t>
            </a:r>
            <a:r>
              <a:rPr baseline="31999"/>
              <a:t>2</a:t>
            </a:r>
            <a:r>
              <a:t> ~ 1.7 GeV</a:t>
            </a:r>
            <a:r>
              <a:rPr baseline="31999"/>
              <a:t>2</a:t>
            </a:r>
          </a:p>
        </p:txBody>
      </p:sp>
      <p:sp>
        <p:nvSpPr>
          <p:cNvPr id="443" name="Q2 ~ 10 GeV2"/>
          <p:cNvSpPr txBox="1"/>
          <p:nvPr/>
        </p:nvSpPr>
        <p:spPr>
          <a:xfrm>
            <a:off x="570419" y="5664863"/>
            <a:ext cx="119001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/>
            </a:pPr>
            <a:r>
              <a:t>Q</a:t>
            </a:r>
            <a:r>
              <a:rPr baseline="31999"/>
              <a:t>2</a:t>
            </a:r>
            <a:r>
              <a:t> ~ 10 GeV</a:t>
            </a:r>
            <a:r>
              <a:rPr baseline="31999"/>
              <a:t>2</a:t>
            </a:r>
          </a:p>
        </p:txBody>
      </p:sp>
      <p:pic>
        <p:nvPicPr>
          <p:cNvPr id="444" name="nPDF_EIC.pdf" descr="nPDF_EIC.pdf"/>
          <p:cNvPicPr>
            <a:picLocks noChangeAspect="1"/>
          </p:cNvPicPr>
          <p:nvPr/>
        </p:nvPicPr>
        <p:blipFill>
          <a:blip r:embed="rId2">
            <a:extLst/>
          </a:blip>
          <a:srcRect l="19133" t="72377" r="56415" b="21837"/>
          <a:stretch>
            <a:fillRect/>
          </a:stretch>
        </p:blipFill>
        <p:spPr>
          <a:xfrm>
            <a:off x="4435937" y="840978"/>
            <a:ext cx="4210061" cy="758300"/>
          </a:xfrm>
          <a:prstGeom prst="rect">
            <a:avLst/>
          </a:prstGeom>
          <a:ln w="12700"/>
        </p:spPr>
      </p:pic>
      <p:sp>
        <p:nvSpPr>
          <p:cNvPr id="445" name="arXiv:1708.01527"/>
          <p:cNvSpPr txBox="1"/>
          <p:nvPr/>
        </p:nvSpPr>
        <p:spPr>
          <a:xfrm>
            <a:off x="4287992" y="6408294"/>
            <a:ext cx="1486695" cy="28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275" marR="41275" algn="ctr" defTabSz="914400">
              <a:spcBef>
                <a:spcPts val="400"/>
              </a:spcBef>
              <a:defRPr b="1" sz="1300"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arXiv:1708.01527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3763" t="44718" r="14999" b="8274"/>
          <a:stretch>
            <a:fillRect/>
          </a:stretch>
        </p:blipFill>
        <p:spPr>
          <a:xfrm>
            <a:off x="1668509" y="2374965"/>
            <a:ext cx="5430488" cy="2687559"/>
          </a:xfrm>
          <a:prstGeom prst="rect">
            <a:avLst/>
          </a:prstGeom>
          <a:ln w="12700"/>
        </p:spPr>
      </p:pic>
      <p:sp>
        <p:nvSpPr>
          <p:cNvPr id="44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9" name="LHeC’s Impact on nPDFs (Rglu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LHeC’s Impact on nPDFs (R</a:t>
            </a:r>
            <a:r>
              <a:rPr baseline="-5999"/>
              <a:t>glue</a:t>
            </a:r>
            <a:r>
              <a:t>)</a:t>
            </a:r>
          </a:p>
        </p:txBody>
      </p:sp>
      <p:sp>
        <p:nvSpPr>
          <p:cNvPr id="450" name="Work in progress…"/>
          <p:cNvSpPr txBox="1"/>
          <p:nvPr>
            <p:ph type="body" sz="half" idx="1"/>
          </p:nvPr>
        </p:nvSpPr>
        <p:spPr>
          <a:xfrm>
            <a:off x="-25400" y="749300"/>
            <a:ext cx="9087595" cy="1666082"/>
          </a:xfrm>
          <a:prstGeom prst="rect">
            <a:avLst/>
          </a:prstGeom>
        </p:spPr>
        <p:txBody>
          <a:bodyPr/>
          <a:lstStyle/>
          <a:p>
            <a:pPr lvl="1">
              <a:defRPr sz="2400"/>
            </a:pPr>
            <a:r>
              <a:t>Work in progress</a:t>
            </a:r>
          </a:p>
          <a:p>
            <a:pPr lvl="2">
              <a:defRPr sz="2200"/>
            </a:pPr>
            <a:r>
              <a:t>Large correlations among the fit parameters</a:t>
            </a:r>
          </a:p>
          <a:p>
            <a:pPr lvl="2">
              <a:defRPr sz="2200"/>
            </a:pPr>
            <a:r>
              <a:t>Need MC methods to more reliably map the uncertainties</a:t>
            </a:r>
          </a:p>
          <a:p>
            <a:pPr lvl="1">
              <a:defRPr sz="2400"/>
            </a:pPr>
            <a:r>
              <a:t>A typical result using a more flexible form for the gluons: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52" name="Pages from armesto_DIS2018_180418.pdf" descr="Pages from armesto_DIS2018_18041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5334" y="5066020"/>
            <a:ext cx="3981097" cy="1793727"/>
          </a:xfrm>
          <a:prstGeom prst="rect">
            <a:avLst/>
          </a:prstGeom>
          <a:ln w="12700"/>
        </p:spPr>
      </p:pic>
      <p:sp>
        <p:nvSpPr>
          <p:cNvPr id="453" name="Alternative approach:…"/>
          <p:cNvSpPr txBox="1"/>
          <p:nvPr/>
        </p:nvSpPr>
        <p:spPr>
          <a:xfrm>
            <a:off x="148121" y="4786875"/>
            <a:ext cx="4930106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>
              <a:defRPr sz="2200" u="sng"/>
            </a:pPr>
            <a:r>
              <a:t>Alternative approach:</a:t>
            </a:r>
          </a:p>
          <a:p>
            <a:pPr>
              <a:defRPr sz="2200"/>
            </a:pPr>
            <a:r>
              <a:t>Use same pseudodata as above but within xFitter and HERAPDF2.0 parametrisation to estimate the ‘ultimate’ precision (Armesto &amp; Agostini):</a:t>
            </a:r>
          </a:p>
        </p:txBody>
      </p:sp>
      <p:sp>
        <p:nvSpPr>
          <p:cNvPr id="454" name="See also talk by N. Armesto"/>
          <p:cNvSpPr txBox="1"/>
          <p:nvPr/>
        </p:nvSpPr>
        <p:spPr>
          <a:xfrm>
            <a:off x="6609977" y="737393"/>
            <a:ext cx="243985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/>
            </a:lvl1pPr>
          </a:lstStyle>
          <a:p>
            <a:pPr/>
            <a:r>
              <a:t>See also talk by N. Armesto</a:t>
            </a:r>
          </a:p>
        </p:txBody>
      </p:sp>
      <p:sp>
        <p:nvSpPr>
          <p:cNvPr id="455" name="EPPS16*"/>
          <p:cNvSpPr txBox="1"/>
          <p:nvPr/>
        </p:nvSpPr>
        <p:spPr>
          <a:xfrm>
            <a:off x="5187041" y="2746529"/>
            <a:ext cx="74972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EPPS16*</a:t>
            </a:r>
          </a:p>
        </p:txBody>
      </p:sp>
      <p:sp>
        <p:nvSpPr>
          <p:cNvPr id="456" name="EPPS16*"/>
          <p:cNvSpPr txBox="1"/>
          <p:nvPr/>
        </p:nvSpPr>
        <p:spPr>
          <a:xfrm>
            <a:off x="2432242" y="4148093"/>
            <a:ext cx="74972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EPPS16*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an we experimentally find and explore a novel regime in QCD of weakly coupled high density matter?…"/>
          <p:cNvSpPr txBox="1"/>
          <p:nvPr/>
        </p:nvSpPr>
        <p:spPr>
          <a:xfrm>
            <a:off x="324209" y="2115679"/>
            <a:ext cx="6633411" cy="237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17500" marR="41275" indent="-317500" defTabSz="914400">
              <a:spcBef>
                <a:spcPts val="900"/>
              </a:spcBef>
              <a:buClr>
                <a:srgbClr val="FF2600"/>
              </a:buClr>
              <a:buSzPct val="175000"/>
              <a:buChar char="•"/>
              <a:defRPr sz="24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Can we experimentally find and explore a novel regime in QCD of weakly coupled high density matter? </a:t>
            </a:r>
          </a:p>
          <a:p>
            <a:pPr marL="317500" marR="41275" indent="-317500" defTabSz="914400">
              <a:spcBef>
                <a:spcPts val="900"/>
              </a:spcBef>
              <a:buClr>
                <a:srgbClr val="FF2600"/>
              </a:buClr>
              <a:buSzPct val="175000"/>
              <a:buChar char="•"/>
              <a:defRPr sz="24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What is the role of saturated strong gluon fields, and what are the degrees of freedom in this strongly interacting regime?</a:t>
            </a:r>
          </a:p>
        </p:txBody>
      </p:sp>
      <p:sp>
        <p:nvSpPr>
          <p:cNvPr id="18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89" name="Driving Fundamental Questions in e+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Driving Fundamental Questions in e+A</a:t>
            </a:r>
          </a:p>
        </p:txBody>
      </p:sp>
      <p:sp>
        <p:nvSpPr>
          <p:cNvPr id="190" name="What is the fundamental quark-gluon structure of light and heavy nuclei?"/>
          <p:cNvSpPr txBox="1"/>
          <p:nvPr>
            <p:ph type="body" sz="quarter" idx="1"/>
          </p:nvPr>
        </p:nvSpPr>
        <p:spPr>
          <a:xfrm>
            <a:off x="324209" y="1293388"/>
            <a:ext cx="6633411" cy="934879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2400"/>
            </a:lvl1pPr>
          </a:lstStyle>
          <a:p>
            <a:pPr/>
            <a:r>
              <a:t>What is the fundamental quark-gluon structure of light and heavy nuclei?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192" name="Nucleus is:"/>
          <p:cNvSpPr txBox="1"/>
          <p:nvPr/>
        </p:nvSpPr>
        <p:spPr>
          <a:xfrm>
            <a:off x="7167599" y="770167"/>
            <a:ext cx="178103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b="1" sz="2400">
                <a:solidFill>
                  <a:srgbClr val="94175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Nucleus is:</a:t>
            </a:r>
          </a:p>
        </p:txBody>
      </p:sp>
      <p:grpSp>
        <p:nvGrpSpPr>
          <p:cNvPr id="195" name="Group"/>
          <p:cNvGrpSpPr/>
          <p:nvPr/>
        </p:nvGrpSpPr>
        <p:grpSpPr>
          <a:xfrm>
            <a:off x="6784771" y="1186787"/>
            <a:ext cx="2053584" cy="1097281"/>
            <a:chOff x="0" y="0"/>
            <a:chExt cx="2053582" cy="1097280"/>
          </a:xfrm>
        </p:grpSpPr>
        <p:sp>
          <p:nvSpPr>
            <p:cNvPr id="193" name="⎧…"/>
            <p:cNvSpPr txBox="1"/>
            <p:nvPr/>
          </p:nvSpPr>
          <p:spPr>
            <a:xfrm flipH="1">
              <a:off x="0" y="0"/>
              <a:ext cx="498888" cy="1097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9" marR="40639" defTabSz="914400">
                <a:lnSpc>
                  <a:spcPct val="40000"/>
                </a:lnSpc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⎧</a:t>
              </a:r>
            </a:p>
            <a:p>
              <a:pPr marL="40639" marR="40639" defTabSz="914400">
                <a:lnSpc>
                  <a:spcPct val="40000"/>
                </a:lnSpc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⎨</a:t>
              </a:r>
            </a:p>
            <a:p>
              <a:pPr marL="40639" marR="40639" defTabSz="914400">
                <a:lnSpc>
                  <a:spcPct val="40000"/>
                </a:lnSpc>
                <a:defRPr sz="28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⎩</a:t>
              </a:r>
            </a:p>
          </p:txBody>
        </p:sp>
        <p:sp>
          <p:nvSpPr>
            <p:cNvPr id="194" name="Object of…"/>
            <p:cNvSpPr txBox="1"/>
            <p:nvPr/>
          </p:nvSpPr>
          <p:spPr>
            <a:xfrm>
              <a:off x="493109" y="85630"/>
              <a:ext cx="1560474" cy="802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defRPr b="1" sz="24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Object of</a:t>
              </a:r>
            </a:p>
            <a:p>
              <a:pPr marL="40639" marR="40639" defTabSz="914400">
                <a:defRPr b="1" sz="24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Interest</a:t>
              </a:r>
            </a:p>
          </p:txBody>
        </p:sp>
      </p:grpSp>
      <p:sp>
        <p:nvSpPr>
          <p:cNvPr id="196" name="Quark &amp; gluon distribution in nuclei (nPDF, nTMD, nGPD)…"/>
          <p:cNvSpPr txBox="1"/>
          <p:nvPr/>
        </p:nvSpPr>
        <p:spPr>
          <a:xfrm>
            <a:off x="-20999" y="2117397"/>
            <a:ext cx="6633411" cy="2691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Quark &amp; gluon distribution in nuclei (nPDF, nTMD, nGPD)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Source of nuclear modification?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Short range forces in nuclei: Can they be described in terms of the quark and gluon degrees of freedom?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Impact: High-Temperature QCD, Nuclear Structure</a:t>
            </a:r>
          </a:p>
        </p:txBody>
      </p:sp>
      <p:sp>
        <p:nvSpPr>
          <p:cNvPr id="197" name="Gluon saturation, QSA(x) ~ QS(x)∙A⅓…"/>
          <p:cNvSpPr txBox="1"/>
          <p:nvPr/>
        </p:nvSpPr>
        <p:spPr>
          <a:xfrm>
            <a:off x="-42821" y="4509209"/>
            <a:ext cx="6041877" cy="1472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Gluon saturation, Q</a:t>
            </a:r>
            <a:r>
              <a:rPr baseline="-5999"/>
              <a:t>S</a:t>
            </a:r>
            <a:r>
              <a:rPr baseline="31999"/>
              <a:t>A</a:t>
            </a:r>
            <a:r>
              <a:t>(x) ~ Q</a:t>
            </a:r>
            <a:r>
              <a:rPr baseline="-5999"/>
              <a:t>S</a:t>
            </a:r>
            <a:r>
              <a:t>(x)∙</a:t>
            </a:r>
            <a:r>
              <a:rPr>
                <a:solidFill>
                  <a:srgbClr val="FF2600"/>
                </a:solidFill>
              </a:rPr>
              <a:t>A</a:t>
            </a:r>
            <a:r>
              <a:rPr baseline="31999">
                <a:solidFill>
                  <a:srgbClr val="FF2600"/>
                </a:solidFill>
              </a:rPr>
              <a:t>⅓</a:t>
            </a:r>
            <a:endParaRPr>
              <a:solidFill>
                <a:srgbClr val="FF2600"/>
              </a:solidFill>
            </a:endParaRP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Color Glass Condensate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New evolution equations (JIMWLK, BK)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Universality?</a:t>
            </a:r>
          </a:p>
        </p:txBody>
      </p:sp>
      <p:sp>
        <p:nvSpPr>
          <p:cNvPr id="198" name="Can the nuclear color filter provide novel insight into propagation, attenuation and hadronization of colored probes?"/>
          <p:cNvSpPr txBox="1"/>
          <p:nvPr/>
        </p:nvSpPr>
        <p:spPr>
          <a:xfrm>
            <a:off x="324209" y="4480190"/>
            <a:ext cx="6633411" cy="1267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317500" marR="41275" indent="-317500" defTabSz="914400">
              <a:spcBef>
                <a:spcPts val="900"/>
              </a:spcBef>
              <a:buClr>
                <a:srgbClr val="FF2600"/>
              </a:buClr>
              <a:buSzPct val="17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Can the nuclear color filter provide novel insight into propagation, attenuation and hadronization of colored probes?</a:t>
            </a:r>
          </a:p>
        </p:txBody>
      </p:sp>
      <p:sp>
        <p:nvSpPr>
          <p:cNvPr id="199" name="Energy loss in cold nuclear matter…"/>
          <p:cNvSpPr txBox="1"/>
          <p:nvPr/>
        </p:nvSpPr>
        <p:spPr>
          <a:xfrm>
            <a:off x="-42821" y="5752470"/>
            <a:ext cx="5888318" cy="88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Energy loss in cold nuclear matter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Fragmentation Functions</a:t>
            </a:r>
          </a:p>
        </p:txBody>
      </p:sp>
      <p:grpSp>
        <p:nvGrpSpPr>
          <p:cNvPr id="202" name="Group"/>
          <p:cNvGrpSpPr/>
          <p:nvPr/>
        </p:nvGrpSpPr>
        <p:grpSpPr>
          <a:xfrm>
            <a:off x="6454963" y="1835610"/>
            <a:ext cx="2298857" cy="2720200"/>
            <a:chOff x="0" y="0"/>
            <a:chExt cx="2298856" cy="2720199"/>
          </a:xfrm>
        </p:grpSpPr>
        <p:sp>
          <p:nvSpPr>
            <p:cNvPr id="200" name="Amplifier"/>
            <p:cNvSpPr txBox="1"/>
            <p:nvPr/>
          </p:nvSpPr>
          <p:spPr>
            <a:xfrm>
              <a:off x="822917" y="1267248"/>
              <a:ext cx="147594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4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Amplifier</a:t>
              </a:r>
            </a:p>
          </p:txBody>
        </p:sp>
        <p:sp>
          <p:nvSpPr>
            <p:cNvPr id="201" name="⎧…"/>
            <p:cNvSpPr txBox="1"/>
            <p:nvPr/>
          </p:nvSpPr>
          <p:spPr>
            <a:xfrm flipH="1">
              <a:off x="0" y="0"/>
              <a:ext cx="842203" cy="272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9" marR="40639" defTabSz="914400">
                <a:lnSpc>
                  <a:spcPct val="40000"/>
                </a:lnSpc>
                <a:defRPr sz="3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40639" marR="40639" defTabSz="914400">
                <a:lnSpc>
                  <a:spcPct val="40000"/>
                </a:lnSpc>
                <a:defRPr sz="3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⎧</a:t>
              </a:r>
            </a:p>
            <a:p>
              <a:pPr marL="40639" marR="40639" defTabSz="914400">
                <a:lnSpc>
                  <a:spcPct val="40000"/>
                </a:lnSpc>
                <a:defRPr sz="3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⎪⎪⎨</a:t>
              </a:r>
            </a:p>
            <a:p>
              <a:pPr marL="40639" marR="40639" defTabSz="914400">
                <a:lnSpc>
                  <a:spcPct val="40000"/>
                </a:lnSpc>
                <a:defRPr sz="3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⎪⎪⎩</a:t>
              </a:r>
            </a:p>
          </p:txBody>
        </p:sp>
      </p:grpSp>
      <p:grpSp>
        <p:nvGrpSpPr>
          <p:cNvPr id="205" name="Group"/>
          <p:cNvGrpSpPr/>
          <p:nvPr/>
        </p:nvGrpSpPr>
        <p:grpSpPr>
          <a:xfrm>
            <a:off x="6442263" y="4171004"/>
            <a:ext cx="2273805" cy="1784483"/>
            <a:chOff x="0" y="0"/>
            <a:chExt cx="2273803" cy="1784481"/>
          </a:xfrm>
        </p:grpSpPr>
        <p:sp>
          <p:nvSpPr>
            <p:cNvPr id="203" name="Analyzer"/>
            <p:cNvSpPr txBox="1"/>
            <p:nvPr/>
          </p:nvSpPr>
          <p:spPr>
            <a:xfrm>
              <a:off x="848317" y="750089"/>
              <a:ext cx="1425487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4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Analyzer</a:t>
              </a:r>
            </a:p>
          </p:txBody>
        </p:sp>
        <p:sp>
          <p:nvSpPr>
            <p:cNvPr id="204" name="⎧…"/>
            <p:cNvSpPr txBox="1"/>
            <p:nvPr/>
          </p:nvSpPr>
          <p:spPr>
            <a:xfrm flipH="1">
              <a:off x="0" y="-1"/>
              <a:ext cx="842203" cy="1784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9" marR="40639" defTabSz="914400">
                <a:lnSpc>
                  <a:spcPct val="40000"/>
                </a:lnSpc>
                <a:defRPr sz="2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  <a:p>
              <a:pPr marL="40639" marR="40639" defTabSz="914400">
                <a:lnSpc>
                  <a:spcPct val="40000"/>
                </a:lnSpc>
                <a:defRPr sz="2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⎧</a:t>
              </a:r>
            </a:p>
            <a:p>
              <a:pPr marL="40639" marR="40639" defTabSz="914400">
                <a:lnSpc>
                  <a:spcPct val="40000"/>
                </a:lnSpc>
                <a:defRPr sz="2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⎪⎨</a:t>
              </a:r>
            </a:p>
            <a:p>
              <a:pPr marL="40639" marR="40639" defTabSz="914400">
                <a:lnSpc>
                  <a:spcPct val="40000"/>
                </a:lnSpc>
                <a:defRPr sz="2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⎪⎩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8"/>
      <p:bldP build="whole" bldLvl="1" animBg="1" rev="0" advAuto="0" spid="199" grpId="9"/>
      <p:bldP build="whole" bldLvl="1" animBg="1" rev="0" advAuto="0" spid="196" grpId="1"/>
      <p:bldP build="whole" bldLvl="1" animBg="1" rev="0" advAuto="0" spid="196" grpId="2"/>
      <p:bldP build="whole" bldLvl="1" animBg="1" rev="0" advAuto="0" spid="202" grpId="4"/>
      <p:bldP build="whole" bldLvl="1" animBg="1" rev="0" advAuto="0" spid="197" grpId="5"/>
      <p:bldP build="whole" bldLvl="1" animBg="1" rev="0" advAuto="0" spid="197" grpId="6"/>
      <p:bldP build="whole" bldLvl="1" animBg="1" rev="0" advAuto="0" spid="187" grpId="3"/>
      <p:bldP build="whole" bldLvl="1" animBg="1" rev="0" advAuto="0" spid="198" grpId="7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59" name="Exploring QCD at Large Q2, 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Exploring QCD at Large Q</a:t>
            </a:r>
            <a:r>
              <a:rPr baseline="31999"/>
              <a:t>2</a:t>
            </a:r>
            <a:r>
              <a:t>,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</a:t>
            </a:r>
          </a:p>
        </p:txBody>
      </p:sp>
      <p:sp>
        <p:nvSpPr>
          <p:cNvPr id="460" name="Color propagation and neutralization…"/>
          <p:cNvSpPr txBox="1"/>
          <p:nvPr>
            <p:ph type="body" sz="half" idx="1"/>
          </p:nvPr>
        </p:nvSpPr>
        <p:spPr>
          <a:xfrm>
            <a:off x="114300" y="734486"/>
            <a:ext cx="8763000" cy="255052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100"/>
              </a:spcBef>
              <a:buClrTx/>
              <a:buSzTx/>
              <a:buNone/>
              <a:defRPr b="1">
                <a:solidFill>
                  <a:srgbClr val="021EAA"/>
                </a:solidFill>
              </a:defRPr>
            </a:pPr>
            <a:r>
              <a:t>Color propagation and neutralization </a:t>
            </a:r>
          </a:p>
          <a:p>
            <a:pPr marL="293076" indent="-293076">
              <a:defRPr sz="2400"/>
            </a:pPr>
            <a:r>
              <a:t>Fundamental QCD Processes:</a:t>
            </a:r>
          </a:p>
          <a:p>
            <a:pPr lvl="1" marL="610576" indent="-293076">
              <a:defRPr sz="2400"/>
            </a:pPr>
            <a:r>
              <a:t>Partonic elastic scattering</a:t>
            </a:r>
          </a:p>
          <a:p>
            <a:pPr lvl="1" marL="610576" indent="-293076">
              <a:defRPr sz="2400"/>
            </a:pPr>
            <a:r>
              <a:t>Gluon bremsstrahlung in vacuum and in medium (E-loss)</a:t>
            </a:r>
          </a:p>
          <a:p>
            <a:pPr lvl="1" marL="610576" indent="-293076">
              <a:defRPr sz="2400"/>
            </a:pPr>
            <a:r>
              <a:t>Color neutralization</a:t>
            </a:r>
          </a:p>
          <a:p>
            <a:pPr lvl="1" marL="610576" indent="-293076">
              <a:defRPr sz="2400"/>
            </a:pPr>
            <a:r>
              <a:t>Hadron formation</a:t>
            </a:r>
          </a:p>
        </p:txBody>
      </p:sp>
      <p:sp>
        <p:nvSpPr>
          <p:cNvPr id="4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62" name="hadronization.pdf" descr="hadronization.pdf"/>
          <p:cNvPicPr>
            <a:picLocks noChangeAspect="1"/>
          </p:cNvPicPr>
          <p:nvPr/>
        </p:nvPicPr>
        <p:blipFill>
          <a:blip r:embed="rId2">
            <a:extLst/>
          </a:blip>
          <a:srcRect l="0" t="5279" r="0" b="5900"/>
          <a:stretch>
            <a:fillRect/>
          </a:stretch>
        </p:blipFill>
        <p:spPr>
          <a:xfrm>
            <a:off x="400454" y="3662110"/>
            <a:ext cx="3050222" cy="3006102"/>
          </a:xfrm>
          <a:prstGeom prst="rect">
            <a:avLst/>
          </a:prstGeom>
          <a:ln w="12700"/>
        </p:spPr>
      </p:pic>
      <p:sp>
        <p:nvSpPr>
          <p:cNvPr id="463" name="Nuclei as space-time analyzer…"/>
          <p:cNvSpPr txBox="1"/>
          <p:nvPr/>
        </p:nvSpPr>
        <p:spPr>
          <a:xfrm>
            <a:off x="4000971" y="3923948"/>
            <a:ext cx="5004927" cy="2744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293076" marR="41275" indent="-293076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4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Nuclei as space-time analyzer</a:t>
            </a:r>
          </a:p>
          <a:p>
            <a:pPr lvl="1" marL="610576" marR="41275" indent="-293076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high Q</a:t>
            </a:r>
            <a:r>
              <a:rPr baseline="31999"/>
              <a:t>2</a:t>
            </a:r>
            <a:r>
              <a:t> and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 </a:t>
            </a:r>
            <a:r>
              <a:t>(→ large x):</a:t>
            </a:r>
          </a:p>
          <a:p>
            <a:pPr lvl="2" marL="928076" marR="41275" indent="-293076" defTabSz="914400">
              <a:spcBef>
                <a:spcPts val="400"/>
              </a:spcBef>
              <a:buClr>
                <a:srgbClr val="011993"/>
              </a:buClr>
              <a:buSzPct val="80000"/>
              <a:buChar char="๏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Energy of struck quark (the probe) is known </a:t>
            </a:r>
          </a:p>
          <a:p>
            <a:pPr lvl="2" marL="928076" marR="41275" indent="-293076" defTabSz="914400">
              <a:spcBef>
                <a:spcPts val="400"/>
              </a:spcBef>
              <a:buClr>
                <a:srgbClr val="011993"/>
              </a:buClr>
              <a:buSzPct val="80000"/>
              <a:buChar char="๏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 color spectators (as in p+A)</a:t>
            </a:r>
          </a:p>
          <a:p>
            <a:pPr lvl="2" marL="928076" marR="41275" indent="-293076" defTabSz="914400">
              <a:spcBef>
                <a:spcPts val="400"/>
              </a:spcBef>
              <a:buClr>
                <a:srgbClr val="011993"/>
              </a:buClr>
              <a:buSzPct val="80000"/>
              <a:buChar char="๏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Hadronization in and out of medium can be varied (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n)</a:t>
            </a:r>
          </a:p>
        </p:txBody>
      </p:sp>
      <p:sp>
        <p:nvSpPr>
          <p:cNvPr id="464" name="⎧⎨…"/>
          <p:cNvSpPr txBox="1"/>
          <p:nvPr/>
        </p:nvSpPr>
        <p:spPr>
          <a:xfrm flipH="1">
            <a:off x="3382900" y="2289433"/>
            <a:ext cx="590264" cy="1266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defTabSz="914400">
              <a:lnSpc>
                <a:spcPct val="40000"/>
              </a:lnSpc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40639" marR="40639" defTabSz="914400">
              <a:lnSpc>
                <a:spcPct val="40000"/>
              </a:lnSpc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⎧⎨</a:t>
            </a:r>
          </a:p>
          <a:p>
            <a:pPr marL="40639" marR="40639" defTabSz="914400">
              <a:lnSpc>
                <a:spcPct val="40000"/>
              </a:lnSpc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⎩</a:t>
            </a:r>
          </a:p>
        </p:txBody>
      </p:sp>
      <p:sp>
        <p:nvSpPr>
          <p:cNvPr id="465" name="dynamic confinement"/>
          <p:cNvSpPr txBox="1"/>
          <p:nvPr/>
        </p:nvSpPr>
        <p:spPr>
          <a:xfrm>
            <a:off x="4036559" y="2699229"/>
            <a:ext cx="303506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solidFill>
                  <a:srgbClr val="941751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dynamic confinement</a:t>
            </a:r>
          </a:p>
        </p:txBody>
      </p:sp>
      <p:sp>
        <p:nvSpPr>
          <p:cNvPr id="466" name="High Energy: hadronization outside…"/>
          <p:cNvSpPr txBox="1"/>
          <p:nvPr/>
        </p:nvSpPr>
        <p:spPr>
          <a:xfrm>
            <a:off x="318016" y="3621663"/>
            <a:ext cx="3214925" cy="51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300"/>
            </a:pPr>
            <a:r>
              <a:rPr>
                <a:solidFill>
                  <a:srgbClr val="021EAA"/>
                </a:solidFill>
              </a:rPr>
              <a:t>High Energy</a:t>
            </a:r>
            <a:r>
              <a:t>: hadronization outside</a:t>
            </a:r>
          </a:p>
          <a:p>
            <a:pPr>
              <a:defRPr b="1" sz="1300"/>
            </a:pPr>
            <a:r>
              <a:t>→ partonic evolution altered in medium</a:t>
            </a:r>
          </a:p>
        </p:txBody>
      </p:sp>
      <p:sp>
        <p:nvSpPr>
          <p:cNvPr id="467" name="Low Energy: hadronization inside…"/>
          <p:cNvSpPr txBox="1"/>
          <p:nvPr/>
        </p:nvSpPr>
        <p:spPr>
          <a:xfrm>
            <a:off x="285408" y="5139249"/>
            <a:ext cx="3673222" cy="51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300"/>
            </a:pPr>
            <a:r>
              <a:rPr>
                <a:solidFill>
                  <a:srgbClr val="021EAA"/>
                </a:solidFill>
              </a:rPr>
              <a:t>Low Energy</a:t>
            </a:r>
            <a:r>
              <a:t>: hadronization inside</a:t>
            </a:r>
          </a:p>
          <a:p>
            <a:pPr>
              <a:defRPr b="1" sz="1300"/>
            </a:pPr>
            <a:r>
              <a:t>→  formation time, (pre-) hadronic absorption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70" name="MR_v7_portrait.pdf" descr="MR_v7_portrai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818193"/>
            <a:ext cx="3976889" cy="4864101"/>
          </a:xfrm>
          <a:prstGeom prst="rect">
            <a:avLst/>
          </a:prstGeom>
          <a:ln w="12700"/>
        </p:spPr>
      </p:pic>
      <p:sp>
        <p:nvSpPr>
          <p:cNvPr id="471" name="Multiplicity Ratios: Semi-Inclusive Studies"/>
          <p:cNvSpPr txBox="1"/>
          <p:nvPr>
            <p:ph type="title"/>
          </p:nvPr>
        </p:nvSpPr>
        <p:spPr>
          <a:xfrm>
            <a:off x="136525" y="44450"/>
            <a:ext cx="8931275" cy="69665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pPr/>
            <a:r>
              <a:t>Multiplicity Ratios: Semi-Inclusive Studies</a:t>
            </a:r>
          </a:p>
        </p:txBody>
      </p:sp>
      <p:sp>
        <p:nvSpPr>
          <p:cNvPr id="472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473" name="HERMES: ν = 2-25 GeV…"/>
          <p:cNvSpPr txBox="1"/>
          <p:nvPr/>
        </p:nvSpPr>
        <p:spPr>
          <a:xfrm>
            <a:off x="4460594" y="798325"/>
            <a:ext cx="3237482" cy="1486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329D6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200"/>
              <a:t>HERMES: </a:t>
            </a:r>
            <a:r>
              <a:rPr sz="2200">
                <a:latin typeface="Symbol"/>
                <a:ea typeface="Symbol"/>
                <a:cs typeface="Symbol"/>
                <a:sym typeface="Symbol"/>
              </a:rPr>
              <a:t>n = </a:t>
            </a:r>
            <a:r>
              <a:rPr sz="2200"/>
              <a:t>2-25 GeV</a:t>
            </a:r>
            <a:endParaRPr sz="2200"/>
          </a:p>
          <a:p>
            <a:pPr marL="40639" marR="40639" defTabSz="914400">
              <a:buClr>
                <a:srgbClr val="0329D6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2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</a:rPr>
              <a:t>EIC:</a:t>
            </a:r>
            <a:r>
              <a:rPr sz="22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 </a:t>
            </a:r>
            <a:r>
              <a:rPr sz="2200"/>
              <a:t>10 &lt; </a:t>
            </a:r>
            <a:r>
              <a:rPr sz="22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2200"/>
              <a:t> &lt; 1600 GeV</a:t>
            </a:r>
            <a:endParaRPr sz="2200"/>
          </a:p>
          <a:p>
            <a:pPr marL="40639" marR="40639" defTabSz="914400">
              <a:buClr>
                <a:srgbClr val="0329D6"/>
              </a:buClr>
              <a:buFont typeface="Times New Roman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2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</a:rPr>
              <a:t>LHeC:</a:t>
            </a:r>
            <a:r>
              <a:rPr sz="22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  </a:t>
            </a:r>
            <a:r>
              <a:rPr sz="22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2200"/>
              <a:t> &lt; 5∙10</a:t>
            </a:r>
            <a:r>
              <a:rPr baseline="31999" sz="2200"/>
              <a:t>5</a:t>
            </a:r>
            <a:r>
              <a:rPr sz="2200"/>
              <a:t> GeV</a:t>
            </a:r>
            <a:endParaRPr sz="2200"/>
          </a:p>
          <a:p>
            <a:pPr marL="40639" marR="40639" defTabSz="914400">
              <a:buClr>
                <a:srgbClr val="0329D6"/>
              </a:buClr>
              <a:buFont typeface="Times New Roman"/>
              <a:defRPr sz="18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200"/>
              <a:t>LHeC+</a:t>
            </a:r>
            <a:r>
              <a:rPr sz="2200">
                <a:uFill>
                  <a:solidFill>
                    <a:srgbClr val="0329D6"/>
                  </a:solidFill>
                </a:uFill>
              </a:rPr>
              <a:t>EIC:</a:t>
            </a:r>
            <a:r>
              <a:rPr sz="2200">
                <a:uFill>
                  <a:solidFill>
                    <a:srgbClr val="008F00"/>
                  </a:solidFill>
                </a:uFill>
              </a:rPr>
              <a:t> </a:t>
            </a:r>
            <a:r>
              <a:rPr i="1" sz="2200">
                <a:uFill>
                  <a:solidFill>
                    <a:srgbClr val="032CE2"/>
                  </a:solidFill>
                </a:uFill>
              </a:rPr>
              <a:t>heavy flavor</a:t>
            </a:r>
            <a:r>
              <a:rPr sz="2200">
                <a:uFill>
                  <a:solidFill>
                    <a:srgbClr val="032CE2"/>
                  </a:solidFill>
                </a:uFill>
              </a:rPr>
              <a:t>!</a:t>
            </a:r>
          </a:p>
        </p:txBody>
      </p:sp>
      <p:sp>
        <p:nvSpPr>
          <p:cNvPr id="474" name="Different…"/>
          <p:cNvSpPr txBox="1"/>
          <p:nvPr/>
        </p:nvSpPr>
        <p:spPr>
          <a:xfrm>
            <a:off x="898985" y="3732406"/>
            <a:ext cx="1437925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18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Different </a:t>
            </a:r>
          </a:p>
          <a:p>
            <a:pPr marL="40639" marR="40639" defTabSz="914400">
              <a:defRPr sz="18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models</a:t>
            </a:r>
          </a:p>
        </p:txBody>
      </p:sp>
      <p:grpSp>
        <p:nvGrpSpPr>
          <p:cNvPr id="477" name="Group"/>
          <p:cNvGrpSpPr/>
          <p:nvPr/>
        </p:nvGrpSpPr>
        <p:grpSpPr>
          <a:xfrm>
            <a:off x="-20918" y="5616572"/>
            <a:ext cx="4726266" cy="1103810"/>
            <a:chOff x="0" y="38601"/>
            <a:chExt cx="4726265" cy="1103808"/>
          </a:xfrm>
        </p:grpSpPr>
        <p:sp>
          <p:nvSpPr>
            <p:cNvPr id="475" name="Slope of D’s sensitive to q and FF…"/>
            <p:cNvSpPr txBox="1"/>
            <p:nvPr/>
          </p:nvSpPr>
          <p:spPr>
            <a:xfrm>
              <a:off x="0" y="38601"/>
              <a:ext cx="4726266" cy="1103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294640" marR="40639" indent="-254000" defTabSz="914400">
                <a:buClr>
                  <a:srgbClr val="FF2600"/>
                </a:buClr>
                <a:buSzPct val="125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Slope of D’s sensitive to q and FF</a:t>
              </a:r>
            </a:p>
            <a:p>
              <a:pPr marL="294640" marR="40639" indent="-254000" defTabSz="914400">
                <a:buClr>
                  <a:srgbClr val="FF2600"/>
                </a:buClr>
                <a:buSzPct val="125000"/>
                <a:buChar char="•"/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Strong Sensitivity of Shape on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n</a:t>
              </a:r>
              <a:r>
                <a:t> is powerful tool</a:t>
              </a:r>
            </a:p>
          </p:txBody>
        </p:sp>
        <p:sp>
          <p:nvSpPr>
            <p:cNvPr id="476" name="〈"/>
            <p:cNvSpPr txBox="1"/>
            <p:nvPr/>
          </p:nvSpPr>
          <p:spPr>
            <a:xfrm rot="5400000">
              <a:off x="3371503" y="9439"/>
              <a:ext cx="221107" cy="3038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defRPr sz="1600">
                  <a:uFill>
                    <a:solidFill>
                      <a:srgbClr val="000000"/>
                    </a:solidFill>
                  </a:u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/>
              <a:r>
                <a:t>á</a:t>
              </a:r>
            </a:p>
          </p:txBody>
        </p:sp>
      </p:grpSp>
      <p:sp>
        <p:nvSpPr>
          <p:cNvPr id="478" name="Line"/>
          <p:cNvSpPr/>
          <p:nvPr/>
        </p:nvSpPr>
        <p:spPr>
          <a:xfrm flipV="1">
            <a:off x="1857769" y="3443485"/>
            <a:ext cx="1766284" cy="68600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79" name="Line"/>
          <p:cNvSpPr/>
          <p:nvPr/>
        </p:nvSpPr>
        <p:spPr>
          <a:xfrm>
            <a:off x="1849468" y="4137379"/>
            <a:ext cx="1570057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80" name="D0"/>
          <p:cNvSpPr txBox="1"/>
          <p:nvPr/>
        </p:nvSpPr>
        <p:spPr>
          <a:xfrm>
            <a:off x="1289031" y="1162936"/>
            <a:ext cx="48806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</a:t>
            </a:r>
            <a:r>
              <a:rPr baseline="31999"/>
              <a:t>0</a:t>
            </a:r>
          </a:p>
        </p:txBody>
      </p:sp>
      <p:sp>
        <p:nvSpPr>
          <p:cNvPr id="481" name="π"/>
          <p:cNvSpPr txBox="1"/>
          <p:nvPr/>
        </p:nvSpPr>
        <p:spPr>
          <a:xfrm>
            <a:off x="2578542" y="3422541"/>
            <a:ext cx="32222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pPr/>
            <a:r>
              <a:t>p</a:t>
            </a:r>
          </a:p>
        </p:txBody>
      </p:sp>
      <p:pic>
        <p:nvPicPr>
          <p:cNvPr id="482" name="pasted-image-2.pdf" descr="pasted-image-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24471" y="2376324"/>
            <a:ext cx="4527862" cy="4208665"/>
          </a:xfrm>
          <a:prstGeom prst="rect">
            <a:avLst/>
          </a:prstGeom>
          <a:ln w="12700"/>
        </p:spPr>
      </p:pic>
      <p:sp>
        <p:nvSpPr>
          <p:cNvPr id="483" name="LHeC"/>
          <p:cNvSpPr txBox="1"/>
          <p:nvPr/>
        </p:nvSpPr>
        <p:spPr>
          <a:xfrm>
            <a:off x="5260364" y="2916891"/>
            <a:ext cx="81074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rgbClr val="942192"/>
                </a:solidFill>
              </a:defRPr>
            </a:lvl1pPr>
          </a:lstStyle>
          <a:p>
            <a:pPr/>
            <a:r>
              <a:t>LHeC</a:t>
            </a:r>
          </a:p>
        </p:txBody>
      </p:sp>
      <p:sp>
        <p:nvSpPr>
          <p:cNvPr id="484" name="EIC"/>
          <p:cNvSpPr txBox="1"/>
          <p:nvPr/>
        </p:nvSpPr>
        <p:spPr>
          <a:xfrm>
            <a:off x="983453" y="798325"/>
            <a:ext cx="55888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100">
                <a:solidFill>
                  <a:srgbClr val="942192"/>
                </a:solidFill>
              </a:defRPr>
            </a:lvl1pPr>
          </a:lstStyle>
          <a:p>
            <a:pPr/>
            <a:r>
              <a:t>EIC</a:t>
            </a:r>
          </a:p>
        </p:txBody>
      </p:sp>
      <p:sp>
        <p:nvSpPr>
          <p:cNvPr id="485" name="with…"/>
          <p:cNvSpPr txBox="1"/>
          <p:nvPr/>
        </p:nvSpPr>
        <p:spPr>
          <a:xfrm>
            <a:off x="5289500" y="3817567"/>
            <a:ext cx="82599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with</a:t>
            </a:r>
          </a:p>
          <a:p>
            <a:pPr/>
            <a:r>
              <a:t>absorption</a:t>
            </a:r>
          </a:p>
        </p:txBody>
      </p:sp>
      <p:sp>
        <p:nvSpPr>
          <p:cNvPr id="486" name="without E-loss"/>
          <p:cNvSpPr txBox="1"/>
          <p:nvPr/>
        </p:nvSpPr>
        <p:spPr>
          <a:xfrm>
            <a:off x="6286824" y="3047043"/>
            <a:ext cx="143792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without E-loss</a:t>
            </a:r>
          </a:p>
        </p:txBody>
      </p:sp>
      <p:sp>
        <p:nvSpPr>
          <p:cNvPr id="487" name="with E-loss"/>
          <p:cNvSpPr txBox="1"/>
          <p:nvPr/>
        </p:nvSpPr>
        <p:spPr>
          <a:xfrm rot="18914967">
            <a:off x="6348802" y="3645782"/>
            <a:ext cx="87920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with E-loss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92" name="Exploring Short Range Nuclear Forces"/>
          <p:cNvSpPr txBox="1"/>
          <p:nvPr>
            <p:ph type="title"/>
          </p:nvPr>
        </p:nvSpPr>
        <p:spPr>
          <a:xfrm>
            <a:off x="106362" y="-1721"/>
            <a:ext cx="8931276" cy="717551"/>
          </a:xfrm>
          <a:prstGeom prst="rect">
            <a:avLst/>
          </a:prstGeom>
        </p:spPr>
        <p:txBody>
          <a:bodyPr/>
          <a:lstStyle/>
          <a:p>
            <a:pPr/>
            <a:r>
              <a:t>Exploring Short Range Nuclear Forces</a:t>
            </a:r>
          </a:p>
        </p:txBody>
      </p:sp>
      <p:sp>
        <p:nvSpPr>
          <p:cNvPr id="493" name="Can the short range contributions to NN scattering be described directly in terms of the quark and gluon DoF in QCD?…"/>
          <p:cNvSpPr txBox="1"/>
          <p:nvPr>
            <p:ph type="body" idx="1"/>
          </p:nvPr>
        </p:nvSpPr>
        <p:spPr>
          <a:xfrm>
            <a:off x="152400" y="3565375"/>
            <a:ext cx="8839200" cy="3204320"/>
          </a:xfrm>
          <a:prstGeom prst="rect">
            <a:avLst/>
          </a:prstGeom>
        </p:spPr>
        <p:txBody>
          <a:bodyPr/>
          <a:lstStyle/>
          <a:p>
            <a:pPr lvl="1" marL="254000">
              <a:defRPr sz="2300">
                <a:solidFill>
                  <a:srgbClr val="021EAA"/>
                </a:solidFill>
              </a:defRPr>
            </a:pPr>
            <a:r>
              <a:t>Can the short range contributions to NN scattering be described directly in terms of the quark and gluon DoF in QCD?</a:t>
            </a:r>
          </a:p>
          <a:p>
            <a:pPr lvl="1" marL="254000">
              <a:defRPr sz="2300"/>
            </a:pPr>
            <a:r>
              <a:t>Vector meson production in e+D collisions</a:t>
            </a:r>
          </a:p>
          <a:p>
            <a:pPr lvl="2" marL="711200" indent="-190500">
              <a:buClr>
                <a:srgbClr val="021EAA"/>
              </a:buClr>
              <a:buFontTx/>
              <a:defRPr sz="2200"/>
            </a:pPr>
            <a:r>
              <a:t>Cross-section can be expressed in terms of a gluon Transition Generalized Parton Distribution (T-GPD)</a:t>
            </a:r>
          </a:p>
          <a:p>
            <a:pPr lvl="2" marL="711200" indent="-190500">
              <a:buClr>
                <a:srgbClr val="021EAA"/>
              </a:buClr>
              <a:buFontTx/>
              <a:defRPr sz="2200"/>
            </a:pPr>
            <a:r>
              <a:t>The hard scale in the final state makes the T-GPD sensitive to the short distance nucleon-nucleon interaction.</a:t>
            </a:r>
          </a:p>
          <a:p>
            <a:pPr lvl="1" marL="254000">
              <a:defRPr sz="2300"/>
            </a:pPr>
            <a:r>
              <a:t>New opportunities - needs more studies (in progress)</a:t>
            </a: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xfrm>
            <a:off x="8700628" y="6560737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24" y="815595"/>
            <a:ext cx="2813059" cy="2639587"/>
          </a:xfrm>
          <a:prstGeom prst="rect">
            <a:avLst/>
          </a:prstGeom>
          <a:ln w="12700"/>
        </p:spPr>
      </p:pic>
      <p:grpSp>
        <p:nvGrpSpPr>
          <p:cNvPr id="498" name="Group"/>
          <p:cNvGrpSpPr/>
          <p:nvPr/>
        </p:nvGrpSpPr>
        <p:grpSpPr>
          <a:xfrm>
            <a:off x="3700462" y="816601"/>
            <a:ext cx="4493140" cy="2268373"/>
            <a:chOff x="0" y="0"/>
            <a:chExt cx="4493139" cy="2268372"/>
          </a:xfrm>
        </p:grpSpPr>
        <p:pic>
          <p:nvPicPr>
            <p:cNvPr id="49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826" t="13389" r="45286" b="44359"/>
            <a:stretch>
              <a:fillRect/>
            </a:stretch>
          </p:blipFill>
          <p:spPr>
            <a:xfrm>
              <a:off x="0" y="0"/>
              <a:ext cx="4493140" cy="226837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97" name="Rectangle"/>
            <p:cNvSpPr/>
            <p:nvPr/>
          </p:nvSpPr>
          <p:spPr>
            <a:xfrm>
              <a:off x="448114" y="1483356"/>
              <a:ext cx="545047" cy="356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99" name="Miller, Sievert, Venugopalan, Phys.Rev. C93 (2016)"/>
          <p:cNvSpPr txBox="1"/>
          <p:nvPr/>
        </p:nvSpPr>
        <p:spPr>
          <a:xfrm>
            <a:off x="4228120" y="3076928"/>
            <a:ext cx="4340437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Miller, Sievert, Venugopalan, Phys.Rev. C93 (2016)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04" name="e+A - Take Away Mess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e+A - Take Away Message</a:t>
            </a:r>
          </a:p>
        </p:txBody>
      </p:sp>
      <p:sp>
        <p:nvSpPr>
          <p:cNvPr id="505" name="e+A collisions will allow the unprecedented study of  matter in a new regime of QCD.…"/>
          <p:cNvSpPr txBox="1"/>
          <p:nvPr>
            <p:ph type="body" idx="1"/>
          </p:nvPr>
        </p:nvSpPr>
        <p:spPr>
          <a:xfrm>
            <a:off x="106362" y="749660"/>
            <a:ext cx="8931276" cy="6049869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800"/>
              </a:spcBef>
              <a:defRPr sz="2300">
                <a:solidFill>
                  <a:srgbClr val="941100"/>
                </a:solidFill>
              </a:defRPr>
            </a:pPr>
            <a:r>
              <a:t>e+A collisions will allow the unprecedented study of  matter in a new regime of QCD. </a:t>
            </a:r>
          </a:p>
          <a:p>
            <a:pPr lvl="1">
              <a:spcBef>
                <a:spcPts val="800"/>
              </a:spcBef>
              <a:defRPr sz="2300"/>
            </a:pPr>
            <a:r>
              <a:t>New capabilities open a new frontier to study the </a:t>
            </a:r>
            <a:r>
              <a:rPr>
                <a:solidFill>
                  <a:srgbClr val="FF2600"/>
                </a:solidFill>
              </a:rPr>
              <a:t>saturation region</a:t>
            </a:r>
            <a:r>
              <a:t>, measure the </a:t>
            </a:r>
            <a:r>
              <a:rPr>
                <a:solidFill>
                  <a:srgbClr val="FF2600"/>
                </a:solidFill>
              </a:rPr>
              <a:t>gluonic structure of nuclei</a:t>
            </a:r>
            <a:r>
              <a:t>, and investigate </a:t>
            </a:r>
            <a:r>
              <a:rPr>
                <a:solidFill>
                  <a:srgbClr val="FF2600"/>
                </a:solidFill>
              </a:rPr>
              <a:t>color propagation</a:t>
            </a:r>
            <a:r>
              <a:t>, and </a:t>
            </a:r>
            <a:r>
              <a:rPr>
                <a:solidFill>
                  <a:srgbClr val="FF2600"/>
                </a:solidFill>
              </a:rPr>
              <a:t>fragmentation</a:t>
            </a:r>
            <a:r>
              <a:t> using the nucleus as analyzer</a:t>
            </a:r>
          </a:p>
          <a:p>
            <a:pPr lvl="1">
              <a:spcBef>
                <a:spcPts val="800"/>
              </a:spcBef>
              <a:defRPr sz="2300"/>
            </a:pPr>
            <a:r>
              <a:t>Physics connects many fields: Heavy-Ions, Hadron Physics, Nuclear Structure, HEP, …</a:t>
            </a:r>
          </a:p>
          <a:p>
            <a:pPr lvl="1">
              <a:spcBef>
                <a:spcPts val="800"/>
              </a:spcBef>
              <a:defRPr sz="2300"/>
            </a:pPr>
            <a:r>
              <a:t>Important: Theory is making excellent progress: higher orders, robust calculations, new ideas are being explored</a:t>
            </a:r>
          </a:p>
          <a:p>
            <a:pPr lvl="1">
              <a:spcBef>
                <a:spcPts val="800"/>
              </a:spcBef>
              <a:defRPr sz="2300">
                <a:solidFill>
                  <a:srgbClr val="021EAA"/>
                </a:solidFill>
              </a:defRPr>
            </a:pPr>
            <a:r>
              <a:t>An e+A program at a collider is also an experimental challenge</a:t>
            </a:r>
          </a:p>
          <a:p>
            <a:pPr lvl="2">
              <a:spcBef>
                <a:spcPts val="800"/>
              </a:spcBef>
              <a:defRPr sz="2200">
                <a:solidFill>
                  <a:srgbClr val="021EAA"/>
                </a:solidFill>
              </a:defRPr>
            </a:pPr>
            <a:r>
              <a:t>new difficulties compared to e+p </a:t>
            </a:r>
          </a:p>
          <a:p>
            <a:pPr lvl="2">
              <a:spcBef>
                <a:spcPts val="800"/>
              </a:spcBef>
              <a:defRPr sz="2200">
                <a:solidFill>
                  <a:srgbClr val="021EAA"/>
                </a:solidFill>
              </a:defRPr>
            </a:pPr>
            <a:r>
              <a:t>never conducted in a collider</a:t>
            </a:r>
          </a:p>
          <a:p>
            <a:pPr lvl="2">
              <a:spcBef>
                <a:spcPts val="800"/>
              </a:spcBef>
              <a:defRPr sz="2200">
                <a:solidFill>
                  <a:srgbClr val="021EAA"/>
                </a:solidFill>
              </a:defRPr>
            </a:pPr>
            <a:r>
              <a:t>IR &amp; detector designs, roman pots, forward spectrometer, machine integration and many more</a:t>
            </a:r>
          </a:p>
        </p:txBody>
      </p:sp>
      <p:sp>
        <p:nvSpPr>
          <p:cNvPr id="5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865" y="1319948"/>
            <a:ext cx="8167132" cy="5444755"/>
          </a:xfrm>
          <a:prstGeom prst="rect">
            <a:avLst/>
          </a:prstGeom>
          <a:ln w="12700"/>
        </p:spPr>
      </p:pic>
      <p:sp>
        <p:nvSpPr>
          <p:cNvPr id="510" name="Backup Slides"/>
          <p:cNvSpPr txBox="1"/>
          <p:nvPr/>
        </p:nvSpPr>
        <p:spPr>
          <a:xfrm>
            <a:off x="1158516" y="1123"/>
            <a:ext cx="65526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3" name="N.B.: Important Dual Description of D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N.B.: Important Dual Description of DIS </a:t>
            </a:r>
          </a:p>
        </p:txBody>
      </p:sp>
      <p:sp>
        <p:nvSpPr>
          <p:cNvPr id="514" name="Bjorken: Partonic picture of a hadron is manifest. Saturation shows up as a limit on the occupation number of quarks and gluons.…"/>
          <p:cNvSpPr txBox="1"/>
          <p:nvPr>
            <p:ph type="body" sz="half" idx="1"/>
          </p:nvPr>
        </p:nvSpPr>
        <p:spPr>
          <a:xfrm>
            <a:off x="101600" y="4623268"/>
            <a:ext cx="8763000" cy="2370315"/>
          </a:xfrm>
          <a:prstGeom prst="rect">
            <a:avLst/>
          </a:prstGeom>
        </p:spPr>
        <p:txBody>
          <a:bodyPr/>
          <a:lstStyle/>
          <a:p>
            <a:pPr lvl="1">
              <a:defRPr sz="2200"/>
            </a:pPr>
            <a:r>
              <a:rPr>
                <a:solidFill>
                  <a:srgbClr val="008F00"/>
                </a:solidFill>
              </a:rPr>
              <a:t>Bjorken</a:t>
            </a:r>
            <a:r>
              <a:t>: Partonic picture of a hadron is manifest. Saturation shows up as a limit on the occupation number of quarks and gluons.</a:t>
            </a:r>
          </a:p>
          <a:p>
            <a:pPr lvl="1">
              <a:defRPr sz="2200"/>
            </a:pPr>
            <a:r>
              <a:rPr>
                <a:solidFill>
                  <a:srgbClr val="021EAA"/>
                </a:solidFill>
              </a:rPr>
              <a:t>Dipole</a:t>
            </a:r>
            <a:r>
              <a:t>: Partonic picture is no longer manifest. Saturation appears as the unitarity limit (black disk) for scattering. Convenient to resum the multiple gluon interactions. </a:t>
            </a:r>
          </a:p>
        </p:txBody>
      </p:sp>
      <p:sp>
        <p:nvSpPr>
          <p:cNvPr id="5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5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713" y="782170"/>
            <a:ext cx="5417868" cy="2005246"/>
          </a:xfrm>
          <a:prstGeom prst="rect">
            <a:avLst/>
          </a:prstGeom>
          <a:ln w="12700"/>
        </p:spPr>
      </p:pic>
      <p:pic>
        <p:nvPicPr>
          <p:cNvPr id="5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2137" y="2920277"/>
            <a:ext cx="4212628" cy="661846"/>
          </a:xfrm>
          <a:prstGeom prst="rect">
            <a:avLst/>
          </a:prstGeom>
          <a:ln w="12700"/>
        </p:spPr>
      </p:pic>
      <p:sp>
        <p:nvSpPr>
          <p:cNvPr id="518" name="Bjorken frame"/>
          <p:cNvSpPr txBox="1"/>
          <p:nvPr/>
        </p:nvSpPr>
        <p:spPr>
          <a:xfrm>
            <a:off x="285700" y="2920277"/>
            <a:ext cx="169535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8F00"/>
                </a:solidFill>
              </a:defRPr>
            </a:lvl1pPr>
          </a:lstStyle>
          <a:p>
            <a:pPr/>
            <a:r>
              <a:t>Bjorken frame</a:t>
            </a:r>
          </a:p>
        </p:txBody>
      </p:sp>
      <p:sp>
        <p:nvSpPr>
          <p:cNvPr id="519" name="Dipole frame [A. Mueller, 01; Parton Saturation-An Overview]"/>
          <p:cNvSpPr txBox="1"/>
          <p:nvPr/>
        </p:nvSpPr>
        <p:spPr>
          <a:xfrm>
            <a:off x="273000" y="3459539"/>
            <a:ext cx="71025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>
                <a:solidFill>
                  <a:srgbClr val="021EAA"/>
                </a:solidFill>
              </a:rPr>
              <a:t>Dipole frame </a:t>
            </a:r>
            <a:r>
              <a:t>[A. Mueller, 01; Parton Saturation-An Overview] </a:t>
            </a:r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55" y="3892784"/>
            <a:ext cx="7609792" cy="66184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3" name="Dihadron Correlations (I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Dihadron Correlations (I)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525" name="Experimental Simple Measurement"/>
          <p:cNvSpPr txBox="1"/>
          <p:nvPr/>
        </p:nvSpPr>
        <p:spPr>
          <a:xfrm>
            <a:off x="4496203" y="1679560"/>
            <a:ext cx="430532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defRPr sz="21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Experimental Simple Measurement</a:t>
            </a:r>
          </a:p>
        </p:txBody>
      </p:sp>
      <p:grpSp>
        <p:nvGrpSpPr>
          <p:cNvPr id="535" name="Group"/>
          <p:cNvGrpSpPr/>
          <p:nvPr/>
        </p:nvGrpSpPr>
        <p:grpSpPr>
          <a:xfrm>
            <a:off x="5309229" y="2203931"/>
            <a:ext cx="2679276" cy="1006861"/>
            <a:chOff x="0" y="0"/>
            <a:chExt cx="2679275" cy="1006859"/>
          </a:xfrm>
        </p:grpSpPr>
        <p:grpSp>
          <p:nvGrpSpPr>
            <p:cNvPr id="532" name="Group"/>
            <p:cNvGrpSpPr/>
            <p:nvPr/>
          </p:nvGrpSpPr>
          <p:grpSpPr>
            <a:xfrm>
              <a:off x="38100" y="0"/>
              <a:ext cx="1894706" cy="980570"/>
              <a:chOff x="0" y="0"/>
              <a:chExt cx="1894705" cy="980569"/>
            </a:xfrm>
          </p:grpSpPr>
          <p:sp>
            <p:nvSpPr>
              <p:cNvPr id="526" name="beam-view"/>
              <p:cNvSpPr txBox="1"/>
              <p:nvPr/>
            </p:nvSpPr>
            <p:spPr>
              <a:xfrm>
                <a:off x="0" y="0"/>
                <a:ext cx="1505829" cy="422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39" marR="40639" defTabSz="914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pPr/>
                <a:r>
                  <a:t>beam-view</a:t>
                </a:r>
              </a:p>
            </p:txBody>
          </p:sp>
          <p:sp>
            <p:nvSpPr>
              <p:cNvPr id="527" name="Line"/>
              <p:cNvSpPr/>
              <p:nvPr/>
            </p:nvSpPr>
            <p:spPr>
              <a:xfrm flipH="1">
                <a:off x="1097279" y="15850"/>
                <a:ext cx="797427" cy="619150"/>
              </a:xfrm>
              <a:prstGeom prst="line">
                <a:avLst/>
              </a:prstGeom>
              <a:noFill/>
              <a:ln w="25400" cap="flat">
                <a:solidFill>
                  <a:srgbClr val="E32400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8" name="Circle"/>
              <p:cNvSpPr/>
              <p:nvPr/>
            </p:nvSpPr>
            <p:spPr>
              <a:xfrm>
                <a:off x="1066800" y="584200"/>
                <a:ext cx="101600" cy="101600"/>
              </a:xfrm>
              <a:prstGeom prst="ellipse">
                <a:avLst/>
              </a:prstGeom>
              <a:solidFill>
                <a:srgbClr val="00D2A9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29" name="Line"/>
              <p:cNvSpPr/>
              <p:nvPr/>
            </p:nvSpPr>
            <p:spPr>
              <a:xfrm rot="215654">
                <a:off x="894049" y="431422"/>
                <a:ext cx="510731" cy="488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28" h="15887" fill="norm" stroke="1" extrusionOk="0">
                    <a:moveTo>
                      <a:pt x="15632" y="0"/>
                    </a:moveTo>
                    <a:cubicBezTo>
                      <a:pt x="21600" y="5465"/>
                      <a:pt x="17053" y="21600"/>
                      <a:pt x="0" y="13793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530" name="π"/>
              <p:cNvSpPr txBox="1"/>
              <p:nvPr/>
            </p:nvSpPr>
            <p:spPr>
              <a:xfrm>
                <a:off x="1041400" y="558800"/>
                <a:ext cx="322223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pPr/>
                <a:r>
                  <a:t>p</a:t>
                </a:r>
              </a:p>
            </p:txBody>
          </p:sp>
          <p:sp>
            <p:nvSpPr>
              <p:cNvPr id="531" name="Line"/>
              <p:cNvSpPr/>
              <p:nvPr/>
            </p:nvSpPr>
            <p:spPr>
              <a:xfrm flipV="1">
                <a:off x="646120" y="673100"/>
                <a:ext cx="425761" cy="307470"/>
              </a:xfrm>
              <a:prstGeom prst="line">
                <a:avLst/>
              </a:prstGeom>
              <a:noFill/>
              <a:ln w="25400" cap="flat">
                <a:solidFill>
                  <a:srgbClr val="371A94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33" name="pTtrigger"/>
            <p:cNvSpPr txBox="1"/>
            <p:nvPr/>
          </p:nvSpPr>
          <p:spPr>
            <a:xfrm>
              <a:off x="1727200" y="50800"/>
              <a:ext cx="952076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22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</a:t>
              </a:r>
              <a:r>
                <a:rPr baseline="-5999"/>
                <a:t>T</a:t>
              </a:r>
              <a:r>
                <a:rPr baseline="31999"/>
                <a:t>trigger</a:t>
              </a:r>
            </a:p>
          </p:txBody>
        </p:sp>
        <p:sp>
          <p:nvSpPr>
            <p:cNvPr id="534" name="pTassoc"/>
            <p:cNvSpPr txBox="1"/>
            <p:nvPr/>
          </p:nvSpPr>
          <p:spPr>
            <a:xfrm>
              <a:off x="0" y="584200"/>
              <a:ext cx="890048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marL="40639" marR="40639" defTabSz="914400">
                <a:defRPr sz="2200">
                  <a:solidFill>
                    <a:srgbClr val="021EAA"/>
                  </a:solidFill>
                  <a:uFill>
                    <a:solidFill>
                      <a:srgbClr val="021E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</a:t>
              </a:r>
              <a:r>
                <a:rPr baseline="-5999"/>
                <a:t>T</a:t>
              </a:r>
              <a:r>
                <a:rPr baseline="31999"/>
                <a:t>assoc</a:t>
              </a:r>
            </a:p>
          </p:txBody>
        </p:sp>
      </p:grpSp>
      <p:grpSp>
        <p:nvGrpSpPr>
          <p:cNvPr id="539" name="Group"/>
          <p:cNvGrpSpPr/>
          <p:nvPr/>
        </p:nvGrpSpPr>
        <p:grpSpPr>
          <a:xfrm>
            <a:off x="212819" y="1664692"/>
            <a:ext cx="4221155" cy="3190513"/>
            <a:chOff x="0" y="0"/>
            <a:chExt cx="4221154" cy="3190511"/>
          </a:xfrm>
        </p:grpSpPr>
        <p:pic>
          <p:nvPicPr>
            <p:cNvPr id="536" name="2.19-deltaPhi_theory_15x100_Q2_1_y_0.7_withSud.pdf" descr="2.19-deltaPhi_theory_15x100_Q2_1_y_0.7_withSud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21155" cy="319051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37" name="Line"/>
            <p:cNvSpPr/>
            <p:nvPr/>
          </p:nvSpPr>
          <p:spPr>
            <a:xfrm flipV="1">
              <a:off x="3369192" y="683272"/>
              <a:ext cx="1" cy="856816"/>
            </a:xfrm>
            <a:prstGeom prst="line">
              <a:avLst/>
            </a:prstGeom>
            <a:noFill/>
            <a:ln w="38100" cap="flat">
              <a:solidFill>
                <a:srgbClr val="E324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8" name="suppression…"/>
            <p:cNvSpPr txBox="1"/>
            <p:nvPr/>
          </p:nvSpPr>
          <p:spPr>
            <a:xfrm>
              <a:off x="2712784" y="807481"/>
              <a:ext cx="1388421" cy="4520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Clr>
                  <a:srgbClr val="000000"/>
                </a:buClr>
                <a:defRPr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suppression </a:t>
              </a:r>
            </a:p>
            <a:p>
              <a:pPr algn="ctr">
                <a:buClr>
                  <a:srgbClr val="000000"/>
                </a:buClr>
                <a:defRPr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increasing with A</a:t>
              </a:r>
            </a:p>
          </p:txBody>
        </p:sp>
      </p:grpSp>
      <p:sp>
        <p:nvSpPr>
          <p:cNvPr id="540" name="Forward dihadron correlation in Dilute-Dense factorizations as a probe to saturation."/>
          <p:cNvSpPr txBox="1"/>
          <p:nvPr/>
        </p:nvSpPr>
        <p:spPr>
          <a:xfrm>
            <a:off x="238704" y="724349"/>
            <a:ext cx="8666592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ts val="4200"/>
              </a:lnSpc>
              <a:spcBef>
                <a:spcPts val="1200"/>
              </a:spcBef>
              <a:defRPr sz="2400">
                <a:solidFill>
                  <a:srgbClr val="9411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Forward dihadron correlation in Dilute-Dense factorizations as a probe to saturation. </a:t>
            </a:r>
          </a:p>
        </p:txBody>
      </p:sp>
      <p:sp>
        <p:nvSpPr>
          <p:cNvPr id="541" name="Predicted [C. Marquet, 09] as important hint of saturation…"/>
          <p:cNvSpPr txBox="1"/>
          <p:nvPr/>
        </p:nvSpPr>
        <p:spPr>
          <a:xfrm>
            <a:off x="106362" y="5079584"/>
            <a:ext cx="8931276" cy="1428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Predicted [C. Marquet, 09] as important hint of saturation</a:t>
            </a: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Interpretation:</a:t>
            </a:r>
            <a:r>
              <a:t> </a:t>
            </a:r>
            <a:r>
              <a:rPr>
                <a:solidFill>
                  <a:srgbClr val="021EAA"/>
                </a:solidFill>
              </a:rPr>
              <a:t>decorrelation due to interaction with low-x gluonic matter</a:t>
            </a:r>
            <a:endParaRPr>
              <a:solidFill>
                <a:srgbClr val="021EAA"/>
              </a:solidFill>
            </a:endParaRPr>
          </a:p>
          <a:p>
            <a:pPr lvl="1" marL="254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Robust calculations available (Albacete, Dominguez, Lappi, Marquet, Stasto, Xiao) including Sudakov resummation in dijet processes</a:t>
            </a:r>
          </a:p>
        </p:txBody>
      </p:sp>
      <p:sp>
        <p:nvSpPr>
          <p:cNvPr id="542" name="Already tantalizing hints from p+A…"/>
          <p:cNvSpPr txBox="1"/>
          <p:nvPr/>
        </p:nvSpPr>
        <p:spPr>
          <a:xfrm>
            <a:off x="4652401" y="3690405"/>
            <a:ext cx="4194638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Already tantalizing hints from p+A</a:t>
            </a:r>
          </a:p>
          <a:p>
            <a:pPr marL="40639" marR="40639" defTabSz="914400">
              <a:defRPr sz="2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studies at RHIC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Back-to-back Correlations…"/>
          <p:cNvSpPr txBox="1"/>
          <p:nvPr>
            <p:ph type="body" sz="half" idx="1"/>
          </p:nvPr>
        </p:nvSpPr>
        <p:spPr>
          <a:xfrm>
            <a:off x="250933" y="3823262"/>
            <a:ext cx="4880907" cy="2982914"/>
          </a:xfrm>
          <a:prstGeom prst="rect">
            <a:avLst/>
          </a:prstGeom>
        </p:spPr>
        <p:txBody>
          <a:bodyPr/>
          <a:lstStyle/>
          <a:p>
            <a:pPr lvl="1" marL="254000">
              <a:defRPr sz="2400">
                <a:solidFill>
                  <a:srgbClr val="021EAA"/>
                </a:solidFill>
              </a:defRPr>
            </a:pPr>
            <a:r>
              <a:t>Back-to-back Correlations</a:t>
            </a:r>
          </a:p>
          <a:p>
            <a:pPr lvl="2" marL="508000" indent="-254000">
              <a:buClr>
                <a:srgbClr val="021EAA"/>
              </a:buClr>
              <a:buSzPct val="110000"/>
              <a:buFontTx/>
              <a:defRPr sz="2100"/>
            </a:pPr>
            <a:r>
              <a:t>Substantial suppression, √s helps</a:t>
            </a:r>
          </a:p>
          <a:p>
            <a:pPr lvl="2" marL="508000" indent="-254000">
              <a:buClr>
                <a:srgbClr val="021EAA"/>
              </a:buClr>
              <a:buSzPct val="110000"/>
              <a:buFontTx/>
              <a:defRPr sz="2100"/>
            </a:pPr>
            <a:r>
              <a:t>Also LHeC simulation (CDR/J.Phys. G39 (2012) 075001)</a:t>
            </a:r>
          </a:p>
          <a:p>
            <a:pPr lvl="1" marL="254000">
              <a:defRPr sz="2400">
                <a:solidFill>
                  <a:srgbClr val="021EAA"/>
                </a:solidFill>
              </a:defRPr>
            </a:pPr>
            <a:r>
              <a:t>Similar Dijet Correlations</a:t>
            </a:r>
          </a:p>
          <a:p>
            <a:pPr lvl="2" marL="508000" indent="-254000">
              <a:buClr>
                <a:srgbClr val="021EAA"/>
              </a:buClr>
              <a:buSzPct val="110000"/>
              <a:buFontTx/>
              <a:defRPr sz="2100"/>
            </a:pPr>
            <a:r>
              <a:t>Unique measurement of WW Gluon Distributions (nTMDs)</a:t>
            </a:r>
          </a:p>
          <a:p>
            <a:pPr lvl="2" marL="508000" indent="-254000">
              <a:buClr>
                <a:srgbClr val="021EAA"/>
              </a:buClr>
              <a:buSzPct val="110000"/>
              <a:buFontTx/>
              <a:defRPr sz="2100"/>
            </a:pPr>
            <a:r>
              <a:t>see arXiv:1508.04438,1708.01527</a:t>
            </a: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548" name="Zheng et al., PRD89 (2014) 074037;…"/>
          <p:cNvSpPr txBox="1"/>
          <p:nvPr/>
        </p:nvSpPr>
        <p:spPr>
          <a:xfrm rot="5400000">
            <a:off x="7230900" y="2141108"/>
            <a:ext cx="3120156" cy="5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14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Zheng et al., PRD89 (2014) 074037; </a:t>
            </a:r>
          </a:p>
          <a:p>
            <a:pPr marL="40639" marR="40639" defTabSz="914400">
              <a:defRPr sz="1400">
                <a:solidFill>
                  <a:srgbClr val="008F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BNL-114111-2017, arXiv:1708.01527</a:t>
            </a:r>
          </a:p>
        </p:txBody>
      </p:sp>
      <p:pic>
        <p:nvPicPr>
          <p:cNvPr id="549" name="dihadron_ratio.pdf" descr="dihadron_rati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7252" y="872409"/>
            <a:ext cx="3292752" cy="3039582"/>
          </a:xfrm>
          <a:prstGeom prst="rect">
            <a:avLst/>
          </a:prstGeom>
          <a:ln w="12700"/>
        </p:spPr>
      </p:pic>
      <p:pic>
        <p:nvPicPr>
          <p:cNvPr id="550" name="dihadron_curves.pdf" descr="dihadron_curve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449" y="792443"/>
            <a:ext cx="4037617" cy="2982914"/>
          </a:xfrm>
          <a:prstGeom prst="rect">
            <a:avLst/>
          </a:prstGeom>
          <a:ln w="12700"/>
        </p:spPr>
      </p:pic>
      <p:pic>
        <p:nvPicPr>
          <p:cNvPr id="551" name="dihadron_xg.pdf" descr="dihadron_xg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4472" y="3950937"/>
            <a:ext cx="3521625" cy="288038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8" name="Electron-Ion Collider Initiati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Electron-Ion Collider Initiatives</a:t>
            </a:r>
          </a:p>
        </p:txBody>
      </p:sp>
      <p:sp>
        <p:nvSpPr>
          <p:cNvPr id="209" name="World-wide interest in e+A collisions…"/>
          <p:cNvSpPr txBox="1"/>
          <p:nvPr>
            <p:ph type="body" sz="half" idx="1"/>
          </p:nvPr>
        </p:nvSpPr>
        <p:spPr>
          <a:xfrm>
            <a:off x="341138" y="5217099"/>
            <a:ext cx="8461724" cy="1606700"/>
          </a:xfrm>
          <a:prstGeom prst="rect">
            <a:avLst/>
          </a:prstGeom>
        </p:spPr>
        <p:txBody>
          <a:bodyPr/>
          <a:lstStyle/>
          <a:p>
            <a:pPr lvl="1"/>
            <a:r>
              <a:t>World-wide interest in e+A collisions</a:t>
            </a:r>
          </a:p>
          <a:p>
            <a:pPr lvl="1"/>
            <a:r>
              <a:t>All future collider include e+A in their planning</a:t>
            </a:r>
          </a:p>
          <a:p>
            <a:pPr lvl="2"/>
            <a:r>
              <a:t>typically up to heaviest nuclei</a:t>
            </a:r>
          </a:p>
        </p:txBody>
      </p:sp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grpSp>
        <p:nvGrpSpPr>
          <p:cNvPr id="221" name="Group"/>
          <p:cNvGrpSpPr/>
          <p:nvPr/>
        </p:nvGrpSpPr>
        <p:grpSpPr>
          <a:xfrm>
            <a:off x="122441" y="823594"/>
            <a:ext cx="8948318" cy="4153506"/>
            <a:chOff x="38100" y="0"/>
            <a:chExt cx="8948317" cy="4153505"/>
          </a:xfrm>
        </p:grpSpPr>
        <p:graphicFrame>
          <p:nvGraphicFramePr>
            <p:cNvPr id="211" name="Table"/>
            <p:cNvGraphicFramePr/>
            <p:nvPr/>
          </p:nvGraphicFramePr>
          <p:xfrm>
            <a:off x="38100" y="829944"/>
            <a:ext cx="8927694" cy="2518033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0" rtl="0">
                  <a:tableStyleId>{8F44A2F1-9E1F-4B54-A3A2-5F16C0AD49E2}</a:tableStyleId>
                </a:tblPr>
                <a:tblGrid>
                  <a:gridCol w="1110995"/>
                  <a:gridCol w="1281504"/>
                  <a:gridCol w="1269772"/>
                  <a:gridCol w="1201188"/>
                  <a:gridCol w="1241508"/>
                  <a:gridCol w="1418990"/>
                  <a:gridCol w="1375158"/>
                </a:tblGrid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a:txBody>
                    <a:tcPr marL="50800" marR="50800" marT="50800" marB="50800" anchor="t" anchorCtr="0" horzOverflow="overflow">
                      <a:lnL w="28575">
                        <a:solidFill>
                          <a:srgbClr val="000000"/>
                        </a:solidFill>
                        <a:miter lim="400000"/>
                      </a:lnL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HERA@DESY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LHeC@CERN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HIAF@CAS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ENC@GSI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JLEIC@JLab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eRHIC@BNL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√s (GeV)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320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800-1300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12-65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14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20-64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32-140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r>
                          <a:t>Proton x</a:t>
                        </a:r>
                        <a:r>
                          <a:rPr baseline="-5999"/>
                          <a:t>min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1×10</a:t>
                        </a:r>
                        <a:r>
                          <a:rPr baseline="31999"/>
                          <a:t>-5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5×10</a:t>
                        </a:r>
                        <a:r>
                          <a:rPr baseline="31999"/>
                          <a:t>-7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3×10</a:t>
                        </a:r>
                        <a:r>
                          <a:rPr baseline="31999"/>
                          <a:t>-4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5×10</a:t>
                        </a:r>
                        <a:r>
                          <a:rPr baseline="31999"/>
                          <a:t>-3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3×10</a:t>
                        </a:r>
                        <a:r>
                          <a:rPr baseline="31999"/>
                          <a:t>-4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5×10</a:t>
                        </a:r>
                        <a:r>
                          <a:rPr baseline="31999"/>
                          <a:t>-5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Ions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 … Pb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 … U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 … Ca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 … Pb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 … U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r>
                          <a:t>L (cm</a:t>
                        </a:r>
                        <a:r>
                          <a:rPr baseline="31999"/>
                          <a:t>-2</a:t>
                        </a:r>
                        <a:r>
                          <a:t>s</a:t>
                        </a:r>
                        <a:r>
                          <a:rPr baseline="31999"/>
                          <a:t>-1</a:t>
                        </a:r>
                        <a:r>
                          <a:t>)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2×10</a:t>
                        </a:r>
                        <a:r>
                          <a:rPr baseline="31999"/>
                          <a:t>31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~10</a:t>
                        </a:r>
                        <a:r>
                          <a:rPr baseline="31999"/>
                          <a:t>34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~10</a:t>
                        </a:r>
                        <a:r>
                          <a:rPr baseline="31999"/>
                          <a:t>32-35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~10</a:t>
                        </a:r>
                        <a:r>
                          <a:rPr baseline="31999"/>
                          <a:t>32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~10</a:t>
                        </a:r>
                        <a:r>
                          <a:rPr baseline="31999"/>
                          <a:t>33-35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defRPr>
                        </a:pPr>
                        <a:r>
                          <a:t>~10</a:t>
                        </a:r>
                        <a:r>
                          <a:rPr baseline="31999"/>
                          <a:t>33-34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IRs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2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2+</a:t>
                        </a:r>
                      </a:p>
                    </a:txBody>
                    <a:tcPr marL="50800" marR="50800" marT="50800" marB="50800" anchor="t" anchorCtr="0" horzOverflow="overflow"/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2+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</a:tcPr>
                  </a:tc>
                </a:tr>
                <a:tr h="355636">
                  <a:tc>
                    <a:txBody>
                      <a:bodyPr/>
                      <a:lstStyle/>
                      <a:p>
                        <a:pPr marL="40639" marR="40639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b="1" sz="1300">
                            <a:uFill>
                              <a:solidFill>
                                <a:srgbClr val="000000"/>
                              </a:solidFill>
                            </a:uFill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Year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1992-2007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post ALICE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&gt; 2020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Fair Upgrade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post 12 GeV</a:t>
                        </a:r>
                      </a:p>
                    </a:txBody>
                    <a:tcPr marL="50800" marR="50800" marT="50800" marB="50800" anchor="t" anchorCtr="0" horzOverflow="overflow"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40639" marR="40639" algn="ctr" defTabSz="914400">
                          <a:spcBef>
                            <a:spcPts val="400"/>
                          </a:spcBef>
                          <a:tabLst>
                            <a:tab pos="558800" algn="l"/>
                          </a:tabLst>
                          <a:defRPr sz="1800"/>
                        </a:pPr>
                        <a:r>
                          <a:rPr sz="1300">
                            <a:uFill>
                              <a:solidFill>
                                <a:srgbClr val="000000"/>
                              </a:solidFill>
                            </a:uFill>
                            <a:sym typeface="Arial"/>
                          </a:rPr>
                          <a:t>post RHIC</a:t>
                        </a:r>
                      </a:p>
                    </a:txBody>
                    <a:tcPr marL="50800" marR="50800" marT="50800" marB="50800" anchor="t" anchorCtr="0" horzOverflow="overflow">
                      <a:lnR w="28575">
                        <a:solidFill>
                          <a:srgbClr val="000000"/>
                        </a:solidFill>
                        <a:miter lim="400000"/>
                      </a:lnR>
                      <a:lnB w="28575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212" name="Past"/>
            <p:cNvSpPr txBox="1"/>
            <p:nvPr/>
          </p:nvSpPr>
          <p:spPr>
            <a:xfrm>
              <a:off x="1455544" y="-1"/>
              <a:ext cx="72419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Past</a:t>
              </a:r>
            </a:p>
          </p:txBody>
        </p:sp>
        <p:pic>
          <p:nvPicPr>
            <p:cNvPr id="213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5631127" y="-2611491"/>
              <a:ext cx="154423" cy="641484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14" name="Future"/>
            <p:cNvSpPr txBox="1"/>
            <p:nvPr/>
          </p:nvSpPr>
          <p:spPr>
            <a:xfrm>
              <a:off x="5217081" y="-1"/>
              <a:ext cx="99521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2600"/>
                  </a:solidFill>
                </a:defRPr>
              </a:lvl1pPr>
            </a:lstStyle>
            <a:p>
              <a:pPr/>
              <a:r>
                <a:t>Future</a:t>
              </a:r>
            </a:p>
          </p:txBody>
        </p:sp>
        <p:pic>
          <p:nvPicPr>
            <p:cNvPr id="215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6249037" y="963905"/>
              <a:ext cx="154422" cy="517902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16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2315742" y="2319099"/>
              <a:ext cx="154423" cy="246863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17" name="Image" descr="Imag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1740432" y="-138"/>
              <a:ext cx="154423" cy="122721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18" name="High-Energy Physics"/>
            <p:cNvSpPr txBox="1"/>
            <p:nvPr/>
          </p:nvSpPr>
          <p:spPr>
            <a:xfrm>
              <a:off x="921341" y="3683604"/>
              <a:ext cx="294322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942192"/>
                  </a:solidFill>
                </a:defRPr>
              </a:lvl1pPr>
            </a:lstStyle>
            <a:p>
              <a:pPr/>
              <a:r>
                <a:t>High-Energy Physics</a:t>
              </a:r>
            </a:p>
          </p:txBody>
        </p:sp>
        <p:sp>
          <p:nvSpPr>
            <p:cNvPr id="219" name="Nuclear Physics"/>
            <p:cNvSpPr txBox="1"/>
            <p:nvPr/>
          </p:nvSpPr>
          <p:spPr>
            <a:xfrm>
              <a:off x="5138450" y="3683604"/>
              <a:ext cx="229939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8F00"/>
                  </a:solidFill>
                </a:defRPr>
              </a:lvl1pPr>
            </a:lstStyle>
            <a:p>
              <a:pPr/>
              <a:r>
                <a:t>Nuclear Physics</a:t>
              </a:r>
            </a:p>
          </p:txBody>
        </p:sp>
        <p:sp>
          <p:nvSpPr>
            <p:cNvPr id="220" name="Rectangle"/>
            <p:cNvSpPr/>
            <p:nvPr/>
          </p:nvSpPr>
          <p:spPr>
            <a:xfrm>
              <a:off x="2379459" y="1842142"/>
              <a:ext cx="6606959" cy="457201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4" name="Landscape of e+A 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Landscape of e+A Physics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26" name="a.pdf" descr="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65" y="797493"/>
            <a:ext cx="8129244" cy="6019317"/>
          </a:xfrm>
          <a:prstGeom prst="rect">
            <a:avLst/>
          </a:prstGeom>
          <a:ln w="12700"/>
        </p:spPr>
      </p:pic>
      <p:pic>
        <p:nvPicPr>
          <p:cNvPr id="227" name="b.pdf" descr="b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6565" y="797493"/>
            <a:ext cx="8129244" cy="6019317"/>
          </a:xfrm>
          <a:prstGeom prst="rect">
            <a:avLst/>
          </a:prstGeom>
          <a:ln w="12700"/>
        </p:spPr>
      </p:pic>
      <p:grpSp>
        <p:nvGrpSpPr>
          <p:cNvPr id="231" name="Group"/>
          <p:cNvGrpSpPr/>
          <p:nvPr/>
        </p:nvGrpSpPr>
        <p:grpSpPr>
          <a:xfrm>
            <a:off x="5661368" y="1125590"/>
            <a:ext cx="2651505" cy="1662007"/>
            <a:chOff x="-50799" y="-50800"/>
            <a:chExt cx="2651503" cy="1662005"/>
          </a:xfrm>
        </p:grpSpPr>
        <p:sp>
          <p:nvSpPr>
            <p:cNvPr id="228" name="Large Q2, large ν"/>
            <p:cNvSpPr txBox="1"/>
            <p:nvPr/>
          </p:nvSpPr>
          <p:spPr>
            <a:xfrm>
              <a:off x="128637" y="535353"/>
              <a:ext cx="2292629" cy="489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100">
                  <a:solidFill>
                    <a:srgbClr val="021EAA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Large Q</a:t>
              </a:r>
              <a:r>
                <a:rPr baseline="31999"/>
                <a:t>2</a:t>
              </a:r>
              <a:r>
                <a:t>, large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n</a:t>
              </a:r>
            </a:p>
          </p:txBody>
        </p:sp>
        <p:pic>
          <p:nvPicPr>
            <p:cNvPr id="229" name="Oval" descr="Oval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50800" y="-50800"/>
              <a:ext cx="2651504" cy="1662006"/>
            </a:xfrm>
            <a:prstGeom prst="rect">
              <a:avLst/>
            </a:prstGeom>
            <a:effectLst/>
          </p:spPr>
        </p:pic>
      </p:grpSp>
      <p:grpSp>
        <p:nvGrpSpPr>
          <p:cNvPr id="234" name="Group"/>
          <p:cNvGrpSpPr/>
          <p:nvPr/>
        </p:nvGrpSpPr>
        <p:grpSpPr>
          <a:xfrm>
            <a:off x="1450190" y="1071540"/>
            <a:ext cx="4325797" cy="1770107"/>
            <a:chOff x="0" y="0"/>
            <a:chExt cx="4325795" cy="1770105"/>
          </a:xfrm>
        </p:grpSpPr>
        <p:sp>
          <p:nvSpPr>
            <p:cNvPr id="232" name="Nucleus as Analyzer:…"/>
            <p:cNvSpPr txBox="1"/>
            <p:nvPr/>
          </p:nvSpPr>
          <p:spPr>
            <a:xfrm>
              <a:off x="0" y="0"/>
              <a:ext cx="4325796" cy="1770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40639" marR="40639" defTabSz="914400">
                <a:defRPr b="1"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Nucleus as Analyzer: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Hadronization (Color Neutralization)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E-loss (Color Propagation)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Color Transparency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p</a:t>
              </a:r>
              <a:r>
                <a:rPr baseline="-5999"/>
                <a:t>T</a:t>
              </a:r>
              <a:r>
                <a:t>-Broadening (Fluctuations)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Jets</a:t>
              </a:r>
            </a:p>
          </p:txBody>
        </p:sp>
        <p:sp>
          <p:nvSpPr>
            <p:cNvPr id="233" name="Line"/>
            <p:cNvSpPr/>
            <p:nvPr/>
          </p:nvSpPr>
          <p:spPr>
            <a:xfrm flipH="1">
              <a:off x="3591061" y="896179"/>
              <a:ext cx="654945" cy="1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35" name="d.pdf" descr="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6565" y="797493"/>
            <a:ext cx="8129244" cy="6019317"/>
          </a:xfrm>
          <a:prstGeom prst="rect">
            <a:avLst/>
          </a:prstGeom>
          <a:ln w="12700"/>
        </p:spPr>
      </p:pic>
      <p:pic>
        <p:nvPicPr>
          <p:cNvPr id="236" name="c.pdf" descr="c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6565" y="797493"/>
            <a:ext cx="8129244" cy="6019317"/>
          </a:xfrm>
          <a:prstGeom prst="rect">
            <a:avLst/>
          </a:prstGeom>
          <a:ln w="12700"/>
        </p:spPr>
      </p:pic>
      <p:grpSp>
        <p:nvGrpSpPr>
          <p:cNvPr id="240" name="Group"/>
          <p:cNvGrpSpPr/>
          <p:nvPr/>
        </p:nvGrpSpPr>
        <p:grpSpPr>
          <a:xfrm>
            <a:off x="1883985" y="4651163"/>
            <a:ext cx="2561996" cy="857674"/>
            <a:chOff x="-50799" y="-50800"/>
            <a:chExt cx="2561994" cy="857673"/>
          </a:xfrm>
        </p:grpSpPr>
        <p:sp>
          <p:nvSpPr>
            <p:cNvPr id="237" name="Low-x"/>
            <p:cNvSpPr txBox="1"/>
            <p:nvPr/>
          </p:nvSpPr>
          <p:spPr>
            <a:xfrm>
              <a:off x="797019" y="179199"/>
              <a:ext cx="866358" cy="397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100">
                  <a:solidFill>
                    <a:srgbClr val="021EAA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Low-x</a:t>
              </a:r>
            </a:p>
          </p:txBody>
        </p:sp>
        <p:pic>
          <p:nvPicPr>
            <p:cNvPr id="238" name="Oval" descr="Oval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50800" y="-50800"/>
              <a:ext cx="2561996" cy="857674"/>
            </a:xfrm>
            <a:prstGeom prst="rect">
              <a:avLst/>
            </a:prstGeom>
            <a:effectLst/>
          </p:spPr>
        </p:pic>
      </p:grpSp>
      <p:grpSp>
        <p:nvGrpSpPr>
          <p:cNvPr id="243" name="Group"/>
          <p:cNvGrpSpPr/>
          <p:nvPr/>
        </p:nvGrpSpPr>
        <p:grpSpPr>
          <a:xfrm>
            <a:off x="1684703" y="1166276"/>
            <a:ext cx="3225476" cy="3497037"/>
            <a:chOff x="-233065" y="-1313450"/>
            <a:chExt cx="3225475" cy="3497036"/>
          </a:xfrm>
        </p:grpSpPr>
        <p:sp>
          <p:nvSpPr>
            <p:cNvPr id="241" name="Terra Incognita:…"/>
            <p:cNvSpPr txBox="1"/>
            <p:nvPr/>
          </p:nvSpPr>
          <p:spPr>
            <a:xfrm>
              <a:off x="-233066" y="-1313451"/>
              <a:ext cx="3225476" cy="3383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b="1"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Terra Incognita: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Gluon Saturation/Strong Color Fields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Strongly correlated non-linear QCD</a:t>
              </a:r>
            </a:p>
            <a:p>
              <a:pPr marL="308751" marR="40639" indent="-268111" defTabSz="914400">
                <a:buClr>
                  <a:srgbClr val="FF0000"/>
                </a:buClr>
                <a:buSzPct val="125000"/>
                <a:buChar char="•"/>
                <a:defRPr sz="1900">
                  <a:solidFill>
                    <a:srgbClr val="941751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t>What is the right effective theory (CGC, …)?</a:t>
              </a:r>
            </a:p>
          </p:txBody>
        </p:sp>
        <p:sp>
          <p:nvSpPr>
            <p:cNvPr id="242" name="Line"/>
            <p:cNvSpPr/>
            <p:nvPr/>
          </p:nvSpPr>
          <p:spPr>
            <a:xfrm flipV="1">
              <a:off x="1264531" y="1562309"/>
              <a:ext cx="1" cy="62127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44" name="Line"/>
          <p:cNvSpPr/>
          <p:nvPr/>
        </p:nvSpPr>
        <p:spPr>
          <a:xfrm flipV="1">
            <a:off x="3037566" y="4293936"/>
            <a:ext cx="2372301" cy="1"/>
          </a:xfrm>
          <a:prstGeom prst="line">
            <a:avLst/>
          </a:prstGeom>
          <a:ln w="50800">
            <a:solidFill>
              <a:srgbClr val="E32400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5" name="Line"/>
          <p:cNvSpPr/>
          <p:nvPr/>
        </p:nvSpPr>
        <p:spPr>
          <a:xfrm flipH="1">
            <a:off x="5460666" y="2223657"/>
            <a:ext cx="1" cy="1981380"/>
          </a:xfrm>
          <a:prstGeom prst="line">
            <a:avLst/>
          </a:prstGeom>
          <a:ln w="50800">
            <a:solidFill>
              <a:srgbClr val="002E7A"/>
            </a:solidFill>
            <a:head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6" name="Requirements…"/>
          <p:cNvSpPr txBox="1"/>
          <p:nvPr/>
        </p:nvSpPr>
        <p:spPr>
          <a:xfrm>
            <a:off x="1382382" y="1071540"/>
            <a:ext cx="3830119" cy="2487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1275" defTabSz="914400">
              <a:spcBef>
                <a:spcPts val="400"/>
              </a:spcBef>
              <a:buClr>
                <a:srgbClr val="FF2600"/>
              </a:buClr>
              <a:defRPr b="1" sz="19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Requirements</a:t>
            </a:r>
          </a:p>
          <a:p>
            <a:pPr lvl="1" marL="439615" marR="41275" indent="-185615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19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reach to lower-x</a:t>
            </a: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</a:t>
            </a:r>
            <a:r>
              <a:t> get into the region where gluons and sea quarks dominate</a:t>
            </a:r>
          </a:p>
          <a:p>
            <a:pPr lvl="1" marL="439615" marR="41275" indent="-185615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19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large Q</a:t>
            </a:r>
            <a:r>
              <a:rPr baseline="31999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2</a:t>
            </a:r>
            <a:r>
              <a:rPr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 lever arm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 </a:t>
            </a:r>
            <a:r>
              <a:t>needed for comparison and verification of evolution equations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xit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Class="entr" nodeType="afterEffect" presetSubtype="4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5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ntr" nodeType="afterEffect" presetSubtype="0" presetID="1" grpId="1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4"/>
      <p:bldP build="whole" bldLvl="1" animBg="1" rev="0" advAuto="0" spid="246" grpId="15"/>
      <p:bldP build="whole" bldLvl="1" animBg="1" rev="0" advAuto="0" spid="235" grpId="7"/>
      <p:bldP build="whole" bldLvl="1" animBg="1" rev="0" advAuto="0" spid="235" grpId="8"/>
      <p:bldP build="whole" bldLvl="1" animBg="1" rev="0" advAuto="0" spid="240" grpId="10"/>
      <p:bldP build="whole" bldLvl="1" animBg="1" rev="0" advAuto="0" spid="243" grpId="11"/>
      <p:bldP build="whole" bldLvl="1" animBg="1" rev="0" advAuto="0" spid="243" grpId="12"/>
      <p:bldP build="whole" bldLvl="1" animBg="1" rev="0" advAuto="0" spid="236" grpId="9"/>
      <p:bldP build="whole" bldLvl="1" animBg="1" rev="0" advAuto="0" spid="231" grpId="3"/>
      <p:bldP build="whole" bldLvl="1" animBg="1" rev="0" advAuto="0" spid="227" grpId="2"/>
      <p:bldP build="whole" bldLvl="1" animBg="1" rev="0" advAuto="0" spid="227" grpId="6"/>
      <p:bldP build="whole" bldLvl="1" animBg="1" rev="0" advAuto="0" spid="226" grpId="1"/>
      <p:bldP build="whole" bldLvl="1" animBg="1" rev="0" advAuto="0" spid="234" grpId="4"/>
      <p:bldP build="whole" bldLvl="1" animBg="1" rev="0" advAuto="0" spid="234" grpId="5"/>
      <p:bldP build="whole" bldLvl="1" animBg="1" rev="0" advAuto="0" spid="244" grpId="1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4288158" y="1623986"/>
            <a:ext cx="4826800" cy="2807605"/>
            <a:chOff x="0" y="0"/>
            <a:chExt cx="4826799" cy="2807603"/>
          </a:xfrm>
        </p:grpSpPr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4028" y="0"/>
              <a:ext cx="3194611" cy="156545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249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090053"/>
              <a:ext cx="4667852" cy="717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0" name="Oval 1"/>
            <p:cNvSpPr/>
            <p:nvPr/>
          </p:nvSpPr>
          <p:spPr>
            <a:xfrm>
              <a:off x="1689573" y="2090702"/>
              <a:ext cx="924521" cy="640054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4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Lowest order QCD splitting function"/>
            <p:cNvSpPr txBox="1"/>
            <p:nvPr/>
          </p:nvSpPr>
          <p:spPr>
            <a:xfrm>
              <a:off x="196652" y="1716159"/>
              <a:ext cx="4630148" cy="407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R="41275" defTabSz="914400">
                <a:spcBef>
                  <a:spcPts val="400"/>
                </a:spcBef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Lowest order QCD splitting function</a:t>
              </a:r>
            </a:p>
          </p:txBody>
        </p:sp>
      </p:grpSp>
      <p:sp>
        <p:nvSpPr>
          <p:cNvPr id="253" name="Key Topic in e+A: Gluon Saturation"/>
          <p:cNvSpPr txBox="1"/>
          <p:nvPr>
            <p:ph type="title"/>
          </p:nvPr>
        </p:nvSpPr>
        <p:spPr>
          <a:xfrm>
            <a:off x="85725" y="6350"/>
            <a:ext cx="8931275" cy="717550"/>
          </a:xfrm>
          <a:prstGeom prst="rect">
            <a:avLst/>
          </a:prstGeom>
        </p:spPr>
        <p:txBody>
          <a:bodyPr/>
          <a:lstStyle/>
          <a:p>
            <a:pPr/>
            <a:r>
              <a:t>Key Topic in e+A: Gluon Saturation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55" name="3_3-replace-hera.pdf" descr="3_3-replace-her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58" y="807739"/>
            <a:ext cx="3544615" cy="3375750"/>
          </a:xfrm>
          <a:prstGeom prst="rect">
            <a:avLst/>
          </a:prstGeom>
          <a:ln w="12700"/>
        </p:spPr>
      </p:pic>
      <p:sp>
        <p:nvSpPr>
          <p:cNvPr id="256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7" name="Explosion of gluon density ⇒ violates unitarity"/>
          <p:cNvSpPr txBox="1"/>
          <p:nvPr/>
        </p:nvSpPr>
        <p:spPr>
          <a:xfrm>
            <a:off x="136328" y="4486528"/>
            <a:ext cx="6684166" cy="47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2" marR="41275" indent="0" defTabSz="914400">
              <a:spcBef>
                <a:spcPts val="100"/>
              </a:spcBef>
              <a:buClr>
                <a:schemeClr val="accent5"/>
              </a:buClr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Explosion of gluon density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Þ</a:t>
            </a:r>
            <a:r>
              <a:t> violates unitarity</a:t>
            </a:r>
          </a:p>
        </p:txBody>
      </p:sp>
      <p:pic>
        <p:nvPicPr>
          <p:cNvPr id="258" name="recomb.pdf" descr="recomb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1314" y="4425776"/>
            <a:ext cx="1311378" cy="1768374"/>
          </a:xfrm>
          <a:prstGeom prst="rect">
            <a:avLst/>
          </a:prstGeom>
          <a:ln w="12700"/>
        </p:spPr>
      </p:pic>
      <p:sp>
        <p:nvSpPr>
          <p:cNvPr id="259" name="New Approach: Non-Linear Evolution…"/>
          <p:cNvSpPr txBox="1"/>
          <p:nvPr/>
        </p:nvSpPr>
        <p:spPr>
          <a:xfrm>
            <a:off x="106359" y="4486528"/>
            <a:ext cx="7632856" cy="189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41275" marR="41275" indent="0" defTabSz="914400">
              <a:spcBef>
                <a:spcPts val="400"/>
              </a:spcBef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New Approach: Non-Linear Evolution</a:t>
            </a:r>
            <a:endParaRPr>
              <a:solidFill>
                <a:srgbClr val="021EAA"/>
              </a:solidFill>
            </a:endParaRPr>
          </a:p>
          <a:p>
            <a:pPr lvl="2" marL="342900" marR="41275" indent="-254000" defTabSz="914400">
              <a:spcBef>
                <a:spcPts val="1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BFKL</a:t>
            </a:r>
            <a:r>
              <a:rPr>
                <a:solidFill>
                  <a:srgbClr val="021EAA"/>
                </a:solid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>
                <a:solidFill>
                  <a:srgbClr val="021EAA"/>
                </a:solidFill>
              </a:rPr>
              <a:t>BK: </a:t>
            </a:r>
            <a:r>
              <a:rPr i="1"/>
              <a:t>Recombination</a:t>
            </a:r>
            <a:r>
              <a:t> compensates gluon splitting </a:t>
            </a:r>
            <a:endParaRPr>
              <a:solidFill>
                <a:srgbClr val="021EAA"/>
              </a:solidFill>
            </a:endParaRPr>
          </a:p>
          <a:p>
            <a:pPr lvl="2" marL="342900" marR="41275" indent="-254000" defTabSz="914400">
              <a:spcBef>
                <a:spcPts val="1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FF2600"/>
                </a:solidFill>
              </a:rPr>
              <a:t>Saturation</a:t>
            </a:r>
            <a:r>
              <a:t> of gluon densities characterized by scale </a:t>
            </a:r>
            <a:r>
              <a:rPr>
                <a:uFill>
                  <a:solidFill>
                    <a:srgbClr val="FF2600"/>
                  </a:solidFill>
                </a:uFill>
              </a:rPr>
              <a:t>Q</a:t>
            </a:r>
            <a:r>
              <a:rPr baseline="-23272">
                <a:uFill>
                  <a:solidFill>
                    <a:srgbClr val="FF2600"/>
                  </a:solidFill>
                </a:uFill>
              </a:rPr>
              <a:t>s</a:t>
            </a:r>
            <a:r>
              <a:rPr>
                <a:uFill>
                  <a:solidFill>
                    <a:srgbClr val="FF2600"/>
                  </a:solidFill>
                </a:uFill>
              </a:rPr>
              <a:t>(x) </a:t>
            </a:r>
            <a:endParaRPr>
              <a:uFill>
                <a:solidFill>
                  <a:srgbClr val="FF2600"/>
                </a:solidFill>
              </a:uFill>
            </a:endParaRPr>
          </a:p>
          <a:p>
            <a:pPr lvl="2" marL="342900" marR="41275" indent="-254000" defTabSz="914400">
              <a:spcBef>
                <a:spcPts val="1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New evolution equations at low-x (JIMWLK)</a:t>
            </a:r>
            <a:endParaRPr>
              <a:uFill>
                <a:solidFill>
                  <a:srgbClr val="FF2600"/>
                </a:solidFill>
              </a:uFill>
            </a:endParaRPr>
          </a:p>
          <a:p>
            <a:pPr lvl="2" marL="342900" marR="41275" indent="-254000" defTabSz="914400">
              <a:spcBef>
                <a:spcPts val="100"/>
              </a:spcBef>
              <a:buClr>
                <a:srgbClr val="FF2600"/>
              </a:buClr>
              <a:buSzPct val="150000"/>
              <a:buChar char="•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uFill>
                  <a:solidFill>
                    <a:srgbClr val="FF2600"/>
                  </a:solidFill>
                </a:uFill>
              </a:rPr>
              <a:t>Effective theory: </a:t>
            </a:r>
            <a:r>
              <a:rPr>
                <a:solidFill>
                  <a:srgbClr val="FF2600"/>
                </a:solidFill>
              </a:rPr>
              <a:t>Color Glass Condensate</a:t>
            </a:r>
          </a:p>
        </p:txBody>
      </p:sp>
      <p:sp>
        <p:nvSpPr>
          <p:cNvPr id="260" name="QCD evolution drives the gluon distribution rising at small-x"/>
          <p:cNvSpPr txBox="1"/>
          <p:nvPr>
            <p:ph type="body" sz="quarter" idx="1"/>
          </p:nvPr>
        </p:nvSpPr>
        <p:spPr>
          <a:xfrm>
            <a:off x="4205410" y="761375"/>
            <a:ext cx="4833348" cy="825137"/>
          </a:xfrm>
          <a:prstGeom prst="rect">
            <a:avLst/>
          </a:prstGeom>
        </p:spPr>
        <p:txBody>
          <a:bodyPr/>
          <a:lstStyle>
            <a:lvl1pPr marL="0">
              <a:defRPr sz="2500">
                <a:solidFill>
                  <a:srgbClr val="021EAA"/>
                </a:solidFill>
              </a:defRPr>
            </a:lvl1pPr>
          </a:lstStyle>
          <a:p>
            <a:pPr/>
            <a:r>
              <a:t>QCD evolution drives the gluon distribution rising at small-x</a:t>
            </a:r>
          </a:p>
        </p:txBody>
      </p:sp>
      <p:grpSp>
        <p:nvGrpSpPr>
          <p:cNvPr id="266" name="Group"/>
          <p:cNvGrpSpPr/>
          <p:nvPr/>
        </p:nvGrpSpPr>
        <p:grpSpPr>
          <a:xfrm>
            <a:off x="3949763" y="765820"/>
            <a:ext cx="4498265" cy="3459589"/>
            <a:chOff x="0" y="0"/>
            <a:chExt cx="4498263" cy="3459588"/>
          </a:xfrm>
        </p:grpSpPr>
        <p:grpSp>
          <p:nvGrpSpPr>
            <p:cNvPr id="263" name="Group"/>
            <p:cNvGrpSpPr/>
            <p:nvPr/>
          </p:nvGrpSpPr>
          <p:grpSpPr>
            <a:xfrm>
              <a:off x="0" y="0"/>
              <a:ext cx="4498264" cy="3459589"/>
              <a:chOff x="430198" y="197898"/>
              <a:chExt cx="4498263" cy="3459588"/>
            </a:xfrm>
          </p:grpSpPr>
          <p:pic>
            <p:nvPicPr>
              <p:cNvPr id="261" name="anim2.pdf" descr="anim2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8180" t="12535" r="6287" b="15328"/>
              <a:stretch>
                <a:fillRect/>
              </a:stretch>
            </p:blipFill>
            <p:spPr>
              <a:xfrm>
                <a:off x="430198" y="197898"/>
                <a:ext cx="4498265" cy="3459589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262" name="pQCD…"/>
              <p:cNvSpPr txBox="1"/>
              <p:nvPr/>
            </p:nvSpPr>
            <p:spPr>
              <a:xfrm>
                <a:off x="2710249" y="1014252"/>
                <a:ext cx="1078416" cy="9843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17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t>pQCD </a:t>
                </a:r>
              </a:p>
              <a:p>
                <a:pPr marL="40639" marR="40639" defTabSz="914400">
                  <a:defRPr sz="17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t>evolution </a:t>
                </a:r>
              </a:p>
              <a:p>
                <a:pPr marL="40639" marR="40639" defTabSz="914400">
                  <a:defRPr sz="17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defRPr>
                </a:pPr>
                <a:r>
                  <a:t>equation</a:t>
                </a:r>
              </a:p>
            </p:txBody>
          </p:sp>
        </p:grpSp>
        <p:sp>
          <p:nvSpPr>
            <p:cNvPr id="264" name="DGLAP"/>
            <p:cNvSpPr txBox="1"/>
            <p:nvPr/>
          </p:nvSpPr>
          <p:spPr>
            <a:xfrm>
              <a:off x="3450783" y="1150913"/>
              <a:ext cx="630958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DGLAP</a:t>
              </a:r>
            </a:p>
          </p:txBody>
        </p:sp>
        <p:sp>
          <p:nvSpPr>
            <p:cNvPr id="265" name="BFKL"/>
            <p:cNvSpPr txBox="1"/>
            <p:nvPr/>
          </p:nvSpPr>
          <p:spPr>
            <a:xfrm>
              <a:off x="2580846" y="2131000"/>
              <a:ext cx="49545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BFKL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" grpId="2"/>
      <p:bldP build="whole" bldLvl="1" animBg="1" rev="0" advAuto="0" spid="260" grpId="4"/>
      <p:bldP build="whole" bldLvl="1" animBg="1" rev="0" advAuto="0" spid="266" grpId="6"/>
      <p:bldP build="whole" bldLvl="1" animBg="1" rev="0" advAuto="0" spid="257" grpId="3"/>
      <p:bldP build="whole" bldLvl="1" animBg="1" rev="0" advAuto="0" spid="259" grpId="1"/>
      <p:bldP build="whole" bldLvl="1" animBg="1" rev="0" advAuto="0" spid="252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9" name="Nuclear Oomph: Gluon Saturation in e+A"/>
          <p:cNvSpPr txBox="1"/>
          <p:nvPr>
            <p:ph type="title"/>
          </p:nvPr>
        </p:nvSpPr>
        <p:spPr>
          <a:xfrm>
            <a:off x="85725" y="6350"/>
            <a:ext cx="8931275" cy="717550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pPr/>
            <a:r>
              <a:t>Nuclear Oomph: Gluon Saturation in e+A 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8738728" y="6553200"/>
            <a:ext cx="312069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71" name="Qs.pdf" descr="Qs.pdf"/>
          <p:cNvPicPr>
            <a:picLocks noChangeAspect="1"/>
          </p:cNvPicPr>
          <p:nvPr/>
        </p:nvPicPr>
        <p:blipFill>
          <a:blip r:embed="rId2">
            <a:extLst/>
          </a:blip>
          <a:srcRect l="0" t="10982" r="50265" b="1441"/>
          <a:stretch>
            <a:fillRect/>
          </a:stretch>
        </p:blipFill>
        <p:spPr>
          <a:xfrm>
            <a:off x="289050" y="811732"/>
            <a:ext cx="4143517" cy="4194944"/>
          </a:xfrm>
          <a:prstGeom prst="rect">
            <a:avLst/>
          </a:prstGeom>
          <a:ln w="12700"/>
        </p:spPr>
      </p:pic>
      <p:sp>
        <p:nvSpPr>
          <p:cNvPr id="272" name="Enhancement of QS with A: saturation regime reached at significantly lower energy in nuclei (and lower cost)"/>
          <p:cNvSpPr txBox="1"/>
          <p:nvPr/>
        </p:nvSpPr>
        <p:spPr>
          <a:xfrm>
            <a:off x="4829175" y="4927943"/>
            <a:ext cx="4143376" cy="1574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buClr>
                <a:srgbClr val="0329D6"/>
              </a:buClr>
              <a:buFont typeface="Times New Roman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  <a:uFill>
                  <a:solidFill>
                    <a:srgbClr val="0329D6"/>
                  </a:solidFill>
                </a:uFill>
              </a:rPr>
              <a:t>Enhancement of </a:t>
            </a:r>
            <a:r>
              <a:rPr i="1">
                <a:solidFill>
                  <a:srgbClr val="021EAA"/>
                </a:solidFill>
                <a:uFill>
                  <a:solidFill>
                    <a:srgbClr val="0329D6"/>
                  </a:solidFill>
                </a:uFill>
              </a:rPr>
              <a:t>Q</a:t>
            </a:r>
            <a:r>
              <a:rPr baseline="-25000" i="1">
                <a:solidFill>
                  <a:srgbClr val="021EAA"/>
                </a:solidFill>
                <a:uFill>
                  <a:solidFill>
                    <a:srgbClr val="0329D6"/>
                  </a:solidFill>
                </a:uFill>
              </a:rPr>
              <a:t>S</a:t>
            </a:r>
            <a:r>
              <a:rPr>
                <a:solidFill>
                  <a:srgbClr val="021EAA"/>
                </a:solidFill>
                <a:uFill>
                  <a:solidFill>
                    <a:srgbClr val="0329D6"/>
                  </a:solidFill>
                </a:uFill>
              </a:rPr>
              <a:t> with A</a:t>
            </a:r>
            <a:r>
              <a:rPr>
                <a:solidFill>
                  <a:srgbClr val="021EAA"/>
                </a:solidFill>
                <a:latin typeface="Symbol"/>
                <a:ea typeface="Symbol"/>
                <a:cs typeface="Symbol"/>
                <a:sym typeface="Symbol"/>
              </a:rPr>
              <a:t>:</a:t>
            </a:r>
            <a:r>
              <a:rPr>
                <a:solidFill>
                  <a:srgbClr val="021EA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saturation regime reached at significantly lower energy in nuclei (and lower cost)</a:t>
            </a:r>
          </a:p>
        </p:txBody>
      </p:sp>
      <p:pic>
        <p:nvPicPr>
          <p:cNvPr id="27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9474" y="5198619"/>
            <a:ext cx="2857501" cy="1033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Untitled-1.png" descr="Untitled-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373" y="4945786"/>
            <a:ext cx="13589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QxA.pdf" descr="QxA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36246" y="896470"/>
            <a:ext cx="4413013" cy="3981134"/>
          </a:xfrm>
          <a:prstGeom prst="rect">
            <a:avLst/>
          </a:prstGeom>
          <a:ln w="12700"/>
        </p:spPr>
      </p:pic>
      <p:sp>
        <p:nvSpPr>
          <p:cNvPr id="276" name="Eur.Phys.J. A52 (2016), 268"/>
          <p:cNvSpPr txBox="1"/>
          <p:nvPr/>
        </p:nvSpPr>
        <p:spPr>
          <a:xfrm>
            <a:off x="928390" y="4085819"/>
            <a:ext cx="2291767" cy="28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33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Eur.Phys.J. A52 (2016), 268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9" name="Diffraction for the 21st Centu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Diffraction for the 21</a:t>
            </a:r>
            <a:r>
              <a:rPr baseline="31999"/>
              <a:t>st</a:t>
            </a:r>
            <a:r>
              <a:t> Century</a:t>
            </a: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grpSp>
        <p:nvGrpSpPr>
          <p:cNvPr id="286" name="Group"/>
          <p:cNvGrpSpPr/>
          <p:nvPr/>
        </p:nvGrpSpPr>
        <p:grpSpPr>
          <a:xfrm>
            <a:off x="201121" y="2509835"/>
            <a:ext cx="5500241" cy="3826660"/>
            <a:chOff x="0" y="0"/>
            <a:chExt cx="5500240" cy="3826658"/>
          </a:xfrm>
        </p:grpSpPr>
        <p:sp>
          <p:nvSpPr>
            <p:cNvPr id="281" name="p/A stays intact"/>
            <p:cNvSpPr txBox="1"/>
            <p:nvPr/>
          </p:nvSpPr>
          <p:spPr>
            <a:xfrm>
              <a:off x="589744" y="3441268"/>
              <a:ext cx="1863239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p/A stays intact</a:t>
              </a:r>
            </a:p>
          </p:txBody>
        </p:sp>
        <p:sp>
          <p:nvSpPr>
            <p:cNvPr id="282" name="coherent"/>
            <p:cNvSpPr txBox="1"/>
            <p:nvPr/>
          </p:nvSpPr>
          <p:spPr>
            <a:xfrm>
              <a:off x="582698" y="3143119"/>
              <a:ext cx="1227619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0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coherent</a:t>
              </a:r>
            </a:p>
          </p:txBody>
        </p:sp>
        <p:sp>
          <p:nvSpPr>
            <p:cNvPr id="283" name="incoherent"/>
            <p:cNvSpPr txBox="1"/>
            <p:nvPr/>
          </p:nvSpPr>
          <p:spPr>
            <a:xfrm>
              <a:off x="3080139" y="3136353"/>
              <a:ext cx="1453342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b="1" sz="2000">
                  <a:solidFill>
                    <a:srgbClr val="0056D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incoherent</a:t>
              </a:r>
            </a:p>
          </p:txBody>
        </p:sp>
        <p:sp>
          <p:nvSpPr>
            <p:cNvPr id="284" name="p/A breaks up"/>
            <p:cNvSpPr txBox="1"/>
            <p:nvPr/>
          </p:nvSpPr>
          <p:spPr>
            <a:xfrm>
              <a:off x="3080139" y="3437942"/>
              <a:ext cx="1708211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40639" marR="40639" defTabSz="914400">
                <a:defRPr sz="20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p/A breaks up</a:t>
              </a:r>
            </a:p>
          </p:txBody>
        </p:sp>
        <p:pic>
          <p:nvPicPr>
            <p:cNvPr id="285" name="diffractiveGraph.pdf" descr="diffractiveGraph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00241" cy="320057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287" name="t: momentum transfer…"/>
          <p:cNvSpPr txBox="1"/>
          <p:nvPr/>
        </p:nvSpPr>
        <p:spPr>
          <a:xfrm>
            <a:off x="6236881" y="5506880"/>
            <a:ext cx="2766564" cy="12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t</a:t>
            </a:r>
            <a:r>
              <a:t>:	momentum transfer </a:t>
            </a:r>
          </a:p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squared</a:t>
            </a:r>
          </a:p>
          <a:p>
            <a:pPr>
              <a:buClr>
                <a:srgbClr val="000000"/>
              </a:buClr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M</a:t>
            </a:r>
            <a:r>
              <a:rPr b="1" baseline="-5999">
                <a:solidFill>
                  <a:srgbClr val="0056D6"/>
                </a:solidFill>
                <a:uFill>
                  <a:solidFill>
                    <a:srgbClr val="0056D6"/>
                  </a:solidFill>
                </a:uFill>
              </a:rPr>
              <a:t>X</a:t>
            </a:r>
            <a:r>
              <a:t>:	mass of diffractive 	final-state</a:t>
            </a:r>
          </a:p>
        </p:txBody>
      </p:sp>
      <p:sp>
        <p:nvSpPr>
          <p:cNvPr id="288" name="HERA: σdiff/σtot ~ 14%"/>
          <p:cNvSpPr txBox="1"/>
          <p:nvPr/>
        </p:nvSpPr>
        <p:spPr>
          <a:xfrm>
            <a:off x="189927" y="1846125"/>
            <a:ext cx="2838800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defTabSz="914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HERA: σ</a:t>
            </a:r>
            <a:r>
              <a:rPr baseline="-5999"/>
              <a:t>diff</a:t>
            </a:r>
            <a:r>
              <a:t>/σ</a:t>
            </a:r>
            <a:r>
              <a:rPr baseline="-5999"/>
              <a:t>tot</a:t>
            </a:r>
            <a:r>
              <a:t> ~ 14%</a:t>
            </a:r>
          </a:p>
        </p:txBody>
      </p:sp>
      <p:sp>
        <p:nvSpPr>
          <p:cNvPr id="289" name="High sensitivity to gluon density:  σ~[g(x,Q2)]2 due to color-neutral exchange (e.g. in exc. VM prod.)…"/>
          <p:cNvSpPr txBox="1"/>
          <p:nvPr/>
        </p:nvSpPr>
        <p:spPr>
          <a:xfrm>
            <a:off x="4064604" y="1853798"/>
            <a:ext cx="4917228" cy="2607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4640" marR="40639" indent="-254000" defTabSz="914400"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High sensitivity to gluon density:  </a:t>
            </a:r>
            <a:r>
              <a:rPr>
                <a:solidFill>
                  <a:srgbClr val="021EAA"/>
                </a:solidFill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>
                <a:solidFill>
                  <a:srgbClr val="021EAA"/>
                </a:solidFill>
              </a:rPr>
              <a:t>~[g(x,Q</a:t>
            </a:r>
            <a:r>
              <a:rPr baseline="31999">
                <a:solidFill>
                  <a:srgbClr val="021EAA"/>
                </a:solidFill>
              </a:rPr>
              <a:t>2</a:t>
            </a:r>
            <a:r>
              <a:rPr>
                <a:solidFill>
                  <a:srgbClr val="021EAA"/>
                </a:solidFill>
              </a:rPr>
              <a:t>)]</a:t>
            </a:r>
            <a:r>
              <a:rPr b="1" baseline="31999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 </a:t>
            </a:r>
            <a:r>
              <a:rPr>
                <a:solidFill>
                  <a:srgbClr val="021EAA"/>
                </a:solidFill>
                <a:uFill>
                  <a:solidFill>
                    <a:srgbClr val="FF2600"/>
                  </a:solidFill>
                </a:uFill>
              </a:rPr>
              <a:t>due to color-neutral exchange (e.g. in exc. VM prod.) </a:t>
            </a:r>
            <a:endParaRPr b="1" baseline="31999">
              <a:solidFill>
                <a:srgbClr val="021EAA"/>
              </a:solidFill>
              <a:uFill>
                <a:solidFill>
                  <a:srgbClr val="FF2600"/>
                </a:solidFill>
              </a:uFill>
            </a:endParaRPr>
          </a:p>
          <a:p>
            <a:pPr marL="294640" marR="40639" indent="-254000" defTabSz="914400"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b="1" baseline="31999">
              <a:solidFill>
                <a:srgbClr val="021EAA"/>
              </a:solidFill>
              <a:uFill>
                <a:solidFill>
                  <a:srgbClr val="FF2600"/>
                </a:solidFill>
              </a:uFill>
            </a:endParaRPr>
          </a:p>
          <a:p>
            <a:pPr marL="294640" marR="40639" indent="-254000" defTabSz="914400">
              <a:buClr>
                <a:srgbClr val="FF2600"/>
              </a:buClr>
              <a:buSzPct val="125000"/>
              <a:buChar char="•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rgbClr val="021EAA"/>
                </a:solidFill>
              </a:rPr>
              <a:t>Only known process in e+A where</a:t>
            </a:r>
            <a:r>
              <a:t> </a:t>
            </a:r>
            <a:r>
              <a:rPr>
                <a:solidFill>
                  <a:srgbClr val="FF2600"/>
                </a:solidFill>
              </a:rPr>
              <a:t>spatial</a:t>
            </a:r>
            <a:r>
              <a:t> </a:t>
            </a:r>
            <a:r>
              <a:rPr>
                <a:solidFill>
                  <a:srgbClr val="021EAA"/>
                </a:solidFill>
              </a:rPr>
              <a:t>gluon distributions can be extracted </a:t>
            </a:r>
            <a:r>
              <a:t>(relevant for HI)</a:t>
            </a:r>
          </a:p>
        </p:txBody>
      </p:sp>
      <p:sp>
        <p:nvSpPr>
          <p:cNvPr id="290" name="Diffraction is most precise probe of non-linear dynamics in QCD…"/>
          <p:cNvSpPr txBox="1"/>
          <p:nvPr/>
        </p:nvSpPr>
        <p:spPr>
          <a:xfrm>
            <a:off x="152396" y="802246"/>
            <a:ext cx="8839208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defTabSz="914400">
              <a:defRPr sz="2400"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Diffraction is most precise probe of </a:t>
            </a:r>
            <a:r>
              <a:rPr>
                <a:solidFill>
                  <a:srgbClr val="FF2600"/>
                </a:solidFill>
              </a:rPr>
              <a:t>non-linear dynamics</a:t>
            </a:r>
            <a:r>
              <a:t> in QCD </a:t>
            </a:r>
          </a:p>
          <a:p>
            <a:pPr marL="40639" marR="40639" defTabSz="914400">
              <a:defRPr sz="2400">
                <a:uFill>
                  <a:solidFill>
                    <a:srgbClr val="021EAA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Will be major component of any e+A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3" name="σdiffractive/σtot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σ</a:t>
            </a:r>
            <a:r>
              <a:rPr baseline="-5999"/>
              <a:t>diffractive</a:t>
            </a:r>
            <a:r>
              <a:t>/σ</a:t>
            </a:r>
            <a:r>
              <a:rPr baseline="-5999"/>
              <a:t>total</a:t>
            </a:r>
          </a:p>
        </p:txBody>
      </p:sp>
      <p:sp>
        <p:nvSpPr>
          <p:cNvPr id="294" name="HERA observed: ~14% of all events are diffractive…"/>
          <p:cNvSpPr txBox="1"/>
          <p:nvPr>
            <p:ph type="body" sz="half" idx="1"/>
          </p:nvPr>
        </p:nvSpPr>
        <p:spPr>
          <a:xfrm>
            <a:off x="5184769" y="873490"/>
            <a:ext cx="3834854" cy="4380028"/>
          </a:xfrm>
          <a:prstGeom prst="rect">
            <a:avLst/>
          </a:prstGeom>
        </p:spPr>
        <p:txBody>
          <a:bodyPr/>
          <a:lstStyle/>
          <a:p>
            <a:pPr lvl="1" marL="254000">
              <a:defRPr sz="2200"/>
            </a:pPr>
            <a:r>
              <a:t>HERA observed: ~14% of all events are diffractive</a:t>
            </a:r>
          </a:p>
          <a:p>
            <a:pPr lvl="1" marL="254000">
              <a:defRPr sz="2200"/>
            </a:pPr>
            <a:r>
              <a:t>Saturation models (CGC) predict up to σ</a:t>
            </a:r>
            <a:r>
              <a:rPr baseline="-5999"/>
              <a:t>diff</a:t>
            </a:r>
            <a:r>
              <a:t>/σ</a:t>
            </a:r>
            <a:r>
              <a:rPr baseline="-5999"/>
              <a:t>tot</a:t>
            </a:r>
            <a:r>
              <a:t> ~ 25% in eA</a:t>
            </a:r>
            <a:r>
              <a:rPr baseline="-5999"/>
              <a:t> </a:t>
            </a:r>
            <a:endParaRPr baseline="-5999"/>
          </a:p>
          <a:p>
            <a:pPr lvl="1" marL="254000">
              <a:defRPr sz="2200"/>
            </a:pPr>
            <a:r>
              <a:t>Ratio </a:t>
            </a:r>
            <a:r>
              <a:rPr i="1"/>
              <a:t>enhanced</a:t>
            </a:r>
            <a:r>
              <a:t> for small M</a:t>
            </a:r>
            <a:r>
              <a:rPr baseline="-5999"/>
              <a:t>X</a:t>
            </a:r>
            <a:r>
              <a:t> and </a:t>
            </a:r>
            <a:r>
              <a:rPr i="1"/>
              <a:t>suppressed</a:t>
            </a:r>
            <a:r>
              <a:t> for large M</a:t>
            </a:r>
            <a:r>
              <a:rPr baseline="-5999"/>
              <a:t>X</a:t>
            </a:r>
            <a:endParaRPr>
              <a:solidFill>
                <a:srgbClr val="FF0000"/>
              </a:solidFill>
            </a:endParaRPr>
          </a:p>
          <a:p>
            <a:pPr lvl="1" marL="254000">
              <a:defRPr sz="2200"/>
            </a:pPr>
            <a:r>
              <a:t>Standard QCD predicts no M</a:t>
            </a:r>
            <a:r>
              <a:rPr baseline="-5999"/>
              <a:t>X</a:t>
            </a:r>
            <a:r>
              <a:t> dependence and a moderate suppression due to</a:t>
            </a:r>
            <a:r>
              <a:rPr baseline="-5999"/>
              <a:t> </a:t>
            </a:r>
            <a:r>
              <a:t>shadowing.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grpSp>
        <p:nvGrpSpPr>
          <p:cNvPr id="298" name="Group"/>
          <p:cNvGrpSpPr/>
          <p:nvPr/>
        </p:nvGrpSpPr>
        <p:grpSpPr>
          <a:xfrm>
            <a:off x="5268179" y="5167069"/>
            <a:ext cx="3668033" cy="1417975"/>
            <a:chOff x="0" y="0"/>
            <a:chExt cx="3668031" cy="1417974"/>
          </a:xfrm>
        </p:grpSpPr>
        <p:sp>
          <p:nvSpPr>
            <p:cNvPr id="296" name="Arrow"/>
            <p:cNvSpPr/>
            <p:nvPr/>
          </p:nvSpPr>
          <p:spPr>
            <a:xfrm rot="5400000">
              <a:off x="1400545" y="-64108"/>
              <a:ext cx="613219" cy="741434"/>
            </a:xfrm>
            <a:prstGeom prst="rightArrow">
              <a:avLst>
                <a:gd name="adj1" fmla="val 26782"/>
                <a:gd name="adj2" fmla="val 49582"/>
              </a:avLst>
            </a:prstGeom>
            <a:solidFill>
              <a:srgbClr val="00D2A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defRPr sz="2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7" name="Unambiguous signature for reaching the saturation limit"/>
            <p:cNvSpPr txBox="1"/>
            <p:nvPr/>
          </p:nvSpPr>
          <p:spPr>
            <a:xfrm>
              <a:off x="0" y="665115"/>
              <a:ext cx="3668032" cy="752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200">
                  <a:solidFill>
                    <a:srgbClr val="9411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Unambiguous signature for reaching the saturation limit</a:t>
              </a:r>
            </a:p>
          </p:txBody>
        </p:sp>
      </p:grpSp>
      <p:pic>
        <p:nvPicPr>
          <p:cNvPr id="299" name="2.25-Mx2_Q25_x1e-3-combo.pdf" descr="2.25-Mx2_Q25_x1e-3-comb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523" y="846413"/>
            <a:ext cx="4839332" cy="3597558"/>
          </a:xfrm>
          <a:prstGeom prst="rect">
            <a:avLst/>
          </a:prstGeom>
          <a:ln w="12700"/>
        </p:spPr>
      </p:pic>
      <p:pic>
        <p:nvPicPr>
          <p:cNvPr id="300" name="image69.pdf" descr="image69.pdf"/>
          <p:cNvPicPr>
            <a:picLocks noChangeAspect="1"/>
          </p:cNvPicPr>
          <p:nvPr/>
        </p:nvPicPr>
        <p:blipFill>
          <a:blip r:embed="rId4">
            <a:extLst/>
          </a:blip>
          <a:srcRect l="56" t="0" r="56" b="0"/>
          <a:stretch>
            <a:fillRect/>
          </a:stretch>
        </p:blipFill>
        <p:spPr>
          <a:xfrm>
            <a:off x="71135" y="2812401"/>
            <a:ext cx="4307534" cy="301443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Observing these Mx dependencies…"/>
          <p:cNvSpPr txBox="1"/>
          <p:nvPr/>
        </p:nvSpPr>
        <p:spPr>
          <a:xfrm>
            <a:off x="160659" y="5756237"/>
            <a:ext cx="4839331" cy="78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Observing these M</a:t>
            </a:r>
            <a:r>
              <a:rPr baseline="-21545"/>
              <a:t>x</a:t>
            </a:r>
            <a:r>
              <a:t> dependencies </a:t>
            </a:r>
          </a:p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over wide range in x and Q</a:t>
            </a:r>
            <a:r>
              <a:rPr baseline="30363"/>
              <a:t>2 </a:t>
            </a:r>
            <a:r>
              <a:t>is crucial!</a:t>
            </a:r>
          </a:p>
        </p:txBody>
      </p:sp>
      <p:sp>
        <p:nvSpPr>
          <p:cNvPr id="302" name="Sign Change:"/>
          <p:cNvSpPr txBox="1"/>
          <p:nvPr/>
        </p:nvSpPr>
        <p:spPr>
          <a:xfrm>
            <a:off x="237678" y="2370142"/>
            <a:ext cx="16535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pPr/>
            <a:r>
              <a:t>Sign Change:</a:t>
            </a:r>
          </a:p>
        </p:txBody>
      </p:sp>
      <p:grpSp>
        <p:nvGrpSpPr>
          <p:cNvPr id="307" name="Group"/>
          <p:cNvGrpSpPr/>
          <p:nvPr/>
        </p:nvGrpSpPr>
        <p:grpSpPr>
          <a:xfrm>
            <a:off x="1547884" y="795109"/>
            <a:ext cx="3076757" cy="1562561"/>
            <a:chOff x="0" y="0"/>
            <a:chExt cx="3076755" cy="1562559"/>
          </a:xfrm>
        </p:grpSpPr>
        <p:grpSp>
          <p:nvGrpSpPr>
            <p:cNvPr id="305" name="Group"/>
            <p:cNvGrpSpPr/>
            <p:nvPr/>
          </p:nvGrpSpPr>
          <p:grpSpPr>
            <a:xfrm>
              <a:off x="0" y="0"/>
              <a:ext cx="2386374" cy="1562560"/>
              <a:chOff x="0" y="0"/>
              <a:chExt cx="2386373" cy="1562559"/>
            </a:xfrm>
          </p:grpSpPr>
          <p:pic>
            <p:nvPicPr>
              <p:cNvPr id="303" name="droppedImage.pdf" descr="dropped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16835" b="0"/>
              <a:stretch>
                <a:fillRect/>
              </a:stretch>
            </p:blipFill>
            <p:spPr>
              <a:xfrm>
                <a:off x="0" y="54719"/>
                <a:ext cx="2386374" cy="15078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4" name="Rectangle"/>
              <p:cNvSpPr/>
              <p:nvPr/>
            </p:nvSpPr>
            <p:spPr>
              <a:xfrm>
                <a:off x="1788648" y="0"/>
                <a:ext cx="591289" cy="74016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40639" marR="40639" defTabSz="914400">
                  <a:defRPr sz="24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pic>
          <p:nvPicPr>
            <p:cNvPr id="30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28368" y="227061"/>
              <a:ext cx="1148388" cy="219438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308" name="Eur.Phys.J. A52 (2016), 268"/>
          <p:cNvSpPr txBox="1"/>
          <p:nvPr/>
        </p:nvSpPr>
        <p:spPr>
          <a:xfrm>
            <a:off x="852190" y="3603150"/>
            <a:ext cx="2237384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3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Eur.Phys.J. A52 (2016), 268</a:t>
            </a:r>
          </a:p>
        </p:txBody>
      </p:sp>
      <p:sp>
        <p:nvSpPr>
          <p:cNvPr id="309" name="arXiv:1708.01527"/>
          <p:cNvSpPr txBox="1"/>
          <p:nvPr/>
        </p:nvSpPr>
        <p:spPr>
          <a:xfrm>
            <a:off x="806400" y="4956754"/>
            <a:ext cx="1486695" cy="2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275" marR="41275" algn="ctr" defTabSz="914400">
              <a:spcBef>
                <a:spcPts val="400"/>
              </a:spcBef>
              <a:defRPr b="1" sz="1300"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arXiv:1708.01527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" grpId="5"/>
      <p:bldP build="whole" bldLvl="1" animBg="1" rev="0" advAuto="0" spid="301" grpId="4"/>
      <p:bldP build="whole" bldLvl="1" animBg="1" rev="0" advAuto="0" spid="309" grpId="7"/>
      <p:bldP build="whole" bldLvl="1" animBg="1" rev="0" advAuto="0" spid="300" grpId="2"/>
      <p:bldP build="whole" bldLvl="1" animBg="1" rev="0" advAuto="0" spid="299" grpId="1"/>
      <p:bldP build="whole" bldLvl="1" animBg="1" rev="0" advAuto="0" spid="302" grpId="3"/>
      <p:bldP build="whole" bldLvl="1" animBg="1" rev="0" advAuto="0" spid="308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ine"/>
          <p:cNvSpPr/>
          <p:nvPr/>
        </p:nvSpPr>
        <p:spPr>
          <a:xfrm>
            <a:off x="152400" y="685800"/>
            <a:ext cx="8839200" cy="1588"/>
          </a:xfrm>
          <a:prstGeom prst="line">
            <a:avLst/>
          </a:prstGeom>
          <a:ln w="38100">
            <a:solidFill>
              <a:srgbClr val="021E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4" name="Q2 and A Scaling of Diffractive VM Production"/>
          <p:cNvSpPr txBox="1"/>
          <p:nvPr>
            <p:ph type="title"/>
          </p:nvPr>
        </p:nvSpPr>
        <p:spPr>
          <a:xfrm>
            <a:off x="106362" y="20760"/>
            <a:ext cx="8931276" cy="717551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Q</a:t>
            </a:r>
            <a:r>
              <a:rPr baseline="31999"/>
              <a:t>2</a:t>
            </a:r>
            <a:r>
              <a:t> and A Scaling of Diffractive VM Production </a:t>
            </a:r>
          </a:p>
        </p:txBody>
      </p:sp>
      <p:sp>
        <p:nvSpPr>
          <p:cNvPr id="315" name="Saturation models predict very special and strong dependencies in A  and Q2 that are different above and below Q2S"/>
          <p:cNvSpPr txBox="1"/>
          <p:nvPr>
            <p:ph type="body" sz="half" idx="1"/>
          </p:nvPr>
        </p:nvSpPr>
        <p:spPr>
          <a:xfrm>
            <a:off x="102455" y="753577"/>
            <a:ext cx="8839208" cy="1443710"/>
          </a:xfrm>
          <a:prstGeom prst="rect">
            <a:avLst/>
          </a:prstGeom>
        </p:spPr>
        <p:txBody>
          <a:bodyPr/>
          <a:lstStyle/>
          <a:p>
            <a:pPr lvl="1"/>
            <a:r>
              <a:t>Saturation models predict very special and strong dependencies in A  and Q</a:t>
            </a:r>
            <a:r>
              <a:rPr baseline="31999"/>
              <a:t>2</a:t>
            </a:r>
            <a:r>
              <a:t> that are different above and below Q</a:t>
            </a:r>
            <a:r>
              <a:rPr baseline="31999"/>
              <a:t>2</a:t>
            </a:r>
            <a:r>
              <a:rPr baseline="-5999"/>
              <a:t>S</a:t>
            </a: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8788170" y="6556108"/>
            <a:ext cx="213185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sp>
        <p:nvSpPr>
          <p:cNvPr id="317" name="Q2 &gt; Q2S…"/>
          <p:cNvSpPr txBox="1"/>
          <p:nvPr/>
        </p:nvSpPr>
        <p:spPr>
          <a:xfrm>
            <a:off x="4996821" y="2114595"/>
            <a:ext cx="4069506" cy="36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2</a:t>
            </a:r>
            <a:r>
              <a:t> &gt; Q</a:t>
            </a:r>
            <a:r>
              <a:rPr baseline="31999"/>
              <a:t>2</a:t>
            </a:r>
            <a:r>
              <a:rPr baseline="-5999"/>
              <a:t>S</a:t>
            </a:r>
            <a:r>
              <a:t>  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1/Q</a:t>
            </a:r>
            <a:r>
              <a:rPr baseline="31999"/>
              <a:t>6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σ(t=0) ~ A</a:t>
            </a:r>
            <a:r>
              <a:rPr baseline="31999"/>
              <a:t>2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A</a:t>
            </a:r>
            <a:r>
              <a:rPr baseline="31999"/>
              <a:t>4/3</a:t>
            </a:r>
            <a:endParaRPr baseline="31999"/>
          </a:p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</a:t>
            </a:r>
            <a:r>
              <a:rPr baseline="31999"/>
              <a:t>2</a:t>
            </a:r>
            <a:r>
              <a:t> &lt; Q</a:t>
            </a:r>
            <a:r>
              <a:rPr baseline="31999"/>
              <a:t>2</a:t>
            </a:r>
            <a:r>
              <a:rPr baseline="-5999"/>
              <a:t>S</a:t>
            </a:r>
            <a:r>
              <a:t>  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Q</a:t>
            </a:r>
            <a:r>
              <a:rPr baseline="31999"/>
              <a:t>2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σ(t=0) ~ A</a:t>
            </a:r>
            <a:r>
              <a:rPr baseline="31999"/>
              <a:t>4/3 </a:t>
            </a:r>
            <a:r>
              <a:rPr baseline="31999">
                <a:latin typeface="Symbol"/>
                <a:ea typeface="Symbol"/>
                <a:cs typeface="Symbol"/>
                <a:sym typeface="Symbol"/>
              </a:rPr>
              <a:t>«︎</a:t>
            </a:r>
            <a:r>
              <a:rPr baseline="31999"/>
              <a:t> </a:t>
            </a:r>
            <a:r>
              <a:t>A</a:t>
            </a:r>
            <a:r>
              <a:rPr baseline="31999"/>
              <a:t>5/3</a:t>
            </a:r>
          </a:p>
          <a:p>
            <a:pPr lvl="2" marL="1184275" marR="41275" indent="-228600" defTabSz="914400">
              <a:spcBef>
                <a:spcPts val="400"/>
              </a:spcBef>
              <a:buClr>
                <a:srgbClr val="434ED6"/>
              </a:buClr>
              <a:buSzPct val="115000"/>
              <a:buFont typeface="Lucida Grande"/>
              <a:buChar char="‣"/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σ ~ A</a:t>
            </a:r>
            <a:r>
              <a:rPr baseline="31999"/>
              <a:t>2/3 </a:t>
            </a:r>
            <a:r>
              <a:rPr baseline="31999">
                <a:latin typeface="Symbol"/>
                <a:ea typeface="Symbol"/>
                <a:cs typeface="Symbol"/>
                <a:sym typeface="Symbol"/>
              </a:rPr>
              <a:t>«︎</a:t>
            </a:r>
            <a:r>
              <a:rPr baseline="31999"/>
              <a:t> </a:t>
            </a:r>
            <a:r>
              <a:t>A</a:t>
            </a:r>
          </a:p>
        </p:txBody>
      </p:sp>
      <p:sp>
        <p:nvSpPr>
          <p:cNvPr id="318" name="Non-Saturation scenarios do not show this behavior making A, Q2 dependencies a key measurement"/>
          <p:cNvSpPr txBox="1"/>
          <p:nvPr/>
        </p:nvSpPr>
        <p:spPr>
          <a:xfrm>
            <a:off x="152396" y="5865419"/>
            <a:ext cx="8839208" cy="957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1" marL="508000" marR="41275" indent="-254000" defTabSz="914400">
              <a:spcBef>
                <a:spcPts val="400"/>
              </a:spcBef>
              <a:buClr>
                <a:srgbClr val="FF2600"/>
              </a:buClr>
              <a:buSzPct val="150000"/>
              <a:buChar char="•"/>
              <a:defRPr sz="2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Non-Saturation scenarios do not show this behavior making A, Q</a:t>
            </a:r>
            <a:r>
              <a:rPr baseline="31999"/>
              <a:t>2</a:t>
            </a:r>
            <a:r>
              <a:t> dependencies a key measurement</a:t>
            </a:r>
          </a:p>
        </p:txBody>
      </p:sp>
      <p:grpSp>
        <p:nvGrpSpPr>
          <p:cNvPr id="324" name="Group"/>
          <p:cNvGrpSpPr/>
          <p:nvPr/>
        </p:nvGrpSpPr>
        <p:grpSpPr>
          <a:xfrm>
            <a:off x="393439" y="1971276"/>
            <a:ext cx="4721763" cy="3746449"/>
            <a:chOff x="0" y="0"/>
            <a:chExt cx="4721761" cy="3746447"/>
          </a:xfrm>
        </p:grpSpPr>
        <p:grpSp>
          <p:nvGrpSpPr>
            <p:cNvPr id="321" name="Group"/>
            <p:cNvGrpSpPr/>
            <p:nvPr/>
          </p:nvGrpSpPr>
          <p:grpSpPr>
            <a:xfrm>
              <a:off x="0" y="0"/>
              <a:ext cx="4721762" cy="3746448"/>
              <a:chOff x="0" y="0"/>
              <a:chExt cx="4721761" cy="3746447"/>
            </a:xfrm>
          </p:grpSpPr>
          <p:pic>
            <p:nvPicPr>
              <p:cNvPr id="319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629822" cy="2916193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pic>
            <p:nvPicPr>
              <p:cNvPr id="320" name="Image" descr="Image"/>
              <p:cNvPicPr>
                <a:picLocks noChangeAspect="1"/>
              </p:cNvPicPr>
              <p:nvPr/>
            </p:nvPicPr>
            <p:blipFill>
              <a:blip r:embed="rId3">
                <a:alphaModFix amt="83919"/>
                <a:extLst/>
              </a:blip>
              <a:srcRect l="2990" t="7589" r="2990" b="0"/>
              <a:stretch>
                <a:fillRect/>
              </a:stretch>
            </p:blipFill>
            <p:spPr>
              <a:xfrm>
                <a:off x="1178849" y="1137510"/>
                <a:ext cx="3542913" cy="2608938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</p:grpSp>
        <p:sp>
          <p:nvSpPr>
            <p:cNvPr id="322" name="Q2 scaling"/>
            <p:cNvSpPr txBox="1"/>
            <p:nvPr/>
          </p:nvSpPr>
          <p:spPr>
            <a:xfrm>
              <a:off x="607133" y="623249"/>
              <a:ext cx="1491485" cy="44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rPr i="1"/>
                <a:t>Q</a:t>
              </a:r>
              <a:r>
                <a:rPr baseline="31999"/>
                <a:t>2</a:t>
              </a:r>
              <a:r>
                <a:t> scaling</a:t>
              </a:r>
            </a:p>
          </p:txBody>
        </p:sp>
        <p:sp>
          <p:nvSpPr>
            <p:cNvPr id="323" name="1/Q6 scaling"/>
            <p:cNvSpPr txBox="1"/>
            <p:nvPr/>
          </p:nvSpPr>
          <p:spPr>
            <a:xfrm>
              <a:off x="2942293" y="2846838"/>
              <a:ext cx="1741166" cy="44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t>1/</a:t>
              </a:r>
              <a:r>
                <a:rPr i="1"/>
                <a:t>Q</a:t>
              </a:r>
              <a:r>
                <a:rPr baseline="31999"/>
                <a:t>6</a:t>
              </a:r>
              <a:r>
                <a:t> scaling</a:t>
              </a:r>
            </a:p>
          </p:txBody>
        </p:sp>
      </p:grpSp>
      <p:grpSp>
        <p:nvGrpSpPr>
          <p:cNvPr id="328" name="Group"/>
          <p:cNvGrpSpPr/>
          <p:nvPr/>
        </p:nvGrpSpPr>
        <p:grpSpPr>
          <a:xfrm>
            <a:off x="244778" y="2023039"/>
            <a:ext cx="4829781" cy="3837822"/>
            <a:chOff x="0" y="0"/>
            <a:chExt cx="4829780" cy="3837821"/>
          </a:xfrm>
        </p:grpSpPr>
        <p:pic>
          <p:nvPicPr>
            <p:cNvPr id="32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829781" cy="3837822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26" name="Mantysaari and Venugopalan, arxiv:1712.02508"/>
            <p:cNvSpPr txBox="1"/>
            <p:nvPr/>
          </p:nvSpPr>
          <p:spPr>
            <a:xfrm>
              <a:off x="782700" y="2886240"/>
              <a:ext cx="3701052" cy="286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lnSpc>
                  <a:spcPts val="3000"/>
                </a:lnSpc>
                <a:spcBef>
                  <a:spcPts val="1200"/>
                </a:spcBef>
                <a:defRPr sz="1333"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/>
              <a:r>
                <a:t>Mantysaari and Venugopalan, arxiv:1712.02508</a:t>
              </a:r>
            </a:p>
          </p:txBody>
        </p:sp>
        <p:sp>
          <p:nvSpPr>
            <p:cNvPr id="327" name="t = 0…"/>
            <p:cNvSpPr txBox="1"/>
            <p:nvPr/>
          </p:nvSpPr>
          <p:spPr>
            <a:xfrm>
              <a:off x="872258" y="1067284"/>
              <a:ext cx="1257839" cy="6773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rPr i="1"/>
                <a:t>t</a:t>
              </a:r>
              <a:r>
                <a:t> = 0</a:t>
              </a:r>
            </a:p>
            <a:p>
              <a:pPr>
                <a:lnSpc>
                  <a:spcPts val="3900"/>
                </a:lnSpc>
                <a:defRPr sz="2033">
                  <a:latin typeface="+mn-lt"/>
                  <a:ea typeface="+mn-ea"/>
                  <a:cs typeface="+mn-cs"/>
                  <a:sym typeface="Arial"/>
                </a:defRPr>
              </a:pPr>
              <a:r>
                <a:t>A</a:t>
              </a:r>
              <a:r>
                <a:rPr baseline="31999"/>
                <a:t>2</a:t>
              </a:r>
              <a:r>
                <a:t> scaling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  <p:bldP build="whole" bldLvl="1" animBg="1" rev="0" advAuto="0" spid="32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