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2.jpeg" ContentType="image/jpe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3.jpeg" ContentType="image/jpeg"/>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media/image4.jpeg" ContentType="image/jpeg"/>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media/image5.jpeg" ContentType="image/jpeg"/>
  <Override PartName="/ppt/notesSlides/notesSlide27.xml" ContentType="application/vnd.openxmlformats-officedocument.presentationml.notesSlide+xml"/>
  <Override PartName="/ppt/notesSlides/notesSlide28.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Lst>
  <p:sldSz cx="9144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1pPr>
    <a:lvl2pPr marL="0" marR="0" indent="2286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2pPr>
    <a:lvl3pPr marL="0" marR="0" indent="4572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3pPr>
    <a:lvl4pPr marL="0" marR="0" indent="6858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4pPr>
    <a:lvl5pPr marL="0" marR="0" indent="9144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5pPr>
    <a:lvl6pPr marL="0" marR="0" indent="11430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6pPr>
    <a:lvl7pPr marL="0" marR="0" indent="13716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7pPr>
    <a:lvl8pPr marL="0" marR="0" indent="16002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8pPr>
    <a:lvl9pPr marL="0" marR="0" indent="18288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8F44A2F1-9E1F-4B54-A3A2-5F16C0AD49E2}"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FF1F3"/>
          </a:solidFill>
        </a:fill>
      </a:tcStyle>
    </a:band2H>
    <a:firstCol>
      <a:tcTxStyle b="off" i="off">
        <a:font>
          <a:latin typeface="Times New Roman"/>
          <a:ea typeface="Times New Roman"/>
          <a:cs typeface="Times New Roman"/>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D51ADE6A-740E-44AE-83CC-AE7238B6C88D}" styleName="">
    <a:tblBg/>
    <a:wholeTbl>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FF1F3"/>
          </a:solidFill>
        </a:fill>
      </a:tcStyle>
    </a:band2H>
    <a:firstCol>
      <a:tcTxStyle b="off" i="off">
        <a:font>
          <a:latin typeface="Times New Roman"/>
          <a:ea typeface="Times New Roman"/>
          <a:cs typeface="Times New Roman"/>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4A9BC294-FFE2-49D5-8D69-9E1BD2C41BD5}" styleName="">
    <a:tblBg/>
    <a:wholeTbl>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FF1F3"/>
          </a:solidFill>
        </a:fill>
      </a:tcStyle>
    </a:band2H>
    <a:firstCol>
      <a:tcTxStyle b="off" i="off">
        <a:font>
          <a:latin typeface="Times New Roman"/>
          <a:ea typeface="Times New Roman"/>
          <a:cs typeface="Times New Roman"/>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CF821DB8-F4EB-4A41-A1BA-3FCAFE7338EE}" styleName="">
    <a:tblBg/>
    <a:wholeTbl>
      <a:tcTxStyle b="def" i="de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def" i="de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def" i="de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def" i="de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6" name="Shape 96"/>
          <p:cNvSpPr/>
          <p:nvPr>
            <p:ph type="sldImg"/>
          </p:nvPr>
        </p:nvSpPr>
        <p:spPr>
          <a:xfrm>
            <a:off x="1143000" y="685800"/>
            <a:ext cx="4572000" cy="3429000"/>
          </a:xfrm>
          <a:prstGeom prst="rect">
            <a:avLst/>
          </a:prstGeom>
        </p:spPr>
        <p:txBody>
          <a:bodyPr/>
          <a:lstStyle/>
          <a:p>
            <a:pPr/>
          </a:p>
        </p:txBody>
      </p:sp>
      <p:sp>
        <p:nvSpPr>
          <p:cNvPr id="97" name="Shape 9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defRPr sz="1600">
        <a:latin typeface="Lucida Grande"/>
        <a:ea typeface="Lucida Grande"/>
        <a:cs typeface="Lucida Grande"/>
        <a:sym typeface="Lucida Grande"/>
      </a:defRPr>
    </a:lvl1pPr>
    <a:lvl2pPr indent="228600" defTabSz="457200" latinLnBrk="0">
      <a:defRPr sz="1600">
        <a:latin typeface="Lucida Grande"/>
        <a:ea typeface="Lucida Grande"/>
        <a:cs typeface="Lucida Grande"/>
        <a:sym typeface="Lucida Grande"/>
      </a:defRPr>
    </a:lvl2pPr>
    <a:lvl3pPr indent="457200" defTabSz="457200" latinLnBrk="0">
      <a:defRPr sz="1600">
        <a:latin typeface="Lucida Grande"/>
        <a:ea typeface="Lucida Grande"/>
        <a:cs typeface="Lucida Grande"/>
        <a:sym typeface="Lucida Grande"/>
      </a:defRPr>
    </a:lvl3pPr>
    <a:lvl4pPr indent="685800" defTabSz="457200" latinLnBrk="0">
      <a:defRPr sz="1600">
        <a:latin typeface="Lucida Grande"/>
        <a:ea typeface="Lucida Grande"/>
        <a:cs typeface="Lucida Grande"/>
        <a:sym typeface="Lucida Grande"/>
      </a:defRPr>
    </a:lvl4pPr>
    <a:lvl5pPr indent="914400" defTabSz="457200" latinLnBrk="0">
      <a:defRPr sz="1600">
        <a:latin typeface="Lucida Grande"/>
        <a:ea typeface="Lucida Grande"/>
        <a:cs typeface="Lucida Grande"/>
        <a:sym typeface="Lucida Grande"/>
      </a:defRPr>
    </a:lvl5pPr>
    <a:lvl6pPr indent="1143000" defTabSz="457200" latinLnBrk="0">
      <a:defRPr sz="1600">
        <a:latin typeface="Lucida Grande"/>
        <a:ea typeface="Lucida Grande"/>
        <a:cs typeface="Lucida Grande"/>
        <a:sym typeface="Lucida Grande"/>
      </a:defRPr>
    </a:lvl6pPr>
    <a:lvl7pPr indent="1371600" defTabSz="457200" latinLnBrk="0">
      <a:defRPr sz="1600">
        <a:latin typeface="Lucida Grande"/>
        <a:ea typeface="Lucida Grande"/>
        <a:cs typeface="Lucida Grande"/>
        <a:sym typeface="Lucida Grande"/>
      </a:defRPr>
    </a:lvl7pPr>
    <a:lvl8pPr indent="1600200" defTabSz="457200" latinLnBrk="0">
      <a:defRPr sz="1600">
        <a:latin typeface="Lucida Grande"/>
        <a:ea typeface="Lucida Grande"/>
        <a:cs typeface="Lucida Grande"/>
        <a:sym typeface="Lucida Grande"/>
      </a:defRPr>
    </a:lvl8pPr>
    <a:lvl9pPr indent="1828800" defTabSz="457200" latinLnBrk="0">
      <a:defRPr sz="1600">
        <a:latin typeface="Lucida Grande"/>
        <a:ea typeface="Lucida Grande"/>
        <a:cs typeface="Lucida Grande"/>
        <a:sym typeface="Lucida Grand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 Id="rId3" Type="http://schemas.openxmlformats.org/officeDocument/2006/relationships/hyperlink" Target="http://en.wikipedia.org/wiki/Physics" TargetMode="External"/><Relationship Id="rId4" Type="http://schemas.openxmlformats.org/officeDocument/2006/relationships/hyperlink" Target="http://en.wikipedia.org/wiki/United_States" TargetMode="External"/><Relationship Id="rId5" Type="http://schemas.openxmlformats.org/officeDocument/2006/relationships/hyperlink" Target="http://en.wikipedia.org/wiki/Physicist" TargetMode="External"/><Relationship Id="rId6" Type="http://schemas.openxmlformats.org/officeDocument/2006/relationships/hyperlink" Target="http://en.wikipedia.org/wiki/Murray_Gell-Mann" TargetMode="External"/><Relationship Id="rId7" Type="http://schemas.openxmlformats.org/officeDocument/2006/relationships/hyperlink" Target="http://en.wikipedia.org/wiki/Baryons" TargetMode="External"/><Relationship Id="rId8" Type="http://schemas.openxmlformats.org/officeDocument/2006/relationships/hyperlink" Target="http://en.wikipedia.org/wiki/Meson" TargetMode="External"/><Relationship Id="rId9" Type="http://schemas.openxmlformats.org/officeDocument/2006/relationships/hyperlink" Target="http://en.wikipedia.org/wiki/Noble_Eightfold_Path" TargetMode="External"/><Relationship Id="rId10" Type="http://schemas.openxmlformats.org/officeDocument/2006/relationships/hyperlink" Target="http://en.wikipedia.org/wiki/Buddhism" TargetMode="External"/><Relationship Id="rId11" Type="http://schemas.openxmlformats.org/officeDocument/2006/relationships/hyperlink" Target="http://en.wikipedia.org/wiki/Israelis" TargetMode="External"/><Relationship Id="rId12" Type="http://schemas.openxmlformats.org/officeDocument/2006/relationships/hyperlink" Target="http://en.wikipedia.org/wiki/Yuval_Ne%27eman" TargetMode="External"/><Relationship Id="rId13" Type="http://schemas.openxmlformats.org/officeDocument/2006/relationships/hyperlink" Target="http://en.wikipedia.org/wiki/Quark_model" TargetMode="External"/><Relationship Id="rId14" Type="http://schemas.openxmlformats.org/officeDocument/2006/relationships/hyperlink" Target="http://en.wikipedia.org/wiki/Strangeness_%28particle_physics%29" TargetMode="External"/><Relationship Id="rId15" Type="http://schemas.openxmlformats.org/officeDocument/2006/relationships/hyperlink" Target="http://en.wikipedia.org/wiki/Electric_charge" TargetMode="External"/><Relationship Id="rId16" Type="http://schemas.openxmlformats.org/officeDocument/2006/relationships/hyperlink" Target="http://en.wikipedia.org/wiki/Spin_%28physics%29" TargetMode="External"/><Relationship Id="rId17" Type="http://schemas.openxmlformats.org/officeDocument/2006/relationships/hyperlink" Target="http://en.wikipedia.org/wiki/Omega_baryon" TargetMode="External"/><Relationship Id="rId18" Type="http://schemas.openxmlformats.org/officeDocument/2006/relationships/hyperlink" Target="http://en.wikipedia.org/wiki/Eightfold_way_%28physics%29#cite_note-0" TargetMode="External"/><Relationship Id="rId19" Type="http://schemas.openxmlformats.org/officeDocument/2006/relationships/hyperlink" Target="http://en.wikipedia.org/wiki/Synchrotron" TargetMode="External"/><Relationship Id="rId20" Type="http://schemas.openxmlformats.org/officeDocument/2006/relationships/hyperlink" Target="http://en.wikipedia.org/wiki/Brookhaven_National_Laboratory" TargetMode="External"/><Relationship Id="rId21" Type="http://schemas.openxmlformats.org/officeDocument/2006/relationships/hyperlink" Target="http://en.wikipedia.org/wiki/Nobel_Prize_in_physics" TargetMode="External"/><Relationship Id="rId22" Type="http://schemas.openxmlformats.org/officeDocument/2006/relationships/hyperlink" Target="http://en.wikipedia.org/wiki/Particle_physics" TargetMode="External"/><Relationship Id="rId23" Type="http://schemas.openxmlformats.org/officeDocument/2006/relationships/hyperlink" Target="http://en.wikipedia.org/wiki/Baryon" TargetMode="External"/><Relationship Id="rId24" Type="http://schemas.openxmlformats.org/officeDocument/2006/relationships/hyperlink" Target="http://en.wikipedia.org/wiki/Flavor_%28particle_physics%29" TargetMode="External"/><Relationship Id="rId25" Type="http://schemas.openxmlformats.org/officeDocument/2006/relationships/hyperlink" Target="http://en.wikipedia.org/wiki/Quark" TargetMode="External"/><Relationship Id="rId26" Type="http://schemas.openxmlformats.org/officeDocument/2006/relationships/hyperlink" Target="http://en.wikipedia.org/wiki/Strong_nuclear_force" TargetMode="External"/><Relationship Id="rId27" Type="http://schemas.openxmlformats.org/officeDocument/2006/relationships/hyperlink" Target="http://en.wikipedia.org/wiki/Special_unitary_group" TargetMode="External"/><Relationship Id="rId28" Type="http://schemas.openxmlformats.org/officeDocument/2006/relationships/hyperlink" Target="http://en.wikipedia.org/wiki/Representation_theory" TargetMode="External"/><Relationship Id="rId29" Type="http://schemas.openxmlformats.org/officeDocument/2006/relationships/hyperlink" Target="http://en.wikipedia.org/wiki/Particle_physics_and_representation_theory" TargetMode="External"/></Relationships>

</file>

<file path=ppt/notesSlides/_rels/notesSlide20.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59.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65.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69.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73.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7" name="Shape 147"/>
          <p:cNvSpPr/>
          <p:nvPr>
            <p:ph type="sldImg"/>
          </p:nvPr>
        </p:nvSpPr>
        <p:spPr>
          <a:prstGeom prst="rect">
            <a:avLst/>
          </a:prstGeom>
        </p:spPr>
        <p:txBody>
          <a:bodyPr/>
          <a:lstStyle/>
          <a:p>
            <a:pPr/>
          </a:p>
        </p:txBody>
      </p:sp>
      <p:sp>
        <p:nvSpPr>
          <p:cNvPr id="148" name="Shape 148"/>
          <p:cNvSpPr/>
          <p:nvPr>
            <p:ph type="body" sz="quarter" idx="1"/>
          </p:nvPr>
        </p:nvSpPr>
        <p:spPr>
          <a:prstGeom prst="rect">
            <a:avLst/>
          </a:prstGeom>
        </p:spPr>
        <p:txBody>
          <a:bodyPr/>
          <a:lstStyle/>
          <a:p>
            <a:pPr>
              <a:defRPr sz="1200">
                <a:latin typeface="Monaco"/>
                <a:ea typeface="Monaco"/>
                <a:cs typeface="Monaco"/>
                <a:sym typeface="Monaco"/>
              </a:defRPr>
            </a:pPr>
            <a:r>
              <a:t>Parton Model (Feynman &amp; Bjorken): nucleons as made up of point-like constituents </a:t>
            </a:r>
          </a:p>
          <a:p>
            <a:pPr>
              <a:defRPr sz="1200">
                <a:latin typeface="Monaco"/>
                <a:ea typeface="Monaco"/>
                <a:cs typeface="Monaco"/>
                <a:sym typeface="Monaco"/>
              </a:defRPr>
            </a:pPr>
            <a:r>
              <a:t>provides a very simple framework for calculating scattering cross-sections</a:t>
            </a:r>
          </a:p>
          <a:p>
            <a:pPr>
              <a:defRPr sz="1200">
                <a:latin typeface="Monaco"/>
                <a:ea typeface="Monaco"/>
                <a:cs typeface="Monaco"/>
                <a:sym typeface="Monaco"/>
              </a:defRPr>
            </a:pPr>
            <a:r>
              <a:t>as well as structure functions. </a:t>
            </a:r>
          </a:p>
          <a:p>
            <a:pPr>
              <a:defRPr sz="1200">
                <a:latin typeface="Monaco"/>
                <a:ea typeface="Monaco"/>
                <a:cs typeface="Monaco"/>
                <a:sym typeface="Monaco"/>
              </a:defRPr>
            </a:pPr>
            <a:r>
              <a:t>Parton Model: every object with a finite size has a formfactor and therefore experiences a dependence of</a:t>
            </a:r>
          </a:p>
          <a:p>
            <a:pPr>
              <a:defRPr sz="1200">
                <a:latin typeface="Monaco"/>
                <a:ea typeface="Monaco"/>
                <a:cs typeface="Monaco"/>
                <a:sym typeface="Monaco"/>
              </a:defRPr>
            </a:pPr>
            <a:r>
              <a:t>the 4-momentum transfer (Q2 dependence) from the scattered particle.</a:t>
            </a:r>
          </a:p>
          <a:p>
            <a:pPr>
              <a:defRPr sz="1200">
                <a:latin typeface="Monaco"/>
                <a:ea typeface="Monaco"/>
                <a:cs typeface="Monaco"/>
                <a:sym typeface="Monaco"/>
              </a:defRPr>
            </a:pPr>
          </a:p>
          <a:p>
            <a:pPr>
              <a:defRPr sz="1200">
                <a:latin typeface="Monaco"/>
                <a:ea typeface="Monaco"/>
                <a:cs typeface="Monaco"/>
                <a:sym typeface="Monaco"/>
              </a:defRPr>
            </a:pPr>
            <a:r>
              <a:t>\frac{d\sigma}{d\Omega} = \left( \frac{d\sigma}{d\Omega} \right)_\mathrm{Mott} |F(q^2)|^2</a:t>
            </a:r>
          </a:p>
          <a:p>
            <a:pPr>
              <a:defRPr sz="1200">
                <a:latin typeface="Monaco"/>
                <a:ea typeface="Monaco"/>
                <a:cs typeface="Monaco"/>
                <a:sym typeface="Monaco"/>
              </a:defRPr>
            </a:pPr>
            <a:r>
              <a:t>q^2 = (\mathbf{p}_1 - \mathbf{p}_2)^2</a:t>
            </a:r>
          </a:p>
          <a:p>
            <a:pPr>
              <a:defRPr sz="1200">
                <a:latin typeface="Monaco"/>
                <a:ea typeface="Monaco"/>
                <a:cs typeface="Monaco"/>
                <a:sym typeface="Monaco"/>
              </a:defRPr>
            </a:pPr>
          </a:p>
          <a:p>
            <a:pPr>
              <a:defRPr sz="1200">
                <a:latin typeface="Monaco"/>
                <a:ea typeface="Monaco"/>
                <a:cs typeface="Monaco"/>
                <a:sym typeface="Monaco"/>
              </a:defRPr>
            </a:pPr>
            <a:r>
              <a:t>Friedmann, Kendall, Taylor</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4" name="Shape 354"/>
          <p:cNvSpPr/>
          <p:nvPr>
            <p:ph type="sldImg"/>
          </p:nvPr>
        </p:nvSpPr>
        <p:spPr>
          <a:prstGeom prst="rect">
            <a:avLst/>
          </a:prstGeom>
        </p:spPr>
        <p:txBody>
          <a:bodyPr/>
          <a:lstStyle/>
          <a:p>
            <a:pPr/>
          </a:p>
        </p:txBody>
      </p:sp>
      <p:sp>
        <p:nvSpPr>
          <p:cNvPr id="355" name="Shape 355"/>
          <p:cNvSpPr/>
          <p:nvPr>
            <p:ph type="body" sz="quarter" idx="1"/>
          </p:nvPr>
        </p:nvSpPr>
        <p:spPr>
          <a:prstGeom prst="rect">
            <a:avLst/>
          </a:prstGeom>
        </p:spPr>
        <p:txBody>
          <a:bodyPr/>
          <a:lstStyle/>
          <a:p>
            <a:pPr lvl="2" marL="508000" marR="41275" indent="-254000" defTabSz="914400">
              <a:spcBef>
                <a:spcPts val="400"/>
              </a:spcBef>
              <a:buClr>
                <a:srgbClr val="FF2600"/>
              </a:buClr>
              <a:buSzPct val="150000"/>
              <a:buChar char="•"/>
              <a:defRPr sz="2500">
                <a:uFill>
                  <a:solidFill>
                    <a:srgbClr val="000000"/>
                  </a:solidFill>
                </a:uFill>
                <a:latin typeface="+mn-lt"/>
                <a:ea typeface="+mn-ea"/>
                <a:cs typeface="+mn-cs"/>
                <a:sym typeface="Arial"/>
              </a:defRPr>
            </a:pPr>
            <a:r>
              <a:t>Mass from binding energy</a:t>
            </a:r>
          </a:p>
          <a:p>
            <a:pPr lvl="2" marL="508000" marR="41275" indent="-254000" defTabSz="914400">
              <a:spcBef>
                <a:spcPts val="400"/>
              </a:spcBef>
              <a:buClr>
                <a:srgbClr val="FF2600"/>
              </a:buClr>
              <a:buSzPct val="150000"/>
              <a:buChar char="•"/>
              <a:defRPr sz="2500">
                <a:uFill>
                  <a:solidFill>
                    <a:srgbClr val="000000"/>
                  </a:solidFill>
                </a:uFill>
                <a:latin typeface="+mn-lt"/>
                <a:ea typeface="+mn-ea"/>
                <a:cs typeface="+mn-cs"/>
                <a:sym typeface="Arial"/>
              </a:defRPr>
            </a:pPr>
            <a:r>
              <a:t>Binding through gluons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4" name="Shape 434"/>
          <p:cNvSpPr/>
          <p:nvPr>
            <p:ph type="sldImg"/>
          </p:nvPr>
        </p:nvSpPr>
        <p:spPr>
          <a:prstGeom prst="rect">
            <a:avLst/>
          </a:prstGeom>
        </p:spPr>
        <p:txBody>
          <a:bodyPr/>
          <a:lstStyle/>
          <a:p>
            <a:pPr/>
          </a:p>
        </p:txBody>
      </p:sp>
      <p:sp>
        <p:nvSpPr>
          <p:cNvPr id="435" name="Shape 435"/>
          <p:cNvSpPr/>
          <p:nvPr>
            <p:ph type="body" sz="quarter" idx="1"/>
          </p:nvPr>
        </p:nvSpPr>
        <p:spPr>
          <a:prstGeom prst="rect">
            <a:avLst/>
          </a:prstGeom>
        </p:spPr>
        <p:txBody>
          <a:bodyPr/>
          <a:lstStyle>
            <a:lvl1pPr>
              <a:defRPr sz="2200">
                <a:latin typeface="Helvetica"/>
                <a:ea typeface="Helvetica"/>
                <a:cs typeface="Helvetica"/>
                <a:sym typeface="Helvetica"/>
              </a:defRPr>
            </a:lvl1pPr>
          </a:lstStyle>
          <a:p>
            <a:pPr/>
            <a:r>
              <a:t>If we do not understand the proton spin, we don’t understand QCD</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8" name="Shape 498"/>
          <p:cNvSpPr/>
          <p:nvPr>
            <p:ph type="sldImg"/>
          </p:nvPr>
        </p:nvSpPr>
        <p:spPr>
          <a:prstGeom prst="rect">
            <a:avLst/>
          </a:prstGeom>
        </p:spPr>
        <p:txBody>
          <a:bodyPr/>
          <a:lstStyle/>
          <a:p>
            <a:pPr/>
          </a:p>
        </p:txBody>
      </p:sp>
      <p:sp>
        <p:nvSpPr>
          <p:cNvPr id="499" name="Shape 499"/>
          <p:cNvSpPr/>
          <p:nvPr>
            <p:ph type="body" sz="quarter" idx="1"/>
          </p:nvPr>
        </p:nvSpPr>
        <p:spPr>
          <a:prstGeom prst="rect">
            <a:avLst/>
          </a:prstGeom>
        </p:spPr>
        <p:txBody>
          <a:bodyPr/>
          <a:lstStyle/>
          <a:p>
            <a:pPr/>
            <a:r>
              <a:t>The designed frequency matching scheme allows operation with hadron energies down to 40 GeV/u, but the energies between 46 and 98 GeV/u cannot be used.</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2" name="Shape 522"/>
          <p:cNvSpPr/>
          <p:nvPr>
            <p:ph type="sldImg"/>
          </p:nvPr>
        </p:nvSpPr>
        <p:spPr>
          <a:prstGeom prst="rect">
            <a:avLst/>
          </a:prstGeom>
        </p:spPr>
        <p:txBody>
          <a:bodyPr/>
          <a:lstStyle/>
          <a:p>
            <a:pPr/>
          </a:p>
        </p:txBody>
      </p:sp>
      <p:sp>
        <p:nvSpPr>
          <p:cNvPr id="523" name="Shape 523"/>
          <p:cNvSpPr/>
          <p:nvPr>
            <p:ph type="body" sz="quarter" idx="1"/>
          </p:nvPr>
        </p:nvSpPr>
        <p:spPr>
          <a:prstGeom prst="rect">
            <a:avLst/>
          </a:prstGeom>
        </p:spPr>
        <p:txBody>
          <a:bodyPr/>
          <a:lstStyle/>
          <a:p>
            <a:pPr/>
            <a:r>
              <a:t>Mention: not even sign of L is constraint</a:t>
            </a:r>
          </a:p>
          <a:p>
            <a:pPr/>
          </a:p>
          <a:p>
            <a:pPr/>
            <a:r>
              <a:t>polarized</a:t>
            </a:r>
          </a:p>
          <a:p>
            <a:pPr/>
            <a:r>
              <a:t>gluon Δg(x,Q2) and quark Δq(x,Q2) distribution</a:t>
            </a:r>
          </a:p>
          <a:p>
            <a:pPr/>
          </a:p>
          <a:p>
            <a:pPr/>
            <a:r>
              <a:t>Figure 2-5 shows the running integral</a:t>
            </a:r>
          </a:p>
          <a:p>
            <a:pPr/>
            <a:r>
              <a:t>!"!ΔΣ(!, !!) !!!"#, which represents the contribution of all quark flavors to the spin of the proton</a:t>
            </a:r>
          </a:p>
          <a:p>
            <a:pPr/>
          </a:p>
          <a:p>
            <a:pPr/>
            <a:r>
              <a:t>experimental access to the ∆f in lepton- scattering is obtained through the spin-dependent structure function g1(x,Q2), which ap- pears in the polarization difference of cross sections when the lepton and the nucleon collide with their spins anti-aligned or aligned: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4" name="Shape 534"/>
          <p:cNvSpPr/>
          <p:nvPr>
            <p:ph type="sldImg"/>
          </p:nvPr>
        </p:nvSpPr>
        <p:spPr>
          <a:prstGeom prst="rect">
            <a:avLst/>
          </a:prstGeom>
        </p:spPr>
        <p:txBody>
          <a:bodyPr/>
          <a:lstStyle/>
          <a:p>
            <a:pPr/>
          </a:p>
        </p:txBody>
      </p:sp>
      <p:sp>
        <p:nvSpPr>
          <p:cNvPr id="535" name="Shape 535"/>
          <p:cNvSpPr/>
          <p:nvPr>
            <p:ph type="body" sz="quarter" idx="1"/>
          </p:nvPr>
        </p:nvSpPr>
        <p:spPr>
          <a:prstGeom prst="rect">
            <a:avLst/>
          </a:prstGeom>
        </p:spPr>
        <p:txBody>
          <a:bodyPr/>
          <a:lstStyle/>
          <a:p>
            <a:pPr/>
            <a:r>
              <a:t>Mention: not even sign of L is constraint</a:t>
            </a:r>
          </a:p>
          <a:p>
            <a:pPr/>
          </a:p>
          <a:p>
            <a:pPr/>
            <a:r>
              <a:t>polarized</a:t>
            </a:r>
          </a:p>
          <a:p>
            <a:pPr/>
            <a:r>
              <a:t>gluon Δg(x,Q2) and quark Δq(x,Q2) distribution</a:t>
            </a:r>
          </a:p>
          <a:p>
            <a:pPr/>
          </a:p>
          <a:p>
            <a:pPr/>
            <a:r>
              <a:t>Figure 2-5 shows the running integral</a:t>
            </a:r>
          </a:p>
          <a:p>
            <a:pPr/>
            <a:r>
              <a:t>!"!ΔΣ(!, !!) !!!"#, which represents the contribution of all quark flavors to the spin of the proton</a:t>
            </a:r>
          </a:p>
          <a:p>
            <a:pPr/>
          </a:p>
          <a:p>
            <a:pPr/>
            <a:r>
              <a:t>experimental access to the ∆f in lepton- scattering is obtained through the spin-dependent structure function g1(x,Q2), which ap- pears in the polarization difference of cross sections when the lepton and the nucleon collide with their spins anti-aligned or aligned: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1" name="Shape 551"/>
          <p:cNvSpPr/>
          <p:nvPr>
            <p:ph type="sldImg"/>
          </p:nvPr>
        </p:nvSpPr>
        <p:spPr>
          <a:prstGeom prst="rect">
            <a:avLst/>
          </a:prstGeom>
        </p:spPr>
        <p:txBody>
          <a:bodyPr/>
          <a:lstStyle/>
          <a:p>
            <a:pPr/>
          </a:p>
        </p:txBody>
      </p:sp>
      <p:sp>
        <p:nvSpPr>
          <p:cNvPr id="552" name="Shape 552"/>
          <p:cNvSpPr/>
          <p:nvPr>
            <p:ph type="body" sz="quarter" idx="1"/>
          </p:nvPr>
        </p:nvSpPr>
        <p:spPr>
          <a:prstGeom prst="rect">
            <a:avLst/>
          </a:prstGeom>
        </p:spPr>
        <p:txBody>
          <a:bodyPr/>
          <a:lstStyle>
            <a:lvl1pPr>
              <a:defRPr sz="1200">
                <a:latin typeface="Monaco"/>
                <a:ea typeface="Monaco"/>
                <a:cs typeface="Monaco"/>
                <a:sym typeface="Monaco"/>
              </a:defRPr>
            </a:lvl1pPr>
          </a:lstStyle>
          <a:p>
            <a:pPr/>
            <a:r>
              <a:t>\frac{d^2 \sigma^{eA\rightarrow eX}}{dx dQ^2} = \frac{4 \pi \alpha^2}{x Q^4} \left[ \left(1-y+\frac{y^2}{2}\right) {\color{blue}F_2(x, Q^2)} - \frac{y^2}{2} {\color{red}F_L(x, Q^2)}\right]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4" name="Shape 564"/>
          <p:cNvSpPr/>
          <p:nvPr>
            <p:ph type="sldImg"/>
          </p:nvPr>
        </p:nvSpPr>
        <p:spPr>
          <a:prstGeom prst="rect">
            <a:avLst/>
          </a:prstGeom>
        </p:spPr>
        <p:txBody>
          <a:bodyPr/>
          <a:lstStyle/>
          <a:p>
            <a:pPr/>
          </a:p>
        </p:txBody>
      </p:sp>
      <p:sp>
        <p:nvSpPr>
          <p:cNvPr id="565" name="Shape 565"/>
          <p:cNvSpPr/>
          <p:nvPr>
            <p:ph type="body" sz="quarter" idx="1"/>
          </p:nvPr>
        </p:nvSpPr>
        <p:spPr>
          <a:prstGeom prst="rect">
            <a:avLst/>
          </a:prstGeom>
        </p:spPr>
        <p:txBody>
          <a:bodyPr/>
          <a:lstStyle>
            <a:lvl1pPr>
              <a:defRPr sz="1200">
                <a:latin typeface="Monaco"/>
                <a:ea typeface="Monaco"/>
                <a:cs typeface="Monaco"/>
                <a:sym typeface="Monaco"/>
              </a:defRPr>
            </a:lvl1pPr>
          </a:lstStyle>
          <a:p>
            <a:pPr/>
            <a:r>
              <a:t>\frac{d^2 \sigma^{eA\rightarrow eX}}{dx dQ^2} = \frac{4 \pi \alpha^2}{x Q^4} \left[ \left(1-y+\frac{y^2}{2}\right) {\color{blue}F_2(x, Q^2)} - \frac{y^2}{2} {\color{red}F_L(x, Q^2)}\right]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8" name="Shape 578"/>
          <p:cNvSpPr/>
          <p:nvPr>
            <p:ph type="sldImg"/>
          </p:nvPr>
        </p:nvSpPr>
        <p:spPr>
          <a:prstGeom prst="rect">
            <a:avLst/>
          </a:prstGeom>
        </p:spPr>
        <p:txBody>
          <a:bodyPr/>
          <a:lstStyle/>
          <a:p>
            <a:pPr/>
          </a:p>
        </p:txBody>
      </p:sp>
      <p:sp>
        <p:nvSpPr>
          <p:cNvPr id="579" name="Shape 579"/>
          <p:cNvSpPr/>
          <p:nvPr>
            <p:ph type="body" sz="quarter" idx="1"/>
          </p:nvPr>
        </p:nvSpPr>
        <p:spPr>
          <a:prstGeom prst="rect">
            <a:avLst/>
          </a:prstGeom>
        </p:spPr>
        <p:txBody>
          <a:bodyPr/>
          <a:lstStyle>
            <a:lvl1pPr>
              <a:defRPr sz="1200">
                <a:latin typeface="Monaco"/>
                <a:ea typeface="Monaco"/>
                <a:cs typeface="Monaco"/>
                <a:sym typeface="Monaco"/>
              </a:defRPr>
            </a:lvl1pPr>
          </a:lstStyle>
          <a:p>
            <a:pPr/>
            <a:r>
              <a:t>\frac{d^2 \sigma^{eA\rightarrow eX}}{dx dQ^2} = \frac{4 \pi \alpha^2}{x Q^4} \left[ \left(1-y+\frac{y^2}{2}\right) {\color{blue}F_2(x, Q^2)} - \frac{y^2}{2} {\color{red}F_L(x, Q^2)}\right]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8" name="Shape 588"/>
          <p:cNvSpPr/>
          <p:nvPr>
            <p:ph type="sldImg"/>
          </p:nvPr>
        </p:nvSpPr>
        <p:spPr>
          <a:prstGeom prst="rect">
            <a:avLst/>
          </a:prstGeom>
        </p:spPr>
        <p:txBody>
          <a:bodyPr/>
          <a:lstStyle/>
          <a:p>
            <a:pPr/>
          </a:p>
        </p:txBody>
      </p:sp>
      <p:sp>
        <p:nvSpPr>
          <p:cNvPr id="589" name="Shape 589"/>
          <p:cNvSpPr/>
          <p:nvPr>
            <p:ph type="body" sz="quarter" idx="1"/>
          </p:nvPr>
        </p:nvSpPr>
        <p:spPr>
          <a:prstGeom prst="rect">
            <a:avLst/>
          </a:prstGeom>
        </p:spPr>
        <p:txBody>
          <a:bodyPr/>
          <a:lstStyle>
            <a:lvl1pPr>
              <a:defRPr sz="1200">
                <a:latin typeface="Monaco"/>
                <a:ea typeface="Monaco"/>
                <a:cs typeface="Monaco"/>
                <a:sym typeface="Monaco"/>
              </a:defRPr>
            </a:lvl1pPr>
          </a:lstStyle>
          <a:p>
            <a:pPr/>
            <a:r>
              <a:t>\frac{d^2 \sigma^{eA\rightarrow eX}}{dx dQ^2} = \frac{4 \pi \alpha^2}{x Q^4} \left[ \left(1-y+\frac{y^2}{2}\right) {\color{blue}F_2(x, Q^2)} - \frac{y^2}{2} {\color{red}F_L(x, Q^2)}\right]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9" name="Shape 609"/>
          <p:cNvSpPr/>
          <p:nvPr>
            <p:ph type="sldImg"/>
          </p:nvPr>
        </p:nvSpPr>
        <p:spPr>
          <a:prstGeom prst="rect">
            <a:avLst/>
          </a:prstGeom>
        </p:spPr>
        <p:txBody>
          <a:bodyPr/>
          <a:lstStyle/>
          <a:p>
            <a:pPr/>
          </a:p>
        </p:txBody>
      </p:sp>
      <p:sp>
        <p:nvSpPr>
          <p:cNvPr id="610" name="Shape 610"/>
          <p:cNvSpPr/>
          <p:nvPr>
            <p:ph type="body" sz="quarter" idx="1"/>
          </p:nvPr>
        </p:nvSpPr>
        <p:spPr>
          <a:prstGeom prst="rect">
            <a:avLst/>
          </a:prstGeom>
        </p:spPr>
        <p:txBody>
          <a:bodyPr/>
          <a:lstStyle/>
          <a:p>
            <a:pPr/>
            <a:r>
              <a:t>HERA 27x900 ~ fixed target 50 TeV</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8" name="Shape 188"/>
          <p:cNvSpPr/>
          <p:nvPr>
            <p:ph type="sldImg"/>
          </p:nvPr>
        </p:nvSpPr>
        <p:spPr>
          <a:prstGeom prst="rect">
            <a:avLst/>
          </a:prstGeom>
        </p:spPr>
        <p:txBody>
          <a:bodyPr/>
          <a:lstStyle/>
          <a:p>
            <a:pPr/>
          </a:p>
        </p:txBody>
      </p:sp>
      <p:sp>
        <p:nvSpPr>
          <p:cNvPr id="189" name="Shape 189"/>
          <p:cNvSpPr/>
          <p:nvPr>
            <p:ph type="body" sz="quarter" idx="1"/>
          </p:nvPr>
        </p:nvSpPr>
        <p:spPr>
          <a:prstGeom prst="rect">
            <a:avLst/>
          </a:prstGeom>
        </p:spPr>
        <p:txBody>
          <a:bodyPr/>
          <a:lstStyle/>
          <a:p>
            <a:pPr>
              <a:spcBef>
                <a:spcPts val="1200"/>
              </a:spcBef>
              <a:defRPr sz="1200">
                <a:latin typeface="Times"/>
                <a:ea typeface="Times"/>
                <a:cs typeface="Times"/>
                <a:sym typeface="Times"/>
              </a:defRPr>
            </a:pPr>
            <a:r>
              <a:t>In </a:t>
            </a:r>
            <a:r>
              <a:rPr u="sng">
                <a:solidFill>
                  <a:srgbClr val="0000EE"/>
                </a:solidFill>
                <a:hlinkClick r:id="rId3" invalidUrl="" action="" tgtFrame="" tooltip="" history="1" highlightClick="0" endSnd="0"/>
              </a:rPr>
              <a:t>physics</a:t>
            </a:r>
            <a:r>
              <a:t>, the </a:t>
            </a:r>
            <a:r>
              <a:rPr b="1"/>
              <a:t>Eightfold Way</a:t>
            </a:r>
            <a:r>
              <a:t> is a term coined by </a:t>
            </a:r>
            <a:r>
              <a:rPr u="sng">
                <a:solidFill>
                  <a:srgbClr val="0000EE"/>
                </a:solidFill>
                <a:hlinkClick r:id="rId4" invalidUrl="" action="" tgtFrame="" tooltip="" history="1" highlightClick="0" endSnd="0"/>
              </a:rPr>
              <a:t>American</a:t>
            </a:r>
            <a:r>
              <a:t> </a:t>
            </a:r>
            <a:r>
              <a:rPr u="sng">
                <a:solidFill>
                  <a:srgbClr val="0000EE"/>
                </a:solidFill>
                <a:hlinkClick r:id="rId5" invalidUrl="" action="" tgtFrame="" tooltip="" history="1" highlightClick="0" endSnd="0"/>
              </a:rPr>
              <a:t>physicist</a:t>
            </a:r>
            <a:r>
              <a:t> </a:t>
            </a:r>
            <a:r>
              <a:rPr u="sng">
                <a:solidFill>
                  <a:srgbClr val="0000EE"/>
                </a:solidFill>
                <a:hlinkClick r:id="rId6" invalidUrl="" action="" tgtFrame="" tooltip="" history="1" highlightClick="0" endSnd="0"/>
              </a:rPr>
              <a:t>Murray Gell-Mann</a:t>
            </a:r>
            <a:r>
              <a:t> for a theory organizing subatomic </a:t>
            </a:r>
            <a:r>
              <a:rPr u="sng">
                <a:solidFill>
                  <a:srgbClr val="0000EE"/>
                </a:solidFill>
                <a:hlinkClick r:id="rId7" invalidUrl="" action="" tgtFrame="" tooltip="" history="1" highlightClick="0" endSnd="0"/>
              </a:rPr>
              <a:t>baryons</a:t>
            </a:r>
            <a:r>
              <a:t> and </a:t>
            </a:r>
            <a:r>
              <a:rPr u="sng">
                <a:solidFill>
                  <a:srgbClr val="0000EE"/>
                </a:solidFill>
                <a:hlinkClick r:id="rId8" invalidUrl="" action="" tgtFrame="" tooltip="" history="1" highlightClick="0" endSnd="0"/>
              </a:rPr>
              <a:t>mesons</a:t>
            </a:r>
            <a:r>
              <a:t> into octets (alluding to the </a:t>
            </a:r>
            <a:r>
              <a:rPr u="sng">
                <a:solidFill>
                  <a:srgbClr val="0000EE"/>
                </a:solidFill>
                <a:hlinkClick r:id="rId9" invalidUrl="" action="" tgtFrame="" tooltip="" history="1" highlightClick="0" endSnd="0"/>
              </a:rPr>
              <a:t>Noble Eightfold Path</a:t>
            </a:r>
            <a:r>
              <a:t> of </a:t>
            </a:r>
            <a:r>
              <a:rPr u="sng">
                <a:solidFill>
                  <a:srgbClr val="0000EE"/>
                </a:solidFill>
                <a:hlinkClick r:id="rId10" invalidUrl="" action="" tgtFrame="" tooltip="" history="1" highlightClick="0" endSnd="0"/>
              </a:rPr>
              <a:t>Buddhism</a:t>
            </a:r>
            <a:r>
              <a:t>). The theory was independently proposed by </a:t>
            </a:r>
            <a:r>
              <a:rPr u="sng">
                <a:solidFill>
                  <a:srgbClr val="0000EE"/>
                </a:solidFill>
                <a:hlinkClick r:id="rId11" invalidUrl="" action="" tgtFrame="" tooltip="" history="1" highlightClick="0" endSnd="0"/>
              </a:rPr>
              <a:t>Israeli</a:t>
            </a:r>
            <a:r>
              <a:t> physicist </a:t>
            </a:r>
            <a:r>
              <a:rPr u="sng">
                <a:solidFill>
                  <a:srgbClr val="0000EE"/>
                </a:solidFill>
                <a:hlinkClick r:id="rId12" invalidUrl="" action="" tgtFrame="" tooltip="" history="1" highlightClick="0" endSnd="0"/>
              </a:rPr>
              <a:t>Yuval Ne'eman</a:t>
            </a:r>
            <a:r>
              <a:t> and led to the subsequent development of the </a:t>
            </a:r>
            <a:r>
              <a:rPr u="sng">
                <a:solidFill>
                  <a:srgbClr val="0000EE"/>
                </a:solidFill>
                <a:hlinkClick r:id="rId13" invalidUrl="" action="" tgtFrame="" tooltip="" history="1" highlightClick="0" endSnd="0"/>
              </a:rPr>
              <a:t>quark model</a:t>
            </a:r>
            <a:r>
              <a:t>.</a:t>
            </a:r>
          </a:p>
          <a:p>
            <a:pPr>
              <a:defRPr sz="1200">
                <a:latin typeface="Times"/>
                <a:ea typeface="Times"/>
                <a:cs typeface="Times"/>
                <a:sym typeface="Times"/>
              </a:defRPr>
            </a:pPr>
            <a:r>
              <a:t>Particles along the same horizontal line share the same </a:t>
            </a:r>
            <a:r>
              <a:rPr u="sng">
                <a:solidFill>
                  <a:srgbClr val="0000EE"/>
                </a:solidFill>
                <a:hlinkClick r:id="rId14" invalidUrl="" action="" tgtFrame="" tooltip="" history="1" highlightClick="0" endSnd="0"/>
              </a:rPr>
              <a:t>strangeness</a:t>
            </a:r>
            <a:r>
              <a:t>, </a:t>
            </a:r>
            <a:r>
              <a:rPr i="1"/>
              <a:t>s</a:t>
            </a:r>
            <a:r>
              <a:t>, while those on the same diagonals share the same </a:t>
            </a:r>
            <a:r>
              <a:rPr u="sng">
                <a:solidFill>
                  <a:srgbClr val="0000EE"/>
                </a:solidFill>
                <a:hlinkClick r:id="rId15" invalidUrl="" action="" tgtFrame="" tooltip="" history="1" highlightClick="0" endSnd="0"/>
              </a:rPr>
              <a:t>charge</a:t>
            </a:r>
            <a:r>
              <a:t>, </a:t>
            </a:r>
            <a:r>
              <a:rPr i="1"/>
              <a:t>q</a:t>
            </a:r>
            <a:r>
              <a:t>.</a:t>
            </a:r>
          </a:p>
          <a:p>
            <a:pPr>
              <a:spcBef>
                <a:spcPts val="1200"/>
              </a:spcBef>
              <a:defRPr sz="1200">
                <a:latin typeface="Times"/>
                <a:ea typeface="Times"/>
                <a:cs typeface="Times"/>
                <a:sym typeface="Times"/>
              </a:defRPr>
            </a:pPr>
            <a:r>
              <a:t>In addition to organizing the mesons and </a:t>
            </a:r>
            <a:r>
              <a:rPr u="sng">
                <a:solidFill>
                  <a:srgbClr val="0000EE"/>
                </a:solidFill>
                <a:hlinkClick r:id="rId16" invalidUrl="" action="" tgtFrame="" tooltip="" history="1" highlightClick="0" endSnd="0"/>
              </a:rPr>
              <a:t>spin</a:t>
            </a:r>
            <a:r>
              <a:t>-1/2 baryons into octets, the principles of the Eightfold Way also applied to the spin-3/2 baryons, forming a decuplet. However, one of the particles of this decuplet had never been previously observed. Gell-Mann called this particle the </a:t>
            </a:r>
            <a:r>
              <a:rPr u="sng">
                <a:solidFill>
                  <a:srgbClr val="0000EE"/>
                </a:solidFill>
                <a:hlinkClick r:id="rId17" invalidUrl="" action="" tgtFrame="" tooltip="" history="1" highlightClick="0" endSnd="0"/>
              </a:rPr>
              <a:t>Ω</a:t>
            </a:r>
            <a:r>
              <a:rPr baseline="31999" sz="1000" u="sng">
                <a:solidFill>
                  <a:srgbClr val="0000EE"/>
                </a:solidFill>
                <a:hlinkClick r:id="rId17" invalidUrl="" action="" tgtFrame="" tooltip="" history="1" highlightClick="0" endSnd="0"/>
              </a:rPr>
              <a:t>⁻</a:t>
            </a:r>
            <a:r>
              <a:t> and predicted in 1962 that it would have a </a:t>
            </a:r>
            <a:r>
              <a:rPr u="sng">
                <a:solidFill>
                  <a:srgbClr val="0000EE"/>
                </a:solidFill>
                <a:hlinkClick r:id="rId14" invalidUrl="" action="" tgtFrame="" tooltip="" history="1" highlightClick="0" endSnd="0"/>
              </a:rPr>
              <a:t>strangeness</a:t>
            </a:r>
            <a:r>
              <a:t> −3, </a:t>
            </a:r>
            <a:r>
              <a:rPr u="sng">
                <a:solidFill>
                  <a:srgbClr val="0000EE"/>
                </a:solidFill>
                <a:hlinkClick r:id="rId15" invalidUrl="" action="" tgtFrame="" tooltip="" history="1" highlightClick="0" endSnd="0"/>
              </a:rPr>
              <a:t>electric charge</a:t>
            </a:r>
            <a:r>
              <a:t> −1 and a mass near 1,680 MeV/</a:t>
            </a:r>
            <a:r>
              <a:rPr i="1"/>
              <a:t>c</a:t>
            </a:r>
            <a:r>
              <a:rPr baseline="31999" sz="1000"/>
              <a:t>2</a:t>
            </a:r>
            <a:r>
              <a:t>. In 1964 a particle closely matching these predictions was discovered</a:t>
            </a:r>
            <a:r>
              <a:rPr sz="1000" u="sng">
                <a:solidFill>
                  <a:srgbClr val="0000EE"/>
                </a:solidFill>
                <a:hlinkClick r:id="rId18" invalidUrl="" action="" tgtFrame="" tooltip="" history="1" highlightClick="0" endSnd="0"/>
              </a:rPr>
              <a:t>[1]</a:t>
            </a:r>
            <a:r>
              <a:t> by a particle </a:t>
            </a:r>
            <a:r>
              <a:rPr u="sng">
                <a:solidFill>
                  <a:srgbClr val="0000EE"/>
                </a:solidFill>
                <a:hlinkClick r:id="rId19" invalidUrl="" action="" tgtFrame="" tooltip="" history="1" highlightClick="0" endSnd="0"/>
              </a:rPr>
              <a:t>accelerator</a:t>
            </a:r>
            <a:r>
              <a:t> group at </a:t>
            </a:r>
            <a:r>
              <a:rPr u="sng">
                <a:solidFill>
                  <a:srgbClr val="0000EE"/>
                </a:solidFill>
                <a:hlinkClick r:id="rId20" invalidUrl="" action="" tgtFrame="" tooltip="" history="1" highlightClick="0" endSnd="0"/>
              </a:rPr>
              <a:t>Brookhaven</a:t>
            </a:r>
            <a:r>
              <a:t>, making the Eightfold Way a triumphant success. Gell-Mann received the 1969 </a:t>
            </a:r>
            <a:r>
              <a:rPr u="sng">
                <a:solidFill>
                  <a:srgbClr val="0000EE"/>
                </a:solidFill>
                <a:hlinkClick r:id="rId21" invalidUrl="" action="" tgtFrame="" tooltip="" history="1" highlightClick="0" endSnd="0"/>
              </a:rPr>
              <a:t>Nobel Prize in physics</a:t>
            </a:r>
            <a:r>
              <a:t> for his work on the theory of </a:t>
            </a:r>
            <a:r>
              <a:rPr u="sng">
                <a:solidFill>
                  <a:srgbClr val="0000EE"/>
                </a:solidFill>
                <a:hlinkClick r:id="rId22" invalidUrl="" action="" tgtFrame="" tooltip="" history="1" highlightClick="0" endSnd="0"/>
              </a:rPr>
              <a:t>elementary particles</a:t>
            </a:r>
            <a:r>
              <a:t>.</a:t>
            </a:r>
          </a:p>
          <a:p>
            <a:pPr>
              <a:defRPr sz="1200">
                <a:latin typeface="Times"/>
                <a:ea typeface="Times"/>
                <a:cs typeface="Times"/>
                <a:sym typeface="Times"/>
              </a:defRPr>
            </a:pPr>
            <a:r>
              <a:t>The </a:t>
            </a:r>
            <a:r>
              <a:rPr u="sng">
                <a:solidFill>
                  <a:srgbClr val="0000EE"/>
                </a:solidFill>
                <a:hlinkClick r:id="rId23" invalidUrl="" action="" tgtFrame="" tooltip="" history="1" highlightClick="0" endSnd="0"/>
              </a:rPr>
              <a:t>baryon</a:t>
            </a:r>
            <a:r>
              <a:t> octet</a:t>
            </a:r>
          </a:p>
          <a:p>
            <a:pPr>
              <a:spcBef>
                <a:spcPts val="1200"/>
              </a:spcBef>
              <a:defRPr sz="1200">
                <a:latin typeface="Times"/>
                <a:ea typeface="Times"/>
                <a:cs typeface="Times"/>
                <a:sym typeface="Times"/>
              </a:defRPr>
            </a:pPr>
            <a:r>
              <a:t>The Eightfold Way may be understood in modern terms as a consequence of </a:t>
            </a:r>
            <a:r>
              <a:rPr u="sng">
                <a:solidFill>
                  <a:srgbClr val="0000EE"/>
                </a:solidFill>
                <a:hlinkClick r:id="rId24" invalidUrl="" action="" tgtFrame="" tooltip="" history="1" highlightClick="0" endSnd="0"/>
              </a:rPr>
              <a:t>flavor</a:t>
            </a:r>
            <a:r>
              <a:t> symmetries between various kinds of </a:t>
            </a:r>
            <a:r>
              <a:rPr u="sng">
                <a:solidFill>
                  <a:srgbClr val="0000EE"/>
                </a:solidFill>
                <a:hlinkClick r:id="rId25" invalidUrl="" action="" tgtFrame="" tooltip="" history="1" highlightClick="0" endSnd="0"/>
              </a:rPr>
              <a:t>quarks</a:t>
            </a:r>
            <a:r>
              <a:t>. Since the </a:t>
            </a:r>
            <a:r>
              <a:rPr u="sng">
                <a:solidFill>
                  <a:srgbClr val="0000EE"/>
                </a:solidFill>
                <a:hlinkClick r:id="rId26" invalidUrl="" action="" tgtFrame="" tooltip="" history="1" highlightClick="0" endSnd="0"/>
              </a:rPr>
              <a:t>strong nuclear force</a:t>
            </a:r>
            <a:r>
              <a:t> is the same for quarks of any flavor, replacing one flavor of quark with another in a hadron should not alter its mass very much. Mathematically, this replacement may be described by elements of the </a:t>
            </a:r>
            <a:r>
              <a:rPr u="sng">
                <a:solidFill>
                  <a:srgbClr val="0000EE"/>
                </a:solidFill>
                <a:hlinkClick r:id="rId27" invalidUrl="" action="" tgtFrame="" tooltip="" history="1" highlightClick="0" endSnd="0"/>
              </a:rPr>
              <a:t>group SU(3)</a:t>
            </a:r>
            <a:r>
              <a:t>. The octets and other arrangements are </a:t>
            </a:r>
            <a:r>
              <a:rPr u="sng">
                <a:solidFill>
                  <a:srgbClr val="0000EE"/>
                </a:solidFill>
                <a:hlinkClick r:id="rId28" invalidUrl="" action="" tgtFrame="" tooltip="" history="1" highlightClick="0" endSnd="0"/>
              </a:rPr>
              <a:t>representations</a:t>
            </a:r>
            <a:r>
              <a:t> of this group; for a more detailed explanation of this fact, see the article </a:t>
            </a:r>
            <a:r>
              <a:rPr u="sng">
                <a:solidFill>
                  <a:srgbClr val="0000EE"/>
                </a:solidFill>
                <a:hlinkClick r:id="rId29" invalidUrl="" action="" tgtFrame="" tooltip="" history="1" highlightClick="0" endSnd="0"/>
              </a:rPr>
              <a:t>Particle physics and representation theory</a:t>
            </a:r>
            <a:r>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8" name="Shape 638"/>
          <p:cNvSpPr/>
          <p:nvPr>
            <p:ph type="sldImg"/>
          </p:nvPr>
        </p:nvSpPr>
        <p:spPr>
          <a:prstGeom prst="rect">
            <a:avLst/>
          </a:prstGeom>
        </p:spPr>
        <p:txBody>
          <a:bodyPr/>
          <a:lstStyle/>
          <a:p>
            <a:pPr/>
          </a:p>
        </p:txBody>
      </p:sp>
      <p:sp>
        <p:nvSpPr>
          <p:cNvPr id="639" name="Shape 639"/>
          <p:cNvSpPr/>
          <p:nvPr>
            <p:ph type="body" sz="quarter" idx="1"/>
          </p:nvPr>
        </p:nvSpPr>
        <p:spPr>
          <a:prstGeom prst="rect">
            <a:avLst/>
          </a:prstGeom>
        </p:spPr>
        <p:txBody>
          <a:bodyPr/>
          <a:lstStyle/>
          <a:p>
            <a:pPr/>
            <a:r>
              <a:t>Momentum transfer t conjugate to transverse position (bT)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7" name="Shape 697"/>
          <p:cNvSpPr/>
          <p:nvPr>
            <p:ph type="sldImg"/>
          </p:nvPr>
        </p:nvSpPr>
        <p:spPr>
          <a:prstGeom prst="rect">
            <a:avLst/>
          </a:prstGeom>
        </p:spPr>
        <p:txBody>
          <a:bodyPr/>
          <a:lstStyle/>
          <a:p>
            <a:pPr/>
          </a:p>
        </p:txBody>
      </p:sp>
      <p:sp>
        <p:nvSpPr>
          <p:cNvPr id="698" name="Shape 698"/>
          <p:cNvSpPr/>
          <p:nvPr>
            <p:ph type="body" sz="quarter" idx="1"/>
          </p:nvPr>
        </p:nvSpPr>
        <p:spPr>
          <a:prstGeom prst="rect">
            <a:avLst/>
          </a:prstGeom>
        </p:spPr>
        <p:txBody>
          <a:bodyPr/>
          <a:lstStyle/>
          <a:p>
            <a:pPr/>
            <a:r>
              <a:t>Mention importance of Q2 lever arm at fixed x</a:t>
            </a:r>
          </a:p>
          <a:p>
            <a:pPr/>
            <a:r>
              <a:t>fixed target experiments limited in kinematic coverage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3" name="Shape 773"/>
          <p:cNvSpPr/>
          <p:nvPr>
            <p:ph type="sldImg"/>
          </p:nvPr>
        </p:nvSpPr>
        <p:spPr>
          <a:prstGeom prst="rect">
            <a:avLst/>
          </a:prstGeom>
        </p:spPr>
        <p:txBody>
          <a:bodyPr/>
          <a:lstStyle/>
          <a:p>
            <a:pPr/>
          </a:p>
        </p:txBody>
      </p:sp>
      <p:sp>
        <p:nvSpPr>
          <p:cNvPr id="774" name="Shape 774"/>
          <p:cNvSpPr/>
          <p:nvPr>
            <p:ph type="body" sz="quarter" idx="1"/>
          </p:nvPr>
        </p:nvSpPr>
        <p:spPr>
          <a:prstGeom prst="rect">
            <a:avLst/>
          </a:prstGeom>
        </p:spPr>
        <p:txBody>
          <a:bodyPr/>
          <a:lstStyle>
            <a:lvl1pPr>
              <a:defRPr sz="2300">
                <a:latin typeface="Helvetica"/>
                <a:ea typeface="Helvetica"/>
                <a:cs typeface="Helvetica"/>
                <a:sym typeface="Helvetica"/>
              </a:defRPr>
            </a:lvl1pPr>
          </a:lstStyle>
          <a:p>
            <a:pPr/>
            <a:r>
              <a:t>spin-dependent gluon distribution</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3" name="Shape 803"/>
          <p:cNvSpPr/>
          <p:nvPr>
            <p:ph type="sldImg"/>
          </p:nvPr>
        </p:nvSpPr>
        <p:spPr>
          <a:prstGeom prst="rect">
            <a:avLst/>
          </a:prstGeom>
        </p:spPr>
        <p:txBody>
          <a:bodyPr/>
          <a:lstStyle/>
          <a:p>
            <a:pPr/>
          </a:p>
        </p:txBody>
      </p:sp>
      <p:sp>
        <p:nvSpPr>
          <p:cNvPr id="804" name="Shape 804"/>
          <p:cNvSpPr/>
          <p:nvPr>
            <p:ph type="body" sz="quarter" idx="1"/>
          </p:nvPr>
        </p:nvSpPr>
        <p:spPr>
          <a:prstGeom prst="rect">
            <a:avLst/>
          </a:prstGeom>
        </p:spPr>
        <p:txBody>
          <a:bodyPr/>
          <a:lstStyle/>
          <a:p>
            <a:pPr/>
            <a:r>
              <a:t>Dipole cross-section is closer to the unitarity limit than the proton - it is “blacker”. The elastic scattering probability  of a qq̅  dipole is maximal in the “black” limit</a:t>
            </a:r>
          </a:p>
          <a:p>
            <a:pPr/>
          </a:p>
          <a:p>
            <a:pPr/>
            <a:r>
              <a:t>The qq̅g component is suppressed for nuclei compared to the proton. </a:t>
            </a:r>
          </a:p>
          <a:p>
            <a:pPr/>
            <a:r>
              <a:t>This is due to the fact that in a nucleus the scattering amplitude</a:t>
            </a:r>
          </a:p>
          <a:p>
            <a:pPr/>
            <a:r>
              <a:t>is closer to the unitarity limit when the qq̅g  component vanishes</a:t>
            </a:r>
          </a:p>
          <a:p>
            <a:pPr/>
          </a:p>
          <a:p>
            <a:pPr/>
            <a:r>
              <a:t> different b -dependences from each other and from the inclusive</a:t>
            </a:r>
          </a:p>
          <a:p>
            <a:pPr/>
            <a:r>
              <a:t>cross section. The q ¯q -component is enhanced at small b  (closer to the black disk limit),</a:t>
            </a:r>
          </a:p>
          <a:p>
            <a:pPr/>
            <a:r>
              <a:t>whereas the q ¯qg -part is dominated by larger b  (because it vanishes in the black disk limit).</a:t>
            </a:r>
          </a:p>
          <a:p>
            <a:pPr/>
          </a:p>
          <a:p>
            <a:pPr/>
            <a:r>
              <a:t> Depending on the mass of the diffractive system MX</a:t>
            </a:r>
          </a:p>
          <a:p>
            <a:pPr/>
            <a:r>
              <a:t> or, equivalently,  , the diffractive structure function is</a:t>
            </a:r>
          </a:p>
          <a:p>
            <a:pPr/>
            <a:r>
              <a:t>dominated by either the q ¯q  or q ¯qg  Fock states.</a:t>
            </a:r>
          </a:p>
          <a:p>
            <a:pPr/>
          </a:p>
          <a:p>
            <a:pPr/>
            <a:r>
              <a:t> invariant mass of the diffractive system is large, and</a:t>
            </a:r>
          </a:p>
          <a:p>
            <a:pPr/>
            <a:r>
              <a:t>this large phase space is filled by radiation of additional</a:t>
            </a:r>
          </a:p>
          <a:p>
            <a:pPr/>
            <a:r>
              <a:t>gluons, each of them being suppressed by </a:t>
            </a:r>
          </a:p>
          <a:p>
            <a:pPr/>
            <a:r>
              <a:t>alpha_s .</a:t>
            </a:r>
          </a:p>
          <a:p>
            <a:pPr/>
          </a:p>
          <a:p>
            <a:pPr/>
            <a:r>
              <a:t> The q ¯q -components of</a:t>
            </a:r>
          </a:p>
          <a:p>
            <a:pPr/>
            <a:r>
              <a:t>the FD</a:t>
            </a:r>
          </a:p>
          <a:p>
            <a:pPr/>
            <a:r>
              <a:t>2A  are enhanced compared to A  times the proton</a:t>
            </a:r>
          </a:p>
          <a:p>
            <a:pPr/>
            <a:r>
              <a:t>diffractive structure functions. This is to be expected,</a:t>
            </a:r>
          </a:p>
          <a:p>
            <a:pPr/>
            <a:r>
              <a:t>because of the fact that in a gold nucleus the dipole cross</a:t>
            </a:r>
          </a:p>
          <a:p>
            <a:pPr/>
            <a:r>
              <a:t>section is, on average over the transverse area, closer to</a:t>
            </a:r>
          </a:p>
          <a:p>
            <a:pPr/>
            <a:r>
              <a:t>the unitarity limit than the proton - it is “blacker”. The</a:t>
            </a:r>
          </a:p>
          <a:p>
            <a:pPr/>
            <a:r>
              <a:t>elastic scattering probability of a q ¯q  dipole is maximal in</a:t>
            </a:r>
          </a:p>
          <a:p>
            <a:pPr/>
            <a:r>
              <a:t>the “black” limit and the approach to it is quicker in a</a:t>
            </a:r>
          </a:p>
          <a:p>
            <a:pPr/>
            <a:r>
              <a:t>large nucleus. The q ¯qg  component, on the other hand,</a:t>
            </a:r>
          </a:p>
          <a:p>
            <a:pPr/>
            <a:r>
              <a:t>is suppressed for nuclei compared to the proton. This is</a:t>
            </a:r>
          </a:p>
          <a:p>
            <a:pPr/>
            <a:r>
              <a:t>due to the fact that in a nucleus the scattering amplitude</a:t>
            </a:r>
          </a:p>
          <a:p>
            <a:pPr/>
            <a:r>
              <a:t>is closer to the unitarity limit when the q ¯qg  component</a:t>
            </a:r>
          </a:p>
          <a:p>
            <a:pPr/>
            <a:r>
              <a:t>vanishes, as can be seen e.g. from Eq. (13). This</a:t>
            </a:r>
          </a:p>
          <a:p>
            <a:pPr/>
            <a:r>
              <a:t>leads to a nuclear suppression of the diffractive structure</a:t>
            </a:r>
          </a:p>
          <a:p>
            <a:pPr/>
            <a:r>
              <a:t>function in the small   region, where the q ¯qg  component</a:t>
            </a:r>
          </a:p>
          <a:p>
            <a:pPr/>
            <a:r>
              <a:t>dominates. The net result of the different contributions</a:t>
            </a:r>
          </a:p>
          <a:p>
            <a:pPr/>
            <a:r>
              <a:t>is that FD</a:t>
            </a:r>
          </a:p>
          <a:p>
            <a:pPr/>
            <a:r>
              <a:t>2A , for a large range in  , is close to AFD</a:t>
            </a:r>
          </a:p>
          <a:p>
            <a:pPr/>
            <a:r>
              <a:t>2p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8" name="Shape 988"/>
          <p:cNvSpPr/>
          <p:nvPr>
            <p:ph type="sldImg"/>
          </p:nvPr>
        </p:nvSpPr>
        <p:spPr>
          <a:prstGeom prst="rect">
            <a:avLst/>
          </a:prstGeom>
        </p:spPr>
        <p:txBody>
          <a:bodyPr/>
          <a:lstStyle/>
          <a:p>
            <a:pPr/>
          </a:p>
        </p:txBody>
      </p:sp>
      <p:sp>
        <p:nvSpPr>
          <p:cNvPr id="989" name="Shape 989"/>
          <p:cNvSpPr/>
          <p:nvPr>
            <p:ph type="body" sz="quarter" idx="1"/>
          </p:nvPr>
        </p:nvSpPr>
        <p:spPr>
          <a:prstGeom prst="rect">
            <a:avLst/>
          </a:prstGeom>
        </p:spPr>
        <p:txBody>
          <a:bodyPr/>
          <a:lstStyle/>
          <a:p>
            <a:pPr/>
            <a:r>
              <a:t>Mention: not even sign of L is constraint</a:t>
            </a:r>
          </a:p>
          <a:p>
            <a:pPr/>
          </a:p>
          <a:p>
            <a:pPr/>
            <a:r>
              <a:t>polarized</a:t>
            </a:r>
          </a:p>
          <a:p>
            <a:pPr/>
            <a:r>
              <a:t>gluon Δg(x,Q2) and quark Δq(x,Q2) distribution</a:t>
            </a:r>
          </a:p>
          <a:p>
            <a:pPr/>
          </a:p>
          <a:p>
            <a:pPr/>
            <a:r>
              <a:t>Figure 2-5 shows the running integral</a:t>
            </a:r>
          </a:p>
          <a:p>
            <a:pPr/>
            <a:r>
              <a:t>!"!ΔΣ(!, !!) !!!"#, which represents the contribution of all quark flavors to the spin of the proton</a:t>
            </a:r>
          </a:p>
          <a:p>
            <a:pPr/>
          </a:p>
          <a:p>
            <a:pPr/>
            <a:r>
              <a:t>experimental access to the ∆f in lepton- scattering is obtained through the spin-dependent structure function g1(x,Q2), which ap- pears in the polarization difference of cross sections when the lepton and the nucleon collide with their spins anti-aligned or aligned: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5" name="Shape 1025"/>
          <p:cNvSpPr/>
          <p:nvPr>
            <p:ph type="sldImg"/>
          </p:nvPr>
        </p:nvSpPr>
        <p:spPr>
          <a:prstGeom prst="rect">
            <a:avLst/>
          </a:prstGeom>
        </p:spPr>
        <p:txBody>
          <a:bodyPr/>
          <a:lstStyle/>
          <a:p>
            <a:pPr/>
          </a:p>
        </p:txBody>
      </p:sp>
      <p:sp>
        <p:nvSpPr>
          <p:cNvPr id="1026" name="Shape 1026"/>
          <p:cNvSpPr/>
          <p:nvPr>
            <p:ph type="body" sz="quarter" idx="1"/>
          </p:nvPr>
        </p:nvSpPr>
        <p:spPr>
          <a:prstGeom prst="rect">
            <a:avLst/>
          </a:prstGeom>
        </p:spPr>
        <p:txBody>
          <a:bodyPr/>
          <a:lstStyle/>
          <a:p>
            <a:pPr/>
            <a:r>
              <a:t>Mention: not even sign of L is constraint</a:t>
            </a:r>
          </a:p>
          <a:p>
            <a:pPr/>
          </a:p>
          <a:p>
            <a:pPr/>
            <a:r>
              <a:t>polarized</a:t>
            </a:r>
          </a:p>
          <a:p>
            <a:pPr/>
            <a:r>
              <a:t>gluon Δg(x,Q2) and quark Δq(x,Q2) distribution</a:t>
            </a:r>
          </a:p>
          <a:p>
            <a:pPr/>
          </a:p>
          <a:p>
            <a:pPr/>
            <a:r>
              <a:t>Figure 2-5 shows the running integral</a:t>
            </a:r>
          </a:p>
          <a:p>
            <a:pPr/>
            <a:r>
              <a:t>!"!ΔΣ(!, !!) !!!"#, which represents the contribution of all quark flavors to the spin of the proton</a:t>
            </a:r>
          </a:p>
          <a:p>
            <a:pPr/>
          </a:p>
          <a:p>
            <a:pPr/>
            <a:r>
              <a:t>experimental access to the ∆f in lepton- scattering is obtained through the spin-dependent structure function g1(x,Q2), which ap- pears in the polarization difference of cross sections when the lepton and the nucleon collide with their spins anti-aligned or aligned: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9" name="Shape 1109"/>
          <p:cNvSpPr/>
          <p:nvPr>
            <p:ph type="sldImg"/>
          </p:nvPr>
        </p:nvSpPr>
        <p:spPr>
          <a:prstGeom prst="rect">
            <a:avLst/>
          </a:prstGeom>
        </p:spPr>
        <p:txBody>
          <a:bodyPr/>
          <a:lstStyle/>
          <a:p>
            <a:pPr/>
          </a:p>
        </p:txBody>
      </p:sp>
      <p:sp>
        <p:nvSpPr>
          <p:cNvPr id="1110" name="Shape 1110"/>
          <p:cNvSpPr/>
          <p:nvPr>
            <p:ph type="body" sz="quarter" idx="1"/>
          </p:nvPr>
        </p:nvSpPr>
        <p:spPr>
          <a:prstGeom prst="rect">
            <a:avLst/>
          </a:prstGeom>
        </p:spPr>
        <p:txBody>
          <a:bodyPr/>
          <a:lstStyle/>
          <a:p>
            <a:pPr/>
            <a:r>
              <a:t>    623 members</a:t>
            </a:r>
          </a:p>
          <a:p>
            <a:pPr/>
            <a:r>
              <a:t>    134 institutions</a:t>
            </a:r>
          </a:p>
          <a:p>
            <a:pPr/>
            <a:r>
              <a:t>    27 countries (6 world regions)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5" name="Shape 1145"/>
          <p:cNvSpPr/>
          <p:nvPr>
            <p:ph type="sldImg"/>
          </p:nvPr>
        </p:nvSpPr>
        <p:spPr>
          <a:prstGeom prst="rect">
            <a:avLst/>
          </a:prstGeom>
        </p:spPr>
        <p:txBody>
          <a:bodyPr/>
          <a:lstStyle/>
          <a:p>
            <a:pPr/>
          </a:p>
        </p:txBody>
      </p:sp>
      <p:sp>
        <p:nvSpPr>
          <p:cNvPr id="1146" name="Shape 1146"/>
          <p:cNvSpPr/>
          <p:nvPr>
            <p:ph type="body" sz="quarter" idx="1"/>
          </p:nvPr>
        </p:nvSpPr>
        <p:spPr>
          <a:prstGeom prst="rect">
            <a:avLst/>
          </a:prstGeom>
        </p:spPr>
        <p:txBody>
          <a:bodyPr/>
          <a:lstStyle/>
          <a:p>
            <a:pPr/>
            <a:r>
              <a:t>The density in the transverse-momentum plane for unpolarized quarks with x = 0:1</a:t>
            </a:r>
          </a:p>
          <a:p>
            <a:pPr/>
            <a:r>
              <a:t>in a nucleon polarized along the ^y direction. The anisotropy due to the proton polarization is</a:t>
            </a:r>
          </a:p>
          <a:p>
            <a:pPr/>
            <a:r>
              <a:t>described by the Sivers function, for which the model of [77] is used. The deep red (blue)</a:t>
            </a:r>
          </a:p>
          <a:p>
            <a:pPr/>
            <a:r>
              <a:t>indicates large negative (positive) values for the Sivers function.</a:t>
            </a:r>
          </a:p>
          <a:p>
            <a:pPr/>
          </a:p>
          <a:p>
            <a:pPr/>
            <a:r>
              <a:t>Impact parameter dependent parton distribution u(x, b?) for the simple model</a:t>
            </a:r>
          </a:p>
          <a:p>
            <a:pPr/>
            <a:r>
              <a:t>First, there is a general decrease in magnitude with increasing x ,</a:t>
            </a:r>
          </a:p>
          <a:p>
            <a:pPr/>
            <a:r>
              <a:t>which arises mostly due to the decrease of q (x ). Furthermore, one can also a notice</a:t>
            </a:r>
          </a:p>
          <a:p>
            <a:pPr/>
            <a:r>
              <a:t>a decreasing transverse width of the distribution q (x, b⊥ ) as x  increases, which is</a:t>
            </a:r>
          </a:p>
          <a:p>
            <a:pPr/>
            <a:r>
              <a:t>in accord with our general prediction</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9" name="Shape 1199"/>
          <p:cNvSpPr/>
          <p:nvPr>
            <p:ph type="sldImg"/>
          </p:nvPr>
        </p:nvSpPr>
        <p:spPr>
          <a:prstGeom prst="rect">
            <a:avLst/>
          </a:prstGeom>
        </p:spPr>
        <p:txBody>
          <a:bodyPr/>
          <a:lstStyle/>
          <a:p>
            <a:pPr/>
          </a:p>
        </p:txBody>
      </p:sp>
      <p:sp>
        <p:nvSpPr>
          <p:cNvPr id="1200" name="Shape 1200"/>
          <p:cNvSpPr/>
          <p:nvPr>
            <p:ph type="body" sz="quarter" idx="1"/>
          </p:nvPr>
        </p:nvSpPr>
        <p:spPr>
          <a:prstGeom prst="rect">
            <a:avLst/>
          </a:prstGeom>
        </p:spPr>
        <p:txBody>
          <a:bodyPr/>
          <a:lstStyle/>
          <a:p>
            <a:pPr/>
            <a:r>
              <a:t>HERA: σdiff/σtot ~ 15%</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2" name="Shape 212"/>
          <p:cNvSpPr/>
          <p:nvPr>
            <p:ph type="sldImg"/>
          </p:nvPr>
        </p:nvSpPr>
        <p:spPr>
          <a:prstGeom prst="rect">
            <a:avLst/>
          </a:prstGeom>
        </p:spPr>
        <p:txBody>
          <a:bodyPr/>
          <a:lstStyle/>
          <a:p>
            <a:pPr/>
          </a:p>
        </p:txBody>
      </p:sp>
      <p:sp>
        <p:nvSpPr>
          <p:cNvPr id="213" name="Shape 213"/>
          <p:cNvSpPr/>
          <p:nvPr>
            <p:ph type="body" sz="quarter" idx="1"/>
          </p:nvPr>
        </p:nvSpPr>
        <p:spPr>
          <a:prstGeom prst="rect">
            <a:avLst/>
          </a:prstGeom>
        </p:spPr>
        <p:txBody>
          <a:bodyPr/>
          <a:lstStyle/>
          <a:p>
            <a:pPr/>
            <a:r>
              <a:t>QCD is a type of quantum field theory called a non-abelian gauge theory with symmetry group SU(3).</a:t>
            </a:r>
          </a:p>
          <a:p>
            <a:pPr/>
          </a:p>
          <a:p>
            <a:pPr/>
            <a:r>
              <a:t>Gauge “color” symmetry: unbroken but confined</a:t>
            </a:r>
          </a:p>
          <a:p>
            <a:pPr/>
            <a:r>
              <a:t>Global “chiral” symmetry: exact for massless quarks </a:t>
            </a:r>
          </a:p>
          <a:p>
            <a:pPr/>
            <a:r>
              <a:t>Baryon number and axial charge (m=0) are conserved </a:t>
            </a:r>
          </a:p>
          <a:p>
            <a:pPr/>
            <a:r>
              <a:t>also:</a:t>
            </a:r>
          </a:p>
          <a:p>
            <a:pPr/>
            <a:r>
              <a:t>Scale invariance of quark (m=0) and gluon fields </a:t>
            </a:r>
          </a:p>
          <a:p>
            <a:pPr/>
            <a:r>
              <a:t>Discrete C,P &amp; T symmetries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7" name="Shape 237"/>
          <p:cNvSpPr/>
          <p:nvPr>
            <p:ph type="sldImg"/>
          </p:nvPr>
        </p:nvSpPr>
        <p:spPr>
          <a:prstGeom prst="rect">
            <a:avLst/>
          </a:prstGeom>
        </p:spPr>
        <p:txBody>
          <a:bodyPr/>
          <a:lstStyle/>
          <a:p>
            <a:pPr/>
          </a:p>
        </p:txBody>
      </p:sp>
      <p:sp>
        <p:nvSpPr>
          <p:cNvPr id="238" name="Shape 238"/>
          <p:cNvSpPr/>
          <p:nvPr>
            <p:ph type="body" sz="quarter" idx="1"/>
          </p:nvPr>
        </p:nvSpPr>
        <p:spPr>
          <a:prstGeom prst="rect">
            <a:avLst/>
          </a:prstGeom>
        </p:spPr>
        <p:txBody>
          <a:bodyPr/>
          <a:lstStyle/>
          <a:p>
            <a:pPr/>
            <a:r>
              <a:t>screening corrections (g-&gt;qq-&gt;g) and anti-screening corrections )g-&gt;gg-&gt;g</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7" name="Shape 247"/>
          <p:cNvSpPr/>
          <p:nvPr>
            <p:ph type="sldImg"/>
          </p:nvPr>
        </p:nvSpPr>
        <p:spPr>
          <a:prstGeom prst="rect">
            <a:avLst/>
          </a:prstGeom>
        </p:spPr>
        <p:txBody>
          <a:bodyPr/>
          <a:lstStyle/>
          <a:p>
            <a:pPr/>
          </a:p>
        </p:txBody>
      </p:sp>
      <p:sp>
        <p:nvSpPr>
          <p:cNvPr id="248" name="Shape 248"/>
          <p:cNvSpPr/>
          <p:nvPr>
            <p:ph type="body" sz="quarter" idx="1"/>
          </p:nvPr>
        </p:nvSpPr>
        <p:spPr>
          <a:prstGeom prst="rect">
            <a:avLst/>
          </a:prstGeom>
        </p:spPr>
        <p:txBody>
          <a:bodyPr/>
          <a:lstStyle/>
          <a:p>
            <a:pPr/>
            <a:r>
              <a:t>The animations to the right and above illustrate the typical four-dimensional structure of gluon-field configurations averaged over in describing the vacuum properties of QCD. The volume of the box is 2.4 by 2.4 by 3.6 fm, big enough to hold a couple of protons. </a:t>
            </a:r>
            <a:r>
              <a:rPr b="1" sz="2200"/>
              <a:t>Contrary to the concept of an empty vacuum, QCD induces chromo-electric and chromo-magnetic fields throughout space-time in its lowest energy state.</a:t>
            </a:r>
            <a:r>
              <a:rPr b="1"/>
              <a:t> </a:t>
            </a:r>
            <a:r>
              <a:t>After a few sweeps of smoothing the gluon field (50 sweeps of APE smearing), a lumpy structure reminiscent of a lava lamp is revealed. This is the QCD Lava Lamp. The action density (top) and the topological charge density (right) are displayed. The former is similar to an energy density while the latter is a measure of the winding of the gluon field lines in the QCD vacuum.</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7" name="Shape 287"/>
          <p:cNvSpPr/>
          <p:nvPr>
            <p:ph type="sldImg"/>
          </p:nvPr>
        </p:nvSpPr>
        <p:spPr>
          <a:prstGeom prst="rect">
            <a:avLst/>
          </a:prstGeom>
        </p:spPr>
        <p:txBody>
          <a:bodyPr/>
          <a:lstStyle/>
          <a:p>
            <a:pPr/>
          </a:p>
        </p:txBody>
      </p:sp>
      <p:sp>
        <p:nvSpPr>
          <p:cNvPr id="288" name="Shape 288"/>
          <p:cNvSpPr/>
          <p:nvPr>
            <p:ph type="body" sz="quarter" idx="1"/>
          </p:nvPr>
        </p:nvSpPr>
        <p:spPr>
          <a:prstGeom prst="rect">
            <a:avLst/>
          </a:prstGeom>
        </p:spPr>
        <p:txBody>
          <a:bodyPr/>
          <a:lstStyle/>
          <a:p>
            <a:pPr>
              <a:defRPr sz="1800">
                <a:latin typeface="Helvetica"/>
                <a:ea typeface="Helvetica"/>
                <a:cs typeface="Helvetica"/>
                <a:sym typeface="Helvetica"/>
              </a:defRPr>
            </a:pPr>
          </a:p>
          <a:p>
            <a:pPr>
              <a:defRPr sz="1800">
                <a:latin typeface="Helvetica"/>
                <a:ea typeface="Helvetica"/>
                <a:cs typeface="Helvetica"/>
                <a:sym typeface="Helvetica"/>
              </a:defRPr>
            </a:pPr>
          </a:p>
          <a:p>
            <a:pPr>
              <a:defRPr sz="1800">
                <a:latin typeface="Helvetica"/>
                <a:ea typeface="Helvetica"/>
                <a:cs typeface="Helvetica"/>
                <a:sym typeface="Helvetica"/>
              </a:defRPr>
            </a:pPr>
            <a:r>
              <a:t>W2 can also be interpreted as the center-of-mass energy of the gauge boson nucleon system.</a:t>
            </a:r>
          </a:p>
          <a:p>
            <a:pPr>
              <a:defRPr sz="1800">
                <a:latin typeface="Helvetica"/>
                <a:ea typeface="Helvetica"/>
                <a:cs typeface="Helvetica"/>
                <a:sym typeface="Helvetica"/>
              </a:defRPr>
            </a:pPr>
            <a:r>
              <a:t>Q2 max = s</a:t>
            </a:r>
          </a:p>
          <a:p>
            <a:pPr>
              <a:defRPr sz="1800">
                <a:latin typeface="Helvetica"/>
                <a:ea typeface="Helvetica"/>
                <a:cs typeface="Helvetica"/>
                <a:sym typeface="Helvetica"/>
              </a:defRPr>
            </a:pPr>
            <a:r>
              <a:t>Q2: negative square of the momentum transfer q, denotes virtuality</a:t>
            </a:r>
          </a:p>
          <a:p>
            <a:pPr>
              <a:defRPr sz="1800">
                <a:latin typeface="Helvetica"/>
                <a:ea typeface="Helvetica"/>
                <a:cs typeface="Helvetica"/>
                <a:sym typeface="Helvetica"/>
              </a:defRPr>
            </a:pPr>
            <a:r>
              <a:t>x:  make Remark that for e+p 0 &lt; x &lt; 1 while for e+A scattering 0 &lt; x &lt; A.</a:t>
            </a:r>
          </a:p>
          <a:p>
            <a:pPr>
              <a:defRPr sz="1800">
                <a:latin typeface="Helvetica"/>
                <a:ea typeface="Helvetica"/>
                <a:cs typeface="Helvetica"/>
                <a:sym typeface="Helvetica"/>
              </a:defRPr>
            </a:pPr>
            <a:r>
              <a:t>y: is the fraction of the lepton’s energy lost in the nucleon rest frame. It it thus also the fraction of the incoming electron energy (also known as inelasticity) carried by the exchange boson (photon) in the rest frame of the nucleon</a:t>
            </a:r>
          </a:p>
          <a:p>
            <a:pPr>
              <a:defRPr sz="1800">
                <a:latin typeface="Helvetica"/>
                <a:ea typeface="Helvetica"/>
                <a:cs typeface="Helvetica"/>
                <a:sym typeface="Helvetica"/>
              </a:defRPr>
            </a:p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latin typeface="Monaco"/>
                <a:ea typeface="Monaco"/>
                <a:cs typeface="Monaco"/>
                <a:sym typeface="Monaco"/>
              </a:defRPr>
            </a:pPr>
            <a:r>
              <a:t>Q^2 &amp;=&amp; -q^2 = - (k-k^\prime)^2 \\</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latin typeface="Monaco"/>
                <a:ea typeface="Monaco"/>
                <a:cs typeface="Monaco"/>
                <a:sym typeface="Monaco"/>
              </a:defRPr>
            </a:pPr>
            <a:r>
              <a:t>&amp;\approx&amp; 4 E E^\prime \sin^2\left(\frac{\theta}{2}\right)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8" name="Shape 308"/>
          <p:cNvSpPr/>
          <p:nvPr>
            <p:ph type="sldImg"/>
          </p:nvPr>
        </p:nvSpPr>
        <p:spPr>
          <a:prstGeom prst="rect">
            <a:avLst/>
          </a:prstGeom>
        </p:spPr>
        <p:txBody>
          <a:bodyPr/>
          <a:lstStyle/>
          <a:p>
            <a:pPr/>
          </a:p>
        </p:txBody>
      </p:sp>
      <p:sp>
        <p:nvSpPr>
          <p:cNvPr id="309" name="Shape 309"/>
          <p:cNvSpPr/>
          <p:nvPr>
            <p:ph type="body" sz="quarter" idx="1"/>
          </p:nvPr>
        </p:nvSpPr>
        <p:spPr>
          <a:prstGeom prst="rect">
            <a:avLst/>
          </a:prstGeom>
        </p:spPr>
        <p:txBody>
          <a:bodyPr/>
          <a:lstStyle>
            <a:lvl1pPr marL="40640" marR="40640" defTabSz="914400">
              <a:spcBef>
                <a:spcPts val="400"/>
              </a:spcBef>
              <a:buClr>
                <a:srgbClr val="000000"/>
              </a:buClr>
              <a:buFont typeface="Arial"/>
              <a:defRPr sz="1100">
                <a:uFill>
                  <a:solidFill>
                    <a:srgbClr val="000000"/>
                  </a:solidFill>
                </a:uFill>
                <a:latin typeface="+mn-lt"/>
                <a:ea typeface="+mn-ea"/>
                <a:cs typeface="+mn-cs"/>
                <a:sym typeface="Arial"/>
              </a:defRPr>
            </a:lvl1pPr>
          </a:lstStyle>
          <a:p>
            <a:pPr/>
            <a:r>
              <a:t>Bjorken Scaling: virtual photon interacts with a single essentially free quark</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7" name="Shape 327"/>
          <p:cNvSpPr/>
          <p:nvPr>
            <p:ph type="sldImg"/>
          </p:nvPr>
        </p:nvSpPr>
        <p:spPr>
          <a:prstGeom prst="rect">
            <a:avLst/>
          </a:prstGeom>
        </p:spPr>
        <p:txBody>
          <a:bodyPr/>
          <a:lstStyle/>
          <a:p>
            <a:pPr/>
          </a:p>
        </p:txBody>
      </p:sp>
      <p:sp>
        <p:nvSpPr>
          <p:cNvPr id="328" name="Shape 328"/>
          <p:cNvSpPr/>
          <p:nvPr>
            <p:ph type="body" sz="quarter" idx="1"/>
          </p:nvPr>
        </p:nvSpPr>
        <p:spPr>
          <a:prstGeom prst="rect">
            <a:avLst/>
          </a:prstGeom>
        </p:spPr>
        <p:txBody>
          <a:bodyPr/>
          <a:lstStyle/>
          <a:p>
            <a:pPr defTabSz="317500">
              <a:defRPr i="1" sz="2900">
                <a:latin typeface="Times"/>
                <a:ea typeface="Times"/>
                <a:cs typeface="Times"/>
                <a:sym typeface="Times"/>
              </a:defRPr>
            </a:pPr>
            <a:r>
              <a:t>integro-differential</a:t>
            </a:r>
            <a:r>
              <a:rPr i="0"/>
              <a:t> equations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0" name="Shape 340"/>
          <p:cNvSpPr/>
          <p:nvPr>
            <p:ph type="sldImg"/>
          </p:nvPr>
        </p:nvSpPr>
        <p:spPr>
          <a:prstGeom prst="rect">
            <a:avLst/>
          </a:prstGeom>
        </p:spPr>
        <p:txBody>
          <a:bodyPr/>
          <a:lstStyle/>
          <a:p>
            <a:pPr/>
          </a:p>
        </p:txBody>
      </p:sp>
      <p:sp>
        <p:nvSpPr>
          <p:cNvPr id="341" name="Shape 341"/>
          <p:cNvSpPr/>
          <p:nvPr>
            <p:ph type="body" sz="quarter" idx="1"/>
          </p:nvPr>
        </p:nvSpPr>
        <p:spPr>
          <a:prstGeom prst="rect">
            <a:avLst/>
          </a:prstGeom>
        </p:spPr>
        <p:txBody>
          <a:bodyPr/>
          <a:lstStyle/>
          <a:p>
            <a:pPr/>
            <a:r>
              <a:t>Perturbative QCD describes only a small part of the total cross-section</a:t>
            </a:r>
          </a:p>
          <a:p>
            <a:pPr/>
            <a:r>
              <a:t>Lattice QCD is of very limited utility in describing scattering</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U Slide">
    <p:spTree>
      <p:nvGrpSpPr>
        <p:cNvPr id="1" name=""/>
        <p:cNvGrpSpPr/>
        <p:nvPr/>
      </p:nvGrpSpPr>
      <p:grpSpPr>
        <a:xfrm>
          <a:off x="0" y="0"/>
          <a:ext cx="0" cy="0"/>
          <a:chOff x="0" y="0"/>
          <a:chExt cx="0" cy="0"/>
        </a:xfrm>
      </p:grpSpPr>
      <p:sp>
        <p:nvSpPr>
          <p:cNvPr id="12"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13" name="Title Text"/>
          <p:cNvSpPr txBox="1"/>
          <p:nvPr>
            <p:ph type="title"/>
          </p:nvPr>
        </p:nvSpPr>
        <p:spPr>
          <a:xfrm>
            <a:off x="136525" y="44450"/>
            <a:ext cx="8931275" cy="717550"/>
          </a:xfrm>
          <a:prstGeom prst="rect">
            <a:avLst/>
          </a:prstGeom>
        </p:spPr>
        <p:txBody>
          <a:bodyPr lIns="50800" tIns="50800" rIns="50800" bIns="50800">
            <a:noAutofit/>
          </a:bodyPr>
          <a:lstStyle>
            <a:lvl1pPr marL="41275" marR="41275" algn="l">
              <a:lnSpc>
                <a:spcPct val="100000"/>
              </a:lnSpc>
              <a:defRPr b="0" i="0" sz="3800">
                <a:solidFill>
                  <a:srgbClr val="021EAA"/>
                </a:solidFill>
                <a:uFill>
                  <a:solidFill>
                    <a:srgbClr val="021EAA"/>
                  </a:solidFill>
                </a:uFill>
                <a:latin typeface="+mn-lt"/>
                <a:ea typeface="+mn-ea"/>
                <a:cs typeface="+mn-cs"/>
                <a:sym typeface="Arial"/>
              </a:defRPr>
            </a:lvl1pPr>
          </a:lstStyle>
          <a:p>
            <a:pPr/>
            <a:r>
              <a:t>Title Text</a:t>
            </a:r>
          </a:p>
        </p:txBody>
      </p:sp>
      <p:sp>
        <p:nvSpPr>
          <p:cNvPr id="14" name="Body Level One…"/>
          <p:cNvSpPr txBox="1"/>
          <p:nvPr>
            <p:ph type="body" idx="1"/>
          </p:nvPr>
        </p:nvSpPr>
        <p:spPr>
          <a:xfrm>
            <a:off x="114300" y="812800"/>
            <a:ext cx="8763000" cy="5930900"/>
          </a:xfrm>
          <a:prstGeom prst="rect">
            <a:avLst/>
          </a:prstGeom>
        </p:spPr>
        <p:txBody>
          <a:bodyPr lIns="50800" tIns="50800" rIns="50800" bIns="50800"/>
          <a:lstStyle>
            <a:lvl1pPr marL="41275" marR="41275" indent="0">
              <a:spcBef>
                <a:spcPts val="400"/>
              </a:spcBef>
              <a:buClrTx/>
              <a:buSzTx/>
              <a:buNone/>
              <a:defRPr b="0" sz="2800">
                <a:solidFill>
                  <a:srgbClr val="000000"/>
                </a:solidFill>
                <a:uFill>
                  <a:solidFill>
                    <a:srgbClr val="000000"/>
                  </a:solidFill>
                </a:uFill>
                <a:latin typeface="+mn-lt"/>
                <a:ea typeface="+mn-ea"/>
                <a:cs typeface="+mn-cs"/>
                <a:sym typeface="Arial"/>
              </a:defRPr>
            </a:lvl1pPr>
            <a:lvl2pPr marL="508000" marR="41275" indent="-254000">
              <a:spcBef>
                <a:spcPts val="400"/>
              </a:spcBef>
              <a:buClr>
                <a:srgbClr val="FF2600"/>
              </a:buClr>
              <a:buSzPct val="150000"/>
              <a:buChar char="•"/>
              <a:defRPr b="0" sz="2600">
                <a:solidFill>
                  <a:srgbClr val="000000"/>
                </a:solidFill>
                <a:uFill>
                  <a:solidFill>
                    <a:srgbClr val="000000"/>
                  </a:solidFill>
                </a:uFill>
                <a:latin typeface="+mn-lt"/>
                <a:ea typeface="+mn-ea"/>
                <a:cs typeface="+mn-cs"/>
                <a:sym typeface="Arial"/>
              </a:defRPr>
            </a:lvl2pPr>
            <a:lvl3pPr marL="1184275" marR="41275" indent="-228600">
              <a:spcBef>
                <a:spcPts val="400"/>
              </a:spcBef>
              <a:buClr>
                <a:srgbClr val="434ED6"/>
              </a:buClr>
              <a:buSzPct val="115000"/>
              <a:buFont typeface="Lucida Grande"/>
              <a:buChar char="‣"/>
              <a:defRPr b="0" sz="2400">
                <a:solidFill>
                  <a:srgbClr val="000000"/>
                </a:solidFill>
                <a:uFill>
                  <a:solidFill>
                    <a:srgbClr val="000000"/>
                  </a:solidFill>
                </a:uFill>
                <a:latin typeface="+mn-lt"/>
                <a:ea typeface="+mn-ea"/>
                <a:cs typeface="+mn-cs"/>
                <a:sym typeface="Arial"/>
              </a:defRPr>
            </a:lvl3pPr>
            <a:lvl4pPr marL="1730375" marR="41275" indent="-317500">
              <a:spcBef>
                <a:spcPts val="400"/>
              </a:spcBef>
              <a:buClr>
                <a:srgbClr val="434ED6"/>
              </a:buClr>
              <a:buFont typeface="Lucida Grande"/>
              <a:buChar char="๏"/>
              <a:defRPr b="0">
                <a:solidFill>
                  <a:srgbClr val="000000"/>
                </a:solidFill>
                <a:uFill>
                  <a:solidFill>
                    <a:srgbClr val="000000"/>
                  </a:solidFill>
                </a:uFill>
                <a:latin typeface="+mn-lt"/>
                <a:ea typeface="+mn-ea"/>
                <a:cs typeface="+mn-cs"/>
                <a:sym typeface="Arial"/>
              </a:defRPr>
            </a:lvl4pPr>
            <a:lvl5pPr marL="2098675" marR="41275" indent="-228600">
              <a:spcBef>
                <a:spcPts val="400"/>
              </a:spcBef>
              <a:buClr>
                <a:srgbClr val="434ED6"/>
              </a:buClr>
              <a:buSzPct val="125000"/>
              <a:defRPr b="0" sz="2000">
                <a:solidFill>
                  <a:srgbClr val="000000"/>
                </a:solidFill>
                <a:uFill>
                  <a:solidFill>
                    <a:srgbClr val="000000"/>
                  </a:solidFill>
                </a:uFill>
                <a:latin typeface="+mn-lt"/>
                <a:ea typeface="+mn-ea"/>
                <a:cs typeface="+mn-cs"/>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5" name="Slide Number"/>
          <p:cNvSpPr txBox="1"/>
          <p:nvPr>
            <p:ph type="sldNum" sz="quarter" idx="2"/>
          </p:nvPr>
        </p:nvSpPr>
        <p:spPr>
          <a:xfrm>
            <a:off x="8738728" y="6556108"/>
            <a:ext cx="312069" cy="298984"/>
          </a:xfrm>
          <a:prstGeom prst="rect">
            <a:avLst/>
          </a:prstGeom>
        </p:spPr>
        <p:txBody>
          <a:bodyPr lIns="50800" tIns="50800" rIns="50800" bIns="50800" anchor="ctr"/>
          <a:lstStyle>
            <a:lvl1pPr algn="ctr" defTabSz="457200">
              <a:defRPr b="0" sz="1400">
                <a:solidFill>
                  <a:srgbClr val="011585"/>
                </a:solidFill>
                <a:uFill>
                  <a:solidFill>
                    <a:srgbClr val="011585"/>
                  </a:solidFill>
                </a:uFill>
                <a:latin typeface="+mn-lt"/>
                <a:ea typeface="+mn-ea"/>
                <a:cs typeface="+mn-cs"/>
                <a:sym typeface="Aria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U Blank Slide">
    <p:spTree>
      <p:nvGrpSpPr>
        <p:cNvPr id="1" name=""/>
        <p:cNvGrpSpPr/>
        <p:nvPr/>
      </p:nvGrpSpPr>
      <p:grpSpPr>
        <a:xfrm>
          <a:off x="0" y="0"/>
          <a:ext cx="0" cy="0"/>
          <a:chOff x="0" y="0"/>
          <a:chExt cx="0" cy="0"/>
        </a:xfrm>
      </p:grpSpPr>
      <p:sp>
        <p:nvSpPr>
          <p:cNvPr id="22" name="Slide Number"/>
          <p:cNvSpPr txBox="1"/>
          <p:nvPr>
            <p:ph type="sldNum" sz="quarter" idx="2"/>
          </p:nvPr>
        </p:nvSpPr>
        <p:spPr>
          <a:xfrm>
            <a:off x="8738728" y="6556108"/>
            <a:ext cx="312069" cy="298984"/>
          </a:xfrm>
          <a:prstGeom prst="rect">
            <a:avLst/>
          </a:prstGeom>
        </p:spPr>
        <p:txBody>
          <a:bodyPr lIns="50800" tIns="50800" rIns="50800" bIns="50800" anchor="ctr"/>
          <a:lstStyle>
            <a:lvl1pPr algn="ctr" defTabSz="457200">
              <a:defRPr b="0" sz="1400">
                <a:solidFill>
                  <a:srgbClr val="011585"/>
                </a:solidFill>
                <a:uFill>
                  <a:solidFill>
                    <a:srgbClr val="011585"/>
                  </a:solidFill>
                </a:uFill>
                <a:latin typeface="+mn-lt"/>
                <a:ea typeface="+mn-ea"/>
                <a:cs typeface="+mn-cs"/>
                <a:sym typeface="Aria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U Slide">
    <p:spTree>
      <p:nvGrpSpPr>
        <p:cNvPr id="1" name=""/>
        <p:cNvGrpSpPr/>
        <p:nvPr/>
      </p:nvGrpSpPr>
      <p:grpSpPr>
        <a:xfrm>
          <a:off x="0" y="0"/>
          <a:ext cx="0" cy="0"/>
          <a:chOff x="0" y="0"/>
          <a:chExt cx="0" cy="0"/>
        </a:xfrm>
      </p:grpSpPr>
      <p:sp>
        <p:nvSpPr>
          <p:cNvPr id="29"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30" name="Title Text"/>
          <p:cNvSpPr txBox="1"/>
          <p:nvPr>
            <p:ph type="title"/>
          </p:nvPr>
        </p:nvSpPr>
        <p:spPr>
          <a:xfrm>
            <a:off x="136525" y="44450"/>
            <a:ext cx="8931275" cy="717550"/>
          </a:xfrm>
          <a:prstGeom prst="rect">
            <a:avLst/>
          </a:prstGeom>
        </p:spPr>
        <p:txBody>
          <a:bodyPr lIns="50800" tIns="50800" rIns="50800" bIns="50800">
            <a:noAutofit/>
          </a:bodyPr>
          <a:lstStyle>
            <a:lvl1pPr marL="41275" marR="41275" algn="l">
              <a:lnSpc>
                <a:spcPct val="100000"/>
              </a:lnSpc>
              <a:defRPr b="0" i="0" sz="3800">
                <a:solidFill>
                  <a:srgbClr val="021EAA"/>
                </a:solidFill>
                <a:uFill>
                  <a:solidFill>
                    <a:srgbClr val="021EAA"/>
                  </a:solidFill>
                </a:uFill>
                <a:latin typeface="+mn-lt"/>
                <a:ea typeface="+mn-ea"/>
                <a:cs typeface="+mn-cs"/>
                <a:sym typeface="Arial"/>
              </a:defRPr>
            </a:lvl1pPr>
          </a:lstStyle>
          <a:p>
            <a:pPr/>
            <a:r>
              <a:t>Title Text</a:t>
            </a:r>
          </a:p>
        </p:txBody>
      </p:sp>
      <p:sp>
        <p:nvSpPr>
          <p:cNvPr id="31" name="Body Level One…"/>
          <p:cNvSpPr txBox="1"/>
          <p:nvPr>
            <p:ph type="body" idx="1"/>
          </p:nvPr>
        </p:nvSpPr>
        <p:spPr>
          <a:xfrm>
            <a:off x="114300" y="812800"/>
            <a:ext cx="8763000" cy="5930900"/>
          </a:xfrm>
          <a:prstGeom prst="rect">
            <a:avLst/>
          </a:prstGeom>
        </p:spPr>
        <p:txBody>
          <a:bodyPr lIns="50800" tIns="50800" rIns="50800" bIns="50800"/>
          <a:lstStyle>
            <a:lvl1pPr marL="41275" marR="41275" indent="0">
              <a:spcBef>
                <a:spcPts val="400"/>
              </a:spcBef>
              <a:buClrTx/>
              <a:buSzTx/>
              <a:buNone/>
              <a:defRPr b="0" sz="2800">
                <a:solidFill>
                  <a:srgbClr val="000000"/>
                </a:solidFill>
                <a:uFill>
                  <a:solidFill>
                    <a:srgbClr val="000000"/>
                  </a:solidFill>
                </a:uFill>
                <a:latin typeface="+mn-lt"/>
                <a:ea typeface="+mn-ea"/>
                <a:cs typeface="+mn-cs"/>
                <a:sym typeface="Arial"/>
              </a:defRPr>
            </a:lvl1pPr>
            <a:lvl2pPr marL="508000" marR="41275" indent="-254000">
              <a:spcBef>
                <a:spcPts val="400"/>
              </a:spcBef>
              <a:buClr>
                <a:srgbClr val="FF2600"/>
              </a:buClr>
              <a:buSzPct val="150000"/>
              <a:buChar char="•"/>
              <a:defRPr b="0" sz="2600">
                <a:solidFill>
                  <a:srgbClr val="000000"/>
                </a:solidFill>
                <a:uFill>
                  <a:solidFill>
                    <a:srgbClr val="000000"/>
                  </a:solidFill>
                </a:uFill>
                <a:latin typeface="+mn-lt"/>
                <a:ea typeface="+mn-ea"/>
                <a:cs typeface="+mn-cs"/>
                <a:sym typeface="Arial"/>
              </a:defRPr>
            </a:lvl2pPr>
            <a:lvl3pPr marL="1184275" marR="41275" indent="-228600">
              <a:spcBef>
                <a:spcPts val="400"/>
              </a:spcBef>
              <a:buClr>
                <a:srgbClr val="434ED6"/>
              </a:buClr>
              <a:buSzPct val="115000"/>
              <a:buFont typeface="Lucida Grande"/>
              <a:buChar char="‣"/>
              <a:defRPr b="0" sz="2400">
                <a:solidFill>
                  <a:srgbClr val="000000"/>
                </a:solidFill>
                <a:uFill>
                  <a:solidFill>
                    <a:srgbClr val="000000"/>
                  </a:solidFill>
                </a:uFill>
                <a:latin typeface="+mn-lt"/>
                <a:ea typeface="+mn-ea"/>
                <a:cs typeface="+mn-cs"/>
                <a:sym typeface="Arial"/>
              </a:defRPr>
            </a:lvl3pPr>
            <a:lvl4pPr marL="1730375" marR="41275" indent="-317500">
              <a:spcBef>
                <a:spcPts val="400"/>
              </a:spcBef>
              <a:buClr>
                <a:srgbClr val="434ED6"/>
              </a:buClr>
              <a:buFont typeface="Lucida Grande"/>
              <a:buChar char="๏"/>
              <a:defRPr b="0">
                <a:solidFill>
                  <a:srgbClr val="000000"/>
                </a:solidFill>
                <a:uFill>
                  <a:solidFill>
                    <a:srgbClr val="000000"/>
                  </a:solidFill>
                </a:uFill>
                <a:latin typeface="+mn-lt"/>
                <a:ea typeface="+mn-ea"/>
                <a:cs typeface="+mn-cs"/>
                <a:sym typeface="Arial"/>
              </a:defRPr>
            </a:lvl4pPr>
            <a:lvl5pPr marL="2098675" marR="41275" indent="-228600">
              <a:spcBef>
                <a:spcPts val="400"/>
              </a:spcBef>
              <a:buClr>
                <a:srgbClr val="434ED6"/>
              </a:buClr>
              <a:buSzPct val="125000"/>
              <a:defRPr b="0" sz="2000">
                <a:solidFill>
                  <a:srgbClr val="000000"/>
                </a:solidFill>
                <a:uFill>
                  <a:solidFill>
                    <a:srgbClr val="000000"/>
                  </a:solidFill>
                </a:uFill>
                <a:latin typeface="+mn-lt"/>
                <a:ea typeface="+mn-ea"/>
                <a:cs typeface="+mn-cs"/>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32" name="Slide Number"/>
          <p:cNvSpPr txBox="1"/>
          <p:nvPr>
            <p:ph type="sldNum" sz="quarter" idx="2"/>
          </p:nvPr>
        </p:nvSpPr>
        <p:spPr>
          <a:xfrm>
            <a:off x="8738728" y="6556108"/>
            <a:ext cx="312069" cy="298984"/>
          </a:xfrm>
          <a:prstGeom prst="rect">
            <a:avLst/>
          </a:prstGeom>
        </p:spPr>
        <p:txBody>
          <a:bodyPr lIns="50800" tIns="50800" rIns="50800" bIns="50800" anchor="ctr"/>
          <a:lstStyle>
            <a:lvl1pPr algn="ctr" defTabSz="457200">
              <a:defRPr b="0" sz="1400">
                <a:solidFill>
                  <a:srgbClr val="011585"/>
                </a:solidFill>
                <a:uFill>
                  <a:solidFill>
                    <a:srgbClr val="011585"/>
                  </a:solidFill>
                </a:uFill>
                <a:latin typeface="+mn-lt"/>
                <a:ea typeface="+mn-ea"/>
                <a:cs typeface="+mn-cs"/>
                <a:sym typeface="Aria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U Slide">
    <p:spTree>
      <p:nvGrpSpPr>
        <p:cNvPr id="1" name=""/>
        <p:cNvGrpSpPr/>
        <p:nvPr/>
      </p:nvGrpSpPr>
      <p:grpSpPr>
        <a:xfrm>
          <a:off x="0" y="0"/>
          <a:ext cx="0" cy="0"/>
          <a:chOff x="0" y="0"/>
          <a:chExt cx="0" cy="0"/>
        </a:xfrm>
      </p:grpSpPr>
      <p:sp>
        <p:nvSpPr>
          <p:cNvPr id="39"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40" name="Title Text"/>
          <p:cNvSpPr txBox="1"/>
          <p:nvPr>
            <p:ph type="title"/>
          </p:nvPr>
        </p:nvSpPr>
        <p:spPr>
          <a:xfrm>
            <a:off x="106362" y="19050"/>
            <a:ext cx="8931276" cy="674490"/>
          </a:xfrm>
          <a:prstGeom prst="rect">
            <a:avLst/>
          </a:prstGeom>
        </p:spPr>
        <p:txBody>
          <a:bodyPr lIns="50800" tIns="50800" rIns="50800" bIns="50800">
            <a:noAutofit/>
          </a:bodyPr>
          <a:lstStyle>
            <a:lvl1pPr marL="41275" marR="41275" algn="l">
              <a:lnSpc>
                <a:spcPct val="100000"/>
              </a:lnSpc>
              <a:defRPr b="0" i="0" sz="3800">
                <a:solidFill>
                  <a:srgbClr val="021EAA"/>
                </a:solidFill>
                <a:uFill>
                  <a:solidFill>
                    <a:srgbClr val="021EAA"/>
                  </a:solidFill>
                </a:uFill>
                <a:latin typeface="+mn-lt"/>
                <a:ea typeface="+mn-ea"/>
                <a:cs typeface="+mn-cs"/>
                <a:sym typeface="Arial"/>
              </a:defRPr>
            </a:lvl1pPr>
          </a:lstStyle>
          <a:p>
            <a:pPr/>
            <a:r>
              <a:t>Title Text</a:t>
            </a:r>
          </a:p>
        </p:txBody>
      </p:sp>
      <p:sp>
        <p:nvSpPr>
          <p:cNvPr id="41" name="Body Level One…"/>
          <p:cNvSpPr txBox="1"/>
          <p:nvPr>
            <p:ph type="body" idx="1"/>
          </p:nvPr>
        </p:nvSpPr>
        <p:spPr>
          <a:xfrm>
            <a:off x="114300" y="812800"/>
            <a:ext cx="8763000" cy="5930900"/>
          </a:xfrm>
          <a:prstGeom prst="rect">
            <a:avLst/>
          </a:prstGeom>
        </p:spPr>
        <p:txBody>
          <a:bodyPr lIns="50800" tIns="50800" rIns="50800" bIns="50800"/>
          <a:lstStyle>
            <a:lvl1pPr marL="317500" marR="41275" indent="-317500">
              <a:spcBef>
                <a:spcPts val="400"/>
              </a:spcBef>
              <a:buClr>
                <a:srgbClr val="FF2600"/>
              </a:buClr>
              <a:buSzPct val="175000"/>
              <a:buChar char="•"/>
              <a:defRPr b="0" sz="2600">
                <a:solidFill>
                  <a:srgbClr val="000000"/>
                </a:solidFill>
                <a:uFill>
                  <a:solidFill>
                    <a:srgbClr val="000000"/>
                  </a:solidFill>
                </a:uFill>
                <a:latin typeface="+mn-lt"/>
                <a:ea typeface="+mn-ea"/>
                <a:cs typeface="+mn-cs"/>
                <a:sym typeface="Arial"/>
              </a:defRPr>
            </a:lvl1pPr>
            <a:lvl2pPr marL="635000" marR="41275" indent="-317500">
              <a:spcBef>
                <a:spcPts val="400"/>
              </a:spcBef>
              <a:buClr>
                <a:srgbClr val="011993"/>
              </a:buClr>
              <a:buSzPct val="104999"/>
              <a:buFont typeface="Lucida Grande"/>
              <a:buChar char="‣"/>
              <a:defRPr b="0" sz="2600">
                <a:solidFill>
                  <a:srgbClr val="000000"/>
                </a:solidFill>
                <a:uFill>
                  <a:solidFill>
                    <a:srgbClr val="000000"/>
                  </a:solidFill>
                </a:uFill>
                <a:latin typeface="+mn-lt"/>
                <a:ea typeface="+mn-ea"/>
                <a:cs typeface="+mn-cs"/>
                <a:sym typeface="Arial"/>
              </a:defRPr>
            </a:lvl2pPr>
            <a:lvl3pPr marL="952500" marR="41275" indent="-317500">
              <a:spcBef>
                <a:spcPts val="400"/>
              </a:spcBef>
              <a:buClr>
                <a:srgbClr val="011993"/>
              </a:buClr>
              <a:buSzPct val="80000"/>
              <a:buChar char="๏"/>
              <a:defRPr b="0" sz="2600">
                <a:solidFill>
                  <a:srgbClr val="000000"/>
                </a:solidFill>
                <a:uFill>
                  <a:solidFill>
                    <a:srgbClr val="000000"/>
                  </a:solidFill>
                </a:uFill>
                <a:latin typeface="+mn-lt"/>
                <a:ea typeface="+mn-ea"/>
                <a:cs typeface="+mn-cs"/>
                <a:sym typeface="Arial"/>
              </a:defRPr>
            </a:lvl3pPr>
            <a:lvl4pPr marL="1270000" marR="41275" indent="-317500">
              <a:spcBef>
                <a:spcPts val="400"/>
              </a:spcBef>
              <a:buClr>
                <a:srgbClr val="011993"/>
              </a:buClr>
              <a:buSzPct val="125000"/>
              <a:buChar char="-"/>
              <a:defRPr b="0" sz="2600">
                <a:solidFill>
                  <a:srgbClr val="000000"/>
                </a:solidFill>
                <a:uFill>
                  <a:solidFill>
                    <a:srgbClr val="000000"/>
                  </a:solidFill>
                </a:uFill>
                <a:latin typeface="+mn-lt"/>
                <a:ea typeface="+mn-ea"/>
                <a:cs typeface="+mn-cs"/>
                <a:sym typeface="Arial"/>
              </a:defRPr>
            </a:lvl4pPr>
            <a:lvl5pPr marL="1587500" marR="41275" indent="-317500">
              <a:spcBef>
                <a:spcPts val="400"/>
              </a:spcBef>
              <a:buClr>
                <a:srgbClr val="011993"/>
              </a:buClr>
              <a:buSzPct val="125000"/>
              <a:defRPr b="0" sz="2600">
                <a:solidFill>
                  <a:srgbClr val="000000"/>
                </a:solidFill>
                <a:uFill>
                  <a:solidFill>
                    <a:srgbClr val="000000"/>
                  </a:solidFill>
                </a:uFill>
                <a:latin typeface="+mn-lt"/>
                <a:ea typeface="+mn-ea"/>
                <a:cs typeface="+mn-cs"/>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42" name="Slide Number"/>
          <p:cNvSpPr txBox="1"/>
          <p:nvPr>
            <p:ph type="sldNum" sz="quarter" idx="2"/>
          </p:nvPr>
        </p:nvSpPr>
        <p:spPr>
          <a:xfrm>
            <a:off x="8738728" y="6556108"/>
            <a:ext cx="312069" cy="298984"/>
          </a:xfrm>
          <a:prstGeom prst="rect">
            <a:avLst/>
          </a:prstGeom>
        </p:spPr>
        <p:txBody>
          <a:bodyPr lIns="50800" tIns="50800" rIns="50800" bIns="50800" anchor="ctr"/>
          <a:lstStyle>
            <a:lvl1pPr algn="ctr" defTabSz="457200">
              <a:defRPr b="0" sz="1400">
                <a:solidFill>
                  <a:srgbClr val="011585"/>
                </a:solidFill>
                <a:uFill>
                  <a:solidFill>
                    <a:srgbClr val="011585"/>
                  </a:solidFill>
                </a:uFill>
                <a:latin typeface="+mn-lt"/>
                <a:ea typeface="+mn-ea"/>
                <a:cs typeface="+mn-cs"/>
                <a:sym typeface="Aria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U Title">
    <p:spTree>
      <p:nvGrpSpPr>
        <p:cNvPr id="1" name=""/>
        <p:cNvGrpSpPr/>
        <p:nvPr/>
      </p:nvGrpSpPr>
      <p:grpSpPr>
        <a:xfrm>
          <a:off x="0" y="0"/>
          <a:ext cx="0" cy="0"/>
          <a:chOff x="0" y="0"/>
          <a:chExt cx="0" cy="0"/>
        </a:xfrm>
      </p:grpSpPr>
      <p:pic>
        <p:nvPicPr>
          <p:cNvPr id="49" name="bnl_logo.png" descr="bnl_logo.png"/>
          <p:cNvPicPr>
            <a:picLocks noChangeAspect="1"/>
          </p:cNvPicPr>
          <p:nvPr/>
        </p:nvPicPr>
        <p:blipFill>
          <a:blip r:embed="rId2">
            <a:extLst/>
          </a:blip>
          <a:stretch>
            <a:fillRect/>
          </a:stretch>
        </p:blipFill>
        <p:spPr>
          <a:xfrm>
            <a:off x="6661546" y="5932435"/>
            <a:ext cx="2171701" cy="850953"/>
          </a:xfrm>
          <a:prstGeom prst="rect">
            <a:avLst/>
          </a:prstGeom>
          <a:ln w="12700">
            <a:miter lim="400000"/>
          </a:ln>
        </p:spPr>
      </p:pic>
      <p:sp>
        <p:nvSpPr>
          <p:cNvPr id="50" name="Title Text"/>
          <p:cNvSpPr txBox="1"/>
          <p:nvPr>
            <p:ph type="title"/>
          </p:nvPr>
        </p:nvSpPr>
        <p:spPr>
          <a:xfrm>
            <a:off x="609600" y="0"/>
            <a:ext cx="7729538" cy="1617663"/>
          </a:xfrm>
          <a:prstGeom prst="rect">
            <a:avLst/>
          </a:prstGeom>
        </p:spPr>
        <p:txBody>
          <a:bodyPr lIns="50800" tIns="50800" rIns="50800" bIns="50800">
            <a:noAutofit/>
          </a:bodyPr>
          <a:lstStyle>
            <a:lvl1pPr marL="41275" marR="41275" algn="l">
              <a:lnSpc>
                <a:spcPct val="100000"/>
              </a:lnSpc>
              <a:defRPr b="0" i="0" sz="4900">
                <a:solidFill>
                  <a:srgbClr val="021EAA"/>
                </a:solidFill>
                <a:uFill>
                  <a:solidFill>
                    <a:srgbClr val="021EAA"/>
                  </a:solidFill>
                </a:uFill>
                <a:latin typeface="+mn-lt"/>
                <a:ea typeface="+mn-ea"/>
                <a:cs typeface="+mn-cs"/>
                <a:sym typeface="Arial"/>
              </a:defRPr>
            </a:lvl1pPr>
          </a:lstStyle>
          <a:p>
            <a:pPr/>
            <a:r>
              <a:t>Title Text</a:t>
            </a:r>
          </a:p>
        </p:txBody>
      </p:sp>
      <p:sp>
        <p:nvSpPr>
          <p:cNvPr id="51" name="Body Level One…"/>
          <p:cNvSpPr txBox="1"/>
          <p:nvPr>
            <p:ph type="body" sz="half" idx="1"/>
          </p:nvPr>
        </p:nvSpPr>
        <p:spPr>
          <a:xfrm>
            <a:off x="1371600" y="2192311"/>
            <a:ext cx="6400800" cy="3165476"/>
          </a:xfrm>
          <a:prstGeom prst="rect">
            <a:avLst/>
          </a:prstGeom>
        </p:spPr>
        <p:txBody>
          <a:bodyPr lIns="50800" tIns="50800" rIns="50800" bIns="50800"/>
          <a:lstStyle>
            <a:lvl1pPr marL="0" marR="41275" indent="0">
              <a:spcBef>
                <a:spcPts val="400"/>
              </a:spcBef>
              <a:buClrTx/>
              <a:buSzTx/>
              <a:buNone/>
              <a:defRPr b="0" sz="2500">
                <a:solidFill>
                  <a:srgbClr val="000000"/>
                </a:solidFill>
                <a:uFill>
                  <a:solidFill>
                    <a:srgbClr val="000000"/>
                  </a:solidFill>
                </a:uFill>
                <a:latin typeface="+mn-lt"/>
                <a:ea typeface="+mn-ea"/>
                <a:cs typeface="+mn-cs"/>
                <a:sym typeface="Arial"/>
              </a:defRPr>
            </a:lvl1pPr>
            <a:lvl2pPr marL="498475" marR="41275" indent="228600">
              <a:spcBef>
                <a:spcPts val="400"/>
              </a:spcBef>
              <a:buClrTx/>
              <a:buSzTx/>
              <a:buNone/>
              <a:defRPr b="0" sz="2500">
                <a:solidFill>
                  <a:srgbClr val="000000"/>
                </a:solidFill>
                <a:uFill>
                  <a:solidFill>
                    <a:srgbClr val="000000"/>
                  </a:solidFill>
                </a:uFill>
                <a:latin typeface="+mn-lt"/>
                <a:ea typeface="+mn-ea"/>
                <a:cs typeface="+mn-cs"/>
                <a:sym typeface="Arial"/>
              </a:defRPr>
            </a:lvl2pPr>
            <a:lvl3pPr marL="955675" marR="41275" indent="457200">
              <a:spcBef>
                <a:spcPts val="400"/>
              </a:spcBef>
              <a:buClrTx/>
              <a:buSzTx/>
              <a:buNone/>
              <a:defRPr b="0" sz="2500">
                <a:solidFill>
                  <a:srgbClr val="000000"/>
                </a:solidFill>
                <a:uFill>
                  <a:solidFill>
                    <a:srgbClr val="000000"/>
                  </a:solidFill>
                </a:uFill>
                <a:latin typeface="+mn-lt"/>
                <a:ea typeface="+mn-ea"/>
                <a:cs typeface="+mn-cs"/>
                <a:sym typeface="Arial"/>
              </a:defRPr>
            </a:lvl3pPr>
            <a:lvl4pPr marL="1412875" marR="41275" indent="685800">
              <a:spcBef>
                <a:spcPts val="400"/>
              </a:spcBef>
              <a:buClrTx/>
              <a:buSzTx/>
              <a:buNone/>
              <a:defRPr b="0" sz="2500">
                <a:solidFill>
                  <a:srgbClr val="000000"/>
                </a:solidFill>
                <a:uFill>
                  <a:solidFill>
                    <a:srgbClr val="000000"/>
                  </a:solidFill>
                </a:uFill>
                <a:latin typeface="+mn-lt"/>
                <a:ea typeface="+mn-ea"/>
                <a:cs typeface="+mn-cs"/>
                <a:sym typeface="Arial"/>
              </a:defRPr>
            </a:lvl4pPr>
            <a:lvl5pPr marL="1870075" marR="41275" indent="914400">
              <a:spcBef>
                <a:spcPts val="400"/>
              </a:spcBef>
              <a:buClrTx/>
              <a:buSzTx/>
              <a:buNone/>
              <a:defRPr b="0" sz="2500">
                <a:solidFill>
                  <a:srgbClr val="000000"/>
                </a:solidFill>
                <a:uFill>
                  <a:solidFill>
                    <a:srgbClr val="000000"/>
                  </a:solidFill>
                </a:uFill>
                <a:latin typeface="+mn-lt"/>
                <a:ea typeface="+mn-ea"/>
                <a:cs typeface="+mn-cs"/>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52" name="Slide Number"/>
          <p:cNvSpPr txBox="1"/>
          <p:nvPr>
            <p:ph type="sldNum" sz="quarter" idx="2"/>
          </p:nvPr>
        </p:nvSpPr>
        <p:spPr>
          <a:xfrm>
            <a:off x="4362450" y="6477000"/>
            <a:ext cx="419100" cy="431552"/>
          </a:xfrm>
          <a:prstGeom prst="rect">
            <a:avLst/>
          </a:prstGeom>
        </p:spPr>
        <p:txBody>
          <a:bodyPr lIns="50800" tIns="50800" rIns="50800" bIns="50800" anchor="t"/>
          <a:lstStyle>
            <a:lvl1pPr algn="ctr" defTabSz="457200">
              <a:defRPr b="0" sz="2400">
                <a:solidFill>
                  <a:srgbClr val="000000"/>
                </a:solidFill>
                <a:uFill>
                  <a:solidFill>
                    <a:srgbClr val="000000"/>
                  </a:solidFill>
                </a:uFil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U Slide">
    <p:spTree>
      <p:nvGrpSpPr>
        <p:cNvPr id="1" name=""/>
        <p:cNvGrpSpPr/>
        <p:nvPr/>
      </p:nvGrpSpPr>
      <p:grpSpPr>
        <a:xfrm>
          <a:off x="0" y="0"/>
          <a:ext cx="0" cy="0"/>
          <a:chOff x="0" y="0"/>
          <a:chExt cx="0" cy="0"/>
        </a:xfrm>
      </p:grpSpPr>
      <p:sp>
        <p:nvSpPr>
          <p:cNvPr id="59"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60" name="Title Text"/>
          <p:cNvSpPr txBox="1"/>
          <p:nvPr>
            <p:ph type="title"/>
          </p:nvPr>
        </p:nvSpPr>
        <p:spPr>
          <a:xfrm>
            <a:off x="136525" y="44450"/>
            <a:ext cx="8931275" cy="717550"/>
          </a:xfrm>
          <a:prstGeom prst="rect">
            <a:avLst/>
          </a:prstGeom>
        </p:spPr>
        <p:txBody>
          <a:bodyPr lIns="50800" tIns="50800" rIns="50800" bIns="50800">
            <a:noAutofit/>
          </a:bodyPr>
          <a:lstStyle>
            <a:lvl1pPr marL="41275" marR="41275" algn="l">
              <a:lnSpc>
                <a:spcPct val="100000"/>
              </a:lnSpc>
              <a:defRPr b="0" i="0" sz="3800">
                <a:solidFill>
                  <a:srgbClr val="021EAA"/>
                </a:solidFill>
                <a:uFill>
                  <a:solidFill>
                    <a:srgbClr val="021EAA"/>
                  </a:solidFill>
                </a:uFill>
                <a:latin typeface="+mn-lt"/>
                <a:ea typeface="+mn-ea"/>
                <a:cs typeface="+mn-cs"/>
                <a:sym typeface="Arial"/>
              </a:defRPr>
            </a:lvl1pPr>
          </a:lstStyle>
          <a:p>
            <a:pPr/>
            <a:r>
              <a:t>Title Text</a:t>
            </a:r>
          </a:p>
        </p:txBody>
      </p:sp>
      <p:sp>
        <p:nvSpPr>
          <p:cNvPr id="61" name="Body Level One…"/>
          <p:cNvSpPr txBox="1"/>
          <p:nvPr>
            <p:ph type="body" idx="1"/>
          </p:nvPr>
        </p:nvSpPr>
        <p:spPr>
          <a:xfrm>
            <a:off x="114300" y="812800"/>
            <a:ext cx="8763000" cy="5930900"/>
          </a:xfrm>
          <a:prstGeom prst="rect">
            <a:avLst/>
          </a:prstGeom>
        </p:spPr>
        <p:txBody>
          <a:bodyPr lIns="50800" tIns="50800" rIns="50800" bIns="50800"/>
          <a:lstStyle>
            <a:lvl1pPr marL="41275" marR="41275" indent="0">
              <a:spcBef>
                <a:spcPts val="400"/>
              </a:spcBef>
              <a:buClrTx/>
              <a:buSzTx/>
              <a:buNone/>
              <a:defRPr b="0" sz="2800">
                <a:solidFill>
                  <a:srgbClr val="000000"/>
                </a:solidFill>
                <a:uFill>
                  <a:solidFill>
                    <a:srgbClr val="000000"/>
                  </a:solidFill>
                </a:uFill>
                <a:latin typeface="+mn-lt"/>
                <a:ea typeface="+mn-ea"/>
                <a:cs typeface="+mn-cs"/>
                <a:sym typeface="Arial"/>
              </a:defRPr>
            </a:lvl1pPr>
            <a:lvl2pPr marL="508000" marR="41275" indent="-254000">
              <a:spcBef>
                <a:spcPts val="400"/>
              </a:spcBef>
              <a:buClr>
                <a:srgbClr val="FF2600"/>
              </a:buClr>
              <a:buSzPct val="150000"/>
              <a:buChar char="•"/>
              <a:defRPr b="0" sz="2600">
                <a:solidFill>
                  <a:srgbClr val="000000"/>
                </a:solidFill>
                <a:uFill>
                  <a:solidFill>
                    <a:srgbClr val="000000"/>
                  </a:solidFill>
                </a:uFill>
                <a:latin typeface="+mn-lt"/>
                <a:ea typeface="+mn-ea"/>
                <a:cs typeface="+mn-cs"/>
                <a:sym typeface="Arial"/>
              </a:defRPr>
            </a:lvl2pPr>
            <a:lvl3pPr marL="1184275" marR="41275" indent="-228600">
              <a:spcBef>
                <a:spcPts val="400"/>
              </a:spcBef>
              <a:buClr>
                <a:srgbClr val="434ED6"/>
              </a:buClr>
              <a:buSzPct val="115000"/>
              <a:buFont typeface="Lucida Grande"/>
              <a:buChar char="‣"/>
              <a:defRPr b="0" sz="2400">
                <a:solidFill>
                  <a:srgbClr val="000000"/>
                </a:solidFill>
                <a:uFill>
                  <a:solidFill>
                    <a:srgbClr val="000000"/>
                  </a:solidFill>
                </a:uFill>
                <a:latin typeface="+mn-lt"/>
                <a:ea typeface="+mn-ea"/>
                <a:cs typeface="+mn-cs"/>
                <a:sym typeface="Arial"/>
              </a:defRPr>
            </a:lvl3pPr>
            <a:lvl4pPr marL="1730375" marR="41275" indent="-317500">
              <a:spcBef>
                <a:spcPts val="400"/>
              </a:spcBef>
              <a:buClr>
                <a:srgbClr val="434ED6"/>
              </a:buClr>
              <a:buFont typeface="Lucida Grande"/>
              <a:buChar char="๏"/>
              <a:defRPr b="0">
                <a:solidFill>
                  <a:srgbClr val="000000"/>
                </a:solidFill>
                <a:uFill>
                  <a:solidFill>
                    <a:srgbClr val="000000"/>
                  </a:solidFill>
                </a:uFill>
                <a:latin typeface="+mn-lt"/>
                <a:ea typeface="+mn-ea"/>
                <a:cs typeface="+mn-cs"/>
                <a:sym typeface="Arial"/>
              </a:defRPr>
            </a:lvl4pPr>
            <a:lvl5pPr marL="2098675" marR="41275" indent="-228600">
              <a:spcBef>
                <a:spcPts val="400"/>
              </a:spcBef>
              <a:buClr>
                <a:srgbClr val="434ED6"/>
              </a:buClr>
              <a:buSzPct val="125000"/>
              <a:defRPr b="0" sz="2000">
                <a:solidFill>
                  <a:srgbClr val="000000"/>
                </a:solidFill>
                <a:uFill>
                  <a:solidFill>
                    <a:srgbClr val="000000"/>
                  </a:solidFill>
                </a:uFill>
                <a:latin typeface="+mn-lt"/>
                <a:ea typeface="+mn-ea"/>
                <a:cs typeface="+mn-cs"/>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62" name="Slide Number"/>
          <p:cNvSpPr txBox="1"/>
          <p:nvPr>
            <p:ph type="sldNum" sz="quarter" idx="2"/>
          </p:nvPr>
        </p:nvSpPr>
        <p:spPr>
          <a:xfrm>
            <a:off x="8738728" y="6556108"/>
            <a:ext cx="312069" cy="298984"/>
          </a:xfrm>
          <a:prstGeom prst="rect">
            <a:avLst/>
          </a:prstGeom>
        </p:spPr>
        <p:txBody>
          <a:bodyPr lIns="50800" tIns="50800" rIns="50800" bIns="50800" anchor="ctr"/>
          <a:lstStyle>
            <a:lvl1pPr algn="ctr" defTabSz="457200">
              <a:defRPr b="0" sz="1400">
                <a:solidFill>
                  <a:srgbClr val="011585"/>
                </a:solidFill>
                <a:uFill>
                  <a:solidFill>
                    <a:srgbClr val="011585"/>
                  </a:solidFill>
                </a:uFill>
                <a:latin typeface="+mn-lt"/>
                <a:ea typeface="+mn-ea"/>
                <a:cs typeface="+mn-cs"/>
                <a:sym typeface="Aria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rento2009 Slide">
    <p:spTree>
      <p:nvGrpSpPr>
        <p:cNvPr id="1" name=""/>
        <p:cNvGrpSpPr/>
        <p:nvPr/>
      </p:nvGrpSpPr>
      <p:grpSpPr>
        <a:xfrm>
          <a:off x="0" y="0"/>
          <a:ext cx="0" cy="0"/>
          <a:chOff x="0" y="0"/>
          <a:chExt cx="0" cy="0"/>
        </a:xfrm>
      </p:grpSpPr>
      <p:sp>
        <p:nvSpPr>
          <p:cNvPr id="69"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70" name="Title Text"/>
          <p:cNvSpPr txBox="1"/>
          <p:nvPr>
            <p:ph type="title"/>
          </p:nvPr>
        </p:nvSpPr>
        <p:spPr>
          <a:xfrm>
            <a:off x="136525" y="44450"/>
            <a:ext cx="8931275" cy="717550"/>
          </a:xfrm>
          <a:prstGeom prst="rect">
            <a:avLst/>
          </a:prstGeom>
        </p:spPr>
        <p:txBody>
          <a:bodyPr lIns="50800" tIns="50800" rIns="50800" bIns="50800">
            <a:noAutofit/>
          </a:bodyPr>
          <a:lstStyle>
            <a:lvl1pPr marL="41275" marR="41275" algn="l">
              <a:lnSpc>
                <a:spcPct val="100000"/>
              </a:lnSpc>
              <a:defRPr b="0" i="0" sz="3800">
                <a:solidFill>
                  <a:srgbClr val="021EAA"/>
                </a:solidFill>
                <a:uFill>
                  <a:solidFill>
                    <a:srgbClr val="021EAA"/>
                  </a:solidFill>
                </a:uFill>
                <a:latin typeface="+mn-lt"/>
                <a:ea typeface="+mn-ea"/>
                <a:cs typeface="+mn-cs"/>
                <a:sym typeface="Arial"/>
              </a:defRPr>
            </a:lvl1pPr>
          </a:lstStyle>
          <a:p>
            <a:pPr/>
            <a:r>
              <a:t>Title Text</a:t>
            </a:r>
          </a:p>
        </p:txBody>
      </p:sp>
      <p:sp>
        <p:nvSpPr>
          <p:cNvPr id="71" name="Body Level One…"/>
          <p:cNvSpPr txBox="1"/>
          <p:nvPr>
            <p:ph type="body" idx="1"/>
          </p:nvPr>
        </p:nvSpPr>
        <p:spPr>
          <a:xfrm>
            <a:off x="228600" y="812800"/>
            <a:ext cx="8763000" cy="5930900"/>
          </a:xfrm>
          <a:prstGeom prst="rect">
            <a:avLst/>
          </a:prstGeom>
        </p:spPr>
        <p:txBody>
          <a:bodyPr lIns="50800" tIns="50800" rIns="50800" bIns="50800"/>
          <a:lstStyle>
            <a:lvl1pPr marL="41275" marR="41275" indent="0">
              <a:spcBef>
                <a:spcPts val="400"/>
              </a:spcBef>
              <a:buClrTx/>
              <a:buSzTx/>
              <a:buNone/>
              <a:defRPr b="0" sz="2800">
                <a:solidFill>
                  <a:srgbClr val="000000"/>
                </a:solidFill>
                <a:uFill>
                  <a:solidFill>
                    <a:srgbClr val="000000"/>
                  </a:solidFill>
                </a:uFill>
                <a:latin typeface="+mn-lt"/>
                <a:ea typeface="+mn-ea"/>
                <a:cs typeface="+mn-cs"/>
                <a:sym typeface="Arial"/>
              </a:defRPr>
            </a:lvl1pPr>
            <a:lvl2pPr marL="508000" marR="41275" indent="-254000">
              <a:spcBef>
                <a:spcPts val="400"/>
              </a:spcBef>
              <a:buClr>
                <a:srgbClr val="FF2600"/>
              </a:buClr>
              <a:buSzPct val="150000"/>
              <a:buChar char="•"/>
              <a:defRPr b="0" sz="2600">
                <a:solidFill>
                  <a:srgbClr val="000000"/>
                </a:solidFill>
                <a:uFill>
                  <a:solidFill>
                    <a:srgbClr val="000000"/>
                  </a:solidFill>
                </a:uFill>
                <a:latin typeface="+mn-lt"/>
                <a:ea typeface="+mn-ea"/>
                <a:cs typeface="+mn-cs"/>
                <a:sym typeface="Arial"/>
              </a:defRPr>
            </a:lvl2pPr>
            <a:lvl3pPr marL="1184275" marR="41275" indent="-228600">
              <a:spcBef>
                <a:spcPts val="400"/>
              </a:spcBef>
              <a:buClr>
                <a:srgbClr val="434ED6"/>
              </a:buClr>
              <a:buSzPct val="115000"/>
              <a:buFont typeface="Lucida Grande"/>
              <a:buChar char="‣"/>
              <a:defRPr b="0" sz="2400">
                <a:solidFill>
                  <a:srgbClr val="000000"/>
                </a:solidFill>
                <a:uFill>
                  <a:solidFill>
                    <a:srgbClr val="000000"/>
                  </a:solidFill>
                </a:uFill>
                <a:latin typeface="+mn-lt"/>
                <a:ea typeface="+mn-ea"/>
                <a:cs typeface="+mn-cs"/>
                <a:sym typeface="Arial"/>
              </a:defRPr>
            </a:lvl3pPr>
            <a:lvl4pPr marL="1730375" marR="41275" indent="-317500">
              <a:spcBef>
                <a:spcPts val="400"/>
              </a:spcBef>
              <a:buClr>
                <a:srgbClr val="434ED6"/>
              </a:buClr>
              <a:buFont typeface="Lucida Grande"/>
              <a:buChar char="๏"/>
              <a:defRPr b="0">
                <a:solidFill>
                  <a:srgbClr val="000000"/>
                </a:solidFill>
                <a:uFill>
                  <a:solidFill>
                    <a:srgbClr val="000000"/>
                  </a:solidFill>
                </a:uFill>
                <a:latin typeface="+mn-lt"/>
                <a:ea typeface="+mn-ea"/>
                <a:cs typeface="+mn-cs"/>
                <a:sym typeface="Arial"/>
              </a:defRPr>
            </a:lvl4pPr>
            <a:lvl5pPr marL="2098675" marR="41275" indent="-228600">
              <a:spcBef>
                <a:spcPts val="400"/>
              </a:spcBef>
              <a:buClr>
                <a:srgbClr val="434ED6"/>
              </a:buClr>
              <a:buSzPct val="125000"/>
              <a:defRPr b="0" sz="2000">
                <a:solidFill>
                  <a:srgbClr val="000000"/>
                </a:solidFill>
                <a:uFill>
                  <a:solidFill>
                    <a:srgbClr val="000000"/>
                  </a:solidFill>
                </a:uFill>
                <a:latin typeface="+mn-lt"/>
                <a:ea typeface="+mn-ea"/>
                <a:cs typeface="+mn-cs"/>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72" name="Slide Number"/>
          <p:cNvSpPr txBox="1"/>
          <p:nvPr>
            <p:ph type="sldNum" sz="quarter" idx="2"/>
          </p:nvPr>
        </p:nvSpPr>
        <p:spPr>
          <a:xfrm>
            <a:off x="8738728" y="6556108"/>
            <a:ext cx="312069" cy="298984"/>
          </a:xfrm>
          <a:prstGeom prst="rect">
            <a:avLst/>
          </a:prstGeom>
        </p:spPr>
        <p:txBody>
          <a:bodyPr lIns="50800" tIns="50800" rIns="50800" bIns="50800" anchor="ctr"/>
          <a:lstStyle>
            <a:lvl1pPr algn="ctr" defTabSz="457200">
              <a:defRPr b="0" sz="1400">
                <a:solidFill>
                  <a:srgbClr val="011585"/>
                </a:solidFill>
                <a:uFill>
                  <a:solidFill>
                    <a:srgbClr val="011585"/>
                  </a:solidFill>
                </a:uFill>
                <a:latin typeface="+mn-lt"/>
                <a:ea typeface="+mn-ea"/>
                <a:cs typeface="+mn-cs"/>
                <a:sym typeface="Aria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U Slide">
    <p:spTree>
      <p:nvGrpSpPr>
        <p:cNvPr id="1" name=""/>
        <p:cNvGrpSpPr/>
        <p:nvPr/>
      </p:nvGrpSpPr>
      <p:grpSpPr>
        <a:xfrm>
          <a:off x="0" y="0"/>
          <a:ext cx="0" cy="0"/>
          <a:chOff x="0" y="0"/>
          <a:chExt cx="0" cy="0"/>
        </a:xfrm>
      </p:grpSpPr>
      <p:sp>
        <p:nvSpPr>
          <p:cNvPr id="79" name="Line"/>
          <p:cNvSpPr/>
          <p:nvPr/>
        </p:nvSpPr>
        <p:spPr>
          <a:xfrm>
            <a:off x="152399" y="685800"/>
            <a:ext cx="8839201" cy="1588"/>
          </a:xfrm>
          <a:prstGeom prst="line">
            <a:avLst/>
          </a:prstGeom>
          <a:ln w="38100">
            <a:solidFill>
              <a:srgbClr val="021EAA"/>
            </a:solidFill>
          </a:ln>
        </p:spPr>
        <p:txBody>
          <a:bodyPr lIns="45718" tIns="45718" rIns="45718" bIns="45718"/>
          <a:lstStyle/>
          <a:p>
            <a:pPr>
              <a:defRPr>
                <a:latin typeface="+mn-lt"/>
                <a:ea typeface="+mn-ea"/>
                <a:cs typeface="+mn-cs"/>
                <a:sym typeface="Arial"/>
              </a:defRPr>
            </a:pPr>
          </a:p>
        </p:txBody>
      </p:sp>
      <p:sp>
        <p:nvSpPr>
          <p:cNvPr id="80" name="Title Text"/>
          <p:cNvSpPr txBox="1"/>
          <p:nvPr>
            <p:ph type="title"/>
          </p:nvPr>
        </p:nvSpPr>
        <p:spPr>
          <a:xfrm>
            <a:off x="136525" y="44450"/>
            <a:ext cx="8931275" cy="717550"/>
          </a:xfrm>
          <a:prstGeom prst="rect">
            <a:avLst/>
          </a:prstGeom>
        </p:spPr>
        <p:txBody>
          <a:bodyPr lIns="50800" tIns="50800" rIns="50800" bIns="50800"/>
          <a:lstStyle>
            <a:lvl1pPr marR="41275" indent="41275" algn="l">
              <a:lnSpc>
                <a:spcPct val="100000"/>
              </a:lnSpc>
              <a:defRPr b="0" i="0" sz="3800">
                <a:solidFill>
                  <a:srgbClr val="021EAA"/>
                </a:solidFill>
                <a:uFill>
                  <a:solidFill>
                    <a:srgbClr val="021EAA"/>
                  </a:solidFill>
                </a:uFill>
                <a:latin typeface="+mn-lt"/>
                <a:ea typeface="+mn-ea"/>
                <a:cs typeface="+mn-cs"/>
                <a:sym typeface="Arial"/>
              </a:defRPr>
            </a:lvl1pPr>
          </a:lstStyle>
          <a:p>
            <a:pPr/>
            <a:r>
              <a:t>Title Text</a:t>
            </a:r>
          </a:p>
        </p:txBody>
      </p:sp>
      <p:sp>
        <p:nvSpPr>
          <p:cNvPr id="81" name="Body Level One…"/>
          <p:cNvSpPr txBox="1"/>
          <p:nvPr>
            <p:ph type="body" idx="1"/>
          </p:nvPr>
        </p:nvSpPr>
        <p:spPr>
          <a:xfrm>
            <a:off x="114300" y="812800"/>
            <a:ext cx="8763000" cy="5930900"/>
          </a:xfrm>
          <a:prstGeom prst="rect">
            <a:avLst/>
          </a:prstGeom>
        </p:spPr>
        <p:txBody>
          <a:bodyPr lIns="50800" tIns="50800" rIns="50800" bIns="50800">
            <a:normAutofit fontScale="100000" lnSpcReduction="0"/>
          </a:bodyPr>
          <a:lstStyle>
            <a:lvl1pPr marL="0" marR="41275" indent="41275">
              <a:spcBef>
                <a:spcPts val="400"/>
              </a:spcBef>
              <a:buClrTx/>
              <a:buSzTx/>
              <a:buNone/>
              <a:defRPr b="0" sz="2800">
                <a:solidFill>
                  <a:srgbClr val="000000"/>
                </a:solidFill>
                <a:uFill>
                  <a:solidFill>
                    <a:srgbClr val="000000"/>
                  </a:solidFill>
                </a:uFill>
                <a:latin typeface="+mn-lt"/>
                <a:ea typeface="+mn-ea"/>
                <a:cs typeface="+mn-cs"/>
                <a:sym typeface="Arial"/>
              </a:defRPr>
            </a:lvl1pPr>
            <a:lvl2pPr marL="527538" marR="41275" indent="-273538">
              <a:spcBef>
                <a:spcPts val="400"/>
              </a:spcBef>
              <a:buClrTx/>
              <a:buSzPct val="150000"/>
              <a:buChar char="•"/>
              <a:defRPr b="0" sz="2800">
                <a:solidFill>
                  <a:srgbClr val="000000"/>
                </a:solidFill>
                <a:uFill>
                  <a:solidFill>
                    <a:srgbClr val="000000"/>
                  </a:solidFill>
                </a:uFill>
                <a:latin typeface="+mn-lt"/>
                <a:ea typeface="+mn-ea"/>
                <a:cs typeface="+mn-cs"/>
                <a:sym typeface="Arial"/>
              </a:defRPr>
            </a:lvl2pPr>
            <a:lvl3pPr marL="1222375" marR="41275" indent="-266700">
              <a:spcBef>
                <a:spcPts val="400"/>
              </a:spcBef>
              <a:buClrTx/>
              <a:buSzPct val="115000"/>
              <a:buChar char="‣"/>
              <a:defRPr b="0" sz="2800">
                <a:solidFill>
                  <a:srgbClr val="000000"/>
                </a:solidFill>
                <a:uFill>
                  <a:solidFill>
                    <a:srgbClr val="000000"/>
                  </a:solidFill>
                </a:uFill>
                <a:latin typeface="+mn-lt"/>
                <a:ea typeface="+mn-ea"/>
                <a:cs typeface="+mn-cs"/>
                <a:sym typeface="Arial"/>
              </a:defRPr>
            </a:lvl3pPr>
            <a:lvl4pPr marL="1816965" marR="41275" indent="-404090">
              <a:spcBef>
                <a:spcPts val="400"/>
              </a:spcBef>
              <a:buClrTx/>
              <a:buChar char="๏"/>
              <a:defRPr b="0" sz="2800">
                <a:solidFill>
                  <a:srgbClr val="000000"/>
                </a:solidFill>
                <a:uFill>
                  <a:solidFill>
                    <a:srgbClr val="000000"/>
                  </a:solidFill>
                </a:uFill>
                <a:latin typeface="+mn-lt"/>
                <a:ea typeface="+mn-ea"/>
                <a:cs typeface="+mn-cs"/>
                <a:sym typeface="Arial"/>
              </a:defRPr>
            </a:lvl4pPr>
            <a:lvl5pPr marL="2190114" marR="41275" indent="-320039">
              <a:spcBef>
                <a:spcPts val="400"/>
              </a:spcBef>
              <a:buClrTx/>
              <a:buSzPct val="125000"/>
              <a:defRPr b="0" sz="2800">
                <a:solidFill>
                  <a:srgbClr val="000000"/>
                </a:solidFill>
                <a:uFill>
                  <a:solidFill>
                    <a:srgbClr val="000000"/>
                  </a:solidFill>
                </a:uFill>
                <a:latin typeface="+mn-lt"/>
                <a:ea typeface="+mn-ea"/>
                <a:cs typeface="+mn-cs"/>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82" name="Slide Number"/>
          <p:cNvSpPr txBox="1"/>
          <p:nvPr>
            <p:ph type="sldNum" sz="quarter" idx="2"/>
          </p:nvPr>
        </p:nvSpPr>
        <p:spPr>
          <a:xfrm>
            <a:off x="8738728" y="6556108"/>
            <a:ext cx="312069" cy="298984"/>
          </a:xfrm>
          <a:prstGeom prst="rect">
            <a:avLst/>
          </a:prstGeom>
        </p:spPr>
        <p:txBody>
          <a:bodyPr lIns="50800" tIns="50800" rIns="50800" bIns="50800" anchor="ctr"/>
          <a:lstStyle>
            <a:lvl1pPr algn="ctr" defTabSz="457200">
              <a:defRPr b="0" sz="1400">
                <a:solidFill>
                  <a:srgbClr val="011585"/>
                </a:solidFill>
                <a:uFill>
                  <a:solidFill>
                    <a:srgbClr val="011585"/>
                  </a:solidFill>
                </a:uFill>
                <a:latin typeface="+mn-lt"/>
                <a:ea typeface="+mn-ea"/>
                <a:cs typeface="+mn-cs"/>
                <a:sym typeface="Aria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89" name="Title Text"/>
          <p:cNvSpPr txBox="1"/>
          <p:nvPr>
            <p:ph type="title"/>
          </p:nvPr>
        </p:nvSpPr>
        <p:spPr>
          <a:prstGeom prst="rect">
            <a:avLst/>
          </a:prstGeom>
        </p:spPr>
        <p:txBody>
          <a:bodyPr/>
          <a:lstStyle/>
          <a:p>
            <a:pPr/>
            <a:r>
              <a:t>Title Text</a:t>
            </a:r>
          </a:p>
        </p:txBody>
      </p:sp>
      <p:sp>
        <p:nvSpPr>
          <p:cNvPr id="9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pic>
        <p:nvPicPr>
          <p:cNvPr id="2" name="REVBG_Slide4_Blue" descr="REVBG_Slide4_Blue"/>
          <p:cNvPicPr>
            <a:picLocks noChangeAspect="1"/>
          </p:cNvPicPr>
          <p:nvPr/>
        </p:nvPicPr>
        <p:blipFill>
          <a:blip r:embed="rId2">
            <a:extLst/>
          </a:blip>
          <a:stretch>
            <a:fillRect/>
          </a:stretch>
        </p:blipFill>
        <p:spPr>
          <a:xfrm>
            <a:off x="0" y="10583"/>
            <a:ext cx="9145589" cy="6859589"/>
          </a:xfrm>
          <a:prstGeom prst="rect">
            <a:avLst/>
          </a:prstGeom>
          <a:ln w="12700">
            <a:miter lim="400000"/>
          </a:ln>
        </p:spPr>
      </p:pic>
      <p:sp>
        <p:nvSpPr>
          <p:cNvPr id="3" name="Title Text"/>
          <p:cNvSpPr txBox="1"/>
          <p:nvPr>
            <p:ph type="title"/>
          </p:nvPr>
        </p:nvSpPr>
        <p:spPr>
          <a:xfrm>
            <a:off x="762000" y="0"/>
            <a:ext cx="8382000" cy="6096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r>
              <a:t>Title Text</a:t>
            </a:r>
          </a:p>
        </p:txBody>
      </p:sp>
      <p:sp>
        <p:nvSpPr>
          <p:cNvPr id="4" name="Slide Number"/>
          <p:cNvSpPr txBox="1"/>
          <p:nvPr>
            <p:ph type="sldNum" sz="quarter" idx="2"/>
          </p:nvPr>
        </p:nvSpPr>
        <p:spPr>
          <a:xfrm>
            <a:off x="143929" y="6582534"/>
            <a:ext cx="256541" cy="275466"/>
          </a:xfrm>
          <a:prstGeom prst="rect">
            <a:avLst/>
          </a:prstGeom>
          <a:ln w="12700">
            <a:miter lim="400000"/>
          </a:ln>
        </p:spPr>
        <p:txBody>
          <a:bodyPr wrap="none" lIns="45719" rIns="45719" anchor="b">
            <a:spAutoFit/>
          </a:bodyPr>
          <a:lstStyle>
            <a:lvl1pPr defTabSz="914400">
              <a:defRPr b="1">
                <a:solidFill>
                  <a:srgbClr val="0000FF"/>
                </a:solidFill>
                <a:effectLst>
                  <a:outerShdw sx="100000" sy="100000" kx="0" ky="0" algn="b" rotWithShape="0" blurRad="38100" dist="38100" dir="2700000">
                    <a:srgbClr val="000000">
                      <a:alpha val="43137"/>
                    </a:srgbClr>
                  </a:outerShdw>
                </a:effectLst>
                <a:latin typeface="Times New Roman"/>
                <a:ea typeface="Times New Roman"/>
                <a:cs typeface="Times New Roman"/>
                <a:sym typeface="Times New Roman"/>
              </a:defRPr>
            </a:lvl1pPr>
          </a:lstStyle>
          <a:p>
            <a:pPr/>
            <a:fld id="{86CB4B4D-7CA3-9044-876B-883B54F8677D}" type="slidenum"/>
          </a:p>
        </p:txBody>
      </p:sp>
      <p:sp>
        <p:nvSpPr>
          <p:cNvPr id="5" name="Body Level One…"/>
          <p:cNvSpPr txBox="1"/>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pPr/>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Lst>
  <p:transition xmlns:p14="http://schemas.microsoft.com/office/powerpoint/2010/main" spd="med" advClick="1"/>
  <p:txStyles>
    <p:titleStyle>
      <a:lvl1pPr marL="0" marR="0" indent="0" algn="r" defTabSz="914400" latinLnBrk="0">
        <a:lnSpc>
          <a:spcPct val="80000"/>
        </a:lnSpc>
        <a:spcBef>
          <a:spcPts val="0"/>
        </a:spcBef>
        <a:spcAft>
          <a:spcPts val="0"/>
        </a:spcAft>
        <a:buClrTx/>
        <a:buSzTx/>
        <a:buFontTx/>
        <a:buNone/>
        <a:tabLst/>
        <a:defRPr b="1" baseline="0" cap="none" i="1" spc="0" strike="noStrike" sz="2800" u="none">
          <a:ln>
            <a:noFill/>
          </a:ln>
          <a:solidFill>
            <a:srgbClr val="0000FF"/>
          </a:solidFill>
          <a:uFillTx/>
          <a:latin typeface="Times New Roman"/>
          <a:ea typeface="Times New Roman"/>
          <a:cs typeface="Times New Roman"/>
          <a:sym typeface="Times New Roman"/>
        </a:defRPr>
      </a:lvl1pPr>
      <a:lvl2pPr marL="0" marR="0" indent="0" algn="r" defTabSz="914400" latinLnBrk="0">
        <a:lnSpc>
          <a:spcPct val="80000"/>
        </a:lnSpc>
        <a:spcBef>
          <a:spcPts val="0"/>
        </a:spcBef>
        <a:spcAft>
          <a:spcPts val="0"/>
        </a:spcAft>
        <a:buClrTx/>
        <a:buSzTx/>
        <a:buFontTx/>
        <a:buNone/>
        <a:tabLst/>
        <a:defRPr b="1" baseline="0" cap="none" i="1" spc="0" strike="noStrike" sz="2800" u="none">
          <a:ln>
            <a:noFill/>
          </a:ln>
          <a:solidFill>
            <a:srgbClr val="0000FF"/>
          </a:solidFill>
          <a:uFillTx/>
          <a:latin typeface="Times New Roman"/>
          <a:ea typeface="Times New Roman"/>
          <a:cs typeface="Times New Roman"/>
          <a:sym typeface="Times New Roman"/>
        </a:defRPr>
      </a:lvl2pPr>
      <a:lvl3pPr marL="0" marR="0" indent="0" algn="r" defTabSz="914400" latinLnBrk="0">
        <a:lnSpc>
          <a:spcPct val="80000"/>
        </a:lnSpc>
        <a:spcBef>
          <a:spcPts val="0"/>
        </a:spcBef>
        <a:spcAft>
          <a:spcPts val="0"/>
        </a:spcAft>
        <a:buClrTx/>
        <a:buSzTx/>
        <a:buFontTx/>
        <a:buNone/>
        <a:tabLst/>
        <a:defRPr b="1" baseline="0" cap="none" i="1" spc="0" strike="noStrike" sz="2800" u="none">
          <a:ln>
            <a:noFill/>
          </a:ln>
          <a:solidFill>
            <a:srgbClr val="0000FF"/>
          </a:solidFill>
          <a:uFillTx/>
          <a:latin typeface="Times New Roman"/>
          <a:ea typeface="Times New Roman"/>
          <a:cs typeface="Times New Roman"/>
          <a:sym typeface="Times New Roman"/>
        </a:defRPr>
      </a:lvl3pPr>
      <a:lvl4pPr marL="0" marR="0" indent="0" algn="r" defTabSz="914400" latinLnBrk="0">
        <a:lnSpc>
          <a:spcPct val="80000"/>
        </a:lnSpc>
        <a:spcBef>
          <a:spcPts val="0"/>
        </a:spcBef>
        <a:spcAft>
          <a:spcPts val="0"/>
        </a:spcAft>
        <a:buClrTx/>
        <a:buSzTx/>
        <a:buFontTx/>
        <a:buNone/>
        <a:tabLst/>
        <a:defRPr b="1" baseline="0" cap="none" i="1" spc="0" strike="noStrike" sz="2800" u="none">
          <a:ln>
            <a:noFill/>
          </a:ln>
          <a:solidFill>
            <a:srgbClr val="0000FF"/>
          </a:solidFill>
          <a:uFillTx/>
          <a:latin typeface="Times New Roman"/>
          <a:ea typeface="Times New Roman"/>
          <a:cs typeface="Times New Roman"/>
          <a:sym typeface="Times New Roman"/>
        </a:defRPr>
      </a:lvl4pPr>
      <a:lvl5pPr marL="0" marR="0" indent="0" algn="r" defTabSz="914400" latinLnBrk="0">
        <a:lnSpc>
          <a:spcPct val="80000"/>
        </a:lnSpc>
        <a:spcBef>
          <a:spcPts val="0"/>
        </a:spcBef>
        <a:spcAft>
          <a:spcPts val="0"/>
        </a:spcAft>
        <a:buClrTx/>
        <a:buSzTx/>
        <a:buFontTx/>
        <a:buNone/>
        <a:tabLst/>
        <a:defRPr b="1" baseline="0" cap="none" i="1" spc="0" strike="noStrike" sz="2800" u="none">
          <a:ln>
            <a:noFill/>
          </a:ln>
          <a:solidFill>
            <a:srgbClr val="0000FF"/>
          </a:solidFill>
          <a:uFillTx/>
          <a:latin typeface="Times New Roman"/>
          <a:ea typeface="Times New Roman"/>
          <a:cs typeface="Times New Roman"/>
          <a:sym typeface="Times New Roman"/>
        </a:defRPr>
      </a:lvl5pPr>
      <a:lvl6pPr marL="0" marR="0" indent="457200" algn="r" defTabSz="914400" latinLnBrk="0">
        <a:lnSpc>
          <a:spcPct val="80000"/>
        </a:lnSpc>
        <a:spcBef>
          <a:spcPts val="0"/>
        </a:spcBef>
        <a:spcAft>
          <a:spcPts val="0"/>
        </a:spcAft>
        <a:buClrTx/>
        <a:buSzTx/>
        <a:buFontTx/>
        <a:buNone/>
        <a:tabLst/>
        <a:defRPr b="1" baseline="0" cap="none" i="1" spc="0" strike="noStrike" sz="2800" u="none">
          <a:ln>
            <a:noFill/>
          </a:ln>
          <a:solidFill>
            <a:srgbClr val="0000FF"/>
          </a:solidFill>
          <a:uFillTx/>
          <a:latin typeface="Times New Roman"/>
          <a:ea typeface="Times New Roman"/>
          <a:cs typeface="Times New Roman"/>
          <a:sym typeface="Times New Roman"/>
        </a:defRPr>
      </a:lvl6pPr>
      <a:lvl7pPr marL="0" marR="0" indent="914400" algn="r" defTabSz="914400" latinLnBrk="0">
        <a:lnSpc>
          <a:spcPct val="80000"/>
        </a:lnSpc>
        <a:spcBef>
          <a:spcPts val="0"/>
        </a:spcBef>
        <a:spcAft>
          <a:spcPts val="0"/>
        </a:spcAft>
        <a:buClrTx/>
        <a:buSzTx/>
        <a:buFontTx/>
        <a:buNone/>
        <a:tabLst/>
        <a:defRPr b="1" baseline="0" cap="none" i="1" spc="0" strike="noStrike" sz="2800" u="none">
          <a:ln>
            <a:noFill/>
          </a:ln>
          <a:solidFill>
            <a:srgbClr val="0000FF"/>
          </a:solidFill>
          <a:uFillTx/>
          <a:latin typeface="Times New Roman"/>
          <a:ea typeface="Times New Roman"/>
          <a:cs typeface="Times New Roman"/>
          <a:sym typeface="Times New Roman"/>
        </a:defRPr>
      </a:lvl7pPr>
      <a:lvl8pPr marL="0" marR="0" indent="1371600" algn="r" defTabSz="914400" latinLnBrk="0">
        <a:lnSpc>
          <a:spcPct val="80000"/>
        </a:lnSpc>
        <a:spcBef>
          <a:spcPts val="0"/>
        </a:spcBef>
        <a:spcAft>
          <a:spcPts val="0"/>
        </a:spcAft>
        <a:buClrTx/>
        <a:buSzTx/>
        <a:buFontTx/>
        <a:buNone/>
        <a:tabLst/>
        <a:defRPr b="1" baseline="0" cap="none" i="1" spc="0" strike="noStrike" sz="2800" u="none">
          <a:ln>
            <a:noFill/>
          </a:ln>
          <a:solidFill>
            <a:srgbClr val="0000FF"/>
          </a:solidFill>
          <a:uFillTx/>
          <a:latin typeface="Times New Roman"/>
          <a:ea typeface="Times New Roman"/>
          <a:cs typeface="Times New Roman"/>
          <a:sym typeface="Times New Roman"/>
        </a:defRPr>
      </a:lvl8pPr>
      <a:lvl9pPr marL="0" marR="0" indent="1828800" algn="r" defTabSz="914400" latinLnBrk="0">
        <a:lnSpc>
          <a:spcPct val="80000"/>
        </a:lnSpc>
        <a:spcBef>
          <a:spcPts val="0"/>
        </a:spcBef>
        <a:spcAft>
          <a:spcPts val="0"/>
        </a:spcAft>
        <a:buClrTx/>
        <a:buSzTx/>
        <a:buFontTx/>
        <a:buNone/>
        <a:tabLst/>
        <a:defRPr b="1" baseline="0" cap="none" i="1" spc="0" strike="noStrike" sz="2800" u="none">
          <a:ln>
            <a:noFill/>
          </a:ln>
          <a:solidFill>
            <a:srgbClr val="0000FF"/>
          </a:solidFill>
          <a:uFillTx/>
          <a:latin typeface="Times New Roman"/>
          <a:ea typeface="Times New Roman"/>
          <a:cs typeface="Times New Roman"/>
          <a:sym typeface="Times New Roman"/>
        </a:defRPr>
      </a:lvl9pPr>
    </p:titleStyle>
    <p:bodyStyle>
      <a:lvl1pPr marL="342900" marR="0" indent="-342900" algn="l" defTabSz="914400" latinLnBrk="0">
        <a:lnSpc>
          <a:spcPct val="100000"/>
        </a:lnSpc>
        <a:spcBef>
          <a:spcPts val="500"/>
        </a:spcBef>
        <a:spcAft>
          <a:spcPts val="0"/>
        </a:spcAft>
        <a:buClr>
          <a:srgbClr val="0000FF"/>
        </a:buClr>
        <a:buSzPct val="100000"/>
        <a:buFontTx/>
        <a:buChar char="❑"/>
        <a:tabLst/>
        <a:defRPr b="1" baseline="0" cap="none" i="0" spc="0" strike="noStrike" sz="2200" u="none">
          <a:ln>
            <a:noFill/>
          </a:ln>
          <a:solidFill>
            <a:srgbClr val="322F31"/>
          </a:solidFill>
          <a:uFillTx/>
          <a:latin typeface="Times New Roman"/>
          <a:ea typeface="Times New Roman"/>
          <a:cs typeface="Times New Roman"/>
          <a:sym typeface="Times New Roman"/>
        </a:defRPr>
      </a:lvl1pPr>
      <a:lvl2pPr marL="771525" marR="0" indent="-314325" algn="l" defTabSz="914400" latinLnBrk="0">
        <a:lnSpc>
          <a:spcPct val="100000"/>
        </a:lnSpc>
        <a:spcBef>
          <a:spcPts val="500"/>
        </a:spcBef>
        <a:spcAft>
          <a:spcPts val="0"/>
        </a:spcAft>
        <a:buClr>
          <a:srgbClr val="0000FF"/>
        </a:buClr>
        <a:buSzPct val="100000"/>
        <a:buFontTx/>
        <a:buChar char="➢"/>
        <a:tabLst/>
        <a:defRPr b="1" baseline="0" cap="none" i="0" spc="0" strike="noStrike" sz="2200" u="none">
          <a:ln>
            <a:noFill/>
          </a:ln>
          <a:solidFill>
            <a:srgbClr val="322F31"/>
          </a:solidFill>
          <a:uFillTx/>
          <a:latin typeface="Times New Roman"/>
          <a:ea typeface="Times New Roman"/>
          <a:cs typeface="Times New Roman"/>
          <a:sym typeface="Times New Roman"/>
        </a:defRPr>
      </a:lvl2pPr>
      <a:lvl3pPr marL="1136650" marR="0" indent="-279400" algn="l" defTabSz="914400" latinLnBrk="0">
        <a:lnSpc>
          <a:spcPct val="100000"/>
        </a:lnSpc>
        <a:spcBef>
          <a:spcPts val="500"/>
        </a:spcBef>
        <a:spcAft>
          <a:spcPts val="0"/>
        </a:spcAft>
        <a:buClr>
          <a:srgbClr val="0000FF"/>
        </a:buClr>
        <a:buSzPct val="110000"/>
        <a:buFontTx/>
        <a:buChar char="o"/>
        <a:tabLst/>
        <a:defRPr b="1" baseline="0" cap="none" i="0" spc="0" strike="noStrike" sz="2200" u="none">
          <a:ln>
            <a:noFill/>
          </a:ln>
          <a:solidFill>
            <a:srgbClr val="322F31"/>
          </a:solidFill>
          <a:uFillTx/>
          <a:latin typeface="Times New Roman"/>
          <a:ea typeface="Times New Roman"/>
          <a:cs typeface="Times New Roman"/>
          <a:sym typeface="Times New Roman"/>
        </a:defRPr>
      </a:lvl3pPr>
      <a:lvl4pPr marL="1514475" marR="0" indent="-314325" algn="l" defTabSz="914400" latinLnBrk="0">
        <a:lnSpc>
          <a:spcPct val="100000"/>
        </a:lnSpc>
        <a:spcBef>
          <a:spcPts val="500"/>
        </a:spcBef>
        <a:spcAft>
          <a:spcPts val="0"/>
        </a:spcAft>
        <a:buClr>
          <a:srgbClr val="0000FF"/>
        </a:buClr>
        <a:buSzPct val="100000"/>
        <a:buFontTx/>
        <a:buChar char="✓"/>
        <a:tabLst/>
        <a:defRPr b="1" baseline="0" cap="none" i="0" spc="0" strike="noStrike" sz="2200" u="none">
          <a:ln>
            <a:noFill/>
          </a:ln>
          <a:solidFill>
            <a:srgbClr val="322F31"/>
          </a:solidFill>
          <a:uFillTx/>
          <a:latin typeface="Times New Roman"/>
          <a:ea typeface="Times New Roman"/>
          <a:cs typeface="Times New Roman"/>
          <a:sym typeface="Times New Roman"/>
        </a:defRPr>
      </a:lvl4pPr>
      <a:lvl5pPr marL="1902278" marR="0" indent="-359228" algn="l" defTabSz="914400" latinLnBrk="0">
        <a:lnSpc>
          <a:spcPct val="100000"/>
        </a:lnSpc>
        <a:spcBef>
          <a:spcPts val="500"/>
        </a:spcBef>
        <a:spcAft>
          <a:spcPts val="0"/>
        </a:spcAft>
        <a:buClr>
          <a:srgbClr val="0000FF"/>
        </a:buClr>
        <a:buSzPct val="100000"/>
        <a:buFontTx/>
        <a:buChar char="-"/>
        <a:tabLst/>
        <a:defRPr b="1" baseline="0" cap="none" i="0" spc="0" strike="noStrike" sz="2200" u="none">
          <a:ln>
            <a:noFill/>
          </a:ln>
          <a:solidFill>
            <a:srgbClr val="322F31"/>
          </a:solidFill>
          <a:uFillTx/>
          <a:latin typeface="Times New Roman"/>
          <a:ea typeface="Times New Roman"/>
          <a:cs typeface="Times New Roman"/>
          <a:sym typeface="Times New Roman"/>
        </a:defRPr>
      </a:lvl5pPr>
      <a:lvl6pPr marL="2279650" marR="0" indent="-279400" algn="l" defTabSz="914400" latinLnBrk="0">
        <a:lnSpc>
          <a:spcPct val="100000"/>
        </a:lnSpc>
        <a:spcBef>
          <a:spcPts val="500"/>
        </a:spcBef>
        <a:spcAft>
          <a:spcPts val="0"/>
        </a:spcAft>
        <a:buClr>
          <a:srgbClr val="0000FF"/>
        </a:buClr>
        <a:buSzPct val="90000"/>
        <a:buFontTx/>
        <a:buChar char="-"/>
        <a:tabLst/>
        <a:defRPr b="1" baseline="0" cap="none" i="0" spc="0" strike="noStrike" sz="2200" u="none">
          <a:ln>
            <a:noFill/>
          </a:ln>
          <a:solidFill>
            <a:srgbClr val="322F31"/>
          </a:solidFill>
          <a:uFillTx/>
          <a:latin typeface="Times New Roman"/>
          <a:ea typeface="Times New Roman"/>
          <a:cs typeface="Times New Roman"/>
          <a:sym typeface="Times New Roman"/>
        </a:defRPr>
      </a:lvl6pPr>
      <a:lvl7pPr marL="2736850" marR="0" indent="-279400" algn="l" defTabSz="914400" latinLnBrk="0">
        <a:lnSpc>
          <a:spcPct val="100000"/>
        </a:lnSpc>
        <a:spcBef>
          <a:spcPts val="500"/>
        </a:spcBef>
        <a:spcAft>
          <a:spcPts val="0"/>
        </a:spcAft>
        <a:buClr>
          <a:srgbClr val="0000FF"/>
        </a:buClr>
        <a:buSzPct val="90000"/>
        <a:buFontTx/>
        <a:buChar char="-"/>
        <a:tabLst/>
        <a:defRPr b="1" baseline="0" cap="none" i="0" spc="0" strike="noStrike" sz="2200" u="none">
          <a:ln>
            <a:noFill/>
          </a:ln>
          <a:solidFill>
            <a:srgbClr val="322F31"/>
          </a:solidFill>
          <a:uFillTx/>
          <a:latin typeface="Times New Roman"/>
          <a:ea typeface="Times New Roman"/>
          <a:cs typeface="Times New Roman"/>
          <a:sym typeface="Times New Roman"/>
        </a:defRPr>
      </a:lvl7pPr>
      <a:lvl8pPr marL="3194050" marR="0" indent="-279400" algn="l" defTabSz="914400" latinLnBrk="0">
        <a:lnSpc>
          <a:spcPct val="100000"/>
        </a:lnSpc>
        <a:spcBef>
          <a:spcPts val="500"/>
        </a:spcBef>
        <a:spcAft>
          <a:spcPts val="0"/>
        </a:spcAft>
        <a:buClr>
          <a:srgbClr val="0000FF"/>
        </a:buClr>
        <a:buSzPct val="90000"/>
        <a:buFontTx/>
        <a:buChar char="-"/>
        <a:tabLst/>
        <a:defRPr b="1" baseline="0" cap="none" i="0" spc="0" strike="noStrike" sz="2200" u="none">
          <a:ln>
            <a:noFill/>
          </a:ln>
          <a:solidFill>
            <a:srgbClr val="322F31"/>
          </a:solidFill>
          <a:uFillTx/>
          <a:latin typeface="Times New Roman"/>
          <a:ea typeface="Times New Roman"/>
          <a:cs typeface="Times New Roman"/>
          <a:sym typeface="Times New Roman"/>
        </a:defRPr>
      </a:lvl8pPr>
      <a:lvl9pPr marL="3651250" marR="0" indent="-279400" algn="l" defTabSz="914400" latinLnBrk="0">
        <a:lnSpc>
          <a:spcPct val="100000"/>
        </a:lnSpc>
        <a:spcBef>
          <a:spcPts val="500"/>
        </a:spcBef>
        <a:spcAft>
          <a:spcPts val="0"/>
        </a:spcAft>
        <a:buClr>
          <a:srgbClr val="0000FF"/>
        </a:buClr>
        <a:buSzPct val="90000"/>
        <a:buFontTx/>
        <a:buChar char="-"/>
        <a:tabLst/>
        <a:defRPr b="1" baseline="0" cap="none" i="0" spc="0" strike="noStrike" sz="2200" u="none">
          <a:ln>
            <a:noFill/>
          </a:ln>
          <a:solidFill>
            <a:srgbClr val="322F31"/>
          </a:solidFill>
          <a:uFillTx/>
          <a:latin typeface="Times New Roman"/>
          <a:ea typeface="Times New Roman"/>
          <a:cs typeface="Times New Roman"/>
          <a:sym typeface="Times New Roman"/>
        </a:defRPr>
      </a:lvl9pPr>
    </p:bodyStyle>
    <p:otherStyle>
      <a:lvl1pPr marL="0" marR="0" indent="0" algn="l" defTabSz="914400" latinLnBrk="0">
        <a:lnSpc>
          <a:spcPct val="100000"/>
        </a:lnSpc>
        <a:spcBef>
          <a:spcPts val="0"/>
        </a:spcBef>
        <a:spcAft>
          <a:spcPts val="0"/>
        </a:spcAft>
        <a:buClrTx/>
        <a:buSzTx/>
        <a:buFontTx/>
        <a:buNone/>
        <a:tabLst/>
        <a:defRPr b="1" baseline="0" cap="none" i="0" spc="0" strike="noStrike" sz="1200" u="none">
          <a:ln>
            <a:noFill/>
          </a:ln>
          <a:solidFill>
            <a:schemeClr val="tx1"/>
          </a:solidFill>
          <a:effectLst>
            <a:outerShdw sx="100000" sy="100000" kx="0" ky="0" algn="b" rotWithShape="0" blurRad="38100" dist="38100" dir="2700000">
              <a:srgbClr val="000000">
                <a:alpha val="43137"/>
              </a:srgbClr>
            </a:outerShdw>
          </a:effectLst>
          <a:uFillTx/>
          <a:latin typeface="+mn-lt"/>
          <a:ea typeface="+mn-ea"/>
          <a:cs typeface="+mn-cs"/>
          <a:sym typeface="Times New Roman"/>
        </a:defRPr>
      </a:lvl1pPr>
      <a:lvl2pPr marL="0" marR="0" indent="457200" algn="l" defTabSz="914400" latinLnBrk="0">
        <a:lnSpc>
          <a:spcPct val="100000"/>
        </a:lnSpc>
        <a:spcBef>
          <a:spcPts val="0"/>
        </a:spcBef>
        <a:spcAft>
          <a:spcPts val="0"/>
        </a:spcAft>
        <a:buClrTx/>
        <a:buSzTx/>
        <a:buFontTx/>
        <a:buNone/>
        <a:tabLst/>
        <a:defRPr b="1" baseline="0" cap="none" i="0" spc="0" strike="noStrike" sz="1200" u="none">
          <a:ln>
            <a:noFill/>
          </a:ln>
          <a:solidFill>
            <a:schemeClr val="tx1"/>
          </a:solidFill>
          <a:effectLst>
            <a:outerShdw sx="100000" sy="100000" kx="0" ky="0" algn="b" rotWithShape="0" blurRad="38100" dist="38100" dir="2700000">
              <a:srgbClr val="000000">
                <a:alpha val="43137"/>
              </a:srgbClr>
            </a:outerShdw>
          </a:effectLst>
          <a:uFillTx/>
          <a:latin typeface="+mn-lt"/>
          <a:ea typeface="+mn-ea"/>
          <a:cs typeface="+mn-cs"/>
          <a:sym typeface="Times New Roman"/>
        </a:defRPr>
      </a:lvl2pPr>
      <a:lvl3pPr marL="0" marR="0" indent="914400" algn="l" defTabSz="914400" latinLnBrk="0">
        <a:lnSpc>
          <a:spcPct val="100000"/>
        </a:lnSpc>
        <a:spcBef>
          <a:spcPts val="0"/>
        </a:spcBef>
        <a:spcAft>
          <a:spcPts val="0"/>
        </a:spcAft>
        <a:buClrTx/>
        <a:buSzTx/>
        <a:buFontTx/>
        <a:buNone/>
        <a:tabLst/>
        <a:defRPr b="1" baseline="0" cap="none" i="0" spc="0" strike="noStrike" sz="1200" u="none">
          <a:ln>
            <a:noFill/>
          </a:ln>
          <a:solidFill>
            <a:schemeClr val="tx1"/>
          </a:solidFill>
          <a:effectLst>
            <a:outerShdw sx="100000" sy="100000" kx="0" ky="0" algn="b" rotWithShape="0" blurRad="38100" dist="38100" dir="2700000">
              <a:srgbClr val="000000">
                <a:alpha val="43137"/>
              </a:srgbClr>
            </a:outerShdw>
          </a:effectLst>
          <a:uFillTx/>
          <a:latin typeface="+mn-lt"/>
          <a:ea typeface="+mn-ea"/>
          <a:cs typeface="+mn-cs"/>
          <a:sym typeface="Times New Roman"/>
        </a:defRPr>
      </a:lvl3pPr>
      <a:lvl4pPr marL="0" marR="0" indent="1371600" algn="l" defTabSz="914400" latinLnBrk="0">
        <a:lnSpc>
          <a:spcPct val="100000"/>
        </a:lnSpc>
        <a:spcBef>
          <a:spcPts val="0"/>
        </a:spcBef>
        <a:spcAft>
          <a:spcPts val="0"/>
        </a:spcAft>
        <a:buClrTx/>
        <a:buSzTx/>
        <a:buFontTx/>
        <a:buNone/>
        <a:tabLst/>
        <a:defRPr b="1" baseline="0" cap="none" i="0" spc="0" strike="noStrike" sz="1200" u="none">
          <a:ln>
            <a:noFill/>
          </a:ln>
          <a:solidFill>
            <a:schemeClr val="tx1"/>
          </a:solidFill>
          <a:effectLst>
            <a:outerShdw sx="100000" sy="100000" kx="0" ky="0" algn="b" rotWithShape="0" blurRad="38100" dist="38100" dir="2700000">
              <a:srgbClr val="000000">
                <a:alpha val="43137"/>
              </a:srgbClr>
            </a:outerShdw>
          </a:effectLst>
          <a:uFillTx/>
          <a:latin typeface="+mn-lt"/>
          <a:ea typeface="+mn-ea"/>
          <a:cs typeface="+mn-cs"/>
          <a:sym typeface="Times New Roman"/>
        </a:defRPr>
      </a:lvl4pPr>
      <a:lvl5pPr marL="0" marR="0" indent="1828800" algn="l" defTabSz="914400" latinLnBrk="0">
        <a:lnSpc>
          <a:spcPct val="100000"/>
        </a:lnSpc>
        <a:spcBef>
          <a:spcPts val="0"/>
        </a:spcBef>
        <a:spcAft>
          <a:spcPts val="0"/>
        </a:spcAft>
        <a:buClrTx/>
        <a:buSzTx/>
        <a:buFontTx/>
        <a:buNone/>
        <a:tabLst/>
        <a:defRPr b="1" baseline="0" cap="none" i="0" spc="0" strike="noStrike" sz="1200" u="none">
          <a:ln>
            <a:noFill/>
          </a:ln>
          <a:solidFill>
            <a:schemeClr val="tx1"/>
          </a:solidFill>
          <a:effectLst>
            <a:outerShdw sx="100000" sy="100000" kx="0" ky="0" algn="b" rotWithShape="0" blurRad="38100" dist="38100" dir="2700000">
              <a:srgbClr val="000000">
                <a:alpha val="43137"/>
              </a:srgbClr>
            </a:outerShdw>
          </a:effectLst>
          <a:uFillTx/>
          <a:latin typeface="+mn-lt"/>
          <a:ea typeface="+mn-ea"/>
          <a:cs typeface="+mn-cs"/>
          <a:sym typeface="Times New Roman"/>
        </a:defRPr>
      </a:lvl5pPr>
      <a:lvl6pPr marL="0" marR="0" indent="2286000" algn="l" defTabSz="914400" latinLnBrk="0">
        <a:lnSpc>
          <a:spcPct val="100000"/>
        </a:lnSpc>
        <a:spcBef>
          <a:spcPts val="0"/>
        </a:spcBef>
        <a:spcAft>
          <a:spcPts val="0"/>
        </a:spcAft>
        <a:buClrTx/>
        <a:buSzTx/>
        <a:buFontTx/>
        <a:buNone/>
        <a:tabLst/>
        <a:defRPr b="1" baseline="0" cap="none" i="0" spc="0" strike="noStrike" sz="1200" u="none">
          <a:ln>
            <a:noFill/>
          </a:ln>
          <a:solidFill>
            <a:schemeClr val="tx1"/>
          </a:solidFill>
          <a:effectLst>
            <a:outerShdw sx="100000" sy="100000" kx="0" ky="0" algn="b" rotWithShape="0" blurRad="38100" dist="38100" dir="2700000">
              <a:srgbClr val="000000">
                <a:alpha val="43137"/>
              </a:srgbClr>
            </a:outerShdw>
          </a:effectLst>
          <a:uFillTx/>
          <a:latin typeface="+mn-lt"/>
          <a:ea typeface="+mn-ea"/>
          <a:cs typeface="+mn-cs"/>
          <a:sym typeface="Times New Roman"/>
        </a:defRPr>
      </a:lvl6pPr>
      <a:lvl7pPr marL="0" marR="0" indent="2743200" algn="l" defTabSz="914400" latinLnBrk="0">
        <a:lnSpc>
          <a:spcPct val="100000"/>
        </a:lnSpc>
        <a:spcBef>
          <a:spcPts val="0"/>
        </a:spcBef>
        <a:spcAft>
          <a:spcPts val="0"/>
        </a:spcAft>
        <a:buClrTx/>
        <a:buSzTx/>
        <a:buFontTx/>
        <a:buNone/>
        <a:tabLst/>
        <a:defRPr b="1" baseline="0" cap="none" i="0" spc="0" strike="noStrike" sz="1200" u="none">
          <a:ln>
            <a:noFill/>
          </a:ln>
          <a:solidFill>
            <a:schemeClr val="tx1"/>
          </a:solidFill>
          <a:effectLst>
            <a:outerShdw sx="100000" sy="100000" kx="0" ky="0" algn="b" rotWithShape="0" blurRad="38100" dist="38100" dir="2700000">
              <a:srgbClr val="000000">
                <a:alpha val="43137"/>
              </a:srgbClr>
            </a:outerShdw>
          </a:effectLst>
          <a:uFillTx/>
          <a:latin typeface="+mn-lt"/>
          <a:ea typeface="+mn-ea"/>
          <a:cs typeface="+mn-cs"/>
          <a:sym typeface="Times New Roman"/>
        </a:defRPr>
      </a:lvl7pPr>
      <a:lvl8pPr marL="0" marR="0" indent="3200400" algn="l" defTabSz="914400" latinLnBrk="0">
        <a:lnSpc>
          <a:spcPct val="100000"/>
        </a:lnSpc>
        <a:spcBef>
          <a:spcPts val="0"/>
        </a:spcBef>
        <a:spcAft>
          <a:spcPts val="0"/>
        </a:spcAft>
        <a:buClrTx/>
        <a:buSzTx/>
        <a:buFontTx/>
        <a:buNone/>
        <a:tabLst/>
        <a:defRPr b="1" baseline="0" cap="none" i="0" spc="0" strike="noStrike" sz="1200" u="none">
          <a:ln>
            <a:noFill/>
          </a:ln>
          <a:solidFill>
            <a:schemeClr val="tx1"/>
          </a:solidFill>
          <a:effectLst>
            <a:outerShdw sx="100000" sy="100000" kx="0" ky="0" algn="b" rotWithShape="0" blurRad="38100" dist="38100" dir="2700000">
              <a:srgbClr val="000000">
                <a:alpha val="43137"/>
              </a:srgbClr>
            </a:outerShdw>
          </a:effectLst>
          <a:uFillTx/>
          <a:latin typeface="+mn-lt"/>
          <a:ea typeface="+mn-ea"/>
          <a:cs typeface="+mn-cs"/>
          <a:sym typeface="Times New Roman"/>
        </a:defRPr>
      </a:lvl8pPr>
      <a:lvl9pPr marL="0" marR="0" indent="3657600" algn="l" defTabSz="914400" latinLnBrk="0">
        <a:lnSpc>
          <a:spcPct val="100000"/>
        </a:lnSpc>
        <a:spcBef>
          <a:spcPts val="0"/>
        </a:spcBef>
        <a:spcAft>
          <a:spcPts val="0"/>
        </a:spcAft>
        <a:buClrTx/>
        <a:buSzTx/>
        <a:buFontTx/>
        <a:buNone/>
        <a:tabLst/>
        <a:defRPr b="1" baseline="0" cap="none" i="0" spc="0" strike="noStrike" sz="1200" u="none">
          <a:ln>
            <a:noFill/>
          </a:ln>
          <a:solidFill>
            <a:schemeClr val="tx1"/>
          </a:solidFill>
          <a:effectLst>
            <a:outerShdw sx="100000" sy="100000" kx="0" ky="0" algn="b" rotWithShape="0" blurRad="38100" dist="38100" dir="2700000">
              <a:srgbClr val="000000">
                <a:alpha val="43137"/>
              </a:srgbClr>
            </a:outerShdw>
          </a:effectLst>
          <a:uFillTx/>
          <a:latin typeface="+mn-lt"/>
          <a:ea typeface="+mn-ea"/>
          <a:cs typeface="+mn-cs"/>
          <a:sym typeface="Times New Roman"/>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png"/><Relationship Id="rId3" Type="http://schemas.openxmlformats.org/officeDocument/2006/relationships/image" Target="../media/image3.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7" Type="http://schemas.openxmlformats.org/officeDocument/2006/relationships/image" Target="../media/image39.png"/><Relationship Id="rId8" Type="http://schemas.openxmlformats.org/officeDocument/2006/relationships/image" Target="../media/image40.png"/><Relationship Id="rId9" Type="http://schemas.openxmlformats.org/officeDocument/2006/relationships/image" Target="../media/image41.png"/><Relationship Id="rId10" Type="http://schemas.openxmlformats.org/officeDocument/2006/relationships/image" Target="../media/image42.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5.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0.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1.png"/><Relationship Id="rId3" Type="http://schemas.openxmlformats.org/officeDocument/2006/relationships/image" Target="../media/image47.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7" Type="http://schemas.openxmlformats.org/officeDocument/2006/relationships/image" Target="../media/image1.tif"/></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7.png"/><Relationship Id="rId3" Type="http://schemas.openxmlformats.org/officeDocument/2006/relationships/image" Target="../media/image58.png"/><Relationship Id="rId4" Type="http://schemas.openxmlformats.org/officeDocument/2006/relationships/image" Target="../media/image40.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9.png"/><Relationship Id="rId3" Type="http://schemas.openxmlformats.org/officeDocument/2006/relationships/image" Target="../media/image60.png"/><Relationship Id="rId4" Type="http://schemas.openxmlformats.org/officeDocument/2006/relationships/image" Target="../media/image61.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2.png"/><Relationship Id="rId3" Type="http://schemas.openxmlformats.org/officeDocument/2006/relationships/image" Target="../media/image63.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png"/><Relationship Id="rId9" Type="http://schemas.openxmlformats.org/officeDocument/2006/relationships/image" Target="../media/image11.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4.png"/><Relationship Id="rId3" Type="http://schemas.openxmlformats.org/officeDocument/2006/relationships/image" Target="../media/image65.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image" Target="../media/image68.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9.png"/><Relationship Id="rId3" Type="http://schemas.openxmlformats.org/officeDocument/2006/relationships/image" Target="../media/image70.png"/><Relationship Id="rId4" Type="http://schemas.openxmlformats.org/officeDocument/2006/relationships/image" Target="../media/image71.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76.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77.png"/><Relationship Id="rId4" Type="http://schemas.openxmlformats.org/officeDocument/2006/relationships/image" Target="../media/image78.png"/><Relationship Id="rId5" Type="http://schemas.openxmlformats.org/officeDocument/2006/relationships/image" Target="../media/image3.jpeg"/><Relationship Id="rId6" Type="http://schemas.openxmlformats.org/officeDocument/2006/relationships/image" Target="../media/image79.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81.png"/><Relationship Id="rId4" Type="http://schemas.openxmlformats.org/officeDocument/2006/relationships/image" Target="../media/image82.png"/><Relationship Id="rId5" Type="http://schemas.openxmlformats.org/officeDocument/2006/relationships/image" Target="../media/image83.png"/><Relationship Id="rId6" Type="http://schemas.openxmlformats.org/officeDocument/2006/relationships/image" Target="../media/image84.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85.png"/><Relationship Id="rId4" Type="http://schemas.openxmlformats.org/officeDocument/2006/relationships/image" Target="../media/image86.png"/><Relationship Id="rId5" Type="http://schemas.openxmlformats.org/officeDocument/2006/relationships/image" Target="../media/image87.png"/><Relationship Id="rId6" Type="http://schemas.openxmlformats.org/officeDocument/2006/relationships/image" Target="../media/image88.png"/><Relationship Id="rId7" Type="http://schemas.openxmlformats.org/officeDocument/2006/relationships/image" Target="../media/image89.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90.png"/><Relationship Id="rId4" Type="http://schemas.openxmlformats.org/officeDocument/2006/relationships/image" Target="../media/image91.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92.png"/><Relationship Id="rId4" Type="http://schemas.openxmlformats.org/officeDocument/2006/relationships/image" Target="../media/image93.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png"/><Relationship Id="rId9" Type="http://schemas.openxmlformats.org/officeDocument/2006/relationships/image" Target="../media/image18.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94.png"/><Relationship Id="rId4" Type="http://schemas.openxmlformats.org/officeDocument/2006/relationships/image" Target="../media/image95.png"/><Relationship Id="rId5" Type="http://schemas.openxmlformats.org/officeDocument/2006/relationships/image" Target="../media/image2.gif"/></Relationships>

</file>

<file path=ppt/slides/_rels/slide3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96.png"/><Relationship Id="rId4" Type="http://schemas.openxmlformats.org/officeDocument/2006/relationships/image" Target="../media/image97.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98.png"/><Relationship Id="rId4" Type="http://schemas.openxmlformats.org/officeDocument/2006/relationships/image" Target="../media/image99.png"/><Relationship Id="rId5" Type="http://schemas.openxmlformats.org/officeDocument/2006/relationships/image" Target="../media/image100.png"/><Relationship Id="rId6" Type="http://schemas.openxmlformats.org/officeDocument/2006/relationships/image" Target="../media/image101.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102.png"/><Relationship Id="rId4" Type="http://schemas.openxmlformats.org/officeDocument/2006/relationships/image" Target="../media/image103.png"/><Relationship Id="rId5" Type="http://schemas.openxmlformats.org/officeDocument/2006/relationships/image" Target="../media/image104.png"/><Relationship Id="rId6" Type="http://schemas.openxmlformats.org/officeDocument/2006/relationships/image" Target="../media/image105.png"/><Relationship Id="rId7" Type="http://schemas.openxmlformats.org/officeDocument/2006/relationships/image" Target="../media/image106.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7.png"/><Relationship Id="rId3" Type="http://schemas.openxmlformats.org/officeDocument/2006/relationships/image" Target="../media/image108.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tif"/></Relationships>

</file>

<file path=ppt/slides/_rels/slide3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9.png"/><Relationship Id="rId3" Type="http://schemas.openxmlformats.org/officeDocument/2006/relationships/image" Target="../media/image110.png"/><Relationship Id="rId4" Type="http://schemas.openxmlformats.org/officeDocument/2006/relationships/image" Target="../media/image111.png"/><Relationship Id="rId5" Type="http://schemas.openxmlformats.org/officeDocument/2006/relationships/image" Target="../media/image112.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109.png"/><Relationship Id="rId4" Type="http://schemas.openxmlformats.org/officeDocument/2006/relationships/image" Target="../media/image32.png"/><Relationship Id="rId5" Type="http://schemas.openxmlformats.org/officeDocument/2006/relationships/image" Target="../media/image113.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0.png"/><Relationship Id="rId3" Type="http://schemas.openxmlformats.org/officeDocument/2006/relationships/image" Target="../media/image114.png"/><Relationship Id="rId4" Type="http://schemas.openxmlformats.org/officeDocument/2006/relationships/image" Target="../media/image115.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jpeg"/></Relationships>

</file>

<file path=ppt/slides/_rels/slide4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6.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7.png"/><Relationship Id="rId3" Type="http://schemas.openxmlformats.org/officeDocument/2006/relationships/image" Target="../media/image118.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19.png"/><Relationship Id="rId4" Type="http://schemas.openxmlformats.org/officeDocument/2006/relationships/image" Target="../media/image103.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0.png"/><Relationship Id="rId3" Type="http://schemas.openxmlformats.org/officeDocument/2006/relationships/image" Target="../media/image121.png"/><Relationship Id="rId4" Type="http://schemas.openxmlformats.org/officeDocument/2006/relationships/image" Target="../media/image122.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image" Target="../media/image125.png"/><Relationship Id="rId6" Type="http://schemas.openxmlformats.org/officeDocument/2006/relationships/image" Target="../media/image126.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4.png"/><Relationship Id="rId3" Type="http://schemas.openxmlformats.org/officeDocument/2006/relationships/image" Target="../media/image127.png"/><Relationship Id="rId4" Type="http://schemas.openxmlformats.org/officeDocument/2006/relationships/image" Target="../media/image128.png"/><Relationship Id="rId5" Type="http://schemas.openxmlformats.org/officeDocument/2006/relationships/image" Target="../media/image129.png"/><Relationship Id="rId6" Type="http://schemas.openxmlformats.org/officeDocument/2006/relationships/image" Target="../media/image130.png"/><Relationship Id="rId7" Type="http://schemas.openxmlformats.org/officeDocument/2006/relationships/image" Target="../media/image131.png"/><Relationship Id="rId8" Type="http://schemas.openxmlformats.org/officeDocument/2006/relationships/image" Target="../media/image132.png"/><Relationship Id="rId9" Type="http://schemas.openxmlformats.org/officeDocument/2006/relationships/image" Target="../media/image133.png"/><Relationship Id="rId10" Type="http://schemas.openxmlformats.org/officeDocument/2006/relationships/image" Target="../media/image134.png"/><Relationship Id="rId11" Type="http://schemas.openxmlformats.org/officeDocument/2006/relationships/image" Target="../media/image135.png"/><Relationship Id="rId12" Type="http://schemas.openxmlformats.org/officeDocument/2006/relationships/image" Target="../media/image136.png"/></Relationships>

</file>

<file path=ppt/slides/_rels/slide4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7.png"/><Relationship Id="rId3" Type="http://schemas.openxmlformats.org/officeDocument/2006/relationships/image" Target="../media/image138.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9.png"/></Relationships>

</file>

<file path=ppt/slides/_rels/slide5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0.png"/><Relationship Id="rId3" Type="http://schemas.openxmlformats.org/officeDocument/2006/relationships/image" Target="../media/image141.png"/><Relationship Id="rId4" Type="http://schemas.openxmlformats.org/officeDocument/2006/relationships/image" Target="../media/image4.jpeg"/></Relationships>

</file>

<file path=ppt/slides/_rels/slide5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81.png"/><Relationship Id="rId4" Type="http://schemas.openxmlformats.org/officeDocument/2006/relationships/image" Target="../media/image82.png"/><Relationship Id="rId5" Type="http://schemas.openxmlformats.org/officeDocument/2006/relationships/image" Target="../media/image83.png"/><Relationship Id="rId6" Type="http://schemas.openxmlformats.org/officeDocument/2006/relationships/image" Target="../media/image84.png"/><Relationship Id="rId7" Type="http://schemas.openxmlformats.org/officeDocument/2006/relationships/image" Target="../media/image142.png"/><Relationship Id="rId8" Type="http://schemas.openxmlformats.org/officeDocument/2006/relationships/image" Target="../media/image143.png"/><Relationship Id="rId9" Type="http://schemas.openxmlformats.org/officeDocument/2006/relationships/image" Target="../media/image144.png"/><Relationship Id="rId10" Type="http://schemas.openxmlformats.org/officeDocument/2006/relationships/image" Target="../media/image145.png"/><Relationship Id="rId11" Type="http://schemas.openxmlformats.org/officeDocument/2006/relationships/image" Target="../media/image146.png"/></Relationships>

</file>

<file path=ppt/slides/_rels/slide5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7.png"/></Relationships>

</file>

<file path=ppt/slides/_rels/slide58.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81.png"/><Relationship Id="rId4" Type="http://schemas.openxmlformats.org/officeDocument/2006/relationships/image" Target="../media/image82.png"/><Relationship Id="rId5" Type="http://schemas.openxmlformats.org/officeDocument/2006/relationships/image" Target="../media/image83.png"/><Relationship Id="rId6" Type="http://schemas.openxmlformats.org/officeDocument/2006/relationships/image" Target="../media/image84.png"/><Relationship Id="rId7" Type="http://schemas.openxmlformats.org/officeDocument/2006/relationships/image" Target="../media/image142.png"/><Relationship Id="rId8" Type="http://schemas.openxmlformats.org/officeDocument/2006/relationships/image" Target="../media/image143.png"/><Relationship Id="rId9" Type="http://schemas.openxmlformats.org/officeDocument/2006/relationships/image" Target="../media/image144.png"/><Relationship Id="rId10" Type="http://schemas.openxmlformats.org/officeDocument/2006/relationships/image" Target="../media/image145.png"/><Relationship Id="rId11" Type="http://schemas.openxmlformats.org/officeDocument/2006/relationships/image" Target="../media/image146.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s>

</file>

<file path=ppt/slides/_rels/slide6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hyperlink" Target="http://eicug.org" TargetMode="External"/><Relationship Id="rId4" Type="http://schemas.openxmlformats.org/officeDocument/2006/relationships/image" Target="../media/image148.png"/><Relationship Id="rId5" Type="http://schemas.openxmlformats.org/officeDocument/2006/relationships/image" Target="../media/image149.png"/><Relationship Id="rId6" Type="http://schemas.openxmlformats.org/officeDocument/2006/relationships/image" Target="../media/image5.jpeg"/></Relationships>

</file>

<file path=ppt/slides/_rels/slide6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0.png"/></Relationships>

</file>

<file path=ppt/slides/_rels/slide6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51.png"/><Relationship Id="rId4" Type="http://schemas.openxmlformats.org/officeDocument/2006/relationships/image" Target="../media/image152.png"/><Relationship Id="rId5" Type="http://schemas.openxmlformats.org/officeDocument/2006/relationships/image" Target="../media/image69.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gif"/></Relationships>

</file>

<file path=ppt/slides/_rels/slide7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3.png"/></Relationships>

</file>

<file path=ppt/slides/_rels/slide7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4.png"/><Relationship Id="rId3" Type="http://schemas.openxmlformats.org/officeDocument/2006/relationships/image" Target="../media/image105.png"/><Relationship Id="rId4" Type="http://schemas.openxmlformats.org/officeDocument/2006/relationships/image" Target="../media/image106.png"/><Relationship Id="rId5" Type="http://schemas.openxmlformats.org/officeDocument/2006/relationships/image" Target="../media/image155.png"/><Relationship Id="rId6" Type="http://schemas.openxmlformats.org/officeDocument/2006/relationships/image" Target="../media/image156.png"/><Relationship Id="rId7" Type="http://schemas.openxmlformats.org/officeDocument/2006/relationships/image" Target="../media/image157.png"/><Relationship Id="rId8" Type="http://schemas.openxmlformats.org/officeDocument/2006/relationships/image" Target="../media/image158.png"/></Relationships>

</file>

<file path=ppt/slides/_rels/slide7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159.png"/></Relationships>

</file>

<file path=ppt/slides/_rels/slide7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9.png"/><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160.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 name="The Glue That Binds Us…"/>
          <p:cNvSpPr txBox="1"/>
          <p:nvPr>
            <p:ph type="title"/>
          </p:nvPr>
        </p:nvSpPr>
        <p:spPr>
          <a:xfrm>
            <a:off x="192428" y="193080"/>
            <a:ext cx="8834249" cy="1876375"/>
          </a:xfrm>
          <a:prstGeom prst="rect">
            <a:avLst/>
          </a:prstGeom>
        </p:spPr>
        <p:txBody>
          <a:bodyPr anchor="t"/>
          <a:lstStyle/>
          <a:p>
            <a:pPr>
              <a:defRPr b="1" sz="4300"/>
            </a:pPr>
            <a:r>
              <a:t>The Glue That Binds Us</a:t>
            </a:r>
          </a:p>
          <a:p>
            <a:pPr>
              <a:defRPr b="1" i="1" sz="3600">
                <a:solidFill>
                  <a:srgbClr val="000000"/>
                </a:solidFill>
              </a:defRPr>
            </a:pPr>
            <a:r>
              <a:t>Probing Gluonic Matter With the World's First Electron-Ion Collider</a:t>
            </a:r>
          </a:p>
        </p:txBody>
      </p:sp>
      <p:sp>
        <p:nvSpPr>
          <p:cNvPr id="100" name="Thomas Ullrich (BNL/Yale)…"/>
          <p:cNvSpPr txBox="1"/>
          <p:nvPr/>
        </p:nvSpPr>
        <p:spPr>
          <a:xfrm>
            <a:off x="5145366" y="2392170"/>
            <a:ext cx="3645630" cy="20736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defRPr i="1" sz="2200">
                <a:uFill>
                  <a:solidFill>
                    <a:srgbClr val="000000"/>
                  </a:solidFill>
                </a:uFill>
                <a:latin typeface="+mn-lt"/>
                <a:ea typeface="+mn-ea"/>
                <a:cs typeface="+mn-cs"/>
                <a:sym typeface="Arial"/>
              </a:defRPr>
            </a:pPr>
            <a:r>
              <a:t>Thomas Ullrich (BNL/Yale)</a:t>
            </a:r>
          </a:p>
          <a:p>
            <a:pPr marL="40639" marR="40639" defTabSz="914400">
              <a:defRPr i="1" sz="2200">
                <a:uFill>
                  <a:solidFill>
                    <a:srgbClr val="000000"/>
                  </a:solidFill>
                </a:uFill>
                <a:latin typeface="+mn-lt"/>
                <a:ea typeface="+mn-ea"/>
                <a:cs typeface="+mn-cs"/>
                <a:sym typeface="Arial"/>
              </a:defRPr>
            </a:pPr>
          </a:p>
          <a:p>
            <a:pPr marL="40639" marR="40639" defTabSz="914400">
              <a:defRPr sz="2200">
                <a:uFill>
                  <a:solidFill>
                    <a:srgbClr val="000000"/>
                  </a:solidFill>
                </a:uFill>
                <a:latin typeface="+mn-lt"/>
                <a:ea typeface="+mn-ea"/>
                <a:cs typeface="+mn-cs"/>
                <a:sym typeface="Arial"/>
              </a:defRPr>
            </a:pPr>
          </a:p>
          <a:p>
            <a:pPr marL="40639" marR="40639" defTabSz="914400">
              <a:defRPr sz="2200">
                <a:uFill>
                  <a:solidFill>
                    <a:srgbClr val="000000"/>
                  </a:solidFill>
                </a:uFill>
                <a:latin typeface="+mn-lt"/>
                <a:ea typeface="+mn-ea"/>
                <a:cs typeface="+mn-cs"/>
                <a:sym typeface="Arial"/>
              </a:defRPr>
            </a:pPr>
          </a:p>
          <a:p>
            <a:pPr marL="40639" marR="40639" defTabSz="914400">
              <a:defRPr sz="2200">
                <a:uFill>
                  <a:solidFill>
                    <a:srgbClr val="000000"/>
                  </a:solidFill>
                </a:uFill>
                <a:latin typeface="+mn-lt"/>
                <a:ea typeface="+mn-ea"/>
                <a:cs typeface="+mn-cs"/>
                <a:sym typeface="Arial"/>
              </a:defRPr>
            </a:pPr>
            <a:r>
              <a:t>Michigan State University</a:t>
            </a:r>
          </a:p>
          <a:p>
            <a:pPr marL="40639" marR="40639" defTabSz="914400">
              <a:defRPr sz="2200">
                <a:uFill>
                  <a:solidFill>
                    <a:srgbClr val="000000"/>
                  </a:solidFill>
                </a:uFill>
                <a:latin typeface="+mn-lt"/>
                <a:ea typeface="+mn-ea"/>
                <a:cs typeface="+mn-cs"/>
                <a:sym typeface="Arial"/>
              </a:defRPr>
            </a:pPr>
            <a:r>
              <a:t>February 23, 2017</a:t>
            </a:r>
          </a:p>
        </p:txBody>
      </p:sp>
      <p:pic>
        <p:nvPicPr>
          <p:cNvPr id="101" name="yale_newlogo_yaleblue.pdf" descr="yale_newlogo_yaleblue.pdf"/>
          <p:cNvPicPr>
            <a:picLocks noChangeAspect="1"/>
          </p:cNvPicPr>
          <p:nvPr/>
        </p:nvPicPr>
        <p:blipFill>
          <a:blip r:embed="rId2">
            <a:extLst/>
          </a:blip>
          <a:stretch>
            <a:fillRect/>
          </a:stretch>
        </p:blipFill>
        <p:spPr>
          <a:xfrm>
            <a:off x="5698082" y="6132338"/>
            <a:ext cx="764213" cy="333010"/>
          </a:xfrm>
          <a:prstGeom prst="rect">
            <a:avLst/>
          </a:prstGeom>
          <a:ln w="12700"/>
        </p:spPr>
      </p:pic>
      <p:pic>
        <p:nvPicPr>
          <p:cNvPr id="102" name="droppedImage.png" descr="droppedImage.png"/>
          <p:cNvPicPr>
            <a:picLocks noChangeAspect="1"/>
          </p:cNvPicPr>
          <p:nvPr/>
        </p:nvPicPr>
        <p:blipFill>
          <a:blip r:embed="rId3">
            <a:extLst/>
          </a:blip>
          <a:stretch>
            <a:fillRect/>
          </a:stretch>
        </p:blipFill>
        <p:spPr>
          <a:xfrm>
            <a:off x="152400" y="2425244"/>
            <a:ext cx="4695389" cy="3521543"/>
          </a:xfrm>
          <a:prstGeom prst="rect">
            <a:avLst/>
          </a:prstGeom>
          <a:ln w="12700"/>
        </p:spPr>
      </p:pic>
      <p:sp>
        <p:nvSpPr>
          <p:cNvPr id="103" name="D. Leinweber (Three quarks localized by the gluon field &amp; e scatter)"/>
          <p:cNvSpPr txBox="1"/>
          <p:nvPr/>
        </p:nvSpPr>
        <p:spPr>
          <a:xfrm>
            <a:off x="152400" y="6006786"/>
            <a:ext cx="4695389"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914400">
              <a:defRPr>
                <a:uFill>
                  <a:solidFill>
                    <a:srgbClr val="000000"/>
                  </a:solidFill>
                </a:uFill>
                <a:latin typeface="+mn-lt"/>
                <a:ea typeface="+mn-ea"/>
                <a:cs typeface="+mn-cs"/>
                <a:sym typeface="Arial"/>
              </a:defRPr>
            </a:lvl1pPr>
          </a:lstStyle>
          <a:p>
            <a:pPr/>
            <a:r>
              <a:t>D. Leinweber (Three quarks localized by the gluon field &amp; e scatter)</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0"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291" name="F2: The Key Structure Function"/>
          <p:cNvSpPr txBox="1"/>
          <p:nvPr>
            <p:ph type="title"/>
          </p:nvPr>
        </p:nvSpPr>
        <p:spPr>
          <a:xfrm>
            <a:off x="136525" y="-19050"/>
            <a:ext cx="8931275" cy="717550"/>
          </a:xfrm>
          <a:prstGeom prst="rect">
            <a:avLst/>
          </a:prstGeom>
        </p:spPr>
        <p:txBody>
          <a:bodyPr/>
          <a:lstStyle/>
          <a:p>
            <a:pPr/>
            <a:r>
              <a:t>F</a:t>
            </a:r>
            <a:r>
              <a:rPr baseline="-5999"/>
              <a:t>2</a:t>
            </a:r>
            <a:r>
              <a:t>: The Key Structure Function</a:t>
            </a:r>
          </a:p>
        </p:txBody>
      </p:sp>
      <p:sp>
        <p:nvSpPr>
          <p:cNvPr id="292" name="Slide Number"/>
          <p:cNvSpPr txBox="1"/>
          <p:nvPr>
            <p:ph type="sldNum" sz="quarter" idx="2"/>
          </p:nvPr>
        </p:nvSpPr>
        <p:spPr>
          <a:xfrm>
            <a:off x="8738728" y="6553200"/>
            <a:ext cx="312069" cy="304800"/>
          </a:xfrm>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grpSp>
        <p:nvGrpSpPr>
          <p:cNvPr id="295" name="Group"/>
          <p:cNvGrpSpPr/>
          <p:nvPr/>
        </p:nvGrpSpPr>
        <p:grpSpPr>
          <a:xfrm>
            <a:off x="219907" y="870907"/>
            <a:ext cx="4292838" cy="546154"/>
            <a:chOff x="138478" y="53663"/>
            <a:chExt cx="4292836" cy="546152"/>
          </a:xfrm>
        </p:grpSpPr>
        <p:pic>
          <p:nvPicPr>
            <p:cNvPr id="293" name="droppedImage.pdf" descr="droppedImage.pdf"/>
            <p:cNvPicPr>
              <a:picLocks noChangeAspect="1"/>
            </p:cNvPicPr>
            <p:nvPr/>
          </p:nvPicPr>
          <p:blipFill>
            <a:blip r:embed="rId3">
              <a:extLst/>
            </a:blip>
            <a:srcRect l="36817" t="0" r="24960" b="0"/>
            <a:stretch>
              <a:fillRect/>
            </a:stretch>
          </p:blipFill>
          <p:spPr>
            <a:xfrm>
              <a:off x="2169498" y="53663"/>
              <a:ext cx="2261818" cy="546154"/>
            </a:xfrm>
            <a:prstGeom prst="rect">
              <a:avLst/>
            </a:prstGeom>
            <a:ln w="12700" cap="flat">
              <a:noFill/>
              <a:round/>
            </a:ln>
            <a:effectLst/>
          </p:spPr>
        </p:pic>
        <p:pic>
          <p:nvPicPr>
            <p:cNvPr id="294" name="droppedImage.pdf" descr="droppedImage.pdf"/>
            <p:cNvPicPr>
              <a:picLocks noChangeAspect="1"/>
            </p:cNvPicPr>
            <p:nvPr/>
          </p:nvPicPr>
          <p:blipFill>
            <a:blip r:embed="rId3">
              <a:extLst/>
            </a:blip>
            <a:srcRect l="0" t="0" r="65366" b="0"/>
            <a:stretch>
              <a:fillRect/>
            </a:stretch>
          </p:blipFill>
          <p:spPr>
            <a:xfrm>
              <a:off x="138478" y="53663"/>
              <a:ext cx="2049484" cy="546154"/>
            </a:xfrm>
            <a:prstGeom prst="rect">
              <a:avLst/>
            </a:prstGeom>
            <a:ln w="12700" cap="flat">
              <a:noFill/>
              <a:round/>
            </a:ln>
            <a:effectLst/>
          </p:spPr>
        </p:pic>
      </p:grpSp>
      <p:pic>
        <p:nvPicPr>
          <p:cNvPr id="296" name="F2_HERA2_layers_1.pdf" descr="F2_HERA2_layers_1.pdf"/>
          <p:cNvPicPr>
            <a:picLocks noChangeAspect="1"/>
          </p:cNvPicPr>
          <p:nvPr/>
        </p:nvPicPr>
        <p:blipFill>
          <a:blip r:embed="rId4">
            <a:extLst/>
          </a:blip>
          <a:stretch>
            <a:fillRect/>
          </a:stretch>
        </p:blipFill>
        <p:spPr>
          <a:xfrm>
            <a:off x="4596403" y="809290"/>
            <a:ext cx="4179543" cy="6032501"/>
          </a:xfrm>
          <a:prstGeom prst="rect">
            <a:avLst/>
          </a:prstGeom>
          <a:ln w="12700"/>
        </p:spPr>
      </p:pic>
      <p:pic>
        <p:nvPicPr>
          <p:cNvPr id="297" name="resolution_year.pdf" descr="resolution_year.pdf"/>
          <p:cNvPicPr>
            <a:picLocks noChangeAspect="1"/>
          </p:cNvPicPr>
          <p:nvPr/>
        </p:nvPicPr>
        <p:blipFill>
          <a:blip r:embed="rId5">
            <a:extLst/>
          </a:blip>
          <a:stretch>
            <a:fillRect/>
          </a:stretch>
        </p:blipFill>
        <p:spPr>
          <a:xfrm>
            <a:off x="254000" y="1879600"/>
            <a:ext cx="3825740" cy="3378200"/>
          </a:xfrm>
          <a:prstGeom prst="rect">
            <a:avLst/>
          </a:prstGeom>
          <a:ln w="12700"/>
        </p:spPr>
      </p:pic>
      <p:sp>
        <p:nvSpPr>
          <p:cNvPr id="298" name="Bjorken Scaling: F2(x, Q2) → F2(x)…"/>
          <p:cNvSpPr txBox="1"/>
          <p:nvPr/>
        </p:nvSpPr>
        <p:spPr>
          <a:xfrm>
            <a:off x="203200" y="5473700"/>
            <a:ext cx="4817130" cy="1193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L="40639" marR="40639" defTabSz="914400">
              <a:defRPr sz="2400">
                <a:uFill>
                  <a:solidFill>
                    <a:srgbClr val="000000"/>
                  </a:solidFill>
                </a:uFill>
                <a:latin typeface="+mn-lt"/>
                <a:ea typeface="+mn-ea"/>
                <a:cs typeface="+mn-cs"/>
                <a:sym typeface="Arial"/>
              </a:defRPr>
            </a:pPr>
            <a:r>
              <a:rPr>
                <a:solidFill>
                  <a:srgbClr val="032CE2"/>
                </a:solidFill>
                <a:uFill>
                  <a:solidFill>
                    <a:srgbClr val="032CE2"/>
                  </a:solidFill>
                </a:uFill>
              </a:rPr>
              <a:t>Bjorken Scaling:</a:t>
            </a:r>
            <a:r>
              <a:t> F</a:t>
            </a:r>
            <a:r>
              <a:rPr baseline="-5999"/>
              <a:t>2</a:t>
            </a:r>
            <a:r>
              <a:t>(x, Q</a:t>
            </a:r>
            <a:r>
              <a:rPr baseline="31999"/>
              <a:t>2</a:t>
            </a:r>
            <a:r>
              <a:t>) </a:t>
            </a:r>
            <a:r>
              <a:rPr>
                <a:latin typeface="Symbol"/>
                <a:ea typeface="Symbol"/>
                <a:cs typeface="Symbol"/>
                <a:sym typeface="Symbol"/>
              </a:rPr>
              <a:t>® </a:t>
            </a:r>
            <a:r>
              <a:t>F</a:t>
            </a:r>
            <a:r>
              <a:rPr baseline="-5999"/>
              <a:t>2</a:t>
            </a:r>
            <a:r>
              <a:t>(x)</a:t>
            </a:r>
          </a:p>
          <a:p>
            <a:pPr marL="40639" marR="40639" defTabSz="914400">
              <a:defRPr sz="2400">
                <a:uFill>
                  <a:solidFill>
                    <a:srgbClr val="000000"/>
                  </a:solidFill>
                </a:uFill>
                <a:latin typeface="+mn-lt"/>
                <a:ea typeface="+mn-ea"/>
                <a:cs typeface="+mn-cs"/>
                <a:sym typeface="Arial"/>
              </a:defRPr>
            </a:pPr>
            <a:r>
              <a:t>virtual photon interacts with a </a:t>
            </a:r>
          </a:p>
          <a:p>
            <a:pPr marL="40639" marR="40639" defTabSz="914400">
              <a:defRPr sz="2400">
                <a:uFill>
                  <a:solidFill>
                    <a:srgbClr val="000000"/>
                  </a:solidFill>
                </a:uFill>
                <a:latin typeface="+mn-lt"/>
                <a:ea typeface="+mn-ea"/>
                <a:cs typeface="+mn-cs"/>
                <a:sym typeface="Arial"/>
              </a:defRPr>
            </a:pPr>
            <a:r>
              <a:t>single essentially </a:t>
            </a:r>
            <a:r>
              <a:rPr>
                <a:solidFill>
                  <a:srgbClr val="FF2600"/>
                </a:solidFill>
                <a:uFill>
                  <a:solidFill>
                    <a:srgbClr val="FF2600"/>
                  </a:solidFill>
                </a:uFill>
              </a:rPr>
              <a:t>free quark</a:t>
            </a:r>
          </a:p>
        </p:txBody>
      </p:sp>
      <p:pic>
        <p:nvPicPr>
          <p:cNvPr id="299" name="F2_HERA2_layers_2.pdf" descr="F2_HERA2_layers_2.pdf"/>
          <p:cNvPicPr>
            <a:picLocks noChangeAspect="1"/>
          </p:cNvPicPr>
          <p:nvPr/>
        </p:nvPicPr>
        <p:blipFill>
          <a:blip r:embed="rId6">
            <a:extLst/>
          </a:blip>
          <a:stretch>
            <a:fillRect/>
          </a:stretch>
        </p:blipFill>
        <p:spPr>
          <a:xfrm>
            <a:off x="4597400" y="806450"/>
            <a:ext cx="4179543" cy="6032500"/>
          </a:xfrm>
          <a:prstGeom prst="rect">
            <a:avLst/>
          </a:prstGeom>
          <a:ln w="12700"/>
        </p:spPr>
      </p:pic>
      <p:pic>
        <p:nvPicPr>
          <p:cNvPr id="300" name="F2_HERA2_layers_3.pdf" descr="F2_HERA2_layers_3.pdf"/>
          <p:cNvPicPr>
            <a:picLocks noChangeAspect="1"/>
          </p:cNvPicPr>
          <p:nvPr/>
        </p:nvPicPr>
        <p:blipFill>
          <a:blip r:embed="rId7">
            <a:extLst/>
          </a:blip>
          <a:stretch>
            <a:fillRect/>
          </a:stretch>
        </p:blipFill>
        <p:spPr>
          <a:xfrm>
            <a:off x="4597400" y="812800"/>
            <a:ext cx="4179543" cy="6032500"/>
          </a:xfrm>
          <a:prstGeom prst="rect">
            <a:avLst/>
          </a:prstGeom>
          <a:ln w="12700"/>
        </p:spPr>
      </p:pic>
      <p:sp>
        <p:nvSpPr>
          <p:cNvPr id="301" name="Bjorken Scaling: F2(x, Q2) ≠ F2(x)…"/>
          <p:cNvSpPr txBox="1"/>
          <p:nvPr/>
        </p:nvSpPr>
        <p:spPr>
          <a:xfrm>
            <a:off x="269949" y="2099030"/>
            <a:ext cx="4683632" cy="1193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L="40639" marR="40639" defTabSz="914400">
              <a:defRPr sz="2400">
                <a:uFill>
                  <a:solidFill>
                    <a:srgbClr val="000000"/>
                  </a:solidFill>
                </a:uFill>
                <a:latin typeface="+mn-lt"/>
                <a:ea typeface="+mn-ea"/>
                <a:cs typeface="+mn-cs"/>
                <a:sym typeface="Arial"/>
              </a:defRPr>
            </a:pPr>
            <a:r>
              <a:rPr>
                <a:solidFill>
                  <a:srgbClr val="032CE2"/>
                </a:solidFill>
                <a:uFill>
                  <a:solidFill>
                    <a:srgbClr val="032CE2"/>
                  </a:solidFill>
                </a:uFill>
              </a:rPr>
              <a:t>Bjorken Scaling:</a:t>
            </a:r>
            <a:r>
              <a:t> F</a:t>
            </a:r>
            <a:r>
              <a:rPr baseline="-5999"/>
              <a:t>2</a:t>
            </a:r>
            <a:r>
              <a:t>(x, Q</a:t>
            </a:r>
            <a:r>
              <a:rPr baseline="31999"/>
              <a:t>2</a:t>
            </a:r>
            <a:r>
              <a:t>) </a:t>
            </a:r>
            <a:r>
              <a:rPr>
                <a:latin typeface="Symbol"/>
                <a:ea typeface="Symbol"/>
                <a:cs typeface="Symbol"/>
                <a:sym typeface="Symbol"/>
              </a:rPr>
              <a:t>¹ </a:t>
            </a:r>
            <a:r>
              <a:t>F</a:t>
            </a:r>
            <a:r>
              <a:rPr baseline="-5999"/>
              <a:t>2</a:t>
            </a:r>
            <a:r>
              <a:t>(x)</a:t>
            </a:r>
          </a:p>
          <a:p>
            <a:pPr marL="40639" marR="40639" defTabSz="914400">
              <a:defRPr sz="2400">
                <a:uFill>
                  <a:solidFill>
                    <a:srgbClr val="000000"/>
                  </a:solidFill>
                </a:uFill>
                <a:latin typeface="+mn-lt"/>
                <a:ea typeface="+mn-ea"/>
                <a:cs typeface="+mn-cs"/>
                <a:sym typeface="Arial"/>
              </a:defRPr>
            </a:pPr>
            <a:r>
              <a:t>Broken - Big Time</a:t>
            </a:r>
          </a:p>
          <a:p>
            <a:pPr marL="40639" marR="40639" defTabSz="914400">
              <a:defRPr sz="2400">
                <a:uFill>
                  <a:solidFill>
                    <a:srgbClr val="000000"/>
                  </a:solidFill>
                </a:uFill>
                <a:latin typeface="+mn-lt"/>
                <a:ea typeface="+mn-ea"/>
                <a:cs typeface="+mn-cs"/>
                <a:sym typeface="Arial"/>
              </a:defRPr>
            </a:pPr>
            <a:r>
              <a:t>             </a:t>
            </a:r>
            <a:r>
              <a:rPr>
                <a:solidFill>
                  <a:srgbClr val="FF2600"/>
                </a:solidFill>
                <a:uFill>
                  <a:solidFill>
                    <a:srgbClr val="FF2600"/>
                  </a:solidFill>
                </a:uFill>
              </a:rPr>
              <a:t>    It’s the </a:t>
            </a:r>
            <a:r>
              <a:rPr b="1">
                <a:solidFill>
                  <a:srgbClr val="FF2600"/>
                </a:solidFill>
                <a:uFill>
                  <a:solidFill>
                    <a:srgbClr val="FF2600"/>
                  </a:solidFill>
                </a:uFill>
              </a:rPr>
              <a:t>Glue !!!</a:t>
            </a:r>
          </a:p>
        </p:txBody>
      </p:sp>
      <p:sp>
        <p:nvSpPr>
          <p:cNvPr id="302" name="Q2 ≈ s⋅x"/>
          <p:cNvSpPr txBox="1"/>
          <p:nvPr/>
        </p:nvSpPr>
        <p:spPr>
          <a:xfrm>
            <a:off x="1054100" y="3670300"/>
            <a:ext cx="1222683" cy="482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L="40639" marR="40639" defTabSz="914400">
              <a:defRPr sz="2400">
                <a:uFill>
                  <a:solidFill>
                    <a:srgbClr val="000000"/>
                  </a:solidFill>
                </a:uFill>
                <a:latin typeface="+mn-lt"/>
                <a:ea typeface="+mn-ea"/>
                <a:cs typeface="+mn-cs"/>
                <a:sym typeface="Arial"/>
              </a:defRPr>
            </a:pPr>
            <a:r>
              <a:t>Q</a:t>
            </a:r>
            <a:r>
              <a:rPr baseline="31999"/>
              <a:t>2</a:t>
            </a:r>
            <a:r>
              <a:t> </a:t>
            </a:r>
            <a:r>
              <a:rPr>
                <a:latin typeface="Symbol"/>
                <a:ea typeface="Symbol"/>
                <a:cs typeface="Symbol"/>
                <a:sym typeface="Symbol"/>
              </a:rPr>
              <a:t>»</a:t>
            </a:r>
            <a:r>
              <a:t> s</a:t>
            </a:r>
            <a:r>
              <a:rPr>
                <a:latin typeface="Symbol"/>
                <a:ea typeface="Symbol"/>
                <a:cs typeface="Symbol"/>
                <a:sym typeface="Symbol"/>
              </a:rPr>
              <a:t>×</a:t>
            </a:r>
            <a:r>
              <a:t>x</a:t>
            </a:r>
          </a:p>
        </p:txBody>
      </p:sp>
      <p:sp>
        <p:nvSpPr>
          <p:cNvPr id="303" name="λ ~ ℏc/Q"/>
          <p:cNvSpPr txBox="1"/>
          <p:nvPr/>
        </p:nvSpPr>
        <p:spPr>
          <a:xfrm>
            <a:off x="927100" y="3263900"/>
            <a:ext cx="1302255" cy="482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L="40639" marR="40639" defTabSz="914400">
              <a:defRPr sz="2400">
                <a:solidFill>
                  <a:srgbClr val="FF2600"/>
                </a:solidFill>
                <a:uFill>
                  <a:solidFill>
                    <a:srgbClr val="FF2600"/>
                  </a:solidFill>
                </a:uFill>
                <a:latin typeface="+mn-lt"/>
                <a:ea typeface="+mn-ea"/>
                <a:cs typeface="+mn-cs"/>
                <a:sym typeface="Arial"/>
              </a:defRPr>
            </a:pPr>
            <a:r>
              <a:rPr>
                <a:latin typeface="Symbol"/>
                <a:ea typeface="Symbol"/>
                <a:cs typeface="Symbol"/>
                <a:sym typeface="Symbol"/>
              </a:rPr>
              <a:t>l </a:t>
            </a:r>
            <a:r>
              <a:t>~ </a:t>
            </a:r>
            <a:r>
              <a:rPr>
                <a:latin typeface="Symbol"/>
                <a:ea typeface="Symbol"/>
                <a:cs typeface="Symbol"/>
                <a:sym typeface="Symbol"/>
              </a:rPr>
              <a:t>ℏ</a:t>
            </a:r>
            <a:r>
              <a:rPr>
                <a:latin typeface="Times New Roman"/>
                <a:ea typeface="Times New Roman"/>
                <a:cs typeface="Times New Roman"/>
                <a:sym typeface="Times New Roman"/>
              </a:rPr>
              <a:t>c</a:t>
            </a:r>
            <a:r>
              <a:rPr>
                <a:latin typeface="Symbol"/>
                <a:ea typeface="Symbol"/>
                <a:cs typeface="Symbol"/>
                <a:sym typeface="Symbol"/>
              </a:rPr>
              <a:t>/</a:t>
            </a:r>
            <a:r>
              <a:t>Q</a:t>
            </a:r>
          </a:p>
        </p:txBody>
      </p:sp>
      <p:grpSp>
        <p:nvGrpSpPr>
          <p:cNvPr id="307" name="Group"/>
          <p:cNvGrpSpPr/>
          <p:nvPr/>
        </p:nvGrpSpPr>
        <p:grpSpPr>
          <a:xfrm>
            <a:off x="1473282" y="3562983"/>
            <a:ext cx="1647610" cy="2816042"/>
            <a:chOff x="0" y="0"/>
            <a:chExt cx="1647608" cy="2816041"/>
          </a:xfrm>
        </p:grpSpPr>
        <p:pic>
          <p:nvPicPr>
            <p:cNvPr id="304" name="ggg.pdf" descr="ggg.pdf"/>
            <p:cNvPicPr>
              <a:picLocks noChangeAspect="1"/>
            </p:cNvPicPr>
            <p:nvPr/>
          </p:nvPicPr>
          <p:blipFill>
            <a:blip r:embed="rId8">
              <a:extLst/>
            </a:blip>
            <a:stretch>
              <a:fillRect/>
            </a:stretch>
          </p:blipFill>
          <p:spPr>
            <a:xfrm>
              <a:off x="0" y="774286"/>
              <a:ext cx="1647609" cy="920996"/>
            </a:xfrm>
            <a:prstGeom prst="rect">
              <a:avLst/>
            </a:prstGeom>
            <a:ln w="12700" cap="flat">
              <a:noFill/>
              <a:round/>
            </a:ln>
            <a:effectLst/>
          </p:spPr>
        </p:pic>
        <p:pic>
          <p:nvPicPr>
            <p:cNvPr id="305" name="Image" descr="Image"/>
            <p:cNvPicPr>
              <a:picLocks noChangeAspect="1"/>
            </p:cNvPicPr>
            <p:nvPr/>
          </p:nvPicPr>
          <p:blipFill>
            <a:blip r:embed="rId9">
              <a:extLst/>
            </a:blip>
            <a:stretch>
              <a:fillRect/>
            </a:stretch>
          </p:blipFill>
          <p:spPr>
            <a:xfrm>
              <a:off x="0" y="0"/>
              <a:ext cx="1647609" cy="454336"/>
            </a:xfrm>
            <a:prstGeom prst="rect">
              <a:avLst/>
            </a:prstGeom>
            <a:ln w="12700" cap="flat">
              <a:noFill/>
              <a:round/>
            </a:ln>
            <a:effectLst/>
          </p:spPr>
        </p:pic>
        <p:pic>
          <p:nvPicPr>
            <p:cNvPr id="306" name="Image" descr="Image"/>
            <p:cNvPicPr>
              <a:picLocks noChangeAspect="1"/>
            </p:cNvPicPr>
            <p:nvPr/>
          </p:nvPicPr>
          <p:blipFill>
            <a:blip r:embed="rId10">
              <a:extLst/>
            </a:blip>
            <a:stretch>
              <a:fillRect/>
            </a:stretch>
          </p:blipFill>
          <p:spPr>
            <a:xfrm>
              <a:off x="0" y="1899095"/>
              <a:ext cx="1647609" cy="916947"/>
            </a:xfrm>
            <a:prstGeom prst="rect">
              <a:avLst/>
            </a:prstGeom>
            <a:ln w="12700" cap="flat">
              <a:noFill/>
              <a:round/>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96"/>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29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xit" nodeType="clickEffect" presetID="9" grpId="3" fill="hold">
                                  <p:stCondLst>
                                    <p:cond delay="0"/>
                                  </p:stCondLst>
                                  <p:iterate type="el" backwards="0">
                                    <p:tmAbs val="0"/>
                                  </p:iterate>
                                  <p:childTnLst>
                                    <p:animEffect filter="dissolve" transition="out">
                                      <p:cBhvr>
                                        <p:cTn id="13" dur="500" fill="hold"/>
                                        <p:tgtEl>
                                          <p:spTgt spid="296"/>
                                        </p:tgtEl>
                                      </p:cBhvr>
                                    </p:animEffect>
                                    <p:set>
                                      <p:cBhvr>
                                        <p:cTn id="14" fill="hold">
                                          <p:stCondLst>
                                            <p:cond delay="499"/>
                                          </p:stCondLst>
                                        </p:cTn>
                                        <p:tgtEl>
                                          <p:spTgt spid="296"/>
                                        </p:tgtEl>
                                        <p:attrNameLst>
                                          <p:attrName>style.visibility</p:attrName>
                                        </p:attrNameLst>
                                      </p:cBhvr>
                                      <p:to>
                                        <p:strVal val="hidden"/>
                                      </p:to>
                                    </p:set>
                                  </p:childTnLst>
                                </p:cTn>
                              </p:par>
                            </p:childTnLst>
                          </p:cTn>
                        </p:par>
                        <p:par>
                          <p:cTn id="15" fill="hold">
                            <p:stCondLst>
                              <p:cond delay="500"/>
                            </p:stCondLst>
                            <p:childTnLst>
                              <p:par>
                                <p:cTn id="16" presetClass="entr" nodeType="afterEffect" presetID="9" grpId="4" fill="hold">
                                  <p:stCondLst>
                                    <p:cond delay="0"/>
                                  </p:stCondLst>
                                  <p:iterate type="el" backwards="0">
                                    <p:tmAbs val="0"/>
                                  </p:iterate>
                                  <p:childTnLst>
                                    <p:set>
                                      <p:cBhvr>
                                        <p:cTn id="17" fill="hold"/>
                                        <p:tgtEl>
                                          <p:spTgt spid="299"/>
                                        </p:tgtEl>
                                        <p:attrNameLst>
                                          <p:attrName>style.visibility</p:attrName>
                                        </p:attrNameLst>
                                      </p:cBhvr>
                                      <p:to>
                                        <p:strVal val="visible"/>
                                      </p:to>
                                    </p:set>
                                    <p:animEffect filter="dissolve" transition="in">
                                      <p:cBhvr>
                                        <p:cTn id="18" dur="500"/>
                                        <p:tgtEl>
                                          <p:spTgt spid="299"/>
                                        </p:tgtEl>
                                      </p:cBhvr>
                                    </p:animEffect>
                                  </p:childTnLst>
                                </p:cTn>
                              </p:par>
                            </p:childTnLst>
                          </p:cTn>
                        </p:par>
                      </p:childTnLst>
                    </p:cTn>
                  </p:par>
                  <p:par>
                    <p:cTn id="19" fill="hold">
                      <p:stCondLst>
                        <p:cond delay="indefinite"/>
                      </p:stCondLst>
                      <p:childTnLst>
                        <p:par>
                          <p:cTn id="20" fill="hold">
                            <p:stCondLst>
                              <p:cond delay="0"/>
                            </p:stCondLst>
                            <p:childTnLst>
                              <p:par>
                                <p:cTn id="21" presetClass="exit" nodeType="clickEffect" presetID="9" grpId="5" fill="hold">
                                  <p:stCondLst>
                                    <p:cond delay="0"/>
                                  </p:stCondLst>
                                  <p:iterate type="el" backwards="0">
                                    <p:tmAbs val="0"/>
                                  </p:iterate>
                                  <p:childTnLst>
                                    <p:animEffect filter="dissolve" transition="out">
                                      <p:cBhvr>
                                        <p:cTn id="22" dur="1000" fill="hold"/>
                                        <p:tgtEl>
                                          <p:spTgt spid="299"/>
                                        </p:tgtEl>
                                      </p:cBhvr>
                                    </p:animEffect>
                                    <p:set>
                                      <p:cBhvr>
                                        <p:cTn id="23" fill="hold">
                                          <p:stCondLst>
                                            <p:cond delay="999"/>
                                          </p:stCondLst>
                                        </p:cTn>
                                        <p:tgtEl>
                                          <p:spTgt spid="299"/>
                                        </p:tgtEl>
                                        <p:attrNameLst>
                                          <p:attrName>style.visibility</p:attrName>
                                        </p:attrNameLst>
                                      </p:cBhvr>
                                      <p:to>
                                        <p:strVal val="hidden"/>
                                      </p:to>
                                    </p:set>
                                  </p:childTnLst>
                                </p:cTn>
                              </p:par>
                            </p:childTnLst>
                          </p:cTn>
                        </p:par>
                        <p:par>
                          <p:cTn id="24" fill="hold">
                            <p:stCondLst>
                              <p:cond delay="1000"/>
                            </p:stCondLst>
                            <p:childTnLst>
                              <p:par>
                                <p:cTn id="25" presetClass="entr" nodeType="afterEffect" presetID="9" grpId="6" fill="hold">
                                  <p:stCondLst>
                                    <p:cond delay="0"/>
                                  </p:stCondLst>
                                  <p:iterate type="el" backwards="0">
                                    <p:tmAbs val="0"/>
                                  </p:iterate>
                                  <p:childTnLst>
                                    <p:set>
                                      <p:cBhvr>
                                        <p:cTn id="26" fill="hold"/>
                                        <p:tgtEl>
                                          <p:spTgt spid="300"/>
                                        </p:tgtEl>
                                        <p:attrNameLst>
                                          <p:attrName>style.visibility</p:attrName>
                                        </p:attrNameLst>
                                      </p:cBhvr>
                                      <p:to>
                                        <p:strVal val="visible"/>
                                      </p:to>
                                    </p:set>
                                    <p:animEffect filter="dissolve" transition="in">
                                      <p:cBhvr>
                                        <p:cTn id="27" dur="1000"/>
                                        <p:tgtEl>
                                          <p:spTgt spid="300"/>
                                        </p:tgtEl>
                                      </p:cBhvr>
                                    </p:animEffect>
                                  </p:childTnLst>
                                </p:cTn>
                              </p:par>
                            </p:childTnLst>
                          </p:cTn>
                        </p:par>
                        <p:par>
                          <p:cTn id="28" fill="hold">
                            <p:stCondLst>
                              <p:cond delay="2000"/>
                            </p:stCondLst>
                            <p:childTnLst>
                              <p:par>
                                <p:cTn id="29" presetClass="exit" nodeType="afterEffect" presetSubtype="0" presetID="1" grpId="7" fill="hold">
                                  <p:stCondLst>
                                    <p:cond delay="0"/>
                                  </p:stCondLst>
                                  <p:iterate type="el" backwards="0">
                                    <p:tmAbs val="0"/>
                                  </p:iterate>
                                  <p:childTnLst>
                                    <p:set>
                                      <p:cBhvr>
                                        <p:cTn id="30" fill="hold">
                                          <p:stCondLst>
                                            <p:cond delay="0"/>
                                          </p:stCondLst>
                                        </p:cTn>
                                        <p:tgtEl>
                                          <p:spTgt spid="297"/>
                                        </p:tgtEl>
                                        <p:attrNameLst>
                                          <p:attrName>style.visibility</p:attrName>
                                        </p:attrNameLst>
                                      </p:cBhvr>
                                      <p:to>
                                        <p:strVal val="hidden"/>
                                      </p:to>
                                    </p:set>
                                  </p:childTnLst>
                                </p:cTn>
                              </p:par>
                            </p:childTnLst>
                          </p:cTn>
                        </p:par>
                        <p:par>
                          <p:cTn id="31" fill="hold">
                            <p:stCondLst>
                              <p:cond delay="2000"/>
                            </p:stCondLst>
                            <p:childTnLst>
                              <p:par>
                                <p:cTn id="32" presetClass="exit" nodeType="afterEffect" presetSubtype="0" presetID="1" grpId="8" fill="hold">
                                  <p:stCondLst>
                                    <p:cond delay="0"/>
                                  </p:stCondLst>
                                  <p:iterate type="el" backwards="0">
                                    <p:tmAbs val="0"/>
                                  </p:iterate>
                                  <p:childTnLst>
                                    <p:set>
                                      <p:cBhvr>
                                        <p:cTn id="33" fill="hold">
                                          <p:stCondLst>
                                            <p:cond delay="0"/>
                                          </p:stCondLst>
                                        </p:cTn>
                                        <p:tgtEl>
                                          <p:spTgt spid="303"/>
                                        </p:tgtEl>
                                        <p:attrNameLst>
                                          <p:attrName>style.visibility</p:attrName>
                                        </p:attrNameLst>
                                      </p:cBhvr>
                                      <p:to>
                                        <p:strVal val="hidden"/>
                                      </p:to>
                                    </p:set>
                                  </p:childTnLst>
                                </p:cTn>
                              </p:par>
                            </p:childTnLst>
                          </p:cTn>
                        </p:par>
                        <p:par>
                          <p:cTn id="34" fill="hold">
                            <p:stCondLst>
                              <p:cond delay="2000"/>
                            </p:stCondLst>
                            <p:childTnLst>
                              <p:par>
                                <p:cTn id="35" presetClass="exit" nodeType="afterEffect" presetSubtype="0" presetID="1" grpId="9" fill="hold">
                                  <p:stCondLst>
                                    <p:cond delay="0"/>
                                  </p:stCondLst>
                                  <p:iterate type="el" backwards="0">
                                    <p:tmAbs val="0"/>
                                  </p:iterate>
                                  <p:childTnLst>
                                    <p:set>
                                      <p:cBhvr>
                                        <p:cTn id="36" fill="hold">
                                          <p:stCondLst>
                                            <p:cond delay="0"/>
                                          </p:stCondLst>
                                        </p:cTn>
                                        <p:tgtEl>
                                          <p:spTgt spid="302"/>
                                        </p:tgtEl>
                                        <p:attrNameLst>
                                          <p:attrName>style.visibility</p:attrName>
                                        </p:attrNameLst>
                                      </p:cBhvr>
                                      <p:to>
                                        <p:strVal val="hidden"/>
                                      </p:to>
                                    </p:set>
                                  </p:childTnLst>
                                </p:cTn>
                              </p:par>
                            </p:childTnLst>
                          </p:cTn>
                        </p:par>
                        <p:par>
                          <p:cTn id="37" fill="hold">
                            <p:stCondLst>
                              <p:cond delay="2000"/>
                            </p:stCondLst>
                            <p:childTnLst>
                              <p:par>
                                <p:cTn id="38" presetClass="entr" nodeType="afterEffect" presetID="9" grpId="10" fill="hold">
                                  <p:stCondLst>
                                    <p:cond delay="0"/>
                                  </p:stCondLst>
                                  <p:iterate type="el" backwards="0">
                                    <p:tmAbs val="0"/>
                                  </p:iterate>
                                  <p:childTnLst>
                                    <p:set>
                                      <p:cBhvr>
                                        <p:cTn id="39" fill="hold"/>
                                        <p:tgtEl>
                                          <p:spTgt spid="301"/>
                                        </p:tgtEl>
                                        <p:attrNameLst>
                                          <p:attrName>style.visibility</p:attrName>
                                        </p:attrNameLst>
                                      </p:cBhvr>
                                      <p:to>
                                        <p:strVal val="visible"/>
                                      </p:to>
                                    </p:set>
                                    <p:animEffect filter="dissolve" transition="in">
                                      <p:cBhvr>
                                        <p:cTn id="40" dur="500"/>
                                        <p:tgtEl>
                                          <p:spTgt spid="301"/>
                                        </p:tgtEl>
                                      </p:cBhvr>
                                    </p:animEffect>
                                  </p:childTnLst>
                                </p:cTn>
                              </p:par>
                            </p:childTnLst>
                          </p:cTn>
                        </p:par>
                        <p:par>
                          <p:cTn id="41" fill="hold">
                            <p:stCondLst>
                              <p:cond delay="2500"/>
                            </p:stCondLst>
                            <p:childTnLst>
                              <p:par>
                                <p:cTn id="42" presetClass="exit" nodeType="afterEffect" presetID="9" grpId="11" fill="hold">
                                  <p:stCondLst>
                                    <p:cond delay="0"/>
                                  </p:stCondLst>
                                  <p:iterate type="el" backwards="0">
                                    <p:tmAbs val="0"/>
                                  </p:iterate>
                                  <p:childTnLst>
                                    <p:animEffect filter="dissolve" transition="out">
                                      <p:cBhvr>
                                        <p:cTn id="43" dur="500" fill="hold"/>
                                        <p:tgtEl>
                                          <p:spTgt spid="298"/>
                                        </p:tgtEl>
                                      </p:cBhvr>
                                    </p:animEffect>
                                    <p:set>
                                      <p:cBhvr>
                                        <p:cTn id="44" fill="hold">
                                          <p:stCondLst>
                                            <p:cond delay="499"/>
                                          </p:stCondLst>
                                        </p:cTn>
                                        <p:tgtEl>
                                          <p:spTgt spid="298"/>
                                        </p:tgtEl>
                                        <p:attrNameLst>
                                          <p:attrName>style.visibility</p:attrName>
                                        </p:attrNameLst>
                                      </p:cBhvr>
                                      <p:to>
                                        <p:strVal val="hidden"/>
                                      </p:to>
                                    </p:set>
                                  </p:childTnLst>
                                </p:cTn>
                              </p:par>
                            </p:childTnLst>
                          </p:cTn>
                        </p:par>
                        <p:par>
                          <p:cTn id="45" fill="hold">
                            <p:stCondLst>
                              <p:cond delay="3000"/>
                            </p:stCondLst>
                            <p:childTnLst>
                              <p:par>
                                <p:cTn id="46" presetClass="entr" nodeType="afterEffect" presetSubtype="0" presetID="1" grpId="12" fill="hold">
                                  <p:stCondLst>
                                    <p:cond delay="0"/>
                                  </p:stCondLst>
                                  <p:iterate type="el" backwards="0">
                                    <p:tmAbs val="0"/>
                                  </p:iterate>
                                  <p:childTnLst>
                                    <p:set>
                                      <p:cBhvr>
                                        <p:cTn id="47" fill="hold"/>
                                        <p:tgtEl>
                                          <p:spTgt spid="30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2" grpId="9"/>
      <p:bldP build="whole" bldLvl="1" animBg="1" rev="0" advAuto="0" spid="303" grpId="8"/>
      <p:bldP build="whole" bldLvl="1" animBg="1" rev="0" advAuto="0" spid="298" grpId="11"/>
      <p:bldP build="whole" bldLvl="1" animBg="1" rev="0" advAuto="0" spid="299" grpId="4"/>
      <p:bldP build="whole" bldLvl="1" animBg="1" rev="0" advAuto="0" spid="299" grpId="5"/>
      <p:bldP build="whole" bldLvl="1" animBg="1" rev="0" advAuto="0" spid="296" grpId="1"/>
      <p:bldP build="whole" bldLvl="1" animBg="1" rev="0" advAuto="0" spid="297" grpId="7"/>
      <p:bldP build="whole" bldLvl="1" animBg="1" rev="0" advAuto="0" spid="296" grpId="3"/>
      <p:bldP build="whole" bldLvl="1" animBg="1" rev="0" advAuto="0" spid="300" grpId="6"/>
      <p:bldP build="whole" bldLvl="1" animBg="1" rev="0" advAuto="0" spid="307" grpId="12"/>
      <p:bldP build="whole" bldLvl="1" animBg="1" rev="0" advAuto="0" spid="301" grpId="10"/>
      <p:bldP build="whole" bldLvl="1" animBg="1" rev="0" advAuto="0" spid="298" grpId="2"/>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1"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312" name="Quark and Gluon Distributions"/>
          <p:cNvSpPr txBox="1"/>
          <p:nvPr>
            <p:ph type="title"/>
          </p:nvPr>
        </p:nvSpPr>
        <p:spPr>
          <a:prstGeom prst="rect">
            <a:avLst/>
          </a:prstGeom>
        </p:spPr>
        <p:txBody>
          <a:bodyPr/>
          <a:lstStyle/>
          <a:p>
            <a:pPr/>
            <a:r>
              <a:t>Quark and Gluon Distributions</a:t>
            </a:r>
          </a:p>
        </p:txBody>
      </p:sp>
      <p:sp>
        <p:nvSpPr>
          <p:cNvPr id="313" name="Slide Number"/>
          <p:cNvSpPr txBox="1"/>
          <p:nvPr>
            <p:ph type="sldNum" sz="quarter" idx="2"/>
          </p:nvPr>
        </p:nvSpPr>
        <p:spPr>
          <a:xfrm>
            <a:off x="8738728" y="6553200"/>
            <a:ext cx="312069" cy="304800"/>
          </a:xfrm>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pic>
        <p:nvPicPr>
          <p:cNvPr id="314" name="HERA_PDF_1.pdf" descr="HERA_PDF_1.pdf"/>
          <p:cNvPicPr>
            <a:picLocks noChangeAspect="1"/>
          </p:cNvPicPr>
          <p:nvPr/>
        </p:nvPicPr>
        <p:blipFill>
          <a:blip r:embed="rId3">
            <a:extLst/>
          </a:blip>
          <a:stretch>
            <a:fillRect/>
          </a:stretch>
        </p:blipFill>
        <p:spPr>
          <a:xfrm>
            <a:off x="139700" y="1866900"/>
            <a:ext cx="4773275" cy="5016501"/>
          </a:xfrm>
          <a:prstGeom prst="rect">
            <a:avLst/>
          </a:prstGeom>
          <a:ln w="12700"/>
        </p:spPr>
      </p:pic>
      <p:pic>
        <p:nvPicPr>
          <p:cNvPr id="315" name="HERA_PDF_2.pdf" descr="HERA_PDF_2.pdf"/>
          <p:cNvPicPr>
            <a:picLocks noChangeAspect="1"/>
          </p:cNvPicPr>
          <p:nvPr/>
        </p:nvPicPr>
        <p:blipFill>
          <a:blip r:embed="rId4">
            <a:extLst/>
          </a:blip>
          <a:stretch>
            <a:fillRect/>
          </a:stretch>
        </p:blipFill>
        <p:spPr>
          <a:xfrm>
            <a:off x="139700" y="1866900"/>
            <a:ext cx="4773275" cy="5016501"/>
          </a:xfrm>
          <a:prstGeom prst="rect">
            <a:avLst/>
          </a:prstGeom>
          <a:ln w="12700"/>
        </p:spPr>
      </p:pic>
      <p:sp>
        <p:nvSpPr>
          <p:cNvPr id="316" name="Structure functions allows us to extract the quark q(x,Q2) and gluon g(x,Q2) distributions.…"/>
          <p:cNvSpPr txBox="1"/>
          <p:nvPr/>
        </p:nvSpPr>
        <p:spPr>
          <a:xfrm>
            <a:off x="190500" y="698500"/>
            <a:ext cx="8661400" cy="115842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defRPr sz="2400">
                <a:uFill>
                  <a:solidFill>
                    <a:srgbClr val="000000"/>
                  </a:solidFill>
                </a:uFill>
                <a:latin typeface="+mn-lt"/>
                <a:ea typeface="+mn-ea"/>
                <a:cs typeface="+mn-cs"/>
                <a:sym typeface="Arial"/>
              </a:defRPr>
            </a:pPr>
            <a:r>
              <a:t>Structure functions allows us to extract the quark </a:t>
            </a:r>
            <a:r>
              <a:rPr>
                <a:solidFill>
                  <a:srgbClr val="032CE2"/>
                </a:solidFill>
                <a:uFill>
                  <a:solidFill>
                    <a:srgbClr val="032CE2"/>
                  </a:solidFill>
                </a:uFill>
              </a:rPr>
              <a:t>q(x,Q</a:t>
            </a:r>
            <a:r>
              <a:rPr baseline="31999">
                <a:solidFill>
                  <a:srgbClr val="032CE2"/>
                </a:solidFill>
                <a:uFill>
                  <a:solidFill>
                    <a:srgbClr val="032CE2"/>
                  </a:solidFill>
                </a:uFill>
              </a:rPr>
              <a:t>2</a:t>
            </a:r>
            <a:r>
              <a:rPr>
                <a:solidFill>
                  <a:srgbClr val="032CE2"/>
                </a:solidFill>
                <a:uFill>
                  <a:solidFill>
                    <a:srgbClr val="032CE2"/>
                  </a:solidFill>
                </a:uFill>
              </a:rPr>
              <a:t>)</a:t>
            </a:r>
            <a:r>
              <a:t> and gluon </a:t>
            </a:r>
            <a:r>
              <a:rPr>
                <a:solidFill>
                  <a:srgbClr val="032CE2"/>
                </a:solidFill>
                <a:uFill>
                  <a:solidFill>
                    <a:srgbClr val="032CE2"/>
                  </a:solidFill>
                </a:uFill>
              </a:rPr>
              <a:t>g(x,Q</a:t>
            </a:r>
            <a:r>
              <a:rPr baseline="31999">
                <a:solidFill>
                  <a:srgbClr val="032CE2"/>
                </a:solidFill>
                <a:uFill>
                  <a:solidFill>
                    <a:srgbClr val="032CE2"/>
                  </a:solidFill>
                </a:uFill>
              </a:rPr>
              <a:t>2</a:t>
            </a:r>
            <a:r>
              <a:rPr>
                <a:solidFill>
                  <a:srgbClr val="032CE2"/>
                </a:solidFill>
                <a:uFill>
                  <a:solidFill>
                    <a:srgbClr val="032CE2"/>
                  </a:solidFill>
                </a:uFill>
              </a:rPr>
              <a:t>)</a:t>
            </a:r>
            <a:r>
              <a:t> distributions. </a:t>
            </a:r>
          </a:p>
          <a:p>
            <a:pPr marL="40639" marR="40639" defTabSz="914400">
              <a:defRPr sz="2400">
                <a:solidFill>
                  <a:srgbClr val="021EAA"/>
                </a:solidFill>
                <a:uFill>
                  <a:solidFill>
                    <a:srgbClr val="021EAA"/>
                  </a:solidFill>
                </a:uFill>
                <a:latin typeface="+mn-lt"/>
                <a:ea typeface="+mn-ea"/>
                <a:cs typeface="+mn-cs"/>
                <a:sym typeface="Arial"/>
              </a:defRPr>
            </a:pPr>
            <a:r>
              <a:t>In LO: </a:t>
            </a:r>
            <a:r>
              <a:rPr>
                <a:solidFill>
                  <a:srgbClr val="FF2600"/>
                </a:solidFill>
                <a:uFill>
                  <a:solidFill>
                    <a:srgbClr val="FF2600"/>
                  </a:solidFill>
                </a:uFill>
              </a:rPr>
              <a:t>Probability</a:t>
            </a:r>
            <a:r>
              <a:t> to find parton with x, Q</a:t>
            </a:r>
            <a:r>
              <a:rPr baseline="31999"/>
              <a:t>2</a:t>
            </a:r>
            <a:r>
              <a:t> in proton</a:t>
            </a:r>
          </a:p>
        </p:txBody>
      </p:sp>
      <p:pic>
        <p:nvPicPr>
          <p:cNvPr id="317" name="F2_HERA2_layers_4.pdf" descr="F2_HERA2_layers_4.pdf"/>
          <p:cNvPicPr>
            <a:picLocks noChangeAspect="1"/>
          </p:cNvPicPr>
          <p:nvPr/>
        </p:nvPicPr>
        <p:blipFill>
          <a:blip r:embed="rId5">
            <a:extLst/>
          </a:blip>
          <a:stretch>
            <a:fillRect/>
          </a:stretch>
        </p:blipFill>
        <p:spPr>
          <a:xfrm>
            <a:off x="101600" y="1980215"/>
            <a:ext cx="3327400" cy="4802570"/>
          </a:xfrm>
          <a:prstGeom prst="rect">
            <a:avLst/>
          </a:prstGeom>
          <a:ln w="12700"/>
        </p:spPr>
      </p:pic>
      <p:grpSp>
        <p:nvGrpSpPr>
          <p:cNvPr id="324" name="Group"/>
          <p:cNvGrpSpPr/>
          <p:nvPr/>
        </p:nvGrpSpPr>
        <p:grpSpPr>
          <a:xfrm>
            <a:off x="3390899" y="3467100"/>
            <a:ext cx="5581651" cy="1091834"/>
            <a:chOff x="0" y="0"/>
            <a:chExt cx="5581650" cy="1091833"/>
          </a:xfrm>
        </p:grpSpPr>
        <p:grpSp>
          <p:nvGrpSpPr>
            <p:cNvPr id="320" name="Group"/>
            <p:cNvGrpSpPr/>
            <p:nvPr/>
          </p:nvGrpSpPr>
          <p:grpSpPr>
            <a:xfrm>
              <a:off x="2895600" y="0"/>
              <a:ext cx="2686050" cy="1091834"/>
              <a:chOff x="0" y="0"/>
              <a:chExt cx="2686050" cy="1091833"/>
            </a:xfrm>
          </p:grpSpPr>
          <p:pic>
            <p:nvPicPr>
              <p:cNvPr id="318" name="droppedImage.pdf" descr="droppedImage.pdf"/>
              <p:cNvPicPr>
                <a:picLocks noChangeAspect="1"/>
              </p:cNvPicPr>
              <p:nvPr/>
            </p:nvPicPr>
            <p:blipFill>
              <a:blip r:embed="rId6">
                <a:extLst/>
              </a:blip>
              <a:stretch>
                <a:fillRect/>
              </a:stretch>
            </p:blipFill>
            <p:spPr>
              <a:xfrm>
                <a:off x="31750" y="743031"/>
                <a:ext cx="2654300" cy="348803"/>
              </a:xfrm>
              <a:prstGeom prst="rect">
                <a:avLst/>
              </a:prstGeom>
              <a:ln w="12700" cap="flat">
                <a:noFill/>
                <a:round/>
              </a:ln>
              <a:effectLst/>
            </p:spPr>
          </p:pic>
          <p:sp>
            <p:nvSpPr>
              <p:cNvPr id="319" name="pQCD+…"/>
              <p:cNvSpPr txBox="1"/>
              <p:nvPr/>
            </p:nvSpPr>
            <p:spPr>
              <a:xfrm>
                <a:off x="0" y="0"/>
                <a:ext cx="2501900" cy="8028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defTabSz="584200">
                  <a:defRPr sz="3200">
                    <a:latin typeface="+mn-lt"/>
                    <a:ea typeface="+mn-ea"/>
                    <a:cs typeface="+mn-cs"/>
                    <a:sym typeface="Arial"/>
                  </a:defRPr>
                </a:pPr>
                <a:r>
                  <a:rPr sz="2400">
                    <a:uFill>
                      <a:solidFill>
                        <a:srgbClr val="000000"/>
                      </a:solidFill>
                    </a:uFill>
                  </a:rPr>
                  <a:t>pQCD+</a:t>
                </a:r>
                <a:endParaRPr sz="2400">
                  <a:uFill>
                    <a:solidFill>
                      <a:srgbClr val="000000"/>
                    </a:solidFill>
                  </a:uFill>
                </a:endParaRPr>
              </a:p>
              <a:p>
                <a:pPr defTabSz="584200">
                  <a:defRPr sz="3200">
                    <a:latin typeface="+mn-lt"/>
                    <a:ea typeface="+mn-ea"/>
                    <a:cs typeface="+mn-cs"/>
                    <a:sym typeface="Arial"/>
                  </a:defRPr>
                </a:pPr>
                <a:r>
                  <a:rPr sz="2400">
                    <a:uFill>
                      <a:solidFill>
                        <a:srgbClr val="000000"/>
                      </a:solidFill>
                    </a:uFill>
                  </a:rPr>
                  <a:t>DGLAP Evolution</a:t>
                </a:r>
              </a:p>
            </p:txBody>
          </p:sp>
        </p:grpSp>
        <p:sp>
          <p:nvSpPr>
            <p:cNvPr id="321" name="F2…"/>
            <p:cNvSpPr txBox="1"/>
            <p:nvPr/>
          </p:nvSpPr>
          <p:spPr>
            <a:xfrm>
              <a:off x="596900" y="38100"/>
              <a:ext cx="1839129" cy="91865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marL="307340" marR="40639" indent="-266700" defTabSz="914400">
                <a:buSzPct val="125000"/>
                <a:buChar char="•"/>
                <a:defRPr sz="2400">
                  <a:uFill>
                    <a:solidFill>
                      <a:srgbClr val="000000"/>
                    </a:solidFill>
                  </a:uFill>
                  <a:latin typeface="+mn-lt"/>
                  <a:ea typeface="+mn-ea"/>
                  <a:cs typeface="+mn-cs"/>
                  <a:sym typeface="Arial"/>
                </a:defRPr>
              </a:pPr>
              <a:r>
                <a:rPr i="1"/>
                <a:t>F</a:t>
              </a:r>
              <a:r>
                <a:rPr baseline="-25000" i="1"/>
                <a:t>2</a:t>
              </a:r>
            </a:p>
            <a:p>
              <a:pPr marL="307340" marR="40639" indent="-266700" defTabSz="914400">
                <a:buSzPct val="125000"/>
                <a:buChar char="•"/>
                <a:defRPr sz="2400">
                  <a:uFill>
                    <a:solidFill>
                      <a:srgbClr val="000000"/>
                    </a:solidFill>
                  </a:uFill>
                  <a:latin typeface="+mn-lt"/>
                  <a:ea typeface="+mn-ea"/>
                  <a:cs typeface="+mn-cs"/>
                  <a:sym typeface="Arial"/>
                </a:defRPr>
              </a:pPr>
              <a:r>
                <a:rPr i="1"/>
                <a:t>dF</a:t>
              </a:r>
              <a:r>
                <a:rPr baseline="-25000" i="1"/>
                <a:t>2 </a:t>
              </a:r>
              <a:r>
                <a:rPr i="1"/>
                <a:t>/dlnQ</a:t>
              </a:r>
              <a:r>
                <a:rPr baseline="29999" i="1"/>
                <a:t>2</a:t>
              </a:r>
              <a:r>
                <a:rPr baseline="29999">
                  <a:latin typeface="Times New Roman"/>
                  <a:ea typeface="Times New Roman"/>
                  <a:cs typeface="Times New Roman"/>
                  <a:sym typeface="Times New Roman"/>
                </a:rPr>
                <a:t> </a:t>
              </a:r>
            </a:p>
          </p:txBody>
        </p:sp>
        <p:sp>
          <p:nvSpPr>
            <p:cNvPr id="322" name="⇒"/>
            <p:cNvSpPr txBox="1"/>
            <p:nvPr/>
          </p:nvSpPr>
          <p:spPr>
            <a:xfrm>
              <a:off x="0" y="215900"/>
              <a:ext cx="643711" cy="596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marL="40639" marR="40639" defTabSz="914400">
                <a:defRPr sz="3900">
                  <a:uFill>
                    <a:solidFill>
                      <a:srgbClr val="000000"/>
                    </a:solidFill>
                  </a:uFill>
                  <a:latin typeface="Symbol"/>
                  <a:ea typeface="Symbol"/>
                  <a:cs typeface="Symbol"/>
                  <a:sym typeface="Symbol"/>
                </a:defRPr>
              </a:lvl1pPr>
            </a:lstStyle>
            <a:p>
              <a:pPr/>
              <a:r>
                <a:t>Þ</a:t>
              </a:r>
            </a:p>
          </p:txBody>
        </p:sp>
        <p:sp>
          <p:nvSpPr>
            <p:cNvPr id="323" name="+"/>
            <p:cNvSpPr txBox="1"/>
            <p:nvPr/>
          </p:nvSpPr>
          <p:spPr>
            <a:xfrm>
              <a:off x="2463800" y="203200"/>
              <a:ext cx="426775" cy="596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marL="40639" marR="40639" defTabSz="914400">
                <a:defRPr sz="3900">
                  <a:uFill>
                    <a:solidFill>
                      <a:srgbClr val="000000"/>
                    </a:solidFill>
                  </a:uFill>
                  <a:latin typeface="Symbol"/>
                  <a:ea typeface="Symbol"/>
                  <a:cs typeface="Symbol"/>
                  <a:sym typeface="Symbol"/>
                </a:defRPr>
              </a:lvl1pPr>
            </a:lstStyle>
            <a:p>
              <a:pPr/>
              <a:r>
                <a:t>+</a:t>
              </a:r>
            </a:p>
          </p:txBody>
        </p:sp>
      </p:grpSp>
      <p:sp>
        <p:nvSpPr>
          <p:cNvPr id="325" name="Proton is almost entirely glue by x&lt;0.1…"/>
          <p:cNvSpPr txBox="1"/>
          <p:nvPr/>
        </p:nvSpPr>
        <p:spPr>
          <a:xfrm>
            <a:off x="5525349" y="3498666"/>
            <a:ext cx="3073401" cy="1028701"/>
          </a:xfrm>
          <a:prstGeom prst="rect">
            <a:avLst/>
          </a:prstGeom>
          <a:ln w="38100">
            <a:solidFill>
              <a:srgbClr val="E32400"/>
            </a:solidFill>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buClr>
                <a:srgbClr val="011993"/>
              </a:buClr>
              <a:buFont typeface="Arial"/>
              <a:defRPr b="1" sz="2000">
                <a:solidFill>
                  <a:srgbClr val="011993"/>
                </a:solidFill>
                <a:uFill>
                  <a:solidFill>
                    <a:srgbClr val="011993"/>
                  </a:solidFill>
                </a:uFill>
                <a:latin typeface="+mn-lt"/>
                <a:ea typeface="+mn-ea"/>
                <a:cs typeface="+mn-cs"/>
                <a:sym typeface="Arial"/>
              </a:defRPr>
            </a:pPr>
            <a:r>
              <a:t>Proton is almost entirely glue by </a:t>
            </a:r>
            <a:r>
              <a:t>x&lt;0.1 </a:t>
            </a:r>
          </a:p>
          <a:p>
            <a:pPr marL="40639" marR="40639" defTabSz="914400">
              <a:buClr>
                <a:srgbClr val="011993"/>
              </a:buClr>
              <a:buFont typeface="Arial"/>
              <a:defRPr sz="2400">
                <a:uFill>
                  <a:solidFill>
                    <a:srgbClr val="000000"/>
                  </a:solidFill>
                </a:uFill>
                <a:latin typeface="+mn-lt"/>
                <a:ea typeface="+mn-ea"/>
                <a:cs typeface="+mn-cs"/>
                <a:sym typeface="Arial"/>
              </a:defRPr>
            </a:pPr>
            <a:r>
              <a:rPr b="1" sz="2000">
                <a:solidFill>
                  <a:srgbClr val="011993"/>
                </a:solidFill>
                <a:uFill>
                  <a:solidFill>
                    <a:srgbClr val="011993"/>
                  </a:solidFill>
                </a:uFill>
              </a:rPr>
              <a:t>(for Q</a:t>
            </a:r>
            <a:r>
              <a:rPr b="1" baseline="29999" sz="2000">
                <a:solidFill>
                  <a:srgbClr val="011993"/>
                </a:solidFill>
                <a:uFill>
                  <a:solidFill>
                    <a:srgbClr val="011993"/>
                  </a:solidFill>
                </a:uFill>
              </a:rPr>
              <a:t>2</a:t>
            </a:r>
            <a:r>
              <a:rPr b="1" sz="2000">
                <a:solidFill>
                  <a:srgbClr val="011993"/>
                </a:solidFill>
                <a:uFill>
                  <a:solidFill>
                    <a:srgbClr val="011993"/>
                  </a:solidFill>
                </a:uFill>
              </a:rPr>
              <a:t> = 10 GeV</a:t>
            </a:r>
            <a:r>
              <a:rPr b="1" baseline="29999" sz="2000">
                <a:solidFill>
                  <a:srgbClr val="011993"/>
                </a:solidFill>
                <a:uFill>
                  <a:solidFill>
                    <a:srgbClr val="011993"/>
                  </a:solidFill>
                </a:uFill>
              </a:rPr>
              <a:t>2</a:t>
            </a:r>
            <a:r>
              <a:rPr b="1" baseline="-1999" sz="2000">
                <a:solidFill>
                  <a:srgbClr val="011993"/>
                </a:solidFill>
                <a:uFill>
                  <a:solidFill>
                    <a:srgbClr val="011993"/>
                  </a:solidFill>
                </a:uFill>
              </a:rPr>
              <a:t>)</a:t>
            </a:r>
          </a:p>
        </p:txBody>
      </p:sp>
      <p:sp>
        <p:nvSpPr>
          <p:cNvPr id="326" name="Alternative Methods:…"/>
          <p:cNvSpPr txBox="1"/>
          <p:nvPr/>
        </p:nvSpPr>
        <p:spPr>
          <a:xfrm>
            <a:off x="5002917" y="3269154"/>
            <a:ext cx="4118265" cy="31912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R="41275" defTabSz="914400">
              <a:spcBef>
                <a:spcPts val="900"/>
              </a:spcBef>
              <a:buClr>
                <a:srgbClr val="FF2600"/>
              </a:buClr>
              <a:defRPr sz="2200">
                <a:solidFill>
                  <a:srgbClr val="021EAA"/>
                </a:solidFill>
                <a:uFill>
                  <a:solidFill>
                    <a:srgbClr val="000000"/>
                  </a:solidFill>
                </a:uFill>
                <a:latin typeface="+mn-lt"/>
                <a:ea typeface="+mn-ea"/>
                <a:cs typeface="+mn-cs"/>
                <a:sym typeface="Arial"/>
              </a:defRPr>
            </a:pPr>
            <a:r>
              <a:t>Alternative Methods:</a:t>
            </a:r>
          </a:p>
          <a:p>
            <a:pPr lvl="1" marL="498230" marR="41275" indent="-244230" defTabSz="914400">
              <a:spcBef>
                <a:spcPts val="900"/>
              </a:spcBef>
              <a:buClr>
                <a:srgbClr val="FF2600"/>
              </a:buClr>
              <a:buSzPct val="150000"/>
              <a:buChar char="•"/>
              <a:defRPr sz="2200">
                <a:uFill>
                  <a:solidFill>
                    <a:srgbClr val="000000"/>
                  </a:solidFill>
                </a:uFill>
                <a:latin typeface="+mn-lt"/>
                <a:ea typeface="+mn-ea"/>
                <a:cs typeface="+mn-cs"/>
                <a:sym typeface="Arial"/>
              </a:defRPr>
            </a:pPr>
            <a:r>
              <a:t>Directly via </a:t>
            </a:r>
            <a:r>
              <a:rPr i="1"/>
              <a:t>F</a:t>
            </a:r>
            <a:r>
              <a:rPr baseline="-5998" i="1"/>
              <a:t>L</a:t>
            </a:r>
            <a:r>
              <a:t> (~</a:t>
            </a:r>
            <a:r>
              <a:rPr i="1"/>
              <a:t>G(x,Q</a:t>
            </a:r>
            <a:r>
              <a:rPr baseline="31998" i="1"/>
              <a:t>2</a:t>
            </a:r>
            <a:r>
              <a:rPr i="1"/>
              <a:t>)</a:t>
            </a:r>
            <a:r>
              <a:t>)</a:t>
            </a:r>
          </a:p>
          <a:p>
            <a:pPr lvl="1" marL="498230" marR="41275" indent="-244230" defTabSz="914400">
              <a:spcBef>
                <a:spcPts val="900"/>
              </a:spcBef>
              <a:buClr>
                <a:srgbClr val="FF2600"/>
              </a:buClr>
              <a:buSzPct val="150000"/>
              <a:buChar char="•"/>
              <a:defRPr sz="2200">
                <a:uFill>
                  <a:solidFill>
                    <a:srgbClr val="000000"/>
                  </a:solidFill>
                </a:uFill>
                <a:latin typeface="+mn-lt"/>
                <a:ea typeface="+mn-ea"/>
                <a:cs typeface="+mn-cs"/>
                <a:sym typeface="Arial"/>
              </a:defRPr>
            </a:pPr>
            <a:r>
              <a:t>Through 2+1 jets (large x only)</a:t>
            </a:r>
          </a:p>
          <a:p>
            <a:pPr lvl="1" marL="498230" marR="41275" indent="-244230" defTabSz="914400">
              <a:spcBef>
                <a:spcPts val="900"/>
              </a:spcBef>
              <a:buClr>
                <a:srgbClr val="FF2600"/>
              </a:buClr>
              <a:buSzPct val="150000"/>
              <a:buChar char="•"/>
              <a:defRPr sz="2200">
                <a:uFill>
                  <a:solidFill>
                    <a:srgbClr val="000000"/>
                  </a:solidFill>
                </a:uFill>
                <a:latin typeface="+mn-lt"/>
                <a:ea typeface="+mn-ea"/>
                <a:cs typeface="+mn-cs"/>
                <a:sym typeface="Arial"/>
              </a:defRPr>
            </a:pPr>
            <a:r>
              <a:t>Through charm production (moderate x)</a:t>
            </a:r>
          </a:p>
          <a:p>
            <a:pPr lvl="1" marL="498230" marR="41275" indent="-244230" defTabSz="914400">
              <a:spcBef>
                <a:spcPts val="900"/>
              </a:spcBef>
              <a:buClr>
                <a:srgbClr val="FF2600"/>
              </a:buClr>
              <a:buSzPct val="150000"/>
              <a:buChar char="•"/>
              <a:defRPr sz="2200">
                <a:uFill>
                  <a:solidFill>
                    <a:srgbClr val="000000"/>
                  </a:solidFill>
                </a:uFill>
                <a:latin typeface="+mn-lt"/>
                <a:ea typeface="+mn-ea"/>
                <a:cs typeface="+mn-cs"/>
                <a:sym typeface="Arial"/>
              </a:defRPr>
            </a:pPr>
            <a:r>
              <a:t>Through diffractive events (~</a:t>
            </a:r>
            <a:r>
              <a:rPr i="1"/>
              <a:t>G(x,Q</a:t>
            </a:r>
            <a:r>
              <a:rPr baseline="31998" i="1"/>
              <a:t>2</a:t>
            </a:r>
            <a:r>
              <a:rPr i="1"/>
              <a:t>)</a:t>
            </a:r>
            <a:r>
              <a:rPr baseline="31998" i="1"/>
              <a:t>2</a:t>
            </a:r>
            <a:r>
              <a:t>)</a:t>
            </a:r>
          </a:p>
        </p:txBody>
      </p:sp>
    </p:spTree>
  </p:cSld>
  <p:clrMapOvr>
    <a:masterClrMapping/>
  </p:clrMapOvr>
  <p:transition xmlns:p14="http://schemas.microsoft.com/office/powerpoint/2010/main" spd="fast"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8" presetID="22" grpId="2" fill="hold">
                                  <p:stCondLst>
                                    <p:cond delay="0"/>
                                  </p:stCondLst>
                                  <p:iterate type="el" backwards="0">
                                    <p:tmAbs val="0"/>
                                  </p:iterate>
                                  <p:childTnLst>
                                    <p:set>
                                      <p:cBhvr>
                                        <p:cTn id="10" fill="hold"/>
                                        <p:tgtEl>
                                          <p:spTgt spid="324"/>
                                        </p:tgtEl>
                                        <p:attrNameLst>
                                          <p:attrName>style.visibility</p:attrName>
                                        </p:attrNameLst>
                                      </p:cBhvr>
                                      <p:to>
                                        <p:strVal val="visible"/>
                                      </p:to>
                                    </p:set>
                                    <p:animEffect filter="wipe(left)" transition="in">
                                      <p:cBhvr>
                                        <p:cTn id="11" dur="750"/>
                                        <p:tgtEl>
                                          <p:spTgt spid="324"/>
                                        </p:tgtEl>
                                      </p:cBhvr>
                                    </p:animEffect>
                                  </p:childTnLst>
                                </p:cTn>
                              </p:par>
                            </p:childTnLst>
                          </p:cTn>
                        </p:par>
                      </p:childTnLst>
                    </p:cTn>
                  </p:par>
                  <p:par>
                    <p:cTn id="12" fill="hold">
                      <p:stCondLst>
                        <p:cond delay="indefinite"/>
                      </p:stCondLst>
                      <p:childTnLst>
                        <p:par>
                          <p:cTn id="13" fill="hold">
                            <p:stCondLst>
                              <p:cond delay="0"/>
                            </p:stCondLst>
                            <p:childTnLst>
                              <p:par>
                                <p:cTn id="14" presetClass="exit" nodeType="clickEffect" presetSubtype="0" presetID="1" grpId="3" fill="hold">
                                  <p:stCondLst>
                                    <p:cond delay="0"/>
                                  </p:stCondLst>
                                  <p:iterate type="el" backwards="0">
                                    <p:tmAbs val="0"/>
                                  </p:iterate>
                                  <p:childTnLst>
                                    <p:set>
                                      <p:cBhvr>
                                        <p:cTn id="15" fill="hold">
                                          <p:stCondLst>
                                            <p:cond delay="0"/>
                                          </p:stCondLst>
                                        </p:cTn>
                                        <p:tgtEl>
                                          <p:spTgt spid="324"/>
                                        </p:tgtEl>
                                        <p:attrNameLst>
                                          <p:attrName>style.visibility</p:attrName>
                                        </p:attrNameLst>
                                      </p:cBhvr>
                                      <p:to>
                                        <p:strVal val="hidden"/>
                                      </p:to>
                                    </p:set>
                                  </p:childTnLst>
                                </p:cTn>
                              </p:par>
                            </p:childTnLst>
                          </p:cTn>
                        </p:par>
                        <p:par>
                          <p:cTn id="16" fill="hold">
                            <p:stCondLst>
                              <p:cond delay="0"/>
                            </p:stCondLst>
                            <p:childTnLst>
                              <p:par>
                                <p:cTn id="17" presetClass="exit" nodeType="afterEffect" presetSubtype="0" presetID="1" grpId="4" fill="hold">
                                  <p:stCondLst>
                                    <p:cond delay="0"/>
                                  </p:stCondLst>
                                  <p:iterate type="el" backwards="0">
                                    <p:tmAbs val="0"/>
                                  </p:iterate>
                                  <p:childTnLst>
                                    <p:set>
                                      <p:cBhvr>
                                        <p:cTn id="18" fill="hold">
                                          <p:stCondLst>
                                            <p:cond delay="0"/>
                                          </p:stCondLst>
                                        </p:cTn>
                                        <p:tgtEl>
                                          <p:spTgt spid="317"/>
                                        </p:tgtEl>
                                        <p:attrNameLst>
                                          <p:attrName>style.visibility</p:attrName>
                                        </p:attrNameLst>
                                      </p:cBhvr>
                                      <p:to>
                                        <p:strVal val="hidden"/>
                                      </p:to>
                                    </p:set>
                                  </p:childTnLst>
                                </p:cTn>
                              </p:par>
                            </p:childTnLst>
                          </p:cTn>
                        </p:par>
                        <p:par>
                          <p:cTn id="19" fill="hold">
                            <p:stCondLst>
                              <p:cond delay="0"/>
                            </p:stCondLst>
                            <p:childTnLst>
                              <p:par>
                                <p:cTn id="20" presetClass="entr" nodeType="afterEffect" presetSubtype="0" presetID="1" grpId="5" fill="hold">
                                  <p:stCondLst>
                                    <p:cond delay="0"/>
                                  </p:stCondLst>
                                  <p:iterate type="el" backwards="0">
                                    <p:tmAbs val="0"/>
                                  </p:iterate>
                                  <p:childTnLst>
                                    <p:set>
                                      <p:cBhvr>
                                        <p:cTn id="21" fill="hold"/>
                                        <p:tgtEl>
                                          <p:spTgt spid="314"/>
                                        </p:tgtEl>
                                        <p:attrNameLst>
                                          <p:attrName>style.visibility</p:attrName>
                                        </p:attrNameLst>
                                      </p:cBhvr>
                                      <p:to>
                                        <p:strVal val="visible"/>
                                      </p:to>
                                    </p:set>
                                  </p:childTnLst>
                                </p:cTn>
                              </p:par>
                            </p:childTnLst>
                          </p:cTn>
                        </p:par>
                        <p:par>
                          <p:cTn id="22" fill="hold">
                            <p:stCondLst>
                              <p:cond delay="0"/>
                            </p:stCondLst>
                            <p:childTnLst>
                              <p:par>
                                <p:cTn id="23" presetClass="entr" nodeType="afterEffect" presetSubtype="0" presetID="1" grpId="6" fill="hold">
                                  <p:stCondLst>
                                    <p:cond delay="0"/>
                                  </p:stCondLst>
                                  <p:iterate type="el" backwards="0">
                                    <p:tmAbs val="0"/>
                                  </p:iterate>
                                  <p:childTnLst>
                                    <p:set>
                                      <p:cBhvr>
                                        <p:cTn id="24" fill="hold"/>
                                        <p:tgtEl>
                                          <p:spTgt spid="3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xit" nodeType="clickEffect" presetSubtype="0" presetID="1" grpId="7" fill="hold">
                                  <p:stCondLst>
                                    <p:cond delay="0"/>
                                  </p:stCondLst>
                                  <p:iterate type="el" backwards="0">
                                    <p:tmAbs val="0"/>
                                  </p:iterate>
                                  <p:childTnLst>
                                    <p:set>
                                      <p:cBhvr>
                                        <p:cTn id="28" fill="hold">
                                          <p:stCondLst>
                                            <p:cond delay="0"/>
                                          </p:stCondLst>
                                        </p:cTn>
                                        <p:tgtEl>
                                          <p:spTgt spid="326"/>
                                        </p:tgtEl>
                                        <p:attrNameLst>
                                          <p:attrName>style.visibility</p:attrName>
                                        </p:attrNameLst>
                                      </p:cBhvr>
                                      <p:to>
                                        <p:strVal val="hidden"/>
                                      </p:to>
                                    </p:set>
                                  </p:childTnLst>
                                </p:cTn>
                              </p:par>
                            </p:childTnLst>
                          </p:cTn>
                        </p:par>
                        <p:par>
                          <p:cTn id="29" fill="hold">
                            <p:stCondLst>
                              <p:cond delay="0"/>
                            </p:stCondLst>
                            <p:childTnLst>
                              <p:par>
                                <p:cTn id="30" presetClass="exit" nodeType="afterEffect" presetSubtype="0" presetID="1" grpId="8" fill="hold">
                                  <p:stCondLst>
                                    <p:cond delay="0"/>
                                  </p:stCondLst>
                                  <p:iterate type="el" backwards="0">
                                    <p:tmAbs val="0"/>
                                  </p:iterate>
                                  <p:childTnLst>
                                    <p:set>
                                      <p:cBhvr>
                                        <p:cTn id="31" fill="hold">
                                          <p:stCondLst>
                                            <p:cond delay="0"/>
                                          </p:stCondLst>
                                        </p:cTn>
                                        <p:tgtEl>
                                          <p:spTgt spid="314"/>
                                        </p:tgtEl>
                                        <p:attrNameLst>
                                          <p:attrName>style.visibility</p:attrName>
                                        </p:attrNameLst>
                                      </p:cBhvr>
                                      <p:to>
                                        <p:strVal val="hidden"/>
                                      </p:to>
                                    </p:set>
                                  </p:childTnLst>
                                </p:cTn>
                              </p:par>
                            </p:childTnLst>
                          </p:cTn>
                        </p:par>
                        <p:par>
                          <p:cTn id="32" fill="hold">
                            <p:stCondLst>
                              <p:cond delay="0"/>
                            </p:stCondLst>
                            <p:childTnLst>
                              <p:par>
                                <p:cTn id="33" presetClass="entr" nodeType="afterEffect" presetSubtype="0" presetID="1" grpId="9" fill="hold">
                                  <p:stCondLst>
                                    <p:cond delay="0"/>
                                  </p:stCondLst>
                                  <p:iterate type="el" backwards="0">
                                    <p:tmAbs val="0"/>
                                  </p:iterate>
                                  <p:childTnLst>
                                    <p:set>
                                      <p:cBhvr>
                                        <p:cTn id="34" fill="hold"/>
                                        <p:tgtEl>
                                          <p:spTgt spid="315"/>
                                        </p:tgtEl>
                                        <p:attrNameLst>
                                          <p:attrName>style.visibility</p:attrName>
                                        </p:attrNameLst>
                                      </p:cBhvr>
                                      <p:to>
                                        <p:strVal val="visible"/>
                                      </p:to>
                                    </p:set>
                                  </p:childTnLst>
                                </p:cTn>
                              </p:par>
                            </p:childTnLst>
                          </p:cTn>
                        </p:par>
                        <p:par>
                          <p:cTn id="35" fill="hold">
                            <p:stCondLst>
                              <p:cond delay="0"/>
                            </p:stCondLst>
                            <p:childTnLst>
                              <p:par>
                                <p:cTn id="36" presetClass="entr" nodeType="afterEffect" presetSubtype="0" presetID="1" grpId="10" fill="hold">
                                  <p:stCondLst>
                                    <p:cond delay="0"/>
                                  </p:stCondLst>
                                  <p:iterate type="el" backwards="0">
                                    <p:tmAbs val="0"/>
                                  </p:iterate>
                                  <p:childTnLst>
                                    <p:set>
                                      <p:cBhvr>
                                        <p:cTn id="37" fill="hold"/>
                                        <p:tgtEl>
                                          <p:spTgt spid="32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24" grpId="2"/>
      <p:bldP build="whole" bldLvl="1" animBg="1" rev="0" advAuto="0" spid="324" grpId="3"/>
      <p:bldP build="whole" bldLvl="1" animBg="1" rev="0" advAuto="0" spid="314" grpId="5"/>
      <p:bldP build="whole" bldLvl="1" animBg="1" rev="0" advAuto="0" spid="326" grpId="6"/>
      <p:bldP build="whole" bldLvl="1" animBg="1" rev="0" advAuto="0" spid="326" grpId="7"/>
      <p:bldP build="whole" bldLvl="1" animBg="1" rev="0" advAuto="0" spid="314" grpId="8"/>
      <p:bldP build="whole" bldLvl="1" animBg="1" rev="0" advAuto="0" spid="317" grpId="1"/>
      <p:bldP build="whole" bldLvl="1" animBg="1" rev="0" advAuto="0" spid="325" grpId="10"/>
      <p:bldP build="whole" bldLvl="1" animBg="1" rev="0" advAuto="0" spid="315" grpId="9"/>
      <p:bldP build="whole" bldLvl="1" animBg="1" rev="0" advAuto="0" spid="317" grpId="4"/>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0"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331" name="Perturbative QCD: Benchmark for New Physics"/>
          <p:cNvSpPr txBox="1"/>
          <p:nvPr>
            <p:ph type="title"/>
          </p:nvPr>
        </p:nvSpPr>
        <p:spPr>
          <a:prstGeom prst="rect">
            <a:avLst/>
          </a:prstGeom>
        </p:spPr>
        <p:txBody>
          <a:bodyPr/>
          <a:lstStyle>
            <a:lvl1pPr>
              <a:defRPr sz="3200"/>
            </a:lvl1pPr>
          </a:lstStyle>
          <a:p>
            <a:pPr/>
            <a:r>
              <a:t>Perturbative QCD: Benchmark for New Physics</a:t>
            </a:r>
          </a:p>
        </p:txBody>
      </p:sp>
      <p:sp>
        <p:nvSpPr>
          <p:cNvPr id="332" name="Are we done?"/>
          <p:cNvSpPr txBox="1"/>
          <p:nvPr>
            <p:ph type="body" sz="quarter" idx="1"/>
          </p:nvPr>
        </p:nvSpPr>
        <p:spPr>
          <a:xfrm>
            <a:off x="190500" y="5762552"/>
            <a:ext cx="8763000" cy="602656"/>
          </a:xfrm>
          <a:prstGeom prst="rect">
            <a:avLst/>
          </a:prstGeom>
        </p:spPr>
        <p:txBody>
          <a:bodyPr/>
          <a:lstStyle>
            <a:lvl1pPr algn="ctr">
              <a:defRPr sz="3200">
                <a:solidFill>
                  <a:srgbClr val="FF2600"/>
                </a:solidFill>
              </a:defRPr>
            </a:lvl1pPr>
          </a:lstStyle>
          <a:p>
            <a:pPr/>
            <a:r>
              <a:t>Are we done?</a:t>
            </a:r>
          </a:p>
        </p:txBody>
      </p:sp>
      <p:sp>
        <p:nvSpPr>
          <p:cNvPr id="33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pic>
        <p:nvPicPr>
          <p:cNvPr id="334" name="droppedImage.pdf" descr="droppedImage.pdf"/>
          <p:cNvPicPr>
            <a:picLocks noChangeAspect="1"/>
          </p:cNvPicPr>
          <p:nvPr/>
        </p:nvPicPr>
        <p:blipFill>
          <a:blip r:embed="rId3">
            <a:extLst/>
          </a:blip>
          <a:stretch>
            <a:fillRect/>
          </a:stretch>
        </p:blipFill>
        <p:spPr>
          <a:xfrm>
            <a:off x="2726956" y="1346939"/>
            <a:ext cx="2978888" cy="2947195"/>
          </a:xfrm>
          <a:prstGeom prst="rect">
            <a:avLst/>
          </a:prstGeom>
          <a:ln w="12700"/>
        </p:spPr>
      </p:pic>
      <p:pic>
        <p:nvPicPr>
          <p:cNvPr id="335" name="Image" descr="Image"/>
          <p:cNvPicPr>
            <a:picLocks noChangeAspect="1"/>
          </p:cNvPicPr>
          <p:nvPr/>
        </p:nvPicPr>
        <p:blipFill>
          <a:blip r:embed="rId4">
            <a:extLst/>
          </a:blip>
          <a:stretch>
            <a:fillRect/>
          </a:stretch>
        </p:blipFill>
        <p:spPr>
          <a:xfrm>
            <a:off x="5870802" y="1299978"/>
            <a:ext cx="3327177" cy="3114065"/>
          </a:xfrm>
          <a:prstGeom prst="rect">
            <a:avLst/>
          </a:prstGeom>
          <a:ln w="12700"/>
        </p:spPr>
      </p:pic>
      <p:sp>
        <p:nvSpPr>
          <p:cNvPr id="336" name="Structure functions measured at HERA ep collider"/>
          <p:cNvSpPr txBox="1"/>
          <p:nvPr/>
        </p:nvSpPr>
        <p:spPr>
          <a:xfrm>
            <a:off x="150762" y="740247"/>
            <a:ext cx="3435472" cy="6275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1800">
                <a:solidFill>
                  <a:srgbClr val="008000"/>
                </a:solidFill>
                <a:latin typeface="+mn-lt"/>
                <a:ea typeface="+mn-ea"/>
                <a:cs typeface="+mn-cs"/>
                <a:sym typeface="Arial"/>
              </a:defRPr>
            </a:lvl1pPr>
          </a:lstStyle>
          <a:p>
            <a:pPr>
              <a:defRPr b="0">
                <a:solidFill>
                  <a:srgbClr val="000000"/>
                </a:solidFill>
              </a:defRPr>
            </a:pPr>
            <a:r>
              <a:rPr b="1">
                <a:solidFill>
                  <a:srgbClr val="008000"/>
                </a:solidFill>
              </a:rPr>
              <a:t>Structure functions measured at HERA ep collider </a:t>
            </a:r>
          </a:p>
        </p:txBody>
      </p:sp>
      <p:sp>
        <p:nvSpPr>
          <p:cNvPr id="337" name="Jet cross-sections: pp collisions at LHC andpp collisions at Fermilab"/>
          <p:cNvSpPr txBox="1"/>
          <p:nvPr/>
        </p:nvSpPr>
        <p:spPr>
          <a:xfrm>
            <a:off x="4125862" y="740247"/>
            <a:ext cx="4668413" cy="64739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1800">
                <a:solidFill>
                  <a:srgbClr val="008000"/>
                </a:solidFill>
                <a:latin typeface="+mn-lt"/>
                <a:ea typeface="+mn-ea"/>
                <a:cs typeface="+mn-cs"/>
                <a:sym typeface="Arial"/>
              </a:defRPr>
            </a:lvl1pPr>
          </a:lstStyle>
          <a:p>
            <a:pPr>
              <a:defRPr b="0">
                <a:solidFill>
                  <a:srgbClr val="000000"/>
                </a:solidFill>
              </a:defRPr>
            </a:pPr>
            <a:r>
              <a:rPr b="1">
                <a:solidFill>
                  <a:srgbClr val="008000"/>
                </a:solidFill>
              </a:rPr>
              <a:t>Jet cross-sections: pp collisions at LHC andpp collisions at Fermilab</a:t>
            </a:r>
          </a:p>
        </p:txBody>
      </p:sp>
      <p:sp>
        <p:nvSpPr>
          <p:cNvPr id="338" name="At large momenta, the weak QCD coupling (asymptotic freedom!) enables systematic computations"/>
          <p:cNvSpPr txBox="1"/>
          <p:nvPr/>
        </p:nvSpPr>
        <p:spPr>
          <a:xfrm>
            <a:off x="3859550" y="4423383"/>
            <a:ext cx="4896238" cy="114827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400">
                <a:solidFill>
                  <a:srgbClr val="021EAA"/>
                </a:solidFill>
                <a:latin typeface="+mn-lt"/>
                <a:ea typeface="+mn-ea"/>
                <a:cs typeface="+mn-cs"/>
                <a:sym typeface="Arial"/>
              </a:defRPr>
            </a:lvl1pPr>
          </a:lstStyle>
          <a:p>
            <a:pPr>
              <a:defRPr sz="1800"/>
            </a:pPr>
            <a:r>
              <a:rPr sz="2400"/>
              <a:t>At large momenta, the weak QCD coupling (asymptotic freedom!) enables systematic computations</a:t>
            </a:r>
          </a:p>
        </p:txBody>
      </p:sp>
      <p:pic>
        <p:nvPicPr>
          <p:cNvPr id="339" name="F2_HERA2_layers_4.pdf" descr="F2_HERA2_layers_4.pdf"/>
          <p:cNvPicPr>
            <a:picLocks noChangeAspect="1"/>
          </p:cNvPicPr>
          <p:nvPr/>
        </p:nvPicPr>
        <p:blipFill>
          <a:blip r:embed="rId5">
            <a:extLst/>
          </a:blip>
          <a:stretch>
            <a:fillRect/>
          </a:stretch>
        </p:blipFill>
        <p:spPr>
          <a:xfrm>
            <a:off x="77150" y="1401578"/>
            <a:ext cx="2659157" cy="3838067"/>
          </a:xfrm>
          <a:prstGeom prst="rect">
            <a:avLst/>
          </a:prstGeom>
          <a:ln w="12700"/>
        </p:spPr>
      </p:pic>
    </p:spTree>
  </p:cSld>
  <p:clrMapOvr>
    <a:masterClrMapping/>
  </p:clrMapOvr>
  <p:transition xmlns:p14="http://schemas.microsoft.com/office/powerpoint/2010/main" spd="fast"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3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32"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3" name="Slide Number"/>
          <p:cNvSpPr txBox="1"/>
          <p:nvPr>
            <p:ph type="sldNum" sz="quarter" idx="2"/>
          </p:nvPr>
        </p:nvSpPr>
        <p:spPr>
          <a:xfrm>
            <a:off x="8738728" y="6553200"/>
            <a:ext cx="312069" cy="304800"/>
          </a:xfrm>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pic>
        <p:nvPicPr>
          <p:cNvPr id="344" name="QQQQQQQQQQQQQQCCCCCCCCCCCCDDDDDDDDDDDDD.pdf" descr="QQQQQQQQQQQQQQCCCCCCCCCCCCDDDDDDDDDDDDD.pdf"/>
          <p:cNvPicPr>
            <a:picLocks noChangeAspect="1"/>
          </p:cNvPicPr>
          <p:nvPr/>
        </p:nvPicPr>
        <p:blipFill>
          <a:blip r:embed="rId2">
            <a:extLst/>
          </a:blip>
          <a:stretch>
            <a:fillRect/>
          </a:stretch>
        </p:blipFill>
        <p:spPr>
          <a:xfrm>
            <a:off x="863600" y="2245070"/>
            <a:ext cx="7188200" cy="3203230"/>
          </a:xfrm>
          <a:prstGeom prst="rect">
            <a:avLst/>
          </a:prstGeom>
          <a:ln w="12700"/>
        </p:spPr>
      </p:pic>
      <p:sp>
        <p:nvSpPr>
          <p:cNvPr id="345" name="The Frontiers of Our Ignorance"/>
          <p:cNvSpPr txBox="1"/>
          <p:nvPr/>
        </p:nvSpPr>
        <p:spPr>
          <a:xfrm>
            <a:off x="590475" y="657570"/>
            <a:ext cx="7963050" cy="736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b="1" sz="4200">
                <a:solidFill>
                  <a:srgbClr val="021EAA"/>
                </a:solidFill>
              </a:defRPr>
            </a:lvl1pPr>
          </a:lstStyle>
          <a:p>
            <a:pPr/>
            <a:r>
              <a:t>The Frontiers of Our Ignorance</a:t>
            </a:r>
          </a:p>
        </p:txBody>
      </p:sp>
      <p:sp>
        <p:nvSpPr>
          <p:cNvPr id="346" name="... that motivate an Electron-Ion Collider"/>
          <p:cNvSpPr txBox="1"/>
          <p:nvPr/>
        </p:nvSpPr>
        <p:spPr>
          <a:xfrm>
            <a:off x="1612900" y="5676900"/>
            <a:ext cx="5508437" cy="4472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914400">
              <a:defRPr sz="2400">
                <a:uFill>
                  <a:solidFill>
                    <a:srgbClr val="000000"/>
                  </a:solidFill>
                </a:uFill>
                <a:latin typeface="+mn-lt"/>
                <a:ea typeface="+mn-ea"/>
                <a:cs typeface="+mn-cs"/>
                <a:sym typeface="Arial"/>
              </a:defRPr>
            </a:lvl1pPr>
          </a:lstStyle>
          <a:p>
            <a:pPr/>
            <a:r>
              <a:t>... that motivate an Electron-Ion Collider</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8"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349" name="The Mass Puzzle"/>
          <p:cNvSpPr txBox="1"/>
          <p:nvPr>
            <p:ph type="title"/>
          </p:nvPr>
        </p:nvSpPr>
        <p:spPr>
          <a:xfrm>
            <a:off x="138112" y="44450"/>
            <a:ext cx="8928101" cy="647700"/>
          </a:xfrm>
          <a:prstGeom prst="rect">
            <a:avLst/>
          </a:prstGeom>
        </p:spPr>
        <p:txBody>
          <a:bodyPr/>
          <a:lstStyle/>
          <a:p>
            <a:pPr/>
            <a:r>
              <a:t>The Mass Puzzle</a:t>
            </a:r>
          </a:p>
        </p:txBody>
      </p:sp>
      <p:sp>
        <p:nvSpPr>
          <p:cNvPr id="350" name="Gluons are massless…yet their dynamics are responsible for…"/>
          <p:cNvSpPr txBox="1"/>
          <p:nvPr>
            <p:ph type="body" sz="quarter" idx="1"/>
          </p:nvPr>
        </p:nvSpPr>
        <p:spPr>
          <a:xfrm>
            <a:off x="473000" y="5792064"/>
            <a:ext cx="8440570" cy="902405"/>
          </a:xfrm>
          <a:prstGeom prst="rect">
            <a:avLst/>
          </a:prstGeom>
        </p:spPr>
        <p:txBody>
          <a:bodyPr/>
          <a:lstStyle/>
          <a:p>
            <a:pPr marL="0" marR="0" defTabSz="457200">
              <a:spcBef>
                <a:spcPts val="0"/>
              </a:spcBef>
              <a:defRPr sz="2400">
                <a:uFillTx/>
              </a:defRPr>
            </a:pPr>
            <a:r>
              <a:t>Gluons are massless…yet their dynamics are responsible for</a:t>
            </a:r>
          </a:p>
          <a:p>
            <a:pPr marL="0" marR="0" defTabSz="457200">
              <a:spcBef>
                <a:spcPts val="0"/>
              </a:spcBef>
              <a:defRPr sz="2400">
                <a:uFillTx/>
              </a:defRPr>
            </a:pPr>
            <a:r>
              <a:t>(nearly all) the mass of visible matter. </a:t>
            </a:r>
            <a:r>
              <a:rPr>
                <a:solidFill>
                  <a:srgbClr val="FF2600"/>
                </a:solidFill>
              </a:rPr>
              <a:t>We do not know how?</a:t>
            </a:r>
          </a:p>
        </p:txBody>
      </p:sp>
      <p:sp>
        <p:nvSpPr>
          <p:cNvPr id="351" name="Slide Number"/>
          <p:cNvSpPr txBox="1"/>
          <p:nvPr>
            <p:ph type="sldNum" sz="quarter" idx="2"/>
          </p:nvPr>
        </p:nvSpPr>
        <p:spPr>
          <a:xfrm>
            <a:off x="8738728" y="6553200"/>
            <a:ext cx="312069" cy="304800"/>
          </a:xfrm>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pic>
        <p:nvPicPr>
          <p:cNvPr id="352" name="uudduuProton .pdf" descr="uudduuProton .pdf"/>
          <p:cNvPicPr>
            <a:picLocks noChangeAspect="1"/>
          </p:cNvPicPr>
          <p:nvPr/>
        </p:nvPicPr>
        <p:blipFill>
          <a:blip r:embed="rId3">
            <a:extLst/>
          </a:blip>
          <a:stretch>
            <a:fillRect/>
          </a:stretch>
        </p:blipFill>
        <p:spPr>
          <a:xfrm>
            <a:off x="1130748" y="1408377"/>
            <a:ext cx="6882504" cy="4393315"/>
          </a:xfrm>
          <a:prstGeom prst="rect">
            <a:avLst/>
          </a:prstGeom>
          <a:ln w="12700"/>
        </p:spPr>
      </p:pic>
      <p:sp>
        <p:nvSpPr>
          <p:cNvPr id="353" name="The Higgs is responsible for quark masses…"/>
          <p:cNvSpPr txBox="1"/>
          <p:nvPr/>
        </p:nvSpPr>
        <p:spPr>
          <a:xfrm>
            <a:off x="253204" y="782144"/>
            <a:ext cx="5948622" cy="79267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2400">
                <a:solidFill>
                  <a:srgbClr val="021EAA"/>
                </a:solidFill>
                <a:latin typeface="+mn-lt"/>
                <a:ea typeface="+mn-ea"/>
                <a:cs typeface="+mn-cs"/>
                <a:sym typeface="Arial"/>
              </a:defRPr>
            </a:pPr>
            <a:r>
              <a:t>The Higgs is responsible for quark masses</a:t>
            </a:r>
          </a:p>
          <a:p>
            <a:pPr>
              <a:defRPr sz="2400">
                <a:solidFill>
                  <a:srgbClr val="021EAA"/>
                </a:solidFill>
                <a:latin typeface="+mn-lt"/>
                <a:ea typeface="+mn-ea"/>
                <a:cs typeface="+mn-cs"/>
                <a:sym typeface="Arial"/>
              </a:defRPr>
            </a:pPr>
            <a:r>
              <a:t> ~ 2% of the proton mass.</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7"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358" name="Scattering in the Strong Interactions"/>
          <p:cNvSpPr txBox="1"/>
          <p:nvPr>
            <p:ph type="title"/>
          </p:nvPr>
        </p:nvSpPr>
        <p:spPr>
          <a:prstGeom prst="rect">
            <a:avLst/>
          </a:prstGeom>
        </p:spPr>
        <p:txBody>
          <a:bodyPr/>
          <a:lstStyle/>
          <a:p>
            <a:pPr/>
            <a:r>
              <a:t>Scattering in the Strong Interactions</a:t>
            </a:r>
          </a:p>
        </p:txBody>
      </p:sp>
      <p:sp>
        <p:nvSpPr>
          <p:cNvPr id="359" name="Perturbative QCD:…"/>
          <p:cNvSpPr txBox="1"/>
          <p:nvPr>
            <p:ph type="body" sz="half" idx="1"/>
          </p:nvPr>
        </p:nvSpPr>
        <p:spPr>
          <a:xfrm>
            <a:off x="114300" y="812800"/>
            <a:ext cx="5460471" cy="3798895"/>
          </a:xfrm>
          <a:prstGeom prst="rect">
            <a:avLst/>
          </a:prstGeom>
        </p:spPr>
        <p:txBody>
          <a:bodyPr/>
          <a:lstStyle/>
          <a:p>
            <a:pPr>
              <a:defRPr sz="2400"/>
            </a:pPr>
            <a:r>
              <a:t>Perturbative QCD:</a:t>
            </a:r>
          </a:p>
          <a:p>
            <a:pPr lvl="1" marL="468923" indent="-214923">
              <a:defRPr sz="2200"/>
            </a:pPr>
            <a:r>
              <a:t>Describes only a small part of the total cross-section</a:t>
            </a:r>
          </a:p>
          <a:p>
            <a:pPr>
              <a:defRPr sz="2400"/>
            </a:pPr>
            <a:r>
              <a:t>Lattice QCD:</a:t>
            </a:r>
          </a:p>
          <a:p>
            <a:pPr lvl="1" marL="468923" indent="-214923">
              <a:defRPr sz="2200"/>
            </a:pPr>
            <a:r>
              <a:t>First principles treatment of static properties of QCD: masses, moments, thermodynamics</a:t>
            </a:r>
          </a:p>
          <a:p>
            <a:pPr lvl="1" marL="468923" indent="-214923">
              <a:spcBef>
                <a:spcPts val="2900"/>
              </a:spcBef>
              <a:defRPr sz="2200"/>
            </a:pPr>
            <a:r>
              <a:t>Very challenging for dynamical processes and very limited utility in describing scattering</a:t>
            </a:r>
          </a:p>
        </p:txBody>
      </p:sp>
      <p:sp>
        <p:nvSpPr>
          <p:cNvPr id="36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pic>
        <p:nvPicPr>
          <p:cNvPr id="361" name="image41.png" descr="image41.png"/>
          <p:cNvPicPr>
            <a:picLocks noChangeAspect="1"/>
          </p:cNvPicPr>
          <p:nvPr/>
        </p:nvPicPr>
        <p:blipFill>
          <a:blip r:embed="rId2">
            <a:extLst/>
          </a:blip>
          <a:stretch>
            <a:fillRect/>
          </a:stretch>
        </p:blipFill>
        <p:spPr>
          <a:xfrm>
            <a:off x="6181266" y="3981975"/>
            <a:ext cx="2535552" cy="2526656"/>
          </a:xfrm>
          <a:prstGeom prst="rect">
            <a:avLst/>
          </a:prstGeom>
          <a:ln w="12700">
            <a:miter lim="400000"/>
          </a:ln>
        </p:spPr>
      </p:pic>
      <p:pic>
        <p:nvPicPr>
          <p:cNvPr id="362" name="droppedImage.pdf" descr="droppedImage.pdf"/>
          <p:cNvPicPr>
            <a:picLocks noChangeAspect="1"/>
          </p:cNvPicPr>
          <p:nvPr/>
        </p:nvPicPr>
        <p:blipFill>
          <a:blip r:embed="rId3">
            <a:extLst/>
          </a:blip>
          <a:stretch>
            <a:fillRect/>
          </a:stretch>
        </p:blipFill>
        <p:spPr>
          <a:xfrm>
            <a:off x="5765341" y="870609"/>
            <a:ext cx="2978888" cy="2947195"/>
          </a:xfrm>
          <a:prstGeom prst="rect">
            <a:avLst/>
          </a:prstGeom>
          <a:ln w="12700"/>
        </p:spPr>
      </p:pic>
      <p:sp>
        <p:nvSpPr>
          <p:cNvPr id="363" name="Instead ⇒ Effective theories:…"/>
          <p:cNvSpPr txBox="1"/>
          <p:nvPr/>
        </p:nvSpPr>
        <p:spPr>
          <a:xfrm>
            <a:off x="181634" y="4704811"/>
            <a:ext cx="4976332" cy="15235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R="41275" defTabSz="914400">
              <a:spcBef>
                <a:spcPts val="400"/>
              </a:spcBef>
              <a:defRPr sz="2400">
                <a:solidFill>
                  <a:srgbClr val="021EAA"/>
                </a:solidFill>
                <a:uFill>
                  <a:solidFill>
                    <a:srgbClr val="000000"/>
                  </a:solidFill>
                </a:uFill>
                <a:latin typeface="+mn-lt"/>
                <a:ea typeface="+mn-ea"/>
                <a:cs typeface="+mn-cs"/>
                <a:sym typeface="Arial"/>
              </a:defRPr>
            </a:pPr>
            <a:r>
              <a:t>Instead</a:t>
            </a:r>
            <a:r>
              <a:rPr>
                <a:latin typeface="Symbol"/>
                <a:ea typeface="Symbol"/>
                <a:cs typeface="Symbol"/>
                <a:sym typeface="Symbol"/>
              </a:rPr>
              <a:t> Þ </a:t>
            </a:r>
            <a:r>
              <a:t>Effective theories: </a:t>
            </a:r>
          </a:p>
          <a:p>
            <a:pPr lvl="1" marL="468923" marR="41275" indent="-214923" defTabSz="914400">
              <a:spcBef>
                <a:spcPts val="400"/>
              </a:spcBef>
              <a:buClr>
                <a:srgbClr val="FF2600"/>
              </a:buClr>
              <a:buSzPct val="150000"/>
              <a:buChar char="•"/>
              <a:defRPr sz="2200">
                <a:solidFill>
                  <a:srgbClr val="021EAA"/>
                </a:solidFill>
                <a:uFill>
                  <a:solidFill>
                    <a:srgbClr val="000000"/>
                  </a:solidFill>
                </a:uFill>
                <a:latin typeface="+mn-lt"/>
                <a:ea typeface="+mn-ea"/>
                <a:cs typeface="+mn-cs"/>
                <a:sym typeface="Arial"/>
              </a:defRPr>
            </a:pPr>
            <a:r>
              <a:t>How do quark and gluon degrees organize themselves to describe the bulk of the cross-section?</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6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63"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5"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366" name="A Look Inside the Boosted Proton"/>
          <p:cNvSpPr txBox="1"/>
          <p:nvPr>
            <p:ph type="title"/>
          </p:nvPr>
        </p:nvSpPr>
        <p:spPr>
          <a:prstGeom prst="rect">
            <a:avLst/>
          </a:prstGeom>
        </p:spPr>
        <p:txBody>
          <a:bodyPr/>
          <a:lstStyle/>
          <a:p>
            <a:pPr/>
            <a:r>
              <a:t>A Look Inside the Boosted Proton </a:t>
            </a:r>
          </a:p>
        </p:txBody>
      </p:sp>
      <p:sp>
        <p:nvSpPr>
          <p:cNvPr id="367" name="Slide Number"/>
          <p:cNvSpPr txBox="1"/>
          <p:nvPr>
            <p:ph type="sldNum" sz="quarter" idx="2"/>
          </p:nvPr>
        </p:nvSpPr>
        <p:spPr>
          <a:xfrm>
            <a:off x="8738728" y="6553200"/>
            <a:ext cx="312069" cy="304800"/>
          </a:xfrm>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pic>
        <p:nvPicPr>
          <p:cNvPr id="368" name="droppedImage.pdf" descr="droppedImage.pdf"/>
          <p:cNvPicPr>
            <a:picLocks noChangeAspect="1"/>
          </p:cNvPicPr>
          <p:nvPr/>
        </p:nvPicPr>
        <p:blipFill>
          <a:blip r:embed="rId2">
            <a:extLst/>
          </a:blip>
          <a:stretch>
            <a:fillRect/>
          </a:stretch>
        </p:blipFill>
        <p:spPr>
          <a:xfrm>
            <a:off x="112931" y="899669"/>
            <a:ext cx="2058328" cy="5080001"/>
          </a:xfrm>
          <a:prstGeom prst="rect">
            <a:avLst/>
          </a:prstGeom>
          <a:ln w="12700"/>
        </p:spPr>
      </p:pic>
      <p:pic>
        <p:nvPicPr>
          <p:cNvPr id="369" name="droppedImage.pdf" descr="droppedImage.pdf"/>
          <p:cNvPicPr>
            <a:picLocks noChangeAspect="1"/>
          </p:cNvPicPr>
          <p:nvPr/>
        </p:nvPicPr>
        <p:blipFill>
          <a:blip r:embed="rId3">
            <a:extLst/>
          </a:blip>
          <a:stretch>
            <a:fillRect/>
          </a:stretch>
        </p:blipFill>
        <p:spPr>
          <a:xfrm>
            <a:off x="2221333" y="902912"/>
            <a:ext cx="2004476" cy="5080001"/>
          </a:xfrm>
          <a:prstGeom prst="rect">
            <a:avLst/>
          </a:prstGeom>
          <a:ln w="12700"/>
        </p:spPr>
      </p:pic>
      <p:pic>
        <p:nvPicPr>
          <p:cNvPr id="370" name="droppedImage.pdf" descr="droppedImage.pdf"/>
          <p:cNvPicPr>
            <a:picLocks noChangeAspect="1"/>
          </p:cNvPicPr>
          <p:nvPr/>
        </p:nvPicPr>
        <p:blipFill>
          <a:blip r:embed="rId4">
            <a:extLst/>
          </a:blip>
          <a:stretch>
            <a:fillRect/>
          </a:stretch>
        </p:blipFill>
        <p:spPr>
          <a:xfrm>
            <a:off x="4278867" y="903552"/>
            <a:ext cx="1968576" cy="5080001"/>
          </a:xfrm>
          <a:prstGeom prst="rect">
            <a:avLst/>
          </a:prstGeom>
          <a:ln w="12700"/>
        </p:spPr>
      </p:pic>
      <p:pic>
        <p:nvPicPr>
          <p:cNvPr id="371" name="droppedImage.pdf" descr="droppedImage.pdf"/>
          <p:cNvPicPr>
            <a:picLocks noChangeAspect="1"/>
          </p:cNvPicPr>
          <p:nvPr/>
        </p:nvPicPr>
        <p:blipFill>
          <a:blip r:embed="rId5">
            <a:extLst/>
          </a:blip>
          <a:stretch>
            <a:fillRect/>
          </a:stretch>
        </p:blipFill>
        <p:spPr>
          <a:xfrm>
            <a:off x="6293373" y="895350"/>
            <a:ext cx="2525043" cy="5080000"/>
          </a:xfrm>
          <a:prstGeom prst="rect">
            <a:avLst/>
          </a:prstGeom>
          <a:ln w="12700"/>
        </p:spPr>
      </p:pic>
      <p:sp>
        <p:nvSpPr>
          <p:cNvPr id="372" name="Line"/>
          <p:cNvSpPr/>
          <p:nvPr/>
        </p:nvSpPr>
        <p:spPr>
          <a:xfrm flipH="1">
            <a:off x="1070137" y="6235701"/>
            <a:ext cx="2079502" cy="1"/>
          </a:xfrm>
          <a:prstGeom prst="line">
            <a:avLst/>
          </a:prstGeom>
          <a:ln w="76200">
            <a:solidFill>
              <a:srgbClr val="FF2600"/>
            </a:solidFill>
            <a:headEnd type="stealth"/>
          </a:ln>
        </p:spPr>
        <p:txBody>
          <a:bodyPr lIns="0" tIns="0" rIns="0" bIns="0"/>
          <a:lstStyle/>
          <a:p>
            <a:pPr/>
          </a:p>
        </p:txBody>
      </p:sp>
      <p:sp>
        <p:nvSpPr>
          <p:cNvPr id="373" name="Line"/>
          <p:cNvSpPr/>
          <p:nvPr/>
        </p:nvSpPr>
        <p:spPr>
          <a:xfrm flipH="1" flipV="1">
            <a:off x="3025937" y="6223009"/>
            <a:ext cx="2181063" cy="12691"/>
          </a:xfrm>
          <a:prstGeom prst="line">
            <a:avLst/>
          </a:prstGeom>
          <a:ln w="76200">
            <a:solidFill>
              <a:srgbClr val="FF2600"/>
            </a:solidFill>
            <a:headEnd type="stealth"/>
          </a:ln>
        </p:spPr>
        <p:txBody>
          <a:bodyPr lIns="0" tIns="0" rIns="0" bIns="0"/>
          <a:lstStyle/>
          <a:p>
            <a:pPr/>
          </a:p>
        </p:txBody>
      </p:sp>
      <p:sp>
        <p:nvSpPr>
          <p:cNvPr id="374" name="Line"/>
          <p:cNvSpPr/>
          <p:nvPr/>
        </p:nvSpPr>
        <p:spPr>
          <a:xfrm flipH="1">
            <a:off x="5092700" y="6235700"/>
            <a:ext cx="3022708" cy="32"/>
          </a:xfrm>
          <a:prstGeom prst="line">
            <a:avLst/>
          </a:prstGeom>
          <a:ln w="76200">
            <a:solidFill>
              <a:srgbClr val="FF2600"/>
            </a:solidFill>
            <a:headEnd type="stealth"/>
          </a:ln>
        </p:spPr>
        <p:txBody>
          <a:bodyPr lIns="0" tIns="0" rIns="0" bIns="0"/>
          <a:lstStyle/>
          <a:p>
            <a:pPr/>
          </a:p>
        </p:txBody>
      </p:sp>
      <p:sp>
        <p:nvSpPr>
          <p:cNvPr id="375" name="momentum"/>
          <p:cNvSpPr txBox="1"/>
          <p:nvPr/>
        </p:nvSpPr>
        <p:spPr>
          <a:xfrm>
            <a:off x="990600" y="6324600"/>
            <a:ext cx="1679387" cy="4472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914400">
              <a:defRPr sz="2400">
                <a:uFill>
                  <a:solidFill>
                    <a:srgbClr val="000000"/>
                  </a:solidFill>
                </a:uFill>
                <a:latin typeface="+mn-lt"/>
                <a:ea typeface="+mn-ea"/>
                <a:cs typeface="+mn-cs"/>
                <a:sym typeface="Arial"/>
              </a:defRPr>
            </a:lvl1pPr>
          </a:lstStyle>
          <a:p>
            <a:pPr/>
            <a:r>
              <a:t>momentum</a:t>
            </a:r>
          </a:p>
        </p:txBody>
      </p:sp>
      <p:sp>
        <p:nvSpPr>
          <p:cNvPr id="376" name="Δt ∝1/ΔE"/>
          <p:cNvSpPr txBox="1"/>
          <p:nvPr/>
        </p:nvSpPr>
        <p:spPr>
          <a:xfrm>
            <a:off x="1447800" y="3594100"/>
            <a:ext cx="1270631" cy="4469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L="40639" marR="40639" defTabSz="914400">
              <a:defRPr sz="2200">
                <a:uFill>
                  <a:solidFill>
                    <a:srgbClr val="000000"/>
                  </a:solidFill>
                </a:uFill>
                <a:latin typeface="+mn-lt"/>
                <a:ea typeface="+mn-ea"/>
                <a:cs typeface="+mn-cs"/>
                <a:sym typeface="Arial"/>
              </a:defRPr>
            </a:pPr>
            <a:r>
              <a:rPr>
                <a:latin typeface="Symbol"/>
                <a:ea typeface="Symbol"/>
                <a:cs typeface="Symbol"/>
                <a:sym typeface="Symbol"/>
              </a:rPr>
              <a:t>D</a:t>
            </a:r>
            <a:r>
              <a:t>t </a:t>
            </a:r>
            <a:r>
              <a:rPr>
                <a:latin typeface="Symbol"/>
                <a:ea typeface="Symbol"/>
                <a:cs typeface="Symbol"/>
                <a:sym typeface="Symbol"/>
              </a:rPr>
              <a:t>µ</a:t>
            </a:r>
            <a:r>
              <a:t>1/</a:t>
            </a:r>
            <a:r>
              <a:rPr>
                <a:latin typeface="Symbol"/>
                <a:ea typeface="Symbol"/>
                <a:cs typeface="Symbol"/>
                <a:sym typeface="Symbol"/>
              </a:rPr>
              <a:t>D</a:t>
            </a:r>
            <a:r>
              <a:t>E</a:t>
            </a:r>
          </a:p>
        </p:txBody>
      </p:sp>
      <p:sp>
        <p:nvSpPr>
          <p:cNvPr id="377" name="In QCD, the proton is made up of quanta that fluctuate in and out of existence…"/>
          <p:cNvSpPr txBox="1"/>
          <p:nvPr>
            <p:ph type="body" sz="half" idx="1"/>
          </p:nvPr>
        </p:nvSpPr>
        <p:spPr>
          <a:xfrm>
            <a:off x="4790704" y="1324658"/>
            <a:ext cx="4109299" cy="3957710"/>
          </a:xfrm>
          <a:prstGeom prst="rect">
            <a:avLst/>
          </a:prstGeom>
        </p:spPr>
        <p:txBody>
          <a:bodyPr/>
          <a:lstStyle/>
          <a:p>
            <a:pPr marL="0">
              <a:defRPr sz="2200">
                <a:solidFill>
                  <a:srgbClr val="021EAA"/>
                </a:solidFill>
              </a:defRPr>
            </a:pPr>
            <a:r>
              <a:t>In QCD, the proton is made up of quanta that fluctuate in and out of existence</a:t>
            </a:r>
          </a:p>
          <a:p>
            <a:pPr marL="303068" indent="-303068">
              <a:buClr>
                <a:srgbClr val="FF2600"/>
              </a:buClr>
              <a:buSzPct val="175000"/>
              <a:buChar char="•"/>
              <a:defRPr sz="2100"/>
            </a:pPr>
            <a:r>
              <a:t>Boosted proton:</a:t>
            </a:r>
          </a:p>
          <a:p>
            <a:pPr lvl="1" marL="620568" indent="-303068">
              <a:buClr>
                <a:srgbClr val="011993"/>
              </a:buClr>
              <a:buSzPct val="104999"/>
              <a:buFont typeface="Lucida Grande"/>
              <a:buChar char="‣"/>
              <a:defRPr sz="2100"/>
            </a:pPr>
            <a:r>
              <a:t>Fluctuations time dilated on strong interaction time scales </a:t>
            </a:r>
          </a:p>
          <a:p>
            <a:pPr lvl="1" marL="620568" indent="-303068">
              <a:buClr>
                <a:srgbClr val="011993"/>
              </a:buClr>
              <a:buSzPct val="104999"/>
              <a:buFont typeface="Lucida Grande"/>
              <a:buChar char="‣"/>
              <a:defRPr sz="2100"/>
            </a:pPr>
            <a:r>
              <a:t>Long lived gluons can radiate further small x gluons…</a:t>
            </a:r>
          </a:p>
          <a:p>
            <a:pPr lvl="1" marL="620568" indent="-303068">
              <a:buClr>
                <a:srgbClr val="011993"/>
              </a:buClr>
              <a:buSzPct val="104999"/>
              <a:buFont typeface="Lucida Grande"/>
              <a:buChar char="‣"/>
              <a:defRPr sz="2100"/>
            </a:pPr>
            <a:r>
              <a:t>Explosion of gluon density</a:t>
            </a:r>
          </a:p>
        </p:txBody>
      </p:sp>
      <p:grpSp>
        <p:nvGrpSpPr>
          <p:cNvPr id="382" name="Group"/>
          <p:cNvGrpSpPr/>
          <p:nvPr/>
        </p:nvGrpSpPr>
        <p:grpSpPr>
          <a:xfrm>
            <a:off x="1154114" y="1015987"/>
            <a:ext cx="6474630" cy="5654229"/>
            <a:chOff x="-215900" y="-139700"/>
            <a:chExt cx="6474628" cy="5654228"/>
          </a:xfrm>
        </p:grpSpPr>
        <p:grpSp>
          <p:nvGrpSpPr>
            <p:cNvPr id="380" name="Is the proton a runaway popcorn machine?"/>
            <p:cNvGrpSpPr/>
            <p:nvPr/>
          </p:nvGrpSpPr>
          <p:grpSpPr>
            <a:xfrm>
              <a:off x="-215900" y="-139700"/>
              <a:ext cx="6474629" cy="5654229"/>
              <a:chOff x="0" y="0"/>
              <a:chExt cx="6474628" cy="5654228"/>
            </a:xfrm>
          </p:grpSpPr>
          <p:sp>
            <p:nvSpPr>
              <p:cNvPr id="379" name="Is the proton a runaway popcorn machine?"/>
              <p:cNvSpPr/>
              <p:nvPr/>
            </p:nvSpPr>
            <p:spPr>
              <a:xfrm>
                <a:off x="215899" y="139700"/>
                <a:ext cx="6042830" cy="5095429"/>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marL="40639" marR="40639" defTabSz="914400">
                  <a:defRPr sz="2400">
                    <a:solidFill>
                      <a:srgbClr val="941100"/>
                    </a:solidFill>
                    <a:uFill>
                      <a:solidFill>
                        <a:srgbClr val="000000"/>
                      </a:solidFill>
                    </a:uFill>
                    <a:latin typeface="+mn-lt"/>
                    <a:ea typeface="+mn-ea"/>
                    <a:cs typeface="+mn-cs"/>
                    <a:sym typeface="Arial"/>
                  </a:defRPr>
                </a:pPr>
                <a:r>
                  <a:t>Is the proton a runaway popcorn machine?</a:t>
                </a:r>
              </a:p>
              <a:p>
                <a:pPr marL="40639" marR="40639" defTabSz="914400">
                  <a:defRPr sz="2400">
                    <a:solidFill>
                      <a:srgbClr val="941100"/>
                    </a:solidFill>
                    <a:uFill>
                      <a:solidFill>
                        <a:srgbClr val="000000"/>
                      </a:solidFill>
                    </a:uFill>
                    <a:latin typeface="+mn-lt"/>
                    <a:ea typeface="+mn-ea"/>
                    <a:cs typeface="+mn-cs"/>
                    <a:sym typeface="Arial"/>
                  </a:defRPr>
                </a:pPr>
              </a:p>
              <a:p>
                <a:pPr marL="40639" marR="40639" defTabSz="914400">
                  <a:defRPr sz="2400">
                    <a:solidFill>
                      <a:srgbClr val="941100"/>
                    </a:solidFill>
                    <a:uFill>
                      <a:solidFill>
                        <a:srgbClr val="000000"/>
                      </a:solidFill>
                    </a:uFill>
                    <a:latin typeface="+mn-lt"/>
                    <a:ea typeface="+mn-ea"/>
                    <a:cs typeface="+mn-cs"/>
                    <a:sym typeface="Arial"/>
                  </a:defRPr>
                </a:pPr>
              </a:p>
              <a:p>
                <a:pPr marL="40639" marR="40639" defTabSz="914400">
                  <a:defRPr sz="2400">
                    <a:solidFill>
                      <a:srgbClr val="941100"/>
                    </a:solidFill>
                    <a:uFill>
                      <a:solidFill>
                        <a:srgbClr val="000000"/>
                      </a:solidFill>
                    </a:uFill>
                    <a:latin typeface="+mn-lt"/>
                    <a:ea typeface="+mn-ea"/>
                    <a:cs typeface="+mn-cs"/>
                    <a:sym typeface="Arial"/>
                  </a:defRPr>
                </a:pPr>
              </a:p>
              <a:p>
                <a:pPr marL="40639" marR="40639" defTabSz="914400">
                  <a:defRPr sz="2400">
                    <a:solidFill>
                      <a:srgbClr val="941100"/>
                    </a:solidFill>
                    <a:uFill>
                      <a:solidFill>
                        <a:srgbClr val="000000"/>
                      </a:solidFill>
                    </a:uFill>
                    <a:latin typeface="+mn-lt"/>
                    <a:ea typeface="+mn-ea"/>
                    <a:cs typeface="+mn-cs"/>
                    <a:sym typeface="Arial"/>
                  </a:defRPr>
                </a:pPr>
              </a:p>
              <a:p>
                <a:pPr marL="40639" marR="40639" defTabSz="914400">
                  <a:defRPr sz="2400">
                    <a:solidFill>
                      <a:srgbClr val="941100"/>
                    </a:solidFill>
                    <a:uFill>
                      <a:solidFill>
                        <a:srgbClr val="000000"/>
                      </a:solidFill>
                    </a:uFill>
                    <a:latin typeface="+mn-lt"/>
                    <a:ea typeface="+mn-ea"/>
                    <a:cs typeface="+mn-cs"/>
                    <a:sym typeface="Arial"/>
                  </a:defRPr>
                </a:pPr>
              </a:p>
              <a:p>
                <a:pPr marL="40639" marR="40639" defTabSz="914400">
                  <a:defRPr sz="2400">
                    <a:solidFill>
                      <a:srgbClr val="941100"/>
                    </a:solidFill>
                    <a:uFill>
                      <a:solidFill>
                        <a:srgbClr val="000000"/>
                      </a:solidFill>
                    </a:uFill>
                    <a:latin typeface="+mn-lt"/>
                    <a:ea typeface="+mn-ea"/>
                    <a:cs typeface="+mn-cs"/>
                    <a:sym typeface="Arial"/>
                  </a:defRPr>
                </a:pPr>
              </a:p>
              <a:p>
                <a:pPr marL="40639" marR="40639" defTabSz="914400">
                  <a:defRPr sz="2400">
                    <a:solidFill>
                      <a:srgbClr val="941100"/>
                    </a:solidFill>
                    <a:uFill>
                      <a:solidFill>
                        <a:srgbClr val="000000"/>
                      </a:solidFill>
                    </a:uFill>
                    <a:latin typeface="+mn-lt"/>
                    <a:ea typeface="+mn-ea"/>
                    <a:cs typeface="+mn-cs"/>
                    <a:sym typeface="Arial"/>
                  </a:defRPr>
                </a:pPr>
              </a:p>
              <a:p>
                <a:pPr marL="40639" marR="40639" defTabSz="914400">
                  <a:defRPr sz="2400">
                    <a:solidFill>
                      <a:srgbClr val="941100"/>
                    </a:solidFill>
                    <a:uFill>
                      <a:solidFill>
                        <a:srgbClr val="000000"/>
                      </a:solidFill>
                    </a:uFill>
                    <a:latin typeface="+mn-lt"/>
                    <a:ea typeface="+mn-ea"/>
                    <a:cs typeface="+mn-cs"/>
                    <a:sym typeface="Arial"/>
                  </a:defRPr>
                </a:pPr>
              </a:p>
              <a:p>
                <a:pPr marL="40639" marR="40639" defTabSz="914400">
                  <a:defRPr sz="2400">
                    <a:solidFill>
                      <a:srgbClr val="941100"/>
                    </a:solidFill>
                    <a:uFill>
                      <a:solidFill>
                        <a:srgbClr val="000000"/>
                      </a:solidFill>
                    </a:uFill>
                    <a:latin typeface="+mn-lt"/>
                    <a:ea typeface="+mn-ea"/>
                    <a:cs typeface="+mn-cs"/>
                    <a:sym typeface="Arial"/>
                  </a:defRPr>
                </a:pPr>
              </a:p>
              <a:p>
                <a:pPr marL="40639" marR="40639" defTabSz="914400">
                  <a:defRPr sz="2400">
                    <a:solidFill>
                      <a:srgbClr val="941100"/>
                    </a:solidFill>
                    <a:uFill>
                      <a:solidFill>
                        <a:srgbClr val="000000"/>
                      </a:solidFill>
                    </a:uFill>
                    <a:latin typeface="+mn-lt"/>
                    <a:ea typeface="+mn-ea"/>
                    <a:cs typeface="+mn-cs"/>
                    <a:sym typeface="Arial"/>
                  </a:defRPr>
                </a:pPr>
              </a:p>
              <a:p>
                <a:pPr marL="40639" marR="40639" defTabSz="914400">
                  <a:defRPr sz="2400">
                    <a:solidFill>
                      <a:srgbClr val="941100"/>
                    </a:solidFill>
                    <a:uFill>
                      <a:solidFill>
                        <a:srgbClr val="000000"/>
                      </a:solidFill>
                    </a:uFill>
                    <a:latin typeface="+mn-lt"/>
                    <a:ea typeface="+mn-ea"/>
                    <a:cs typeface="+mn-cs"/>
                    <a:sym typeface="Arial"/>
                  </a:defRPr>
                </a:pPr>
              </a:p>
              <a:p>
                <a:pPr marL="40639" marR="40639" defTabSz="914400">
                  <a:defRPr sz="2400">
                    <a:solidFill>
                      <a:srgbClr val="941100"/>
                    </a:solidFill>
                    <a:uFill>
                      <a:solidFill>
                        <a:srgbClr val="000000"/>
                      </a:solidFill>
                    </a:uFill>
                    <a:latin typeface="+mn-lt"/>
                    <a:ea typeface="+mn-ea"/>
                    <a:cs typeface="+mn-cs"/>
                    <a:sym typeface="Arial"/>
                  </a:defRPr>
                </a:pPr>
              </a:p>
            </p:txBody>
          </p:sp>
          <p:pic>
            <p:nvPicPr>
              <p:cNvPr id="378" name="Is the proton a runaway popcorn machine?" descr="Is the proton a runaway popcorn machine?"/>
              <p:cNvPicPr>
                <a:picLocks noChangeAspect="0"/>
              </p:cNvPicPr>
              <p:nvPr/>
            </p:nvPicPr>
            <p:blipFill>
              <a:blip r:embed="rId6">
                <a:extLst/>
              </a:blip>
              <a:stretch>
                <a:fillRect/>
              </a:stretch>
            </p:blipFill>
            <p:spPr>
              <a:xfrm>
                <a:off x="0" y="-1"/>
                <a:ext cx="6474629" cy="5654230"/>
              </a:xfrm>
              <a:prstGeom prst="rect">
                <a:avLst/>
              </a:prstGeom>
              <a:effectLst/>
            </p:spPr>
          </p:pic>
        </p:grpSp>
        <p:pic>
          <p:nvPicPr>
            <p:cNvPr id="381" name="Image" descr="Image"/>
            <p:cNvPicPr>
              <a:picLocks noChangeAspect="1"/>
            </p:cNvPicPr>
            <p:nvPr/>
          </p:nvPicPr>
          <p:blipFill>
            <a:blip r:embed="rId7">
              <a:extLst/>
            </a:blip>
            <a:stretch>
              <a:fillRect/>
            </a:stretch>
          </p:blipFill>
          <p:spPr>
            <a:xfrm>
              <a:off x="745192" y="539105"/>
              <a:ext cx="4296618" cy="4296618"/>
            </a:xfrm>
            <a:prstGeom prst="rect">
              <a:avLst/>
            </a:prstGeom>
            <a:ln w="12700" cap="flat">
              <a:noFill/>
              <a:round/>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75"/>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8" presetID="22" grpId="2" fill="hold">
                                  <p:stCondLst>
                                    <p:cond delay="0"/>
                                  </p:stCondLst>
                                  <p:iterate type="el" backwards="0">
                                    <p:tmAbs val="0"/>
                                  </p:iterate>
                                  <p:childTnLst>
                                    <p:set>
                                      <p:cBhvr>
                                        <p:cTn id="9" fill="hold"/>
                                        <p:tgtEl>
                                          <p:spTgt spid="372"/>
                                        </p:tgtEl>
                                        <p:attrNameLst>
                                          <p:attrName>style.visibility</p:attrName>
                                        </p:attrNameLst>
                                      </p:cBhvr>
                                      <p:to>
                                        <p:strVal val="visible"/>
                                      </p:to>
                                    </p:set>
                                    <p:animEffect filter="wipe(left)" transition="in">
                                      <p:cBhvr>
                                        <p:cTn id="10" dur="1000"/>
                                        <p:tgtEl>
                                          <p:spTgt spid="372"/>
                                        </p:tgtEl>
                                      </p:cBhvr>
                                    </p:animEffect>
                                  </p:childTnLst>
                                </p:cTn>
                              </p:par>
                            </p:childTnLst>
                          </p:cTn>
                        </p:par>
                        <p:par>
                          <p:cTn id="11" fill="hold">
                            <p:stCondLst>
                              <p:cond delay="1000"/>
                            </p:stCondLst>
                            <p:childTnLst>
                              <p:par>
                                <p:cTn id="12" presetClass="entr" nodeType="afterEffect" presetSubtype="0" presetID="1" grpId="3" fill="hold">
                                  <p:stCondLst>
                                    <p:cond delay="0"/>
                                  </p:stCondLst>
                                  <p:iterate type="el" backwards="0">
                                    <p:tmAbs val="0"/>
                                  </p:iterate>
                                  <p:childTnLst>
                                    <p:set>
                                      <p:cBhvr>
                                        <p:cTn id="13" fill="hold"/>
                                        <p:tgtEl>
                                          <p:spTgt spid="369"/>
                                        </p:tgtEl>
                                        <p:attrNameLst>
                                          <p:attrName>style.visibility</p:attrName>
                                        </p:attrNameLst>
                                      </p:cBhvr>
                                      <p:to>
                                        <p:strVal val="visible"/>
                                      </p:to>
                                    </p:set>
                                  </p:childTnLst>
                                </p:cTn>
                              </p:par>
                            </p:childTnLst>
                          </p:cTn>
                        </p:par>
                        <p:par>
                          <p:cTn id="14" fill="hold">
                            <p:stCondLst>
                              <p:cond delay="1000"/>
                            </p:stCondLst>
                            <p:childTnLst>
                              <p:par>
                                <p:cTn id="15" presetClass="entr" nodeType="afterEffect" presetSubtype="0" presetID="1" grpId="4" fill="hold">
                                  <p:stCondLst>
                                    <p:cond delay="1000"/>
                                  </p:stCondLst>
                                  <p:iterate type="el" backwards="0">
                                    <p:tmAbs val="0"/>
                                  </p:iterate>
                                  <p:childTnLst>
                                    <p:set>
                                      <p:cBhvr>
                                        <p:cTn id="16" fill="hold"/>
                                        <p:tgtEl>
                                          <p:spTgt spid="37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xit" nodeType="clickEffect" presetSubtype="0" presetID="1" grpId="5" fill="hold">
                                  <p:stCondLst>
                                    <p:cond delay="0"/>
                                  </p:stCondLst>
                                  <p:iterate type="el" backwards="0">
                                    <p:tmAbs val="0"/>
                                  </p:iterate>
                                  <p:childTnLst>
                                    <p:set>
                                      <p:cBhvr>
                                        <p:cTn id="20" fill="hold">
                                          <p:stCondLst>
                                            <p:cond delay="0"/>
                                          </p:stCondLst>
                                        </p:cTn>
                                        <p:tgtEl>
                                          <p:spTgt spid="377"/>
                                        </p:tgtEl>
                                        <p:attrNameLst>
                                          <p:attrName>style.visibility</p:attrName>
                                        </p:attrNameLst>
                                      </p:cBhvr>
                                      <p:to>
                                        <p:strVal val="hidden"/>
                                      </p:to>
                                    </p:set>
                                  </p:childTnLst>
                                </p:cTn>
                              </p:par>
                            </p:childTnLst>
                          </p:cTn>
                        </p:par>
                        <p:par>
                          <p:cTn id="21" fill="hold">
                            <p:stCondLst>
                              <p:cond delay="0"/>
                            </p:stCondLst>
                            <p:childTnLst>
                              <p:par>
                                <p:cTn id="22" presetClass="entr" nodeType="afterEffect" presetSubtype="8" presetID="22" grpId="6" fill="hold">
                                  <p:stCondLst>
                                    <p:cond delay="0"/>
                                  </p:stCondLst>
                                  <p:iterate type="el" backwards="0">
                                    <p:tmAbs val="0"/>
                                  </p:iterate>
                                  <p:childTnLst>
                                    <p:set>
                                      <p:cBhvr>
                                        <p:cTn id="23" fill="hold"/>
                                        <p:tgtEl>
                                          <p:spTgt spid="373"/>
                                        </p:tgtEl>
                                        <p:attrNameLst>
                                          <p:attrName>style.visibility</p:attrName>
                                        </p:attrNameLst>
                                      </p:cBhvr>
                                      <p:to>
                                        <p:strVal val="visible"/>
                                      </p:to>
                                    </p:set>
                                    <p:animEffect filter="wipe(left)" transition="in">
                                      <p:cBhvr>
                                        <p:cTn id="24" dur="1000"/>
                                        <p:tgtEl>
                                          <p:spTgt spid="373"/>
                                        </p:tgtEl>
                                      </p:cBhvr>
                                    </p:animEffect>
                                  </p:childTnLst>
                                </p:cTn>
                              </p:par>
                            </p:childTnLst>
                          </p:cTn>
                        </p:par>
                        <p:par>
                          <p:cTn id="25" fill="hold">
                            <p:stCondLst>
                              <p:cond delay="1000"/>
                            </p:stCondLst>
                            <p:childTnLst>
                              <p:par>
                                <p:cTn id="26" presetClass="entr" nodeType="afterEffect" presetSubtype="0" presetID="1" grpId="7" fill="hold">
                                  <p:stCondLst>
                                    <p:cond delay="0"/>
                                  </p:stCondLst>
                                  <p:iterate type="el" backwards="0">
                                    <p:tmAbs val="0"/>
                                  </p:iterate>
                                  <p:childTnLst>
                                    <p:set>
                                      <p:cBhvr>
                                        <p:cTn id="27" fill="hold"/>
                                        <p:tgtEl>
                                          <p:spTgt spid="370"/>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8" presetID="22" grpId="8" fill="hold">
                                  <p:stCondLst>
                                    <p:cond delay="0"/>
                                  </p:stCondLst>
                                  <p:iterate type="el" backwards="0">
                                    <p:tmAbs val="0"/>
                                  </p:iterate>
                                  <p:childTnLst>
                                    <p:set>
                                      <p:cBhvr>
                                        <p:cTn id="31" fill="hold"/>
                                        <p:tgtEl>
                                          <p:spTgt spid="374"/>
                                        </p:tgtEl>
                                        <p:attrNameLst>
                                          <p:attrName>style.visibility</p:attrName>
                                        </p:attrNameLst>
                                      </p:cBhvr>
                                      <p:to>
                                        <p:strVal val="visible"/>
                                      </p:to>
                                    </p:set>
                                    <p:animEffect filter="wipe(left)" transition="in">
                                      <p:cBhvr>
                                        <p:cTn id="32" dur="1000"/>
                                        <p:tgtEl>
                                          <p:spTgt spid="374"/>
                                        </p:tgtEl>
                                      </p:cBhvr>
                                    </p:animEffect>
                                  </p:childTnLst>
                                </p:cTn>
                              </p:par>
                            </p:childTnLst>
                          </p:cTn>
                        </p:par>
                        <p:par>
                          <p:cTn id="33" fill="hold">
                            <p:stCondLst>
                              <p:cond delay="1000"/>
                            </p:stCondLst>
                            <p:childTnLst>
                              <p:par>
                                <p:cTn id="34" presetClass="entr" nodeType="afterEffect" presetSubtype="0" presetID="1" grpId="9" fill="hold">
                                  <p:stCondLst>
                                    <p:cond delay="0"/>
                                  </p:stCondLst>
                                  <p:iterate type="el" backwards="0">
                                    <p:tmAbs val="0"/>
                                  </p:iterate>
                                  <p:childTnLst>
                                    <p:set>
                                      <p:cBhvr>
                                        <p:cTn id="35" fill="hold"/>
                                        <p:tgtEl>
                                          <p:spTgt spid="371"/>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Class="entr" nodeType="clickEffect" presetSubtype="16" presetID="23" grpId="10" fill="hold">
                                  <p:stCondLst>
                                    <p:cond delay="0"/>
                                  </p:stCondLst>
                                  <p:iterate type="el" backwards="0">
                                    <p:tmAbs val="0"/>
                                  </p:iterate>
                                  <p:childTnLst>
                                    <p:set>
                                      <p:cBhvr>
                                        <p:cTn id="39" fill="hold"/>
                                        <p:tgtEl>
                                          <p:spTgt spid="382"/>
                                        </p:tgtEl>
                                        <p:attrNameLst>
                                          <p:attrName>style.visibility</p:attrName>
                                        </p:attrNameLst>
                                      </p:cBhvr>
                                      <p:to>
                                        <p:strVal val="visible"/>
                                      </p:to>
                                    </p:set>
                                    <p:anim calcmode="lin" valueType="num">
                                      <p:cBhvr>
                                        <p:cTn id="40" dur="750" fill="hold"/>
                                        <p:tgtEl>
                                          <p:spTgt spid="382"/>
                                        </p:tgtEl>
                                        <p:attrNameLst>
                                          <p:attrName>ppt_w</p:attrName>
                                        </p:attrNameLst>
                                      </p:cBhvr>
                                      <p:tavLst>
                                        <p:tav tm="0">
                                          <p:val>
                                            <p:fltVal val="0"/>
                                          </p:val>
                                        </p:tav>
                                        <p:tav tm="100000">
                                          <p:val>
                                            <p:strVal val="#ppt_w"/>
                                          </p:val>
                                        </p:tav>
                                      </p:tavLst>
                                    </p:anim>
                                    <p:anim calcmode="lin" valueType="num">
                                      <p:cBhvr>
                                        <p:cTn id="41" dur="750" fill="hold"/>
                                        <p:tgtEl>
                                          <p:spTgt spid="38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72" grpId="2"/>
      <p:bldP build="whole" bldLvl="1" animBg="1" rev="0" advAuto="0" spid="377" grpId="4"/>
      <p:bldP build="whole" bldLvl="1" animBg="1" rev="0" advAuto="0" spid="369" grpId="3"/>
      <p:bldP build="whole" bldLvl="1" animBg="1" rev="0" advAuto="0" spid="377" grpId="5"/>
      <p:bldP build="whole" bldLvl="1" animBg="1" rev="0" advAuto="0" spid="373" grpId="6"/>
      <p:bldP build="whole" bldLvl="1" animBg="1" rev="0" advAuto="0" spid="375" grpId="1"/>
      <p:bldP build="whole" bldLvl="1" animBg="1" rev="0" advAuto="0" spid="374" grpId="8"/>
      <p:bldP build="whole" bldLvl="1" animBg="1" rev="0" advAuto="0" spid="371" grpId="9"/>
      <p:bldP build="whole" bldLvl="1" animBg="1" rev="0" advAuto="0" spid="382" grpId="10"/>
      <p:bldP build="whole" bldLvl="1" animBg="1" rev="0" advAuto="0" spid="370" grpId="7"/>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4"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385" name="Gluon Saturation"/>
          <p:cNvSpPr txBox="1"/>
          <p:nvPr>
            <p:ph type="title"/>
          </p:nvPr>
        </p:nvSpPr>
        <p:spPr>
          <a:xfrm>
            <a:off x="85725" y="6350"/>
            <a:ext cx="8931275" cy="717550"/>
          </a:xfrm>
          <a:prstGeom prst="rect">
            <a:avLst/>
          </a:prstGeom>
        </p:spPr>
        <p:txBody>
          <a:bodyPr/>
          <a:lstStyle/>
          <a:p>
            <a:pPr/>
            <a:r>
              <a:t>Gluon Saturation</a:t>
            </a:r>
          </a:p>
        </p:txBody>
      </p:sp>
      <p:sp>
        <p:nvSpPr>
          <p:cNvPr id="386" name="Slide Number"/>
          <p:cNvSpPr txBox="1"/>
          <p:nvPr>
            <p:ph type="sldNum" sz="quarter" idx="2"/>
          </p:nvPr>
        </p:nvSpPr>
        <p:spPr>
          <a:xfrm>
            <a:off x="8738728" y="6553200"/>
            <a:ext cx="312069" cy="304800"/>
          </a:xfrm>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sp>
        <p:nvSpPr>
          <p:cNvPr id="387" name="Explosion of gluon density violates unitarity!…"/>
          <p:cNvSpPr txBox="1"/>
          <p:nvPr>
            <p:ph type="body" sz="quarter" idx="1"/>
          </p:nvPr>
        </p:nvSpPr>
        <p:spPr>
          <a:xfrm>
            <a:off x="4853185" y="786362"/>
            <a:ext cx="4220364" cy="1271340"/>
          </a:xfrm>
          <a:prstGeom prst="rect">
            <a:avLst/>
          </a:prstGeom>
        </p:spPr>
        <p:txBody>
          <a:bodyPr/>
          <a:lstStyle/>
          <a:p>
            <a:pPr lvl="1" marL="0" indent="0">
              <a:buClrTx/>
              <a:buSzTx/>
              <a:buNone/>
              <a:defRPr sz="2400"/>
            </a:pPr>
            <a:r>
              <a:t>Explosion of gluon density </a:t>
            </a:r>
            <a:r>
              <a:rPr>
                <a:solidFill>
                  <a:srgbClr val="FF2600"/>
                </a:solidFill>
              </a:rPr>
              <a:t>violates unitarity!</a:t>
            </a:r>
            <a:endParaRPr>
              <a:solidFill>
                <a:srgbClr val="FF2600"/>
              </a:solidFill>
            </a:endParaRPr>
          </a:p>
          <a:p>
            <a:pPr lvl="1" marL="0" indent="0">
              <a:buClrTx/>
              <a:buSzTx/>
              <a:buNone/>
              <a:defRPr sz="2400">
                <a:solidFill>
                  <a:srgbClr val="021EAA"/>
                </a:solidFill>
              </a:defRPr>
            </a:pPr>
            <a:r>
              <a:t>Cross-sections must be finite</a:t>
            </a:r>
          </a:p>
        </p:txBody>
      </p:sp>
      <p:pic>
        <p:nvPicPr>
          <p:cNvPr id="388" name="3_3-replace-hera.pdf" descr="3_3-replace-hera.pdf"/>
          <p:cNvPicPr>
            <a:picLocks noChangeAspect="1"/>
          </p:cNvPicPr>
          <p:nvPr/>
        </p:nvPicPr>
        <p:blipFill>
          <a:blip r:embed="rId2">
            <a:extLst/>
          </a:blip>
          <a:stretch>
            <a:fillRect/>
          </a:stretch>
        </p:blipFill>
        <p:spPr>
          <a:xfrm>
            <a:off x="228735" y="1660585"/>
            <a:ext cx="3713754" cy="3536830"/>
          </a:xfrm>
          <a:prstGeom prst="rect">
            <a:avLst/>
          </a:prstGeom>
          <a:ln w="12700"/>
        </p:spPr>
      </p:pic>
      <p:sp>
        <p:nvSpPr>
          <p:cNvPr id="389" name="Ever growing G(x,Q2)?"/>
          <p:cNvSpPr txBox="1"/>
          <p:nvPr/>
        </p:nvSpPr>
        <p:spPr>
          <a:xfrm>
            <a:off x="561077" y="817902"/>
            <a:ext cx="3713753" cy="44722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marR="41275" indent="0" defTabSz="914400">
              <a:spcBef>
                <a:spcPts val="400"/>
              </a:spcBef>
              <a:defRPr sz="2400">
                <a:uFill>
                  <a:solidFill>
                    <a:srgbClr val="000000"/>
                  </a:solidFill>
                </a:uFill>
                <a:latin typeface="+mn-lt"/>
                <a:ea typeface="+mn-ea"/>
                <a:cs typeface="+mn-cs"/>
                <a:sym typeface="Arial"/>
              </a:defRPr>
            </a:pPr>
            <a:r>
              <a:t>Ever growing G(x,Q</a:t>
            </a:r>
            <a:r>
              <a:rPr baseline="31999"/>
              <a:t>2</a:t>
            </a:r>
            <a:r>
              <a:t>)?</a:t>
            </a:r>
          </a:p>
        </p:txBody>
      </p:sp>
      <p:pic>
        <p:nvPicPr>
          <p:cNvPr id="390" name="anim2.pdf" descr="anim2.pdf"/>
          <p:cNvPicPr>
            <a:picLocks noChangeAspect="1"/>
          </p:cNvPicPr>
          <p:nvPr/>
        </p:nvPicPr>
        <p:blipFill>
          <a:blip r:embed="rId3">
            <a:extLst/>
          </a:blip>
          <a:srcRect l="8180" t="12535" r="6287" b="15328"/>
          <a:stretch>
            <a:fillRect/>
          </a:stretch>
        </p:blipFill>
        <p:spPr>
          <a:xfrm>
            <a:off x="4401576" y="1988222"/>
            <a:ext cx="4591144" cy="3531023"/>
          </a:xfrm>
          <a:prstGeom prst="rect">
            <a:avLst/>
          </a:prstGeom>
          <a:ln w="12700"/>
        </p:spPr>
      </p:pic>
      <p:sp>
        <p:nvSpPr>
          <p:cNvPr id="391" name="pQCD…"/>
          <p:cNvSpPr txBox="1"/>
          <p:nvPr/>
        </p:nvSpPr>
        <p:spPr>
          <a:xfrm>
            <a:off x="6728705" y="2821433"/>
            <a:ext cx="1100684" cy="100463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marL="40639" marR="40639" defTabSz="914400">
              <a:defRPr sz="1800">
                <a:uFill>
                  <a:solidFill>
                    <a:srgbClr val="000000"/>
                  </a:solidFill>
                </a:uFill>
                <a:latin typeface="+mn-lt"/>
                <a:ea typeface="+mn-ea"/>
                <a:cs typeface="+mn-cs"/>
                <a:sym typeface="Arial"/>
              </a:defRPr>
            </a:pPr>
            <a:r>
              <a:t>pQCD </a:t>
            </a:r>
          </a:p>
          <a:p>
            <a:pPr marL="40639" marR="40639" defTabSz="914400">
              <a:defRPr sz="1800">
                <a:uFill>
                  <a:solidFill>
                    <a:srgbClr val="000000"/>
                  </a:solidFill>
                </a:uFill>
                <a:latin typeface="+mn-lt"/>
                <a:ea typeface="+mn-ea"/>
                <a:cs typeface="+mn-cs"/>
                <a:sym typeface="Arial"/>
              </a:defRPr>
            </a:pPr>
            <a:r>
              <a:t>evolution </a:t>
            </a:r>
          </a:p>
          <a:p>
            <a:pPr marL="40639" marR="40639" defTabSz="914400">
              <a:defRPr sz="1800">
                <a:uFill>
                  <a:solidFill>
                    <a:srgbClr val="000000"/>
                  </a:solidFill>
                </a:uFill>
                <a:latin typeface="+mn-lt"/>
                <a:ea typeface="+mn-ea"/>
                <a:cs typeface="+mn-cs"/>
                <a:sym typeface="Arial"/>
              </a:defRPr>
            </a:pPr>
            <a:r>
              <a:t>equation</a:t>
            </a:r>
          </a:p>
        </p:txBody>
      </p:sp>
      <p:sp>
        <p:nvSpPr>
          <p:cNvPr id="392" name="New Approach: Non-Linear Evolution…"/>
          <p:cNvSpPr txBox="1"/>
          <p:nvPr/>
        </p:nvSpPr>
        <p:spPr>
          <a:xfrm>
            <a:off x="265714" y="5283689"/>
            <a:ext cx="8337943" cy="15250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lvl="1" marL="41275" marR="41275" indent="0" defTabSz="914400">
              <a:spcBef>
                <a:spcPts val="400"/>
              </a:spcBef>
              <a:defRPr sz="2400">
                <a:uFill>
                  <a:solidFill>
                    <a:srgbClr val="000000"/>
                  </a:solidFill>
                </a:uFill>
                <a:latin typeface="+mn-lt"/>
                <a:ea typeface="+mn-ea"/>
                <a:cs typeface="+mn-cs"/>
                <a:sym typeface="Arial"/>
              </a:defRPr>
            </a:pPr>
            <a:r>
              <a:rPr>
                <a:solidFill>
                  <a:srgbClr val="021EAA"/>
                </a:solidFill>
              </a:rPr>
              <a:t>New Approach: Non-Linear Evolution</a:t>
            </a:r>
            <a:endParaRPr>
              <a:solidFill>
                <a:srgbClr val="021EAA"/>
              </a:solidFill>
            </a:endParaRPr>
          </a:p>
          <a:p>
            <a:pPr lvl="2" marL="342900" marR="41275" indent="-254000" defTabSz="914400">
              <a:spcBef>
                <a:spcPts val="100"/>
              </a:spcBef>
              <a:buClr>
                <a:srgbClr val="FF2600"/>
              </a:buClr>
              <a:buSzPct val="150000"/>
              <a:buChar char="•"/>
              <a:defRPr sz="2200">
                <a:uFill>
                  <a:solidFill>
                    <a:srgbClr val="000000"/>
                  </a:solidFill>
                </a:uFill>
                <a:latin typeface="+mn-lt"/>
                <a:ea typeface="+mn-ea"/>
                <a:cs typeface="+mn-cs"/>
                <a:sym typeface="Arial"/>
              </a:defRPr>
            </a:pPr>
            <a:r>
              <a:rPr i="1"/>
              <a:t>Recombination</a:t>
            </a:r>
            <a:r>
              <a:t> compensates gluon splitting </a:t>
            </a:r>
            <a:endParaRPr>
              <a:solidFill>
                <a:srgbClr val="021EAA"/>
              </a:solidFill>
            </a:endParaRPr>
          </a:p>
          <a:p>
            <a:pPr lvl="2" marL="342900" marR="41275" indent="-254000" defTabSz="914400">
              <a:spcBef>
                <a:spcPts val="100"/>
              </a:spcBef>
              <a:buClr>
                <a:srgbClr val="FF2600"/>
              </a:buClr>
              <a:buSzPct val="150000"/>
              <a:buChar char="•"/>
              <a:defRPr sz="2200">
                <a:uFill>
                  <a:solidFill>
                    <a:srgbClr val="000000"/>
                  </a:solidFill>
                </a:uFill>
                <a:latin typeface="+mn-lt"/>
                <a:ea typeface="+mn-ea"/>
                <a:cs typeface="+mn-cs"/>
                <a:sym typeface="Arial"/>
              </a:defRPr>
            </a:pPr>
            <a:r>
              <a:t>New evolution equations at low-x &amp; low to moderate Q</a:t>
            </a:r>
            <a:r>
              <a:rPr baseline="31999"/>
              <a:t>2</a:t>
            </a:r>
            <a:endParaRPr baseline="31999"/>
          </a:p>
          <a:p>
            <a:pPr lvl="2" marL="342900" marR="41275" indent="-254000" defTabSz="914400">
              <a:spcBef>
                <a:spcPts val="100"/>
              </a:spcBef>
              <a:buClr>
                <a:srgbClr val="FF2600"/>
              </a:buClr>
              <a:buSzPct val="150000"/>
              <a:buChar char="•"/>
              <a:defRPr sz="2200">
                <a:uFill>
                  <a:solidFill>
                    <a:srgbClr val="000000"/>
                  </a:solidFill>
                </a:uFill>
                <a:latin typeface="+mn-lt"/>
                <a:ea typeface="+mn-ea"/>
                <a:cs typeface="+mn-cs"/>
                <a:sym typeface="Arial"/>
              </a:defRPr>
            </a:pPr>
            <a:r>
              <a:rPr>
                <a:solidFill>
                  <a:srgbClr val="FF2600"/>
                </a:solidFill>
              </a:rPr>
              <a:t>Saturation</a:t>
            </a:r>
            <a:r>
              <a:t> of gluon densities characterized by scale </a:t>
            </a:r>
            <a:r>
              <a:rPr>
                <a:uFill>
                  <a:solidFill>
                    <a:srgbClr val="FF2600"/>
                  </a:solidFill>
                </a:uFill>
              </a:rPr>
              <a:t>Q</a:t>
            </a:r>
            <a:r>
              <a:rPr baseline="-23272">
                <a:uFill>
                  <a:solidFill>
                    <a:srgbClr val="FF2600"/>
                  </a:solidFill>
                </a:uFill>
              </a:rPr>
              <a:t>s</a:t>
            </a:r>
            <a:r>
              <a:rPr>
                <a:uFill>
                  <a:solidFill>
                    <a:srgbClr val="FF2600"/>
                  </a:solidFill>
                </a:uFill>
              </a:rPr>
              <a:t>(x)</a:t>
            </a:r>
          </a:p>
        </p:txBody>
      </p:sp>
      <p:sp>
        <p:nvSpPr>
          <p:cNvPr id="393" name="Saturation ⇒ New Effective Field Theory:…"/>
          <p:cNvSpPr txBox="1"/>
          <p:nvPr/>
        </p:nvSpPr>
        <p:spPr>
          <a:xfrm>
            <a:off x="334753" y="5490924"/>
            <a:ext cx="8763001" cy="15250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317500" marR="41275" indent="-317500" defTabSz="914400">
              <a:spcBef>
                <a:spcPts val="400"/>
              </a:spcBef>
              <a:buClr>
                <a:srgbClr val="FF2600"/>
              </a:buClr>
              <a:buSzPct val="175000"/>
              <a:buChar char="•"/>
              <a:defRPr sz="2400">
                <a:uFill>
                  <a:solidFill>
                    <a:srgbClr val="000000"/>
                  </a:solidFill>
                </a:uFill>
                <a:latin typeface="+mn-lt"/>
                <a:ea typeface="+mn-ea"/>
                <a:cs typeface="+mn-cs"/>
                <a:sym typeface="Arial"/>
              </a:defRPr>
            </a:pPr>
            <a:r>
              <a:t>Saturation </a:t>
            </a:r>
            <a:r>
              <a:rPr>
                <a:latin typeface="Symbol"/>
                <a:ea typeface="Symbol"/>
                <a:cs typeface="Symbol"/>
                <a:sym typeface="Symbol"/>
              </a:rPr>
              <a:t>Þ</a:t>
            </a:r>
            <a:r>
              <a:t> New Effective Field Theory:</a:t>
            </a:r>
          </a:p>
          <a:p>
            <a:pPr lvl="1" marL="635000" marR="41275" indent="-317500" defTabSz="914400">
              <a:spcBef>
                <a:spcPts val="400"/>
              </a:spcBef>
              <a:buClr>
                <a:srgbClr val="011993"/>
              </a:buClr>
              <a:buSzPct val="104999"/>
              <a:buFont typeface="Lucida Grande"/>
              <a:buChar char="‣"/>
              <a:defRPr sz="2400">
                <a:uFill>
                  <a:solidFill>
                    <a:srgbClr val="000000"/>
                  </a:solidFill>
                </a:uFill>
                <a:latin typeface="+mn-lt"/>
                <a:ea typeface="+mn-ea"/>
                <a:cs typeface="+mn-cs"/>
                <a:sym typeface="Arial"/>
              </a:defRPr>
            </a:pPr>
            <a:r>
              <a:t>Color-Glass-Condensate (CGC)</a:t>
            </a:r>
          </a:p>
          <a:p>
            <a:pPr marL="317500" marR="41275" indent="-317500" defTabSz="914400">
              <a:spcBef>
                <a:spcPts val="400"/>
              </a:spcBef>
              <a:buClr>
                <a:srgbClr val="FF2600"/>
              </a:buClr>
              <a:buSzPct val="175000"/>
              <a:buChar char="•"/>
              <a:defRPr sz="2400">
                <a:solidFill>
                  <a:srgbClr val="FF2600"/>
                </a:solidFill>
                <a:uFill>
                  <a:solidFill>
                    <a:srgbClr val="000000"/>
                  </a:solidFill>
                </a:uFill>
                <a:latin typeface="+mn-lt"/>
                <a:ea typeface="+mn-ea"/>
                <a:cs typeface="+mn-cs"/>
                <a:sym typeface="Arial"/>
              </a:defRPr>
            </a:pPr>
            <a:r>
              <a:t>Dramatic consequences:  Q</a:t>
            </a:r>
            <a:r>
              <a:rPr baseline="31999"/>
              <a:t>2</a:t>
            </a:r>
            <a:r>
              <a:t> &lt; Q</a:t>
            </a:r>
            <a:r>
              <a:rPr baseline="31999"/>
              <a:t>2</a:t>
            </a:r>
            <a:r>
              <a:rPr baseline="-5999"/>
              <a:t>S</a:t>
            </a:r>
            <a:r>
              <a:t>  </a:t>
            </a:r>
            <a:r>
              <a:rPr>
                <a:latin typeface="Symbol"/>
                <a:ea typeface="Symbol"/>
                <a:cs typeface="Symbol"/>
                <a:sym typeface="Symbol"/>
              </a:rPr>
              <a:t>Þ</a:t>
            </a:r>
            <a:r>
              <a:t>  </a:t>
            </a:r>
            <a:r>
              <a:rPr>
                <a:latin typeface="Symbol"/>
                <a:ea typeface="Symbol"/>
                <a:cs typeface="Symbol"/>
                <a:sym typeface="Symbol"/>
              </a:rPr>
              <a:t>a</a:t>
            </a:r>
            <a:r>
              <a:rPr baseline="-5999"/>
              <a:t>s</a:t>
            </a:r>
            <a:r>
              <a:t>(Q</a:t>
            </a:r>
            <a:r>
              <a:rPr baseline="31999"/>
              <a:t>2</a:t>
            </a:r>
            <a:r>
              <a:rPr baseline="-5999"/>
              <a:t>S</a:t>
            </a:r>
            <a:r>
              <a:t>)</a:t>
            </a:r>
          </a:p>
        </p:txBody>
      </p:sp>
      <p:pic>
        <p:nvPicPr>
          <p:cNvPr id="394" name="ggg.pdf" descr="ggg.pdf"/>
          <p:cNvPicPr>
            <a:picLocks noChangeAspect="1"/>
          </p:cNvPicPr>
          <p:nvPr/>
        </p:nvPicPr>
        <p:blipFill>
          <a:blip r:embed="rId4">
            <a:extLst/>
          </a:blip>
          <a:stretch>
            <a:fillRect/>
          </a:stretch>
        </p:blipFill>
        <p:spPr>
          <a:xfrm>
            <a:off x="776972" y="2619656"/>
            <a:ext cx="983344" cy="549679"/>
          </a:xfrm>
          <a:prstGeom prst="rect">
            <a:avLst/>
          </a:prstGeom>
          <a:ln w="12700"/>
        </p:spPr>
      </p:pic>
      <p:pic>
        <p:nvPicPr>
          <p:cNvPr id="395" name="ggg.pdf" descr="ggg.pdf"/>
          <p:cNvPicPr>
            <a:picLocks noChangeAspect="1"/>
          </p:cNvPicPr>
          <p:nvPr/>
        </p:nvPicPr>
        <p:blipFill>
          <a:blip r:embed="rId4">
            <a:extLst/>
          </a:blip>
          <a:stretch>
            <a:fillRect/>
          </a:stretch>
        </p:blipFill>
        <p:spPr>
          <a:xfrm rot="10800000">
            <a:off x="6471695" y="5531897"/>
            <a:ext cx="983343" cy="549679"/>
          </a:xfrm>
          <a:prstGeom prst="rect">
            <a:avLst/>
          </a:prstGeom>
          <a:ln w="12700"/>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0" presetID="1" grpId="1" fill="hold">
                                  <p:stCondLst>
                                    <p:cond delay="0"/>
                                  </p:stCondLst>
                                  <p:iterate type="el" backwards="0">
                                    <p:tmAbs val="0"/>
                                  </p:iterate>
                                  <p:childTnLst>
                                    <p:set>
                                      <p:cBhvr>
                                        <p:cTn id="6" fill="hold">
                                          <p:stCondLst>
                                            <p:cond delay="0"/>
                                          </p:stCondLst>
                                        </p:cTn>
                                        <p:tgtEl>
                                          <p:spTgt spid="392"/>
                                        </p:tgtEl>
                                        <p:attrNameLst>
                                          <p:attrName>style.visibility</p:attrName>
                                        </p:attrNameLst>
                                      </p:cBhvr>
                                      <p:to>
                                        <p:strVal val="hidden"/>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393"/>
                                        </p:tgtEl>
                                        <p:attrNameLst>
                                          <p:attrName>style.visibility</p:attrName>
                                        </p:attrNameLst>
                                      </p:cBhvr>
                                      <p:to>
                                        <p:strVal val="visible"/>
                                      </p:to>
                                    </p:set>
                                  </p:childTnLst>
                                </p:cTn>
                              </p:par>
                            </p:childTnLst>
                          </p:cTn>
                        </p:par>
                        <p:par>
                          <p:cTn id="10" fill="hold">
                            <p:stCondLst>
                              <p:cond delay="0"/>
                            </p:stCondLst>
                            <p:childTnLst>
                              <p:par>
                                <p:cTn id="11" presetClass="exit" nodeType="afterEffect" presetSubtype="0" presetID="1" grpId="3" fill="hold">
                                  <p:stCondLst>
                                    <p:cond delay="0"/>
                                  </p:stCondLst>
                                  <p:iterate type="el" backwards="0">
                                    <p:tmAbs val="0"/>
                                  </p:iterate>
                                  <p:childTnLst>
                                    <p:set>
                                      <p:cBhvr>
                                        <p:cTn id="12" fill="hold">
                                          <p:stCondLst>
                                            <p:cond delay="0"/>
                                          </p:stCondLst>
                                        </p:cTn>
                                        <p:tgtEl>
                                          <p:spTgt spid="395"/>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92" grpId="1"/>
      <p:bldP build="whole" bldLvl="1" animBg="1" rev="0" advAuto="0" spid="395" grpId="3"/>
      <p:bldP build="whole" bldLvl="1" animBg="1" rev="0" advAuto="0" spid="393" grpId="2"/>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7"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398" name="Gluon Saturation in Nuclei: The Oomph"/>
          <p:cNvSpPr txBox="1"/>
          <p:nvPr>
            <p:ph type="title"/>
          </p:nvPr>
        </p:nvSpPr>
        <p:spPr>
          <a:xfrm>
            <a:off x="85725" y="6350"/>
            <a:ext cx="8931275" cy="717550"/>
          </a:xfrm>
          <a:prstGeom prst="rect">
            <a:avLst/>
          </a:prstGeom>
        </p:spPr>
        <p:txBody>
          <a:bodyPr/>
          <a:lstStyle/>
          <a:p>
            <a:pPr/>
            <a:r>
              <a:t>Gluon Saturation in Nuclei: The Oomph</a:t>
            </a:r>
          </a:p>
        </p:txBody>
      </p:sp>
      <p:sp>
        <p:nvSpPr>
          <p:cNvPr id="399" name="Slide Number"/>
          <p:cNvSpPr txBox="1"/>
          <p:nvPr>
            <p:ph type="sldNum" sz="quarter" idx="2"/>
          </p:nvPr>
        </p:nvSpPr>
        <p:spPr>
          <a:xfrm>
            <a:off x="8738728" y="6553200"/>
            <a:ext cx="312069" cy="304800"/>
          </a:xfrm>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pic>
        <p:nvPicPr>
          <p:cNvPr id="400" name="Qs.pdf" descr="Qs.pdf"/>
          <p:cNvPicPr>
            <a:picLocks noChangeAspect="1"/>
          </p:cNvPicPr>
          <p:nvPr/>
        </p:nvPicPr>
        <p:blipFill>
          <a:blip r:embed="rId2">
            <a:extLst/>
          </a:blip>
          <a:srcRect l="0" t="10982" r="50265" b="1441"/>
          <a:stretch>
            <a:fillRect/>
          </a:stretch>
        </p:blipFill>
        <p:spPr>
          <a:xfrm>
            <a:off x="71137" y="811732"/>
            <a:ext cx="4671335" cy="4729314"/>
          </a:xfrm>
          <a:prstGeom prst="rect">
            <a:avLst/>
          </a:prstGeom>
          <a:ln w="12700"/>
        </p:spPr>
      </p:pic>
      <p:sp>
        <p:nvSpPr>
          <p:cNvPr id="401" name="Enhancement of QS with A: saturation regime reached at significantly lower energy in nuclei (and lower cost)"/>
          <p:cNvSpPr txBox="1"/>
          <p:nvPr/>
        </p:nvSpPr>
        <p:spPr>
          <a:xfrm>
            <a:off x="4851790" y="4949903"/>
            <a:ext cx="4143376" cy="157491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buClr>
                <a:srgbClr val="0329D6"/>
              </a:buClr>
              <a:buFont typeface="Times New Roman"/>
              <a:defRPr sz="2400">
                <a:uFill>
                  <a:solidFill>
                    <a:srgbClr val="000000"/>
                  </a:solidFill>
                </a:uFill>
                <a:latin typeface="+mn-lt"/>
                <a:ea typeface="+mn-ea"/>
                <a:cs typeface="+mn-cs"/>
                <a:sym typeface="Arial"/>
              </a:defRPr>
            </a:pPr>
            <a:r>
              <a:rPr>
                <a:solidFill>
                  <a:srgbClr val="021EAA"/>
                </a:solidFill>
                <a:uFill>
                  <a:solidFill>
                    <a:srgbClr val="0329D6"/>
                  </a:solidFill>
                </a:uFill>
              </a:rPr>
              <a:t>Enhancement of </a:t>
            </a:r>
            <a:r>
              <a:rPr i="1">
                <a:solidFill>
                  <a:srgbClr val="021EAA"/>
                </a:solidFill>
                <a:uFill>
                  <a:solidFill>
                    <a:srgbClr val="0329D6"/>
                  </a:solidFill>
                </a:uFill>
              </a:rPr>
              <a:t>Q</a:t>
            </a:r>
            <a:r>
              <a:rPr baseline="-25000" i="1">
                <a:solidFill>
                  <a:srgbClr val="021EAA"/>
                </a:solidFill>
                <a:uFill>
                  <a:solidFill>
                    <a:srgbClr val="0329D6"/>
                  </a:solidFill>
                </a:uFill>
              </a:rPr>
              <a:t>S</a:t>
            </a:r>
            <a:r>
              <a:rPr>
                <a:solidFill>
                  <a:srgbClr val="021EAA"/>
                </a:solidFill>
                <a:uFill>
                  <a:solidFill>
                    <a:srgbClr val="0329D6"/>
                  </a:solidFill>
                </a:uFill>
              </a:rPr>
              <a:t> with A</a:t>
            </a:r>
            <a:r>
              <a:rPr>
                <a:solidFill>
                  <a:srgbClr val="021EAA"/>
                </a:solidFill>
                <a:latin typeface="Symbol"/>
                <a:ea typeface="Symbol"/>
                <a:cs typeface="Symbol"/>
                <a:sym typeface="Symbol"/>
              </a:rPr>
              <a:t>:</a:t>
            </a:r>
            <a:r>
              <a:rPr>
                <a:solidFill>
                  <a:srgbClr val="021EAA"/>
                </a:solidFill>
                <a:latin typeface="Times New Roman"/>
                <a:ea typeface="Times New Roman"/>
                <a:cs typeface="Times New Roman"/>
                <a:sym typeface="Times New Roman"/>
              </a:rPr>
              <a:t> </a:t>
            </a:r>
            <a:r>
              <a:t>saturation regime reached at significantly lower energy in nuclei (and lower cost)</a:t>
            </a:r>
          </a:p>
        </p:txBody>
      </p:sp>
      <p:pic>
        <p:nvPicPr>
          <p:cNvPr id="402" name="image.pdf" descr="image.pdf"/>
          <p:cNvPicPr>
            <a:picLocks noChangeAspect="1"/>
          </p:cNvPicPr>
          <p:nvPr/>
        </p:nvPicPr>
        <p:blipFill>
          <a:blip r:embed="rId3">
            <a:extLst/>
          </a:blip>
          <a:stretch>
            <a:fillRect/>
          </a:stretch>
        </p:blipFill>
        <p:spPr>
          <a:xfrm>
            <a:off x="6139403" y="1188022"/>
            <a:ext cx="2857501" cy="1033565"/>
          </a:xfrm>
          <a:prstGeom prst="rect">
            <a:avLst/>
          </a:prstGeom>
          <a:ln w="12700">
            <a:miter lim="400000"/>
          </a:ln>
        </p:spPr>
      </p:pic>
      <p:pic>
        <p:nvPicPr>
          <p:cNvPr id="403" name="Untitled-1.png" descr="Untitled-1.png"/>
          <p:cNvPicPr>
            <a:picLocks noChangeAspect="0"/>
          </p:cNvPicPr>
          <p:nvPr/>
        </p:nvPicPr>
        <p:blipFill>
          <a:blip r:embed="rId4">
            <a:extLst/>
          </a:blip>
          <a:stretch>
            <a:fillRect/>
          </a:stretch>
        </p:blipFill>
        <p:spPr>
          <a:xfrm>
            <a:off x="4671069" y="1037911"/>
            <a:ext cx="1358901" cy="1765301"/>
          </a:xfrm>
          <a:prstGeom prst="rect">
            <a:avLst/>
          </a:prstGeom>
          <a:ln w="12700">
            <a:miter lim="400000"/>
          </a:ln>
        </p:spPr>
      </p:pic>
      <p:sp>
        <p:nvSpPr>
          <p:cNvPr id="404" name="Nucleus serves as amplifier of the saturation scale"/>
          <p:cNvSpPr txBox="1"/>
          <p:nvPr/>
        </p:nvSpPr>
        <p:spPr>
          <a:xfrm>
            <a:off x="381966" y="5628728"/>
            <a:ext cx="4049562"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400"/>
            </a:pPr>
            <a:r>
              <a:t>Nucleus serves as </a:t>
            </a:r>
            <a:r>
              <a:rPr b="1">
                <a:solidFill>
                  <a:srgbClr val="021EAA"/>
                </a:solidFill>
              </a:rPr>
              <a:t>amplifier </a:t>
            </a:r>
            <a:r>
              <a:rPr>
                <a:solidFill>
                  <a:srgbClr val="021EAA"/>
                </a:solidFill>
              </a:rPr>
              <a:t>of the saturation scale</a:t>
            </a:r>
            <a:r>
              <a:t> </a:t>
            </a:r>
          </a:p>
        </p:txBody>
      </p:sp>
      <p:sp>
        <p:nvSpPr>
          <p:cNvPr id="405" name="Probes interact over distances L ~ (2mN x)-1"/>
          <p:cNvSpPr txBox="1"/>
          <p:nvPr/>
        </p:nvSpPr>
        <p:spPr>
          <a:xfrm>
            <a:off x="4851790" y="2953403"/>
            <a:ext cx="4000901" cy="83595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1275" marR="41275" defTabSz="914400">
              <a:spcBef>
                <a:spcPts val="400"/>
              </a:spcBef>
              <a:defRPr sz="2800">
                <a:uFill>
                  <a:solidFill>
                    <a:srgbClr val="000000"/>
                  </a:solidFill>
                </a:uFill>
                <a:latin typeface="+mn-lt"/>
                <a:ea typeface="+mn-ea"/>
                <a:cs typeface="+mn-cs"/>
                <a:sym typeface="Arial"/>
              </a:defRPr>
            </a:pPr>
            <a:r>
              <a:rPr sz="2200"/>
              <a:t>Probes interact over distances </a:t>
            </a:r>
            <a:r>
              <a:rPr i="1" sz="2200">
                <a:latin typeface="Times New Roman"/>
                <a:ea typeface="Times New Roman"/>
                <a:cs typeface="Times New Roman"/>
                <a:sym typeface="Times New Roman"/>
              </a:rPr>
              <a:t>L</a:t>
            </a:r>
            <a:r>
              <a:rPr sz="2200"/>
              <a:t> ~ (2</a:t>
            </a:r>
            <a:r>
              <a:rPr i="1" sz="2200">
                <a:latin typeface="Times New Roman"/>
                <a:ea typeface="Times New Roman"/>
                <a:cs typeface="Times New Roman"/>
                <a:sym typeface="Times New Roman"/>
              </a:rPr>
              <a:t>m</a:t>
            </a:r>
            <a:r>
              <a:rPr baseline="-25000" i="1" sz="2200">
                <a:latin typeface="Times New Roman"/>
                <a:ea typeface="Times New Roman"/>
                <a:cs typeface="Times New Roman"/>
                <a:sym typeface="Times New Roman"/>
              </a:rPr>
              <a:t>N </a:t>
            </a:r>
            <a:r>
              <a:rPr i="1" sz="2200">
                <a:latin typeface="Times New Roman"/>
                <a:ea typeface="Times New Roman"/>
                <a:cs typeface="Times New Roman"/>
                <a:sym typeface="Times New Roman"/>
              </a:rPr>
              <a:t>x</a:t>
            </a:r>
            <a:r>
              <a:rPr sz="2200"/>
              <a:t>)</a:t>
            </a:r>
            <a:r>
              <a:rPr baseline="30239" sz="2500"/>
              <a:t>-1</a:t>
            </a:r>
          </a:p>
        </p:txBody>
      </p:sp>
      <p:sp>
        <p:nvSpPr>
          <p:cNvPr id="406" name="Probe interacts coherently with all nucleons for L &gt; 2 RA ~ A1/3"/>
          <p:cNvSpPr txBox="1"/>
          <p:nvPr/>
        </p:nvSpPr>
        <p:spPr>
          <a:xfrm>
            <a:off x="4851790" y="3831520"/>
            <a:ext cx="4143376" cy="82094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1275" marR="41275" defTabSz="914400">
              <a:spcBef>
                <a:spcPts val="400"/>
              </a:spcBef>
              <a:defRPr sz="2800">
                <a:uFill>
                  <a:solidFill>
                    <a:srgbClr val="000000"/>
                  </a:solidFill>
                </a:uFill>
                <a:latin typeface="+mn-lt"/>
                <a:ea typeface="+mn-ea"/>
                <a:cs typeface="+mn-cs"/>
                <a:sym typeface="Arial"/>
              </a:defRPr>
            </a:pPr>
            <a:r>
              <a:rPr baseline="-1999" sz="2200"/>
              <a:t>Probe interacts coherently with all nucleons for </a:t>
            </a:r>
            <a:r>
              <a:rPr i="1" sz="2200">
                <a:latin typeface="Times New Roman"/>
                <a:ea typeface="Times New Roman"/>
                <a:cs typeface="Times New Roman"/>
                <a:sym typeface="Times New Roman"/>
              </a:rPr>
              <a:t>L</a:t>
            </a:r>
            <a:r>
              <a:rPr i="1" sz="2200"/>
              <a:t> </a:t>
            </a:r>
            <a:r>
              <a:rPr sz="2200">
                <a:latin typeface="Symbol"/>
                <a:ea typeface="Symbol"/>
                <a:cs typeface="Symbol"/>
                <a:sym typeface="Symbol"/>
              </a:rPr>
              <a:t>&gt;</a:t>
            </a:r>
            <a:r>
              <a:rPr i="1" sz="2200"/>
              <a:t> 2 R</a:t>
            </a:r>
            <a:r>
              <a:rPr baseline="-25000" i="1" sz="2200"/>
              <a:t>A</a:t>
            </a:r>
            <a:r>
              <a:rPr i="1" sz="2200"/>
              <a:t> </a:t>
            </a:r>
            <a:r>
              <a:rPr sz="2200">
                <a:latin typeface="Symbol"/>
                <a:ea typeface="Symbol"/>
                <a:cs typeface="Symbol"/>
                <a:sym typeface="Symbol"/>
              </a:rPr>
              <a:t>~</a:t>
            </a:r>
            <a:r>
              <a:rPr i="1" sz="2200"/>
              <a:t> A</a:t>
            </a:r>
            <a:r>
              <a:rPr baseline="29999" i="1" sz="2200"/>
              <a:t>1/3</a:t>
            </a:r>
            <a:r>
              <a:rPr baseline="29999" sz="2200">
                <a:latin typeface="Symbol"/>
                <a:ea typeface="Symbol"/>
                <a:cs typeface="Symbol"/>
                <a:sym typeface="Symbol"/>
              </a:rPr>
              <a:t> </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8"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409" name="Gluon Saturation: Past Experimental Reach"/>
          <p:cNvSpPr txBox="1"/>
          <p:nvPr>
            <p:ph type="title"/>
          </p:nvPr>
        </p:nvSpPr>
        <p:spPr>
          <a:xfrm>
            <a:off x="106362" y="-11113"/>
            <a:ext cx="8931276" cy="717551"/>
          </a:xfrm>
          <a:prstGeom prst="rect">
            <a:avLst/>
          </a:prstGeom>
        </p:spPr>
        <p:txBody>
          <a:bodyPr/>
          <a:lstStyle>
            <a:lvl1pPr>
              <a:defRPr sz="3400"/>
            </a:lvl1pPr>
          </a:lstStyle>
          <a:p>
            <a:pPr/>
            <a:r>
              <a:t>Gluon Saturation: Past Experimental Reach</a:t>
            </a:r>
          </a:p>
        </p:txBody>
      </p:sp>
      <p:sp>
        <p:nvSpPr>
          <p:cNvPr id="41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pic>
        <p:nvPicPr>
          <p:cNvPr id="411" name="plotxQ2eA.pdf" descr="plotxQ2eA.pdf"/>
          <p:cNvPicPr>
            <a:picLocks noChangeAspect="1"/>
          </p:cNvPicPr>
          <p:nvPr/>
        </p:nvPicPr>
        <p:blipFill>
          <a:blip r:embed="rId2">
            <a:extLst/>
          </a:blip>
          <a:srcRect l="0" t="8110" r="8713" b="1396"/>
          <a:stretch>
            <a:fillRect/>
          </a:stretch>
        </p:blipFill>
        <p:spPr>
          <a:xfrm>
            <a:off x="3778071" y="926325"/>
            <a:ext cx="5230456" cy="3749293"/>
          </a:xfrm>
          <a:prstGeom prst="rect">
            <a:avLst/>
          </a:prstGeom>
          <a:ln w="12700"/>
        </p:spPr>
      </p:pic>
      <p:sp>
        <p:nvSpPr>
          <p:cNvPr id="412" name="Fixed Target DIS Experiment…"/>
          <p:cNvSpPr txBox="1"/>
          <p:nvPr/>
        </p:nvSpPr>
        <p:spPr>
          <a:xfrm>
            <a:off x="4330576" y="4724238"/>
            <a:ext cx="4571223" cy="178323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41275" marR="41275" defTabSz="914400">
              <a:spcBef>
                <a:spcPts val="400"/>
              </a:spcBef>
              <a:defRPr b="1" sz="2200">
                <a:solidFill>
                  <a:srgbClr val="021EAA"/>
                </a:solidFill>
                <a:uFill>
                  <a:solidFill>
                    <a:srgbClr val="000000"/>
                  </a:solidFill>
                </a:uFill>
                <a:latin typeface="+mn-lt"/>
                <a:ea typeface="+mn-ea"/>
                <a:cs typeface="+mn-cs"/>
                <a:sym typeface="Arial"/>
              </a:defRPr>
            </a:pPr>
            <a:r>
              <a:t>Fixed Target DIS Experiment</a:t>
            </a:r>
          </a:p>
          <a:p>
            <a:pPr lvl="1" marL="529736" marR="41275" indent="-234461" defTabSz="914400">
              <a:spcBef>
                <a:spcPts val="400"/>
              </a:spcBef>
              <a:buClr>
                <a:srgbClr val="FF2600"/>
              </a:buClr>
              <a:buSzPct val="150000"/>
              <a:buChar char="•"/>
              <a:defRPr sz="2200">
                <a:uFill>
                  <a:solidFill>
                    <a:srgbClr val="000000"/>
                  </a:solidFill>
                </a:uFill>
                <a:latin typeface="+mn-lt"/>
                <a:ea typeface="+mn-ea"/>
                <a:cs typeface="+mn-cs"/>
                <a:sym typeface="Arial"/>
              </a:defRPr>
            </a:pPr>
            <a:r>
              <a:t>eA, μA, νA</a:t>
            </a:r>
          </a:p>
          <a:p>
            <a:pPr lvl="1" marL="529736" marR="41275" indent="-234461" defTabSz="914400">
              <a:spcBef>
                <a:spcPts val="400"/>
              </a:spcBef>
              <a:buClr>
                <a:srgbClr val="FF2600"/>
              </a:buClr>
              <a:buSzPct val="150000"/>
              <a:buChar char="•"/>
              <a:defRPr sz="2200">
                <a:uFill>
                  <a:solidFill>
                    <a:srgbClr val="000000"/>
                  </a:solidFill>
                </a:uFill>
                <a:latin typeface="+mn-lt"/>
                <a:ea typeface="+mn-ea"/>
                <a:cs typeface="+mn-cs"/>
                <a:sym typeface="Arial"/>
              </a:defRPr>
            </a:pPr>
            <a:r>
              <a:t>Same marginal reach</a:t>
            </a:r>
          </a:p>
          <a:p>
            <a:pPr lvl="1" marL="529736" marR="41275" indent="-234461" defTabSz="914400">
              <a:spcBef>
                <a:spcPts val="400"/>
              </a:spcBef>
              <a:buClr>
                <a:srgbClr val="FF2600"/>
              </a:buClr>
              <a:buSzPct val="150000"/>
              <a:buChar char="•"/>
              <a:defRPr sz="2200">
                <a:uFill>
                  <a:solidFill>
                    <a:srgbClr val="000000"/>
                  </a:solidFill>
                </a:uFill>
                <a:latin typeface="+mn-lt"/>
                <a:ea typeface="+mn-ea"/>
                <a:cs typeface="+mn-cs"/>
                <a:sym typeface="Arial"/>
              </a:defRPr>
            </a:pPr>
            <a:r>
              <a:t>Only at low Q</a:t>
            </a:r>
            <a:r>
              <a:rPr baseline="31999"/>
              <a:t>2</a:t>
            </a:r>
            <a:r>
              <a:t> (Q</a:t>
            </a:r>
            <a:r>
              <a:rPr baseline="31999"/>
              <a:t>2 </a:t>
            </a:r>
            <a:r>
              <a:t>&lt; 1 GeV</a:t>
            </a:r>
            <a:r>
              <a:rPr baseline="31999"/>
              <a:t>2</a:t>
            </a:r>
            <a:r>
              <a:t>)</a:t>
            </a:r>
          </a:p>
        </p:txBody>
      </p:sp>
      <p:pic>
        <p:nvPicPr>
          <p:cNvPr id="413" name="c1.pdf" descr="c1.pdf"/>
          <p:cNvPicPr>
            <a:picLocks noChangeAspect="1"/>
          </p:cNvPicPr>
          <p:nvPr/>
        </p:nvPicPr>
        <p:blipFill>
          <a:blip r:embed="rId3">
            <a:extLst/>
          </a:blip>
          <a:srcRect l="0" t="3344" r="7378" b="0"/>
          <a:stretch>
            <a:fillRect/>
          </a:stretch>
        </p:blipFill>
        <p:spPr>
          <a:xfrm>
            <a:off x="60811" y="926325"/>
            <a:ext cx="3470482" cy="3749392"/>
          </a:xfrm>
          <a:prstGeom prst="rect">
            <a:avLst/>
          </a:prstGeom>
          <a:ln w="12700">
            <a:miter lim="400000"/>
          </a:ln>
        </p:spPr>
      </p:pic>
      <p:sp>
        <p:nvSpPr>
          <p:cNvPr id="414" name="HERA (ep)…"/>
          <p:cNvSpPr txBox="1"/>
          <p:nvPr>
            <p:ph type="body" sz="quarter" idx="1"/>
          </p:nvPr>
        </p:nvSpPr>
        <p:spPr>
          <a:xfrm>
            <a:off x="115397" y="4724238"/>
            <a:ext cx="4070885" cy="2074762"/>
          </a:xfrm>
          <a:prstGeom prst="rect">
            <a:avLst/>
          </a:prstGeom>
        </p:spPr>
        <p:txBody>
          <a:bodyPr/>
          <a:lstStyle/>
          <a:p>
            <a:pPr>
              <a:defRPr b="1" sz="2200">
                <a:solidFill>
                  <a:srgbClr val="021EAA"/>
                </a:solidFill>
              </a:defRPr>
            </a:pPr>
            <a:r>
              <a:t>HERA (ep)</a:t>
            </a:r>
          </a:p>
          <a:p>
            <a:pPr lvl="1" marL="275736" indent="-234461">
              <a:defRPr sz="2200"/>
            </a:pPr>
            <a:r>
              <a:t>Marginal reach of Q</a:t>
            </a:r>
            <a:r>
              <a:rPr baseline="-5999"/>
              <a:t>s</a:t>
            </a:r>
          </a:p>
          <a:p>
            <a:pPr lvl="1" marL="275736" indent="-234461">
              <a:defRPr sz="2200"/>
            </a:pPr>
            <a:r>
              <a:t>Only at low Q</a:t>
            </a:r>
            <a:r>
              <a:rPr baseline="31999"/>
              <a:t>2</a:t>
            </a:r>
            <a:r>
              <a:t> making comparison with perturbative QCD impossible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411"/>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41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xit" nodeType="clickEffect" presetSubtype="0" presetID="1" grpId="3" fill="hold">
                                  <p:stCondLst>
                                    <p:cond delay="0"/>
                                  </p:stCondLst>
                                  <p:iterate type="el" backwards="0">
                                    <p:tmAbs val="0"/>
                                  </p:iterate>
                                  <p:childTnLst>
                                    <p:set>
                                      <p:cBhvr>
                                        <p:cTn id="13" fill="hold">
                                          <p:stCondLst>
                                            <p:cond delay="0"/>
                                          </p:stCondLst>
                                        </p:cTn>
                                        <p:tgtEl>
                                          <p:spTgt spid="411"/>
                                        </p:tgtEl>
                                        <p:attrNameLst>
                                          <p:attrName>style.visibility</p:attrName>
                                        </p:attrNameLst>
                                      </p:cBhvr>
                                      <p:to>
                                        <p:strVal val="hidden"/>
                                      </p:to>
                                    </p:set>
                                  </p:childTnLst>
                                </p:cTn>
                              </p:par>
                            </p:childTnLst>
                          </p:cTn>
                        </p:par>
                        <p:par>
                          <p:cTn id="14" fill="hold">
                            <p:stCondLst>
                              <p:cond delay="0"/>
                            </p:stCondLst>
                            <p:childTnLst>
                              <p:par>
                                <p:cTn id="15" presetClass="exit" nodeType="afterEffect" presetSubtype="0" presetID="1" grpId="4" fill="hold">
                                  <p:stCondLst>
                                    <p:cond delay="0"/>
                                  </p:stCondLst>
                                  <p:iterate type="el" backwards="0">
                                    <p:tmAbs val="0"/>
                                  </p:iterate>
                                  <p:childTnLst>
                                    <p:set>
                                      <p:cBhvr>
                                        <p:cTn id="16" fill="hold">
                                          <p:stCondLst>
                                            <p:cond delay="0"/>
                                          </p:stCondLst>
                                        </p:cTn>
                                        <p:tgtEl>
                                          <p:spTgt spid="412"/>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11" grpId="1"/>
      <p:bldP build="whole" bldLvl="1" animBg="1" rev="0" advAuto="0" spid="412" grpId="2"/>
      <p:bldP build="whole" bldLvl="1" animBg="1" rev="0" advAuto="0" spid="411" grpId="3"/>
      <p:bldP build="whole" bldLvl="1" animBg="1" rev="0" advAuto="0" spid="412" grpId="4"/>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106" name="Studying Matter at Small Scales"/>
          <p:cNvSpPr txBox="1"/>
          <p:nvPr>
            <p:ph type="title"/>
          </p:nvPr>
        </p:nvSpPr>
        <p:spPr>
          <a:xfrm>
            <a:off x="106362" y="31750"/>
            <a:ext cx="8931276" cy="717550"/>
          </a:xfrm>
          <a:prstGeom prst="rect">
            <a:avLst/>
          </a:prstGeom>
        </p:spPr>
        <p:txBody>
          <a:bodyPr/>
          <a:lstStyle/>
          <a:p>
            <a:pPr/>
            <a:r>
              <a:t>Studying Matter at Small Scales</a:t>
            </a:r>
          </a:p>
        </p:txBody>
      </p:sp>
      <p:sp>
        <p:nvSpPr>
          <p:cNvPr id="107" name="Slide Number"/>
          <p:cNvSpPr txBox="1"/>
          <p:nvPr>
            <p:ph type="sldNum" sz="quarter" idx="2"/>
          </p:nvPr>
        </p:nvSpPr>
        <p:spPr>
          <a:xfrm>
            <a:off x="8738728" y="6553200"/>
            <a:ext cx="312069" cy="304800"/>
          </a:xfrm>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pic>
        <p:nvPicPr>
          <p:cNvPr id="108" name="Light Microscope.pdf" descr="Light Microscope.pdf"/>
          <p:cNvPicPr>
            <a:picLocks noChangeAspect="1"/>
          </p:cNvPicPr>
          <p:nvPr/>
        </p:nvPicPr>
        <p:blipFill>
          <a:blip r:embed="rId2">
            <a:extLst/>
          </a:blip>
          <a:stretch>
            <a:fillRect/>
          </a:stretch>
        </p:blipFill>
        <p:spPr>
          <a:xfrm>
            <a:off x="177800" y="876300"/>
            <a:ext cx="3479800" cy="1143000"/>
          </a:xfrm>
          <a:prstGeom prst="rect">
            <a:avLst/>
          </a:prstGeom>
          <a:ln w="12700"/>
        </p:spPr>
      </p:pic>
      <p:pic>
        <p:nvPicPr>
          <p:cNvPr id="109" name="Electron Microscope.pdf" descr="Electron Microscope.pdf"/>
          <p:cNvPicPr>
            <a:picLocks noChangeAspect="1"/>
          </p:cNvPicPr>
          <p:nvPr/>
        </p:nvPicPr>
        <p:blipFill>
          <a:blip r:embed="rId3">
            <a:extLst/>
          </a:blip>
          <a:stretch>
            <a:fillRect/>
          </a:stretch>
        </p:blipFill>
        <p:spPr>
          <a:xfrm>
            <a:off x="4433485" y="876300"/>
            <a:ext cx="4531361" cy="1143000"/>
          </a:xfrm>
          <a:prstGeom prst="rect">
            <a:avLst/>
          </a:prstGeom>
          <a:ln w="12700"/>
        </p:spPr>
      </p:pic>
      <p:pic>
        <p:nvPicPr>
          <p:cNvPr id="110" name="Probe.pdf" descr="Probe.pdf"/>
          <p:cNvPicPr>
            <a:picLocks noChangeAspect="1"/>
          </p:cNvPicPr>
          <p:nvPr/>
        </p:nvPicPr>
        <p:blipFill>
          <a:blip r:embed="rId4">
            <a:extLst/>
          </a:blip>
          <a:stretch>
            <a:fillRect/>
          </a:stretch>
        </p:blipFill>
        <p:spPr>
          <a:xfrm>
            <a:off x="685800" y="3022600"/>
            <a:ext cx="2960655" cy="2628900"/>
          </a:xfrm>
          <a:prstGeom prst="rect">
            <a:avLst/>
          </a:prstGeom>
          <a:ln w="12700"/>
        </p:spPr>
      </p:pic>
      <p:pic>
        <p:nvPicPr>
          <p:cNvPr id="111" name="Probe.pdf" descr="Probe.pdf"/>
          <p:cNvPicPr>
            <a:picLocks noChangeAspect="1"/>
          </p:cNvPicPr>
          <p:nvPr/>
        </p:nvPicPr>
        <p:blipFill>
          <a:blip r:embed="rId5">
            <a:extLst/>
          </a:blip>
          <a:stretch>
            <a:fillRect/>
          </a:stretch>
        </p:blipFill>
        <p:spPr>
          <a:xfrm>
            <a:off x="5575300" y="2070100"/>
            <a:ext cx="2668761" cy="4432300"/>
          </a:xfrm>
          <a:prstGeom prst="rect">
            <a:avLst/>
          </a:prstGeom>
          <a:ln w="12700"/>
        </p:spPr>
      </p:pic>
      <p:pic>
        <p:nvPicPr>
          <p:cNvPr id="112" name="Fixed Target Particle .pdf" descr="Fixed Target Particle .pdf"/>
          <p:cNvPicPr>
            <a:picLocks noChangeAspect="1"/>
          </p:cNvPicPr>
          <p:nvPr/>
        </p:nvPicPr>
        <p:blipFill>
          <a:blip r:embed="rId6">
            <a:extLst/>
          </a:blip>
          <a:stretch>
            <a:fillRect/>
          </a:stretch>
        </p:blipFill>
        <p:spPr>
          <a:xfrm>
            <a:off x="200377" y="2262632"/>
            <a:ext cx="4127501" cy="1485901"/>
          </a:xfrm>
          <a:prstGeom prst="rect">
            <a:avLst/>
          </a:prstGeom>
          <a:ln w="12700"/>
        </p:spPr>
      </p:pic>
      <p:grpSp>
        <p:nvGrpSpPr>
          <p:cNvPr id="118" name="Group"/>
          <p:cNvGrpSpPr/>
          <p:nvPr/>
        </p:nvGrpSpPr>
        <p:grpSpPr>
          <a:xfrm>
            <a:off x="88689" y="3830899"/>
            <a:ext cx="9036336" cy="2840992"/>
            <a:chOff x="0" y="0"/>
            <a:chExt cx="9036334" cy="2840990"/>
          </a:xfrm>
        </p:grpSpPr>
        <p:pic>
          <p:nvPicPr>
            <p:cNvPr id="113" name="Electron Acceleratorelectrons..pdf" descr="Electron Acceleratorelectrons..pdf"/>
            <p:cNvPicPr>
              <a:picLocks noChangeAspect="1"/>
            </p:cNvPicPr>
            <p:nvPr/>
          </p:nvPicPr>
          <p:blipFill>
            <a:blip r:embed="rId7">
              <a:extLst/>
            </a:blip>
            <a:stretch>
              <a:fillRect/>
            </a:stretch>
          </p:blipFill>
          <p:spPr>
            <a:xfrm rot="5400000">
              <a:off x="5281428" y="-1794532"/>
              <a:ext cx="1350313" cy="6159501"/>
            </a:xfrm>
            <a:prstGeom prst="rect">
              <a:avLst/>
            </a:prstGeom>
            <a:ln w="12700" cap="flat">
              <a:noFill/>
              <a:round/>
            </a:ln>
            <a:effectLst/>
          </p:spPr>
        </p:pic>
        <p:pic>
          <p:nvPicPr>
            <p:cNvPr id="114" name="droppedImage.pdf" descr="droppedImage.pdf"/>
            <p:cNvPicPr>
              <a:picLocks noChangeAspect="1"/>
            </p:cNvPicPr>
            <p:nvPr/>
          </p:nvPicPr>
          <p:blipFill>
            <a:blip r:embed="rId8">
              <a:extLst/>
            </a:blip>
            <a:stretch>
              <a:fillRect/>
            </a:stretch>
          </p:blipFill>
          <p:spPr>
            <a:xfrm rot="5400000">
              <a:off x="26429" y="-26430"/>
              <a:ext cx="2741142" cy="2794001"/>
            </a:xfrm>
            <a:prstGeom prst="rect">
              <a:avLst/>
            </a:prstGeom>
            <a:ln w="12700" cap="flat">
              <a:noFill/>
              <a:round/>
            </a:ln>
            <a:effectLst/>
          </p:spPr>
        </p:pic>
        <p:pic>
          <p:nvPicPr>
            <p:cNvPr id="115" name="droppedImage.pdf" descr="droppedImage.pdf"/>
            <p:cNvPicPr>
              <a:picLocks noChangeAspect="1"/>
            </p:cNvPicPr>
            <p:nvPr/>
          </p:nvPicPr>
          <p:blipFill>
            <a:blip r:embed="rId9">
              <a:extLst/>
            </a:blip>
            <a:stretch>
              <a:fillRect/>
            </a:stretch>
          </p:blipFill>
          <p:spPr>
            <a:xfrm rot="4142355">
              <a:off x="2524444" y="1838027"/>
              <a:ext cx="876301" cy="106348"/>
            </a:xfrm>
            <a:prstGeom prst="rect">
              <a:avLst/>
            </a:prstGeom>
            <a:ln w="12700" cap="flat">
              <a:noFill/>
              <a:round/>
            </a:ln>
            <a:effectLst/>
          </p:spPr>
        </p:pic>
        <p:sp>
          <p:nvSpPr>
            <p:cNvPr id="116" name="Target"/>
            <p:cNvSpPr txBox="1"/>
            <p:nvPr/>
          </p:nvSpPr>
          <p:spPr>
            <a:xfrm>
              <a:off x="3162510" y="2239700"/>
              <a:ext cx="860882" cy="3853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marL="40639" marR="40639" defTabSz="914400">
                <a:defRPr sz="2000">
                  <a:uFill>
                    <a:solidFill>
                      <a:srgbClr val="000000"/>
                    </a:solidFill>
                  </a:uFill>
                  <a:latin typeface="+mn-lt"/>
                  <a:ea typeface="+mn-ea"/>
                  <a:cs typeface="+mn-cs"/>
                  <a:sym typeface="Arial"/>
                </a:defRPr>
              </a:lvl1pPr>
            </a:lstStyle>
            <a:p>
              <a:pPr/>
              <a:r>
                <a:t>Target</a:t>
              </a:r>
            </a:p>
          </p:txBody>
        </p:sp>
        <p:sp>
          <p:nvSpPr>
            <p:cNvPr id="117" name="Detector"/>
            <p:cNvSpPr txBox="1"/>
            <p:nvPr/>
          </p:nvSpPr>
          <p:spPr>
            <a:xfrm>
              <a:off x="927310" y="2455600"/>
              <a:ext cx="1114882" cy="3853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marL="40639" marR="40639" defTabSz="914400">
                <a:defRPr sz="2000">
                  <a:uFill>
                    <a:solidFill>
                      <a:srgbClr val="000000"/>
                    </a:solidFill>
                  </a:uFill>
                  <a:latin typeface="+mn-lt"/>
                  <a:ea typeface="+mn-ea"/>
                  <a:cs typeface="+mn-cs"/>
                  <a:sym typeface="Arial"/>
                </a:defRPr>
              </a:lvl1pPr>
            </a:lstStyle>
            <a:p>
              <a:pPr/>
              <a:r>
                <a:t>Detector</a:t>
              </a:r>
            </a:p>
          </p:txBody>
        </p:sp>
      </p:grpSp>
      <p:sp>
        <p:nvSpPr>
          <p:cNvPr id="119" name="SLAC, EMC, NMC, E665, BCDMS,…"/>
          <p:cNvSpPr txBox="1"/>
          <p:nvPr/>
        </p:nvSpPr>
        <p:spPr>
          <a:xfrm>
            <a:off x="4429599" y="6062470"/>
            <a:ext cx="4539134" cy="7528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200">
                <a:latin typeface="+mn-lt"/>
                <a:ea typeface="+mn-ea"/>
                <a:cs typeface="+mn-cs"/>
                <a:sym typeface="Arial"/>
              </a:defRPr>
            </a:pPr>
            <a:r>
              <a:rPr>
                <a:solidFill>
                  <a:srgbClr val="008000"/>
                </a:solidFill>
              </a:rPr>
              <a:t>SLAC, EMC, NMC, E665, BCDMS,</a:t>
            </a:r>
            <a:endParaRPr>
              <a:solidFill>
                <a:srgbClr val="008000"/>
              </a:solidFill>
            </a:endParaRPr>
          </a:p>
          <a:p>
            <a:pPr>
              <a:defRPr sz="2200">
                <a:latin typeface="+mn-lt"/>
                <a:ea typeface="+mn-ea"/>
                <a:cs typeface="+mn-cs"/>
                <a:sym typeface="Arial"/>
              </a:defRPr>
            </a:pPr>
            <a:r>
              <a:rPr>
                <a:solidFill>
                  <a:srgbClr val="008000"/>
                </a:solidFill>
              </a:rPr>
              <a:t>HERMES, JLab, COMPASS,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09"/>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11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xit" nodeType="clickEffect" presetSubtype="0" presetID="1" grpId="3" fill="hold">
                                  <p:stCondLst>
                                    <p:cond delay="0"/>
                                  </p:stCondLst>
                                  <p:iterate type="el" backwards="0">
                                    <p:tmAbs val="0"/>
                                  </p:iterate>
                                  <p:childTnLst>
                                    <p:set>
                                      <p:cBhvr>
                                        <p:cTn id="13" fill="hold">
                                          <p:stCondLst>
                                            <p:cond delay="0"/>
                                          </p:stCondLst>
                                        </p:cTn>
                                        <p:tgtEl>
                                          <p:spTgt spid="110"/>
                                        </p:tgtEl>
                                        <p:attrNameLst>
                                          <p:attrName>style.visibility</p:attrName>
                                        </p:attrNameLst>
                                      </p:cBhvr>
                                      <p:to>
                                        <p:strVal val="hidden"/>
                                      </p:to>
                                    </p:set>
                                  </p:childTnLst>
                                </p:cTn>
                              </p:par>
                            </p:childTnLst>
                          </p:cTn>
                        </p:par>
                        <p:par>
                          <p:cTn id="14" fill="hold">
                            <p:stCondLst>
                              <p:cond delay="0"/>
                            </p:stCondLst>
                            <p:childTnLst>
                              <p:par>
                                <p:cTn id="15" presetClass="exit" nodeType="afterEffect" presetSubtype="0" presetID="1" grpId="4" fill="hold">
                                  <p:stCondLst>
                                    <p:cond delay="0"/>
                                  </p:stCondLst>
                                  <p:iterate type="el" backwards="0">
                                    <p:tmAbs val="0"/>
                                  </p:iterate>
                                  <p:childTnLst>
                                    <p:set>
                                      <p:cBhvr>
                                        <p:cTn id="16" fill="hold">
                                          <p:stCondLst>
                                            <p:cond delay="0"/>
                                          </p:stCondLst>
                                        </p:cTn>
                                        <p:tgtEl>
                                          <p:spTgt spid="111"/>
                                        </p:tgtEl>
                                        <p:attrNameLst>
                                          <p:attrName>style.visibility</p:attrName>
                                        </p:attrNameLst>
                                      </p:cBhvr>
                                      <p:to>
                                        <p:strVal val="hidden"/>
                                      </p:to>
                                    </p:set>
                                  </p:childTnLst>
                                </p:cTn>
                              </p:par>
                            </p:childTnLst>
                          </p:cTn>
                        </p:par>
                        <p:par>
                          <p:cTn id="17" fill="hold">
                            <p:stCondLst>
                              <p:cond delay="0"/>
                            </p:stCondLst>
                            <p:childTnLst>
                              <p:par>
                                <p:cTn id="18" presetClass="entr" nodeType="afterEffect" presetSubtype="0" presetID="1" grpId="5" fill="hold">
                                  <p:stCondLst>
                                    <p:cond delay="0"/>
                                  </p:stCondLst>
                                  <p:iterate type="el" backwards="0">
                                    <p:tmAbs val="0"/>
                                  </p:iterate>
                                  <p:childTnLst>
                                    <p:set>
                                      <p:cBhvr>
                                        <p:cTn id="19" fill="hold"/>
                                        <p:tgtEl>
                                          <p:spTgt spid="112"/>
                                        </p:tgtEl>
                                        <p:attrNameLst>
                                          <p:attrName>style.visibility</p:attrName>
                                        </p:attrNameLst>
                                      </p:cBhvr>
                                      <p:to>
                                        <p:strVal val="visible"/>
                                      </p:to>
                                    </p:set>
                                  </p:childTnLst>
                                </p:cTn>
                              </p:par>
                            </p:childTnLst>
                          </p:cTn>
                        </p:par>
                        <p:par>
                          <p:cTn id="20" fill="hold">
                            <p:stCondLst>
                              <p:cond delay="0"/>
                            </p:stCondLst>
                            <p:childTnLst>
                              <p:par>
                                <p:cTn id="21" presetClass="entr" nodeType="afterEffect" presetSubtype="0" presetID="1" grpId="6" fill="hold">
                                  <p:stCondLst>
                                    <p:cond delay="0"/>
                                  </p:stCondLst>
                                  <p:iterate type="el" backwards="0">
                                    <p:tmAbs val="0"/>
                                  </p:iterate>
                                  <p:childTnLst>
                                    <p:set>
                                      <p:cBhvr>
                                        <p:cTn id="22" fill="hold"/>
                                        <p:tgtEl>
                                          <p:spTgt spid="118"/>
                                        </p:tgtEl>
                                        <p:attrNameLst>
                                          <p:attrName>style.visibility</p:attrName>
                                        </p:attrNameLst>
                                      </p:cBhvr>
                                      <p:to>
                                        <p:strVal val="visible"/>
                                      </p:to>
                                    </p:set>
                                  </p:childTnLst>
                                </p:cTn>
                              </p:par>
                            </p:childTnLst>
                          </p:cTn>
                        </p:par>
                        <p:par>
                          <p:cTn id="23" fill="hold">
                            <p:stCondLst>
                              <p:cond delay="0"/>
                            </p:stCondLst>
                            <p:childTnLst>
                              <p:par>
                                <p:cTn id="24" presetClass="entr" nodeType="afterEffect" presetSubtype="0" presetID="1" grpId="7" fill="hold">
                                  <p:stCondLst>
                                    <p:cond delay="500"/>
                                  </p:stCondLst>
                                  <p:iterate type="el" backwards="0">
                                    <p:tmAbs val="0"/>
                                  </p:iterate>
                                  <p:childTnLst>
                                    <p:set>
                                      <p:cBhvr>
                                        <p:cTn id="25" fill="hold"/>
                                        <p:tgtEl>
                                          <p:spTgt spid="11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9" grpId="1"/>
      <p:bldP build="whole" bldLvl="1" animBg="1" rev="0" advAuto="0" spid="119" grpId="7"/>
      <p:bldP build="whole" bldLvl="1" animBg="1" rev="0" advAuto="0" spid="111" grpId="2"/>
      <p:bldP build="whole" bldLvl="1" animBg="1" rev="0" advAuto="0" spid="112" grpId="5"/>
      <p:bldP build="whole" bldLvl="1" animBg="1" rev="0" advAuto="0" spid="110" grpId="3"/>
      <p:bldP build="whole" bldLvl="1" animBg="1" rev="0" advAuto="0" spid="118" grpId="6"/>
      <p:bldP build="whole" bldLvl="1" animBg="1" rev="0" advAuto="0" spid="111" grpId="4"/>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6"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417" name="Gluon Saturation: √s Matters"/>
          <p:cNvSpPr txBox="1"/>
          <p:nvPr>
            <p:ph type="title"/>
          </p:nvPr>
        </p:nvSpPr>
        <p:spPr>
          <a:xfrm>
            <a:off x="106362" y="-11113"/>
            <a:ext cx="8931276" cy="717551"/>
          </a:xfrm>
          <a:prstGeom prst="rect">
            <a:avLst/>
          </a:prstGeom>
        </p:spPr>
        <p:txBody>
          <a:bodyPr/>
          <a:lstStyle>
            <a:lvl1pPr>
              <a:defRPr sz="3400"/>
            </a:lvl1pPr>
          </a:lstStyle>
          <a:p>
            <a:pPr/>
            <a:r>
              <a:t>Gluon Saturation: √s Matters</a:t>
            </a:r>
          </a:p>
        </p:txBody>
      </p:sp>
      <p:sp>
        <p:nvSpPr>
          <p:cNvPr id="41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sp>
        <p:nvSpPr>
          <p:cNvPr id="419" name="Future EIC:…"/>
          <p:cNvSpPr txBox="1"/>
          <p:nvPr/>
        </p:nvSpPr>
        <p:spPr>
          <a:xfrm>
            <a:off x="5058712" y="725864"/>
            <a:ext cx="3955820" cy="58575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41275" marR="41275" defTabSz="914400">
              <a:spcBef>
                <a:spcPts val="400"/>
              </a:spcBef>
              <a:defRPr b="1" sz="2400">
                <a:solidFill>
                  <a:srgbClr val="021EAA"/>
                </a:solidFill>
                <a:uFill>
                  <a:solidFill>
                    <a:srgbClr val="000000"/>
                  </a:solidFill>
                </a:uFill>
                <a:latin typeface="+mn-lt"/>
                <a:ea typeface="+mn-ea"/>
                <a:cs typeface="+mn-cs"/>
                <a:sym typeface="Arial"/>
              </a:defRPr>
            </a:pPr>
            <a:r>
              <a:t>Future EIC: </a:t>
            </a:r>
          </a:p>
          <a:p>
            <a:pPr lvl="1" marL="529736" marR="41275" indent="-234461" defTabSz="914400">
              <a:spcBef>
                <a:spcPts val="400"/>
              </a:spcBef>
              <a:buClr>
                <a:srgbClr val="FF2600"/>
              </a:buClr>
              <a:buSzPct val="150000"/>
              <a:buChar char="•"/>
              <a:defRPr sz="2300">
                <a:uFill>
                  <a:solidFill>
                    <a:srgbClr val="000000"/>
                  </a:solidFill>
                </a:uFill>
                <a:latin typeface="+mn-lt"/>
                <a:ea typeface="+mn-ea"/>
                <a:cs typeface="+mn-cs"/>
                <a:sym typeface="Arial"/>
              </a:defRPr>
            </a:pPr>
            <a:r>
              <a:t>Need to push into regime where comparison with our current understanding can be made </a:t>
            </a:r>
            <a:r>
              <a:rPr>
                <a:latin typeface="Symbol"/>
                <a:ea typeface="Symbol"/>
                <a:cs typeface="Symbol"/>
                <a:sym typeface="Symbol"/>
              </a:rPr>
              <a:t>Þ </a:t>
            </a:r>
            <a:r>
              <a:t>Q</a:t>
            </a:r>
            <a:r>
              <a:rPr baseline="31999"/>
              <a:t>2</a:t>
            </a:r>
            <a:r>
              <a:t> &gt; 1 GeV/c</a:t>
            </a:r>
            <a:r>
              <a:rPr baseline="31999"/>
              <a:t>2</a:t>
            </a:r>
            <a:endParaRPr baseline="31999"/>
          </a:p>
          <a:p>
            <a:pPr lvl="1" marL="529736" marR="41275" indent="-234461" defTabSz="914400">
              <a:spcBef>
                <a:spcPts val="400"/>
              </a:spcBef>
              <a:buClr>
                <a:srgbClr val="FF2600"/>
              </a:buClr>
              <a:buSzPct val="150000"/>
              <a:buChar char="•"/>
              <a:defRPr sz="2300">
                <a:uFill>
                  <a:solidFill>
                    <a:srgbClr val="000000"/>
                  </a:solidFill>
                </a:uFill>
                <a:latin typeface="+mn-lt"/>
                <a:ea typeface="+mn-ea"/>
                <a:cs typeface="+mn-cs"/>
                <a:sym typeface="Arial"/>
              </a:defRPr>
            </a:pPr>
            <a:r>
              <a:t>Require lever arm in </a:t>
            </a:r>
            <a:r>
              <a:rPr i="1"/>
              <a:t>Q</a:t>
            </a:r>
            <a:r>
              <a:t>, </a:t>
            </a:r>
            <a:r>
              <a:rPr i="1"/>
              <a:t>x</a:t>
            </a:r>
            <a:r>
              <a:t>, and </a:t>
            </a:r>
            <a:r>
              <a:rPr i="1"/>
              <a:t>A</a:t>
            </a:r>
            <a:r>
              <a:t> to study evolution</a:t>
            </a:r>
          </a:p>
          <a:p>
            <a:pPr lvl="1" marL="529736" marR="41275" indent="-234461" defTabSz="914400">
              <a:spcBef>
                <a:spcPts val="400"/>
              </a:spcBef>
              <a:buClr>
                <a:srgbClr val="FF2600"/>
              </a:buClr>
              <a:buSzPct val="150000"/>
              <a:buChar char="•"/>
              <a:defRPr sz="2300">
                <a:uFill>
                  <a:solidFill>
                    <a:srgbClr val="000000"/>
                  </a:solidFill>
                </a:uFill>
                <a:latin typeface="+mn-lt"/>
                <a:ea typeface="+mn-ea"/>
                <a:cs typeface="+mn-cs"/>
                <a:sym typeface="Arial"/>
              </a:defRPr>
            </a:pPr>
          </a:p>
          <a:p>
            <a:pPr lvl="1" marL="529736" marR="41275" indent="-234461" defTabSz="914400">
              <a:spcBef>
                <a:spcPts val="400"/>
              </a:spcBef>
              <a:buClr>
                <a:srgbClr val="FF2600"/>
              </a:buClr>
              <a:buSzPct val="150000"/>
              <a:buChar char="•"/>
              <a:defRPr sz="2300">
                <a:uFill>
                  <a:solidFill>
                    <a:srgbClr val="000000"/>
                  </a:solidFill>
                </a:uFill>
                <a:latin typeface="+mn-lt"/>
                <a:ea typeface="+mn-ea"/>
                <a:cs typeface="+mn-cs"/>
                <a:sym typeface="Arial"/>
              </a:defRPr>
            </a:pPr>
          </a:p>
          <a:p>
            <a:pPr lvl="1" marL="529736" marR="41275" indent="-234461" defTabSz="914400">
              <a:spcBef>
                <a:spcPts val="400"/>
              </a:spcBef>
              <a:buClr>
                <a:srgbClr val="FF2600"/>
              </a:buClr>
              <a:buSzPct val="150000"/>
              <a:buChar char="•"/>
              <a:defRPr sz="2300">
                <a:uFill>
                  <a:solidFill>
                    <a:srgbClr val="000000"/>
                  </a:solidFill>
                </a:uFill>
                <a:latin typeface="+mn-lt"/>
                <a:ea typeface="+mn-ea"/>
                <a:cs typeface="+mn-cs"/>
                <a:sym typeface="Arial"/>
              </a:defRPr>
            </a:pPr>
          </a:p>
          <a:p>
            <a:pPr lvl="1" marL="529736" marR="41275" indent="-234461" defTabSz="914400">
              <a:spcBef>
                <a:spcPts val="400"/>
              </a:spcBef>
              <a:buClr>
                <a:srgbClr val="FF2600"/>
              </a:buClr>
              <a:buSzPct val="150000"/>
              <a:buChar char="•"/>
              <a:defRPr sz="2300">
                <a:uFill>
                  <a:solidFill>
                    <a:srgbClr val="000000"/>
                  </a:solidFill>
                </a:uFill>
                <a:latin typeface="+mn-lt"/>
                <a:ea typeface="+mn-ea"/>
                <a:cs typeface="+mn-cs"/>
                <a:sym typeface="Arial"/>
              </a:defRPr>
            </a:pPr>
            <a:r>
              <a:t>Need to push for highest energy (money can afford) and heaviest ions</a:t>
            </a:r>
          </a:p>
        </p:txBody>
      </p:sp>
      <p:pic>
        <p:nvPicPr>
          <p:cNvPr id="420" name="image56.pdf" descr="image56.pdf"/>
          <p:cNvPicPr>
            <a:picLocks noChangeAspect="1"/>
          </p:cNvPicPr>
          <p:nvPr/>
        </p:nvPicPr>
        <p:blipFill>
          <a:blip r:embed="rId2">
            <a:extLst/>
          </a:blip>
          <a:stretch>
            <a:fillRect/>
          </a:stretch>
        </p:blipFill>
        <p:spPr>
          <a:xfrm>
            <a:off x="63939" y="872358"/>
            <a:ext cx="5046135" cy="3749970"/>
          </a:xfrm>
          <a:prstGeom prst="rect">
            <a:avLst/>
          </a:prstGeom>
          <a:ln w="12700">
            <a:miter lim="400000"/>
          </a:ln>
        </p:spPr>
      </p:pic>
      <p:pic>
        <p:nvPicPr>
          <p:cNvPr id="421" name="image57.tif" descr="image57.tif"/>
          <p:cNvPicPr>
            <a:picLocks noChangeAspect="1"/>
          </p:cNvPicPr>
          <p:nvPr/>
        </p:nvPicPr>
        <p:blipFill>
          <a:blip r:embed="rId3">
            <a:extLst/>
          </a:blip>
          <a:stretch>
            <a:fillRect/>
          </a:stretch>
        </p:blipFill>
        <p:spPr>
          <a:xfrm>
            <a:off x="238101" y="4641052"/>
            <a:ext cx="5013121" cy="2070151"/>
          </a:xfrm>
          <a:prstGeom prst="rect">
            <a:avLst/>
          </a:prstGeom>
          <a:ln w="12700">
            <a:miter lim="400000"/>
          </a:ln>
        </p:spPr>
      </p:pic>
      <p:sp>
        <p:nvSpPr>
          <p:cNvPr id="422" name="Arrow"/>
          <p:cNvSpPr/>
          <p:nvPr/>
        </p:nvSpPr>
        <p:spPr>
          <a:xfrm rot="5386926">
            <a:off x="6550469" y="4238828"/>
            <a:ext cx="971369" cy="839665"/>
          </a:xfrm>
          <a:prstGeom prst="rightArrow">
            <a:avLst>
              <a:gd name="adj1" fmla="val 33396"/>
              <a:gd name="adj2" fmla="val 43177"/>
            </a:avLst>
          </a:prstGeom>
          <a:solidFill>
            <a:srgbClr val="941100"/>
          </a:solidFill>
          <a:ln w="12700">
            <a:solidFill>
              <a:srgbClr val="000000"/>
            </a:solidFill>
          </a:ln>
        </p:spPr>
        <p:txBody>
          <a:bodyPr lIns="50800" tIns="50800" rIns="50800" bIns="50800" anchor="ctr"/>
          <a:lstStyle/>
          <a:p>
            <a:pPr marL="40639" marR="40639" defTabSz="914400">
              <a:defRPr sz="2400">
                <a:uFill>
                  <a:solidFill>
                    <a:srgbClr val="000000"/>
                  </a:solidFill>
                </a:uFill>
                <a:latin typeface="Times New Roman"/>
                <a:ea typeface="Times New Roman"/>
                <a:cs typeface="Times New Roman"/>
                <a:sym typeface="Times New Roman"/>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41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19"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4"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425" name="Proton Spin Puzzle"/>
          <p:cNvSpPr txBox="1"/>
          <p:nvPr>
            <p:ph type="title"/>
          </p:nvPr>
        </p:nvSpPr>
        <p:spPr>
          <a:xfrm>
            <a:off x="138112" y="31750"/>
            <a:ext cx="8928101" cy="647700"/>
          </a:xfrm>
          <a:prstGeom prst="rect">
            <a:avLst/>
          </a:prstGeom>
        </p:spPr>
        <p:txBody>
          <a:bodyPr/>
          <a:lstStyle/>
          <a:p>
            <a:pPr/>
            <a:r>
              <a:t>Proton Spin Puzzle </a:t>
            </a:r>
          </a:p>
        </p:txBody>
      </p:sp>
      <p:sp>
        <p:nvSpPr>
          <p:cNvPr id="426" name="What are the appropriate degrees of freedom in QCD that would explain the “spin” of a proton?"/>
          <p:cNvSpPr txBox="1"/>
          <p:nvPr>
            <p:ph type="body" sz="quarter" idx="1"/>
          </p:nvPr>
        </p:nvSpPr>
        <p:spPr>
          <a:xfrm>
            <a:off x="190500" y="749300"/>
            <a:ext cx="8763000" cy="1104900"/>
          </a:xfrm>
          <a:prstGeom prst="rect">
            <a:avLst/>
          </a:prstGeom>
        </p:spPr>
        <p:txBody>
          <a:bodyPr/>
          <a:lstStyle>
            <a:lvl1pPr>
              <a:defRPr sz="2600"/>
            </a:lvl1pPr>
          </a:lstStyle>
          <a:p>
            <a:pPr/>
            <a:r>
              <a:t>What are the appropriate degrees of freedom in QCD that would explain the “spin” of a proton?</a:t>
            </a:r>
          </a:p>
        </p:txBody>
      </p:sp>
      <p:sp>
        <p:nvSpPr>
          <p:cNvPr id="427" name="Slide Number"/>
          <p:cNvSpPr txBox="1"/>
          <p:nvPr>
            <p:ph type="sldNum" sz="quarter" idx="2"/>
          </p:nvPr>
        </p:nvSpPr>
        <p:spPr>
          <a:xfrm>
            <a:off x="8738728" y="6553200"/>
            <a:ext cx="312069" cy="304800"/>
          </a:xfrm>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sp>
        <p:nvSpPr>
          <p:cNvPr id="428" name="After 20 years effort…"/>
          <p:cNvSpPr txBox="1"/>
          <p:nvPr/>
        </p:nvSpPr>
        <p:spPr>
          <a:xfrm>
            <a:off x="230046" y="1706605"/>
            <a:ext cx="4800601" cy="223368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lvl="2" marL="254000" marR="41275" indent="-254000" defTabSz="914400">
              <a:spcBef>
                <a:spcPts val="400"/>
              </a:spcBef>
              <a:buClr>
                <a:srgbClr val="FF2600"/>
              </a:buClr>
              <a:buSzPct val="150000"/>
              <a:buChar char="•"/>
              <a:defRPr sz="2200">
                <a:solidFill>
                  <a:srgbClr val="021EAA"/>
                </a:solidFill>
                <a:uFill>
                  <a:solidFill>
                    <a:srgbClr val="000000"/>
                  </a:solidFill>
                </a:uFill>
                <a:latin typeface="+mn-lt"/>
                <a:ea typeface="+mn-ea"/>
                <a:cs typeface="+mn-cs"/>
                <a:sym typeface="Arial"/>
              </a:defRPr>
            </a:pPr>
            <a:r>
              <a:t>After 20 years effort</a:t>
            </a:r>
          </a:p>
          <a:p>
            <a:pPr lvl="3" marL="460375" marR="41275" indent="-228600" defTabSz="914400">
              <a:spcBef>
                <a:spcPts val="400"/>
              </a:spcBef>
              <a:buClr>
                <a:srgbClr val="434ED6"/>
              </a:buClr>
              <a:buSzPct val="115000"/>
              <a:buFont typeface="Lucida Grande"/>
              <a:buChar char="‣"/>
              <a:defRPr sz="2200">
                <a:solidFill>
                  <a:srgbClr val="021EAA"/>
                </a:solidFill>
                <a:uFill>
                  <a:solidFill>
                    <a:srgbClr val="000000"/>
                  </a:solidFill>
                </a:uFill>
                <a:latin typeface="+mn-lt"/>
                <a:ea typeface="+mn-ea"/>
                <a:cs typeface="+mn-cs"/>
                <a:sym typeface="Arial"/>
              </a:defRPr>
            </a:pPr>
            <a:r>
              <a:t>Quarks (valence and sea): ~30% of proton spin in limited x-range</a:t>
            </a:r>
          </a:p>
          <a:p>
            <a:pPr lvl="3" marL="460375" marR="41275" indent="-228600" defTabSz="914400">
              <a:spcBef>
                <a:spcPts val="400"/>
              </a:spcBef>
              <a:buClr>
                <a:srgbClr val="434ED6"/>
              </a:buClr>
              <a:buSzPct val="115000"/>
              <a:buFont typeface="Lucida Grande"/>
              <a:buChar char="‣"/>
              <a:defRPr sz="2200">
                <a:solidFill>
                  <a:srgbClr val="021EAA"/>
                </a:solidFill>
                <a:uFill>
                  <a:solidFill>
                    <a:srgbClr val="000000"/>
                  </a:solidFill>
                </a:uFill>
                <a:latin typeface="+mn-lt"/>
                <a:ea typeface="+mn-ea"/>
                <a:cs typeface="+mn-cs"/>
                <a:sym typeface="Arial"/>
              </a:defRPr>
            </a:pPr>
            <a:r>
              <a:t>Gluons (latest RHIC data): ~20% of proton spin in limited x-range</a:t>
            </a:r>
          </a:p>
          <a:p>
            <a:pPr lvl="3" marL="460375" marR="41275" indent="-228600" defTabSz="914400">
              <a:spcBef>
                <a:spcPts val="400"/>
              </a:spcBef>
              <a:buClr>
                <a:srgbClr val="434ED6"/>
              </a:buClr>
              <a:buSzPct val="115000"/>
              <a:buFont typeface="Lucida Grande"/>
              <a:buChar char="‣"/>
              <a:defRPr sz="2200">
                <a:solidFill>
                  <a:srgbClr val="FF2600"/>
                </a:solidFill>
                <a:uFill>
                  <a:solidFill>
                    <a:srgbClr val="000000"/>
                  </a:solidFill>
                </a:uFill>
                <a:latin typeface="+mn-lt"/>
                <a:ea typeface="+mn-ea"/>
                <a:cs typeface="+mn-cs"/>
                <a:sym typeface="Arial"/>
              </a:defRPr>
            </a:pPr>
            <a:r>
              <a:t>Where is the rest?</a:t>
            </a:r>
          </a:p>
        </p:txBody>
      </p:sp>
      <p:pic>
        <p:nvPicPr>
          <p:cNvPr id="429" name="droppedImage.png" descr="droppedImage.png"/>
          <p:cNvPicPr>
            <a:picLocks noChangeAspect="1"/>
          </p:cNvPicPr>
          <p:nvPr/>
        </p:nvPicPr>
        <p:blipFill>
          <a:blip r:embed="rId3">
            <a:extLst/>
          </a:blip>
          <a:srcRect l="4077" t="300" r="314" b="3"/>
          <a:stretch>
            <a:fillRect/>
          </a:stretch>
        </p:blipFill>
        <p:spPr>
          <a:xfrm>
            <a:off x="5807846" y="1253990"/>
            <a:ext cx="2896747" cy="2544764"/>
          </a:xfrm>
          <a:custGeom>
            <a:avLst/>
            <a:gdLst/>
            <a:ahLst/>
            <a:cxnLst>
              <a:cxn ang="0">
                <a:pos x="wd2" y="hd2"/>
              </a:cxn>
              <a:cxn ang="5400000">
                <a:pos x="wd2" y="hd2"/>
              </a:cxn>
              <a:cxn ang="10800000">
                <a:pos x="wd2" y="hd2"/>
              </a:cxn>
              <a:cxn ang="16200000">
                <a:pos x="wd2" y="hd2"/>
              </a:cxn>
            </a:cxnLst>
            <a:rect l="0" t="0" r="r" b="b"/>
            <a:pathLst>
              <a:path w="19679" h="21600" fill="norm" stroke="1" extrusionOk="0">
                <a:moveTo>
                  <a:pt x="9840" y="0"/>
                </a:moveTo>
                <a:cubicBezTo>
                  <a:pt x="7322" y="0"/>
                  <a:pt x="4803" y="1134"/>
                  <a:pt x="2882" y="3399"/>
                </a:cubicBezTo>
                <a:cubicBezTo>
                  <a:pt x="-961" y="7929"/>
                  <a:pt x="-961" y="15274"/>
                  <a:pt x="2882" y="19804"/>
                </a:cubicBezTo>
                <a:cubicBezTo>
                  <a:pt x="3489" y="20521"/>
                  <a:pt x="4160" y="21110"/>
                  <a:pt x="4869" y="21600"/>
                </a:cubicBezTo>
                <a:lnTo>
                  <a:pt x="14809" y="21600"/>
                </a:lnTo>
                <a:cubicBezTo>
                  <a:pt x="15518" y="21110"/>
                  <a:pt x="16189" y="20521"/>
                  <a:pt x="16796" y="19804"/>
                </a:cubicBezTo>
                <a:cubicBezTo>
                  <a:pt x="20639" y="15274"/>
                  <a:pt x="20639" y="7929"/>
                  <a:pt x="16796" y="3399"/>
                </a:cubicBezTo>
                <a:cubicBezTo>
                  <a:pt x="14875" y="1134"/>
                  <a:pt x="12359" y="0"/>
                  <a:pt x="9840" y="0"/>
                </a:cubicBezTo>
                <a:close/>
              </a:path>
            </a:pathLst>
          </a:custGeom>
          <a:ln w="12700"/>
        </p:spPr>
      </p:pic>
      <p:sp>
        <p:nvSpPr>
          <p:cNvPr id="430" name="It is more than the number ½!  It is the interplay between the intrinsic properties and interactions of quarks and gluons"/>
          <p:cNvSpPr txBox="1"/>
          <p:nvPr/>
        </p:nvSpPr>
        <p:spPr>
          <a:xfrm>
            <a:off x="211546" y="4072863"/>
            <a:ext cx="8781233" cy="76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200"/>
            </a:lvl1pPr>
          </a:lstStyle>
          <a:p>
            <a:pPr/>
            <a:r>
              <a:t>It is more than the number ½!  It is the interplay between the intrinsic properties and interactions of quarks and gluons</a:t>
            </a:r>
          </a:p>
        </p:txBody>
      </p:sp>
      <p:grpSp>
        <p:nvGrpSpPr>
          <p:cNvPr id="433" name="Group"/>
          <p:cNvGrpSpPr/>
          <p:nvPr/>
        </p:nvGrpSpPr>
        <p:grpSpPr>
          <a:xfrm>
            <a:off x="399640" y="4940453"/>
            <a:ext cx="7721743" cy="1873201"/>
            <a:chOff x="0" y="0"/>
            <a:chExt cx="7721742" cy="1873200"/>
          </a:xfrm>
        </p:grpSpPr>
        <p:pic>
          <p:nvPicPr>
            <p:cNvPr id="431" name="nucleon-pic-evol-LRP-pixels.pdf" descr="nucleon-pic-evol-LRP-pixels.pdf"/>
            <p:cNvPicPr>
              <a:picLocks noChangeAspect="1"/>
            </p:cNvPicPr>
            <p:nvPr/>
          </p:nvPicPr>
          <p:blipFill>
            <a:blip r:embed="rId4">
              <a:extLst/>
            </a:blip>
            <a:stretch>
              <a:fillRect/>
            </a:stretch>
          </p:blipFill>
          <p:spPr>
            <a:xfrm>
              <a:off x="31118" y="464463"/>
              <a:ext cx="7659364" cy="1408738"/>
            </a:xfrm>
            <a:prstGeom prst="rect">
              <a:avLst/>
            </a:prstGeom>
            <a:ln w="12700" cap="flat">
              <a:noFill/>
              <a:round/>
            </a:ln>
            <a:effectLst/>
          </p:spPr>
        </p:pic>
        <p:pic>
          <p:nvPicPr>
            <p:cNvPr id="432" name="nucleon-pic-evol.pdf" descr="nucleon-pic-evol.pdf"/>
            <p:cNvPicPr>
              <a:picLocks noChangeAspect="1"/>
            </p:cNvPicPr>
            <p:nvPr/>
          </p:nvPicPr>
          <p:blipFill>
            <a:blip r:embed="rId5">
              <a:extLst/>
            </a:blip>
            <a:srcRect l="0" t="0" r="0" b="75507"/>
            <a:stretch>
              <a:fillRect/>
            </a:stretch>
          </p:blipFill>
          <p:spPr>
            <a:xfrm>
              <a:off x="0" y="0"/>
              <a:ext cx="7721743" cy="425413"/>
            </a:xfrm>
            <a:prstGeom prst="rect">
              <a:avLst/>
            </a:prstGeom>
            <a:ln w="25400" cap="flat">
              <a:noFill/>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43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33" grpId="2"/>
      <p:bldP build="whole" bldLvl="1" animBg="1" rev="0" advAuto="0" spid="430" grpId="1"/>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39" name="Group"/>
          <p:cNvGrpSpPr/>
          <p:nvPr/>
        </p:nvGrpSpPr>
        <p:grpSpPr>
          <a:xfrm>
            <a:off x="1332963" y="1487510"/>
            <a:ext cx="7747537" cy="2084774"/>
            <a:chOff x="0" y="0"/>
            <a:chExt cx="7747536" cy="2084773"/>
          </a:xfrm>
        </p:grpSpPr>
        <p:sp>
          <p:nvSpPr>
            <p:cNvPr id="437" name="Generalized Parton Distributions (GPDs):…"/>
            <p:cNvSpPr txBox="1"/>
            <p:nvPr/>
          </p:nvSpPr>
          <p:spPr>
            <a:xfrm>
              <a:off x="2819936" y="925489"/>
              <a:ext cx="4927601" cy="115928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p>
              <a:pPr lvl="1" marL="254000" marR="41275" indent="-254000" defTabSz="914400">
                <a:spcBef>
                  <a:spcPts val="400"/>
                </a:spcBef>
                <a:buClr>
                  <a:srgbClr val="FF2600"/>
                </a:buClr>
                <a:buSzPct val="150000"/>
                <a:buChar char="•"/>
                <a:defRPr b="1" sz="2000">
                  <a:uFill>
                    <a:solidFill>
                      <a:srgbClr val="000000"/>
                    </a:solidFill>
                  </a:uFill>
                  <a:latin typeface="+mn-lt"/>
                  <a:ea typeface="+mn-ea"/>
                  <a:cs typeface="+mn-cs"/>
                  <a:sym typeface="Arial"/>
                </a:defRPr>
              </a:pPr>
              <a:r>
                <a:t>Generalized Parton Distributions (GPDs): </a:t>
              </a:r>
            </a:p>
            <a:p>
              <a:pPr lvl="2" marL="482600" marR="41275" indent="-228600" defTabSz="914400">
                <a:spcBef>
                  <a:spcPts val="400"/>
                </a:spcBef>
                <a:buClr>
                  <a:srgbClr val="434ED6"/>
                </a:buClr>
                <a:buSzPct val="115000"/>
                <a:buFont typeface="Lucida Grande"/>
                <a:buChar char="‣"/>
                <a:defRPr sz="2000">
                  <a:uFill>
                    <a:solidFill>
                      <a:srgbClr val="000000"/>
                    </a:solidFill>
                  </a:uFill>
                  <a:latin typeface="+mn-lt"/>
                  <a:ea typeface="+mn-ea"/>
                  <a:cs typeface="+mn-cs"/>
                  <a:sym typeface="Arial"/>
                </a:defRPr>
              </a:pPr>
              <a:r>
                <a:t>2D+1 picture in </a:t>
              </a:r>
              <a:r>
                <a:rPr>
                  <a:solidFill>
                    <a:srgbClr val="FF2600"/>
                  </a:solidFill>
                </a:rPr>
                <a:t>coordinate</a:t>
              </a:r>
              <a:r>
                <a:t> space (b</a:t>
              </a:r>
              <a:r>
                <a:rPr baseline="-5999"/>
                <a:t>T</a:t>
              </a:r>
              <a:r>
                <a:t>)</a:t>
              </a:r>
            </a:p>
          </p:txBody>
        </p:sp>
        <p:sp>
          <p:nvSpPr>
            <p:cNvPr id="438" name="Line"/>
            <p:cNvSpPr/>
            <p:nvPr/>
          </p:nvSpPr>
          <p:spPr>
            <a:xfrm>
              <a:off x="0" y="0"/>
              <a:ext cx="5409127" cy="8886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048"/>
                    <a:pt x="1465" y="0"/>
                    <a:pt x="11301" y="0"/>
                  </a:cubicBezTo>
                  <a:cubicBezTo>
                    <a:pt x="21138" y="0"/>
                    <a:pt x="21600" y="10774"/>
                    <a:pt x="21600" y="20426"/>
                  </a:cubicBezTo>
                </a:path>
              </a:pathLst>
            </a:custGeom>
            <a:noFill/>
            <a:ln w="38100" cap="flat">
              <a:solidFill>
                <a:srgbClr val="0042AA"/>
              </a:solidFill>
              <a:prstDash val="solid"/>
              <a:round/>
              <a:headEnd type="triangle" w="med" len="med"/>
              <a:tailEnd type="triangle" w="med" len="med"/>
            </a:ln>
            <a:effectLst/>
          </p:spPr>
          <p:txBody>
            <a:bodyPr wrap="square" lIns="50800" tIns="50800" rIns="50800" bIns="50800" numCol="1" anchor="t">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grpSp>
      <p:sp>
        <p:nvSpPr>
          <p:cNvPr id="440"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441" name="What Does a Proton Look Like?"/>
          <p:cNvSpPr txBox="1"/>
          <p:nvPr>
            <p:ph type="title"/>
          </p:nvPr>
        </p:nvSpPr>
        <p:spPr>
          <a:prstGeom prst="rect">
            <a:avLst/>
          </a:prstGeom>
        </p:spPr>
        <p:txBody>
          <a:bodyPr/>
          <a:lstStyle/>
          <a:p>
            <a:pPr/>
            <a:r>
              <a:t>What Does a Proton Look Like?</a:t>
            </a:r>
          </a:p>
        </p:txBody>
      </p:sp>
      <p:sp>
        <p:nvSpPr>
          <p:cNvPr id="442" name="In transverse momentum?…"/>
          <p:cNvSpPr txBox="1"/>
          <p:nvPr>
            <p:ph type="body" sz="half" idx="1"/>
          </p:nvPr>
        </p:nvSpPr>
        <p:spPr>
          <a:xfrm>
            <a:off x="23551" y="786209"/>
            <a:ext cx="8763001" cy="1952068"/>
          </a:xfrm>
          <a:prstGeom prst="rect">
            <a:avLst/>
          </a:prstGeom>
        </p:spPr>
        <p:txBody>
          <a:bodyPr/>
          <a:lstStyle/>
          <a:p>
            <a:pPr lvl="1">
              <a:defRPr sz="2400">
                <a:solidFill>
                  <a:srgbClr val="021EAA"/>
                </a:solidFill>
              </a:defRPr>
            </a:pPr>
            <a:r>
              <a:t>In transverse momentum?</a:t>
            </a:r>
          </a:p>
          <a:p>
            <a:pPr lvl="1">
              <a:defRPr sz="2400">
                <a:solidFill>
                  <a:srgbClr val="021EAA"/>
                </a:solidFill>
              </a:defRPr>
            </a:pPr>
            <a:r>
              <a:t>In transverse space?</a:t>
            </a:r>
          </a:p>
          <a:p>
            <a:pPr lvl="1">
              <a:defRPr sz="2400">
                <a:solidFill>
                  <a:srgbClr val="021EAA"/>
                </a:solidFill>
              </a:defRPr>
            </a:pPr>
            <a:r>
              <a:t>How are these distributions correlated with overall nucleon properties, such as spin direction?</a:t>
            </a:r>
          </a:p>
        </p:txBody>
      </p:sp>
      <p:sp>
        <p:nvSpPr>
          <p:cNvPr id="44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pic>
        <p:nvPicPr>
          <p:cNvPr id="444" name="droppedImage.png" descr="droppedImage.png"/>
          <p:cNvPicPr>
            <a:picLocks noChangeAspect="1"/>
          </p:cNvPicPr>
          <p:nvPr/>
        </p:nvPicPr>
        <p:blipFill>
          <a:blip r:embed="rId2">
            <a:extLst/>
          </a:blip>
          <a:srcRect l="1384" t="12114" r="17076" b="15418"/>
          <a:stretch>
            <a:fillRect/>
          </a:stretch>
        </p:blipFill>
        <p:spPr>
          <a:xfrm>
            <a:off x="2228985" y="3248220"/>
            <a:ext cx="4352222" cy="2701663"/>
          </a:xfrm>
          <a:prstGeom prst="rect">
            <a:avLst/>
          </a:prstGeom>
          <a:ln w="12700"/>
        </p:spPr>
      </p:pic>
      <p:sp>
        <p:nvSpPr>
          <p:cNvPr id="445" name="3D Imaging with EIC"/>
          <p:cNvSpPr txBox="1"/>
          <p:nvPr/>
        </p:nvSpPr>
        <p:spPr>
          <a:xfrm>
            <a:off x="2475147" y="2677349"/>
            <a:ext cx="3859809" cy="55820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1275" marR="41275" defTabSz="914400">
              <a:defRPr sz="3200">
                <a:solidFill>
                  <a:srgbClr val="941100"/>
                </a:solidFill>
                <a:uFill>
                  <a:solidFill>
                    <a:srgbClr val="021EAA"/>
                  </a:solidFill>
                </a:uFill>
                <a:latin typeface="+mn-lt"/>
                <a:ea typeface="+mn-ea"/>
                <a:cs typeface="+mn-cs"/>
                <a:sym typeface="Arial"/>
              </a:defRPr>
            </a:lvl1pPr>
          </a:lstStyle>
          <a:p>
            <a:pPr/>
            <a:r>
              <a:t>3D Imaging with EIC</a:t>
            </a:r>
          </a:p>
        </p:txBody>
      </p:sp>
      <p:sp>
        <p:nvSpPr>
          <p:cNvPr id="446" name="Transverse Momentum Distributions (TMDs):…"/>
          <p:cNvSpPr txBox="1"/>
          <p:nvPr/>
        </p:nvSpPr>
        <p:spPr>
          <a:xfrm>
            <a:off x="-228600" y="2419350"/>
            <a:ext cx="4521200" cy="2006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lvl="1" marL="508000" marR="41275" indent="-254000" defTabSz="914400">
              <a:spcBef>
                <a:spcPts val="400"/>
              </a:spcBef>
              <a:buClr>
                <a:srgbClr val="FF2600"/>
              </a:buClr>
              <a:buSzPct val="150000"/>
              <a:buChar char="•"/>
              <a:defRPr b="1" sz="2000">
                <a:uFill>
                  <a:solidFill>
                    <a:srgbClr val="000000"/>
                  </a:solidFill>
                </a:uFill>
                <a:latin typeface="+mn-lt"/>
                <a:ea typeface="+mn-ea"/>
                <a:cs typeface="+mn-cs"/>
                <a:sym typeface="Arial"/>
              </a:defRPr>
            </a:pPr>
            <a:r>
              <a:t>Transverse Momentum Distributions (TMDs):</a:t>
            </a:r>
          </a:p>
          <a:p>
            <a:pPr lvl="2" marL="739775" marR="41275" indent="-228600" defTabSz="914400">
              <a:spcBef>
                <a:spcPts val="400"/>
              </a:spcBef>
              <a:buClr>
                <a:srgbClr val="434ED6"/>
              </a:buClr>
              <a:buSzPct val="115000"/>
              <a:buFont typeface="Lucida Grande"/>
              <a:buChar char="‣"/>
              <a:defRPr sz="2000">
                <a:uFill>
                  <a:solidFill>
                    <a:srgbClr val="000000"/>
                  </a:solidFill>
                </a:uFill>
                <a:latin typeface="+mn-lt"/>
                <a:ea typeface="+mn-ea"/>
                <a:cs typeface="+mn-cs"/>
                <a:sym typeface="Arial"/>
              </a:defRPr>
            </a:pPr>
            <a:r>
              <a:t> 2D+1 picture in </a:t>
            </a:r>
            <a:r>
              <a:rPr>
                <a:solidFill>
                  <a:srgbClr val="FF2600"/>
                </a:solidFill>
              </a:rPr>
              <a:t>momentum</a:t>
            </a:r>
            <a:r>
              <a:t> space (k</a:t>
            </a:r>
            <a:r>
              <a:rPr baseline="-5999"/>
              <a:t>T</a:t>
            </a:r>
            <a:r>
              <a:t>)</a:t>
            </a:r>
          </a:p>
        </p:txBody>
      </p:sp>
      <p:sp>
        <p:nvSpPr>
          <p:cNvPr id="447" name="Study through azimuthal asymmetries in semi-inclusive DIS…"/>
          <p:cNvSpPr txBox="1"/>
          <p:nvPr/>
        </p:nvSpPr>
        <p:spPr>
          <a:xfrm>
            <a:off x="298474" y="3933818"/>
            <a:ext cx="3337158" cy="14132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69240" marR="40639" indent="-228600" defTabSz="914400">
              <a:buClr>
                <a:srgbClr val="FF2600"/>
              </a:buClr>
              <a:buSzPct val="150000"/>
              <a:buChar char="•"/>
              <a:defRPr sz="2200">
                <a:solidFill>
                  <a:srgbClr val="021EAA"/>
                </a:solidFill>
                <a:uFill>
                  <a:solidFill>
                    <a:srgbClr val="000000"/>
                  </a:solidFill>
                </a:uFill>
                <a:latin typeface="+mn-lt"/>
                <a:ea typeface="+mn-ea"/>
                <a:cs typeface="+mn-cs"/>
                <a:sym typeface="Arial"/>
              </a:defRPr>
            </a:pPr>
            <a:r>
              <a:t>Study through azimuthal asymmetries in semi-inclusive DIS</a:t>
            </a:r>
          </a:p>
          <a:p>
            <a:pPr marL="269240" marR="40639" indent="-228600" defTabSz="914400">
              <a:buClr>
                <a:srgbClr val="FF2600"/>
              </a:buClr>
              <a:buSzPct val="150000"/>
              <a:buChar char="•"/>
              <a:defRPr sz="2200">
                <a:solidFill>
                  <a:srgbClr val="021EAA"/>
                </a:solidFill>
                <a:uFill>
                  <a:solidFill>
                    <a:srgbClr val="000000"/>
                  </a:solidFill>
                </a:uFill>
                <a:latin typeface="+mn-lt"/>
                <a:ea typeface="+mn-ea"/>
                <a:cs typeface="+mn-cs"/>
                <a:sym typeface="Arial"/>
              </a:defRPr>
            </a:pPr>
            <a:r>
              <a:t>Requires π/K/p PID</a:t>
            </a:r>
          </a:p>
        </p:txBody>
      </p:sp>
      <p:sp>
        <p:nvSpPr>
          <p:cNvPr id="448" name="Study through exclusive processes (DVCS, diffraction, VM production)…"/>
          <p:cNvSpPr txBox="1"/>
          <p:nvPr/>
        </p:nvSpPr>
        <p:spPr>
          <a:xfrm>
            <a:off x="4776564" y="3933818"/>
            <a:ext cx="3680272" cy="14132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69240" marR="40639" indent="-228600" defTabSz="914400">
              <a:buClr>
                <a:srgbClr val="FF2600"/>
              </a:buClr>
              <a:buSzPct val="150000"/>
              <a:buChar char="•"/>
              <a:defRPr sz="2200">
                <a:solidFill>
                  <a:srgbClr val="021EAA"/>
                </a:solidFill>
                <a:uFill>
                  <a:solidFill>
                    <a:srgbClr val="000000"/>
                  </a:solidFill>
                </a:uFill>
                <a:latin typeface="+mn-lt"/>
                <a:ea typeface="+mn-ea"/>
                <a:cs typeface="+mn-cs"/>
                <a:sym typeface="Arial"/>
              </a:defRPr>
            </a:pPr>
            <a:r>
              <a:t>Study through exclusive processes (DVCS, diffraction, VM production)</a:t>
            </a:r>
          </a:p>
          <a:p>
            <a:pPr marL="269240" marR="40639" indent="-228600" defTabSz="914400">
              <a:buClr>
                <a:srgbClr val="FF2600"/>
              </a:buClr>
              <a:buSzPct val="150000"/>
              <a:buChar char="•"/>
              <a:defRPr sz="2200">
                <a:solidFill>
                  <a:srgbClr val="021EAA"/>
                </a:solidFill>
                <a:uFill>
                  <a:solidFill>
                    <a:srgbClr val="000000"/>
                  </a:solidFill>
                </a:uFill>
                <a:latin typeface="+mn-lt"/>
                <a:ea typeface="+mn-ea"/>
                <a:cs typeface="+mn-cs"/>
                <a:sym typeface="Arial"/>
              </a:defRPr>
            </a:pPr>
            <a:r>
              <a:t>Luminosity hungry</a:t>
            </a:r>
          </a:p>
        </p:txBody>
      </p:sp>
      <p:grpSp>
        <p:nvGrpSpPr>
          <p:cNvPr id="453" name="Group"/>
          <p:cNvGrpSpPr/>
          <p:nvPr/>
        </p:nvGrpSpPr>
        <p:grpSpPr>
          <a:xfrm>
            <a:off x="368042" y="3945466"/>
            <a:ext cx="3511847" cy="2200694"/>
            <a:chOff x="0" y="0"/>
            <a:chExt cx="3511846" cy="2200692"/>
          </a:xfrm>
        </p:grpSpPr>
        <p:pic>
          <p:nvPicPr>
            <p:cNvPr id="449" name="image40.png" descr="image40.png"/>
            <p:cNvPicPr>
              <a:picLocks noChangeAspect="1"/>
            </p:cNvPicPr>
            <p:nvPr/>
          </p:nvPicPr>
          <p:blipFill>
            <a:blip r:embed="rId3">
              <a:extLst/>
            </a:blip>
            <a:stretch>
              <a:fillRect/>
            </a:stretch>
          </p:blipFill>
          <p:spPr>
            <a:xfrm>
              <a:off x="0" y="44406"/>
              <a:ext cx="3511847" cy="2156287"/>
            </a:xfrm>
            <a:prstGeom prst="rect">
              <a:avLst/>
            </a:prstGeom>
            <a:ln w="12700" cap="flat">
              <a:noFill/>
              <a:miter lim="400000"/>
            </a:ln>
            <a:effectLst/>
          </p:spPr>
        </p:pic>
        <p:sp>
          <p:nvSpPr>
            <p:cNvPr id="450" name="Shape"/>
            <p:cNvSpPr/>
            <p:nvPr/>
          </p:nvSpPr>
          <p:spPr>
            <a:xfrm>
              <a:off x="417436" y="-1"/>
              <a:ext cx="137065" cy="2064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7169"/>
                  </a:moveTo>
                  <a:lnTo>
                    <a:pt x="10800" y="0"/>
                  </a:lnTo>
                  <a:lnTo>
                    <a:pt x="21600" y="7169"/>
                  </a:lnTo>
                  <a:lnTo>
                    <a:pt x="16200" y="7169"/>
                  </a:lnTo>
                  <a:lnTo>
                    <a:pt x="16200" y="21600"/>
                  </a:lnTo>
                  <a:lnTo>
                    <a:pt x="5400" y="21600"/>
                  </a:lnTo>
                  <a:lnTo>
                    <a:pt x="5400" y="7169"/>
                  </a:lnTo>
                  <a:close/>
                </a:path>
              </a:pathLst>
            </a:custGeom>
            <a:solidFill>
              <a:srgbClr val="0000FF"/>
            </a:solidFill>
            <a:ln w="9525" cap="flat">
              <a:solidFill>
                <a:srgbClr val="0080FF"/>
              </a:solidFill>
              <a:prstDash val="solid"/>
              <a:round/>
            </a:ln>
            <a:effectLst/>
          </p:spPr>
          <p:txBody>
            <a:bodyPr wrap="square" lIns="45719" tIns="45719" rIns="45719" bIns="45719" numCol="1" anchor="t">
              <a:noAutofit/>
            </a:bodyPr>
            <a:lstStyle/>
            <a:p>
              <a:pPr defTabSz="914400">
                <a:defRPr sz="2800">
                  <a:solidFill>
                    <a:srgbClr val="322F31"/>
                  </a:solidFill>
                  <a:latin typeface="+mn-lt"/>
                  <a:ea typeface="+mn-ea"/>
                  <a:cs typeface="+mn-cs"/>
                  <a:sym typeface="Arial"/>
                </a:defRPr>
              </a:pPr>
            </a:p>
          </p:txBody>
        </p:sp>
        <p:sp>
          <p:nvSpPr>
            <p:cNvPr id="451" name="Shape"/>
            <p:cNvSpPr/>
            <p:nvPr/>
          </p:nvSpPr>
          <p:spPr>
            <a:xfrm>
              <a:off x="1280937" y="203766"/>
              <a:ext cx="137065" cy="2064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7169"/>
                  </a:moveTo>
                  <a:lnTo>
                    <a:pt x="10800" y="0"/>
                  </a:lnTo>
                  <a:lnTo>
                    <a:pt x="21600" y="7169"/>
                  </a:lnTo>
                  <a:lnTo>
                    <a:pt x="16200" y="7169"/>
                  </a:lnTo>
                  <a:lnTo>
                    <a:pt x="16200" y="21600"/>
                  </a:lnTo>
                  <a:lnTo>
                    <a:pt x="5400" y="21600"/>
                  </a:lnTo>
                  <a:lnTo>
                    <a:pt x="5400" y="7169"/>
                  </a:lnTo>
                  <a:close/>
                </a:path>
              </a:pathLst>
            </a:custGeom>
            <a:solidFill>
              <a:srgbClr val="0000FF"/>
            </a:solidFill>
            <a:ln w="9525" cap="flat">
              <a:solidFill>
                <a:srgbClr val="0080FF"/>
              </a:solidFill>
              <a:prstDash val="solid"/>
              <a:round/>
            </a:ln>
            <a:effectLst/>
          </p:spPr>
          <p:txBody>
            <a:bodyPr wrap="square" lIns="45719" tIns="45719" rIns="45719" bIns="45719" numCol="1" anchor="t">
              <a:noAutofit/>
            </a:bodyPr>
            <a:lstStyle/>
            <a:p>
              <a:pPr defTabSz="914400">
                <a:defRPr sz="2800">
                  <a:solidFill>
                    <a:srgbClr val="322F31"/>
                  </a:solidFill>
                  <a:latin typeface="+mn-lt"/>
                  <a:ea typeface="+mn-ea"/>
                  <a:cs typeface="+mn-cs"/>
                  <a:sym typeface="Arial"/>
                </a:defRPr>
              </a:pPr>
            </a:p>
          </p:txBody>
        </p:sp>
        <p:sp>
          <p:nvSpPr>
            <p:cNvPr id="452" name="Shape"/>
            <p:cNvSpPr/>
            <p:nvPr/>
          </p:nvSpPr>
          <p:spPr>
            <a:xfrm>
              <a:off x="2270233" y="472106"/>
              <a:ext cx="137064" cy="2064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7169"/>
                  </a:moveTo>
                  <a:lnTo>
                    <a:pt x="10800" y="0"/>
                  </a:lnTo>
                  <a:lnTo>
                    <a:pt x="21600" y="7169"/>
                  </a:lnTo>
                  <a:lnTo>
                    <a:pt x="16200" y="7169"/>
                  </a:lnTo>
                  <a:lnTo>
                    <a:pt x="16200" y="21600"/>
                  </a:lnTo>
                  <a:lnTo>
                    <a:pt x="5400" y="21600"/>
                  </a:lnTo>
                  <a:lnTo>
                    <a:pt x="5400" y="7169"/>
                  </a:lnTo>
                  <a:close/>
                </a:path>
              </a:pathLst>
            </a:custGeom>
            <a:solidFill>
              <a:srgbClr val="0000FF"/>
            </a:solidFill>
            <a:ln w="9525" cap="flat">
              <a:solidFill>
                <a:srgbClr val="0080FF"/>
              </a:solidFill>
              <a:prstDash val="solid"/>
              <a:round/>
            </a:ln>
            <a:effectLst/>
          </p:spPr>
          <p:txBody>
            <a:bodyPr wrap="square" lIns="45719" tIns="45719" rIns="45719" bIns="45719" numCol="1" anchor="t">
              <a:noAutofit/>
            </a:bodyPr>
            <a:lstStyle/>
            <a:p>
              <a:pPr defTabSz="914400">
                <a:defRPr sz="2800">
                  <a:solidFill>
                    <a:srgbClr val="322F31"/>
                  </a:solidFill>
                  <a:latin typeface="+mn-lt"/>
                  <a:ea typeface="+mn-ea"/>
                  <a:cs typeface="+mn-cs"/>
                  <a:sym typeface="Arial"/>
                </a:defRPr>
              </a:pPr>
            </a:p>
          </p:txBody>
        </p:sp>
      </p:grpSp>
      <p:pic>
        <p:nvPicPr>
          <p:cNvPr id="454" name="image39.tif" descr="image39.tif"/>
          <p:cNvPicPr>
            <a:picLocks noChangeAspect="1"/>
          </p:cNvPicPr>
          <p:nvPr/>
        </p:nvPicPr>
        <p:blipFill>
          <a:blip r:embed="rId4">
            <a:extLst/>
          </a:blip>
          <a:stretch>
            <a:fillRect/>
          </a:stretch>
        </p:blipFill>
        <p:spPr>
          <a:xfrm>
            <a:off x="5017653" y="3660865"/>
            <a:ext cx="3859808" cy="2331363"/>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444"/>
                                        </p:tgtEl>
                                        <p:attrNameLst>
                                          <p:attrName>style.visibility</p:attrName>
                                        </p:attrNameLst>
                                      </p:cBhvr>
                                      <p:to>
                                        <p:strVal val="visible"/>
                                      </p:to>
                                    </p:set>
                                    <p:anim calcmode="lin" valueType="num">
                                      <p:cBhvr>
                                        <p:cTn id="7" dur="750" fill="hold"/>
                                        <p:tgtEl>
                                          <p:spTgt spid="444"/>
                                        </p:tgtEl>
                                        <p:attrNameLst>
                                          <p:attrName>ppt_w</p:attrName>
                                        </p:attrNameLst>
                                      </p:cBhvr>
                                      <p:tavLst>
                                        <p:tav tm="0">
                                          <p:val>
                                            <p:fltVal val="0"/>
                                          </p:val>
                                        </p:tav>
                                        <p:tav tm="100000">
                                          <p:val>
                                            <p:strVal val="#ppt_w"/>
                                          </p:val>
                                        </p:tav>
                                      </p:tavLst>
                                    </p:anim>
                                    <p:anim calcmode="lin" valueType="num">
                                      <p:cBhvr>
                                        <p:cTn id="8" dur="750" fill="hold"/>
                                        <p:tgtEl>
                                          <p:spTgt spid="444"/>
                                        </p:tgtEl>
                                        <p:attrNameLst>
                                          <p:attrName>ppt_h</p:attrName>
                                        </p:attrNameLst>
                                      </p:cBhvr>
                                      <p:tavLst>
                                        <p:tav tm="0">
                                          <p:val>
                                            <p:fltVal val="0"/>
                                          </p:val>
                                        </p:tav>
                                        <p:tav tm="100000">
                                          <p:val>
                                            <p:strVal val="#ppt_h"/>
                                          </p:val>
                                        </p:tav>
                                      </p:tavLst>
                                    </p:anim>
                                  </p:childTnLst>
                                </p:cTn>
                              </p:par>
                            </p:childTnLst>
                          </p:cTn>
                        </p:par>
                        <p:par>
                          <p:cTn id="9" fill="hold">
                            <p:stCondLst>
                              <p:cond delay="750"/>
                            </p:stCondLst>
                            <p:childTnLst>
                              <p:par>
                                <p:cTn id="10" presetClass="entr" nodeType="afterEffect" presetSubtype="0" presetID="1" grpId="2" fill="hold">
                                  <p:stCondLst>
                                    <p:cond delay="0"/>
                                  </p:stCondLst>
                                  <p:iterate type="el" backwards="0">
                                    <p:tmAbs val="0"/>
                                  </p:iterate>
                                  <p:childTnLst>
                                    <p:set>
                                      <p:cBhvr>
                                        <p:cTn id="11" fill="hold"/>
                                        <p:tgtEl>
                                          <p:spTgt spid="44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Class="exit" nodeType="clickEffect" presetSubtype="0" presetID="1" grpId="3" fill="hold">
                                  <p:stCondLst>
                                    <p:cond delay="0"/>
                                  </p:stCondLst>
                                  <p:iterate type="el" backwards="0">
                                    <p:tmAbs val="0"/>
                                  </p:iterate>
                                  <p:childTnLst>
                                    <p:set>
                                      <p:cBhvr>
                                        <p:cTn id="15" fill="hold">
                                          <p:stCondLst>
                                            <p:cond delay="0"/>
                                          </p:stCondLst>
                                        </p:cTn>
                                        <p:tgtEl>
                                          <p:spTgt spid="442"/>
                                        </p:tgtEl>
                                        <p:attrNameLst>
                                          <p:attrName>style.visibility</p:attrName>
                                        </p:attrNameLst>
                                      </p:cBhvr>
                                      <p:to>
                                        <p:strVal val="hidden"/>
                                      </p:to>
                                    </p:set>
                                  </p:childTnLst>
                                </p:cTn>
                              </p:par>
                            </p:childTnLst>
                          </p:cTn>
                        </p:par>
                        <p:par>
                          <p:cTn id="16" fill="hold">
                            <p:stCondLst>
                              <p:cond delay="0"/>
                            </p:stCondLst>
                            <p:childTnLst>
                              <p:par>
                                <p:cTn id="17" presetClass="exit" nodeType="afterEffect" presetSubtype="0" presetID="1" grpId="4" fill="hold">
                                  <p:stCondLst>
                                    <p:cond delay="0"/>
                                  </p:stCondLst>
                                  <p:iterate type="el" backwards="0">
                                    <p:tmAbs val="0"/>
                                  </p:iterate>
                                  <p:childTnLst>
                                    <p:set>
                                      <p:cBhvr>
                                        <p:cTn id="18" fill="hold">
                                          <p:stCondLst>
                                            <p:cond delay="0"/>
                                          </p:stCondLst>
                                        </p:cTn>
                                        <p:tgtEl>
                                          <p:spTgt spid="445"/>
                                        </p:tgtEl>
                                        <p:attrNameLst>
                                          <p:attrName>style.visibility</p:attrName>
                                        </p:attrNameLst>
                                      </p:cBhvr>
                                      <p:to>
                                        <p:strVal val="hidden"/>
                                      </p:to>
                                    </p:set>
                                  </p:childTnLst>
                                </p:cTn>
                              </p:par>
                            </p:childTnLst>
                          </p:cTn>
                        </p:par>
                        <p:par>
                          <p:cTn id="19" fill="hold">
                            <p:stCondLst>
                              <p:cond delay="0"/>
                            </p:stCondLst>
                            <p:childTnLst>
                              <p:par>
                                <p:cTn id="20" presetClass="emph" nodeType="afterEffect" presetSubtype="0" presetID="6" grpId="5" accel="50000" decel="50000" fill="hold">
                                  <p:stCondLst>
                                    <p:cond delay="0"/>
                                  </p:stCondLst>
                                  <p:childTnLst>
                                    <p:animScale>
                                      <p:cBhvr>
                                        <p:cTn id="21" dur="1000" fill="hold"/>
                                        <p:tgtEl>
                                          <p:spTgt spid="444"/>
                                        </p:tgtEl>
                                      </p:cBhvr>
                                      <p:by x="60000" y="60000"/>
                                    </p:animScale>
                                  </p:childTnLst>
                                </p:cTn>
                              </p:par>
                            </p:childTnLst>
                          </p:cTn>
                        </p:par>
                        <p:par>
                          <p:cTn id="22" fill="hold">
                            <p:stCondLst>
                              <p:cond delay="0"/>
                            </p:stCondLst>
                            <p:childTnLst>
                              <p:par>
                                <p:cTn id="23" presetClass="path" nodeType="withEffect" presetSubtype="0" presetID="-1" grpId="6" accel="50000" decel="50000" fill="hold">
                                  <p:stCondLst>
                                    <p:cond delay="0"/>
                                  </p:stCondLst>
                                  <p:childTnLst>
                                    <p:animMotion path="M 0.000000 0.000000 L -0.025182 -0.438667" origin="layout" pathEditMode="relative">
                                      <p:cBhvr>
                                        <p:cTn id="24" dur="1000" fill="hold"/>
                                        <p:tgtEl>
                                          <p:spTgt spid="444"/>
                                        </p:tgtEl>
                                        <p:attrNameLst>
                                          <p:attrName>ppt_x</p:attrName>
                                          <p:attrName>ppt_y</p:attrName>
                                        </p:attrNameLst>
                                      </p:cBhvr>
                                    </p:animMotion>
                                  </p:childTnLst>
                                </p:cTn>
                              </p:par>
                            </p:childTnLst>
                          </p:cTn>
                        </p:par>
                        <p:par>
                          <p:cTn id="25" fill="hold">
                            <p:stCondLst>
                              <p:cond delay="1000"/>
                            </p:stCondLst>
                            <p:childTnLst>
                              <p:par>
                                <p:cTn id="26" presetClass="entr" nodeType="afterEffect" presetSubtype="0" presetID="1" grpId="7" fill="hold">
                                  <p:stCondLst>
                                    <p:cond delay="0"/>
                                  </p:stCondLst>
                                  <p:iterate type="el" backwards="0">
                                    <p:tmAbs val="0"/>
                                  </p:iterate>
                                  <p:childTnLst>
                                    <p:set>
                                      <p:cBhvr>
                                        <p:cTn id="27" fill="hold"/>
                                        <p:tgtEl>
                                          <p:spTgt spid="439"/>
                                        </p:tgtEl>
                                        <p:attrNameLst>
                                          <p:attrName>style.visibility</p:attrName>
                                        </p:attrNameLst>
                                      </p:cBhvr>
                                      <p:to>
                                        <p:strVal val="visible"/>
                                      </p:to>
                                    </p:set>
                                  </p:childTnLst>
                                </p:cTn>
                              </p:par>
                            </p:childTnLst>
                          </p:cTn>
                        </p:par>
                        <p:par>
                          <p:cTn id="28" fill="hold">
                            <p:stCondLst>
                              <p:cond delay="1000"/>
                            </p:stCondLst>
                            <p:childTnLst>
                              <p:par>
                                <p:cTn id="29" presetClass="entr" nodeType="afterEffect" presetSubtype="0" presetID="1" grpId="8" fill="hold">
                                  <p:stCondLst>
                                    <p:cond delay="0"/>
                                  </p:stCondLst>
                                  <p:iterate type="el" backwards="0">
                                    <p:tmAbs val="0"/>
                                  </p:iterate>
                                  <p:childTnLst>
                                    <p:set>
                                      <p:cBhvr>
                                        <p:cTn id="30" fill="hold"/>
                                        <p:tgtEl>
                                          <p:spTgt spid="446"/>
                                        </p:tgtEl>
                                        <p:attrNameLst>
                                          <p:attrName>style.visibility</p:attrName>
                                        </p:attrNameLst>
                                      </p:cBhvr>
                                      <p:to>
                                        <p:strVal val="visible"/>
                                      </p:to>
                                    </p:set>
                                  </p:childTnLst>
                                </p:cTn>
                              </p:par>
                            </p:childTnLst>
                          </p:cTn>
                        </p:par>
                        <p:par>
                          <p:cTn id="31" fill="hold">
                            <p:stCondLst>
                              <p:cond delay="1000"/>
                            </p:stCondLst>
                            <p:childTnLst>
                              <p:par>
                                <p:cTn id="32" presetClass="entr" nodeType="afterEffect" presetSubtype="0" presetID="1" grpId="9" fill="hold">
                                  <p:stCondLst>
                                    <p:cond delay="0"/>
                                  </p:stCondLst>
                                  <p:iterate type="el" backwards="0">
                                    <p:tmAbs val="0"/>
                                  </p:iterate>
                                  <p:childTnLst>
                                    <p:set>
                                      <p:cBhvr>
                                        <p:cTn id="33" fill="hold"/>
                                        <p:tgtEl>
                                          <p:spTgt spid="447"/>
                                        </p:tgtEl>
                                        <p:attrNameLst>
                                          <p:attrName>style.visibility</p:attrName>
                                        </p:attrNameLst>
                                      </p:cBhvr>
                                      <p:to>
                                        <p:strVal val="visible"/>
                                      </p:to>
                                    </p:set>
                                  </p:childTnLst>
                                </p:cTn>
                              </p:par>
                            </p:childTnLst>
                          </p:cTn>
                        </p:par>
                        <p:par>
                          <p:cTn id="34" fill="hold">
                            <p:stCondLst>
                              <p:cond delay="1000"/>
                            </p:stCondLst>
                            <p:childTnLst>
                              <p:par>
                                <p:cTn id="35" presetClass="entr" nodeType="afterEffect" presetSubtype="0" presetID="1" grpId="10" fill="hold">
                                  <p:stCondLst>
                                    <p:cond delay="0"/>
                                  </p:stCondLst>
                                  <p:iterate type="el" backwards="0">
                                    <p:tmAbs val="0"/>
                                  </p:iterate>
                                  <p:childTnLst>
                                    <p:set>
                                      <p:cBhvr>
                                        <p:cTn id="36" fill="hold"/>
                                        <p:tgtEl>
                                          <p:spTgt spid="454"/>
                                        </p:tgtEl>
                                        <p:attrNameLst>
                                          <p:attrName>style.visibility</p:attrName>
                                        </p:attrNameLst>
                                      </p:cBhvr>
                                      <p:to>
                                        <p:strVal val="visible"/>
                                      </p:to>
                                    </p:set>
                                  </p:childTnLst>
                                </p:cTn>
                              </p:par>
                            </p:childTnLst>
                          </p:cTn>
                        </p:par>
                        <p:par>
                          <p:cTn id="37" fill="hold">
                            <p:stCondLst>
                              <p:cond delay="1000"/>
                            </p:stCondLst>
                            <p:childTnLst>
                              <p:par>
                                <p:cTn id="38" presetClass="entr" nodeType="afterEffect" presetSubtype="0" presetID="1" grpId="11" fill="hold">
                                  <p:stCondLst>
                                    <p:cond delay="0"/>
                                  </p:stCondLst>
                                  <p:iterate type="el" backwards="0">
                                    <p:tmAbs val="0"/>
                                  </p:iterate>
                                  <p:childTnLst>
                                    <p:set>
                                      <p:cBhvr>
                                        <p:cTn id="39" fill="hold"/>
                                        <p:tgtEl>
                                          <p:spTgt spid="453"/>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Class="exit" nodeType="clickEffect" presetSubtype="0" presetID="1" grpId="12" fill="hold">
                                  <p:stCondLst>
                                    <p:cond delay="0"/>
                                  </p:stCondLst>
                                  <p:iterate type="el" backwards="0">
                                    <p:tmAbs val="0"/>
                                  </p:iterate>
                                  <p:childTnLst>
                                    <p:set>
                                      <p:cBhvr>
                                        <p:cTn id="43" fill="hold">
                                          <p:stCondLst>
                                            <p:cond delay="0"/>
                                          </p:stCondLst>
                                        </p:cTn>
                                        <p:tgtEl>
                                          <p:spTgt spid="453"/>
                                        </p:tgtEl>
                                        <p:attrNameLst>
                                          <p:attrName>style.visibility</p:attrName>
                                        </p:attrNameLst>
                                      </p:cBhvr>
                                      <p:to>
                                        <p:strVal val="hidden"/>
                                      </p:to>
                                    </p:set>
                                  </p:childTnLst>
                                </p:cTn>
                              </p:par>
                            </p:childTnLst>
                          </p:cTn>
                        </p:par>
                        <p:par>
                          <p:cTn id="44" fill="hold">
                            <p:stCondLst>
                              <p:cond delay="0"/>
                            </p:stCondLst>
                            <p:childTnLst>
                              <p:par>
                                <p:cTn id="45" presetClass="entr" nodeType="afterEffect" presetSubtype="0" presetID="1" grpId="13" fill="hold">
                                  <p:stCondLst>
                                    <p:cond delay="0"/>
                                  </p:stCondLst>
                                  <p:iterate type="el" backwards="0">
                                    <p:tmAbs val="0"/>
                                  </p:iterate>
                                  <p:childTnLst>
                                    <p:set>
                                      <p:cBhvr>
                                        <p:cTn id="46" fill="hold"/>
                                        <p:tgtEl>
                                          <p:spTgt spid="448"/>
                                        </p:tgtEl>
                                        <p:attrNameLst>
                                          <p:attrName>style.visibility</p:attrName>
                                        </p:attrNameLst>
                                      </p:cBhvr>
                                      <p:to>
                                        <p:strVal val="visible"/>
                                      </p:to>
                                    </p:set>
                                  </p:childTnLst>
                                </p:cTn>
                              </p:par>
                            </p:childTnLst>
                          </p:cTn>
                        </p:par>
                        <p:par>
                          <p:cTn id="47" fill="hold">
                            <p:stCondLst>
                              <p:cond delay="0"/>
                            </p:stCondLst>
                            <p:childTnLst>
                              <p:par>
                                <p:cTn id="48" presetClass="exit" nodeType="afterEffect" presetSubtype="0" presetID="1" grpId="14" fill="hold">
                                  <p:stCondLst>
                                    <p:cond delay="0"/>
                                  </p:stCondLst>
                                  <p:iterate type="el" backwards="0">
                                    <p:tmAbs val="0"/>
                                  </p:iterate>
                                  <p:childTnLst>
                                    <p:set>
                                      <p:cBhvr>
                                        <p:cTn id="49" fill="hold">
                                          <p:stCondLst>
                                            <p:cond delay="0"/>
                                          </p:stCondLst>
                                        </p:cTn>
                                        <p:tgtEl>
                                          <p:spTgt spid="454"/>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54" grpId="14"/>
      <p:bldP build="whole" bldLvl="1" animBg="1" rev="0" advAuto="0" spid="444" grpId="5"/>
      <p:bldP build="whole" bldLvl="1" animBg="1" rev="0" advAuto="0" spid="448" grpId="13"/>
      <p:bldP build="whole" bldLvl="1" animBg="1" rev="0" advAuto="0" spid="447" grpId="9"/>
      <p:bldP build="whole" bldLvl="1" animBg="1" rev="0" advAuto="0" spid="453" grpId="11"/>
      <p:bldP build="whole" bldLvl="1" animBg="1" rev="0" advAuto="0" spid="446" grpId="8"/>
      <p:bldP build="whole" bldLvl="1" animBg="1" rev="0" advAuto="0" spid="453" grpId="12"/>
      <p:bldP build="whole" bldLvl="1" animBg="1" rev="0" advAuto="0" spid="439" grpId="7"/>
      <p:bldP build="whole" bldLvl="1" animBg="1" rev="0" advAuto="0" spid="445" grpId="2"/>
      <p:bldP build="whole" bldLvl="1" animBg="1" rev="0" advAuto="0" spid="454" grpId="10"/>
      <p:bldP build="whole" bldLvl="1" animBg="1" rev="0" advAuto="0" spid="445" grpId="4"/>
      <p:bldP build="whole" bldLvl="1" animBg="1" rev="0" advAuto="0" spid="442" grpId="3"/>
      <p:bldP build="whole" bldLvl="1" animBg="1" rev="0" advAuto="0" spid="444" grpId="1"/>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6"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457" name="Electron-Ion Collider"/>
          <p:cNvSpPr txBox="1"/>
          <p:nvPr>
            <p:ph type="title"/>
          </p:nvPr>
        </p:nvSpPr>
        <p:spPr>
          <a:xfrm>
            <a:off x="136525" y="-6350"/>
            <a:ext cx="8931275" cy="717550"/>
          </a:xfrm>
          <a:prstGeom prst="rect">
            <a:avLst/>
          </a:prstGeom>
        </p:spPr>
        <p:txBody>
          <a:bodyPr/>
          <a:lstStyle/>
          <a:p>
            <a:pPr/>
            <a:r>
              <a:t>Electron-Ion Collider</a:t>
            </a:r>
          </a:p>
        </p:txBody>
      </p:sp>
      <p:sp>
        <p:nvSpPr>
          <p:cNvPr id="458" name="Central themes:…"/>
          <p:cNvSpPr txBox="1"/>
          <p:nvPr>
            <p:ph type="body" sz="half" idx="1"/>
          </p:nvPr>
        </p:nvSpPr>
        <p:spPr>
          <a:xfrm>
            <a:off x="190500" y="1459609"/>
            <a:ext cx="8763000" cy="2856932"/>
          </a:xfrm>
          <a:prstGeom prst="rect">
            <a:avLst/>
          </a:prstGeom>
        </p:spPr>
        <p:txBody>
          <a:bodyPr/>
          <a:lstStyle/>
          <a:p>
            <a:pPr marL="0" marR="0" defTabSz="457200">
              <a:spcBef>
                <a:spcPts val="0"/>
              </a:spcBef>
              <a:defRPr b="1" sz="2400">
                <a:solidFill>
                  <a:srgbClr val="021EAA"/>
                </a:solidFill>
                <a:uFillTx/>
              </a:defRPr>
            </a:pPr>
            <a:r>
              <a:t>Central themes:</a:t>
            </a:r>
          </a:p>
          <a:p>
            <a:pPr lvl="1" marL="488461" indent="-234461">
              <a:defRPr sz="2400"/>
            </a:pPr>
            <a:r>
              <a:t>Probing the momentum-dependence of gluon densities and the onset of </a:t>
            </a:r>
            <a:r>
              <a:rPr>
                <a:solidFill>
                  <a:srgbClr val="FF2600"/>
                </a:solidFill>
              </a:rPr>
              <a:t>saturation</a:t>
            </a:r>
            <a:r>
              <a:t> in nucleons and nuclei </a:t>
            </a:r>
          </a:p>
          <a:p>
            <a:pPr lvl="1" marL="488461" indent="-234461">
              <a:defRPr sz="2400"/>
            </a:pPr>
            <a:r>
              <a:t>Mapping the </a:t>
            </a:r>
            <a:r>
              <a:rPr>
                <a:solidFill>
                  <a:srgbClr val="FF2600"/>
                </a:solidFill>
              </a:rPr>
              <a:t>transverse spatial and spin distributions</a:t>
            </a:r>
            <a:r>
              <a:t> of partons in the gluon-dominated regime</a:t>
            </a:r>
          </a:p>
          <a:p>
            <a:pPr lvl="1" marL="488461" indent="-234461">
              <a:defRPr sz="2400"/>
            </a:pPr>
            <a:r>
              <a:t>Provide novel insight into propagation, attenuation and </a:t>
            </a:r>
            <a:r>
              <a:rPr>
                <a:solidFill>
                  <a:srgbClr val="FF2600"/>
                </a:solidFill>
              </a:rPr>
              <a:t>hadronization of colored probes</a:t>
            </a:r>
          </a:p>
        </p:txBody>
      </p:sp>
      <p:sp>
        <p:nvSpPr>
          <p:cNvPr id="459" name="Slide Number"/>
          <p:cNvSpPr txBox="1"/>
          <p:nvPr>
            <p:ph type="sldNum" sz="quarter" idx="2"/>
          </p:nvPr>
        </p:nvSpPr>
        <p:spPr>
          <a:xfrm>
            <a:off x="8738728" y="6553200"/>
            <a:ext cx="312069" cy="304800"/>
          </a:xfrm>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sp>
        <p:nvSpPr>
          <p:cNvPr id="460" name="Investigate with precision universal dynamics of gluons"/>
          <p:cNvSpPr txBox="1"/>
          <p:nvPr/>
        </p:nvSpPr>
        <p:spPr>
          <a:xfrm>
            <a:off x="83591" y="762467"/>
            <a:ext cx="8976818" cy="48449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600">
                <a:solidFill>
                  <a:srgbClr val="FF2600"/>
                </a:solidFill>
                <a:latin typeface="+mn-lt"/>
                <a:ea typeface="+mn-ea"/>
                <a:cs typeface="+mn-cs"/>
                <a:sym typeface="Arial"/>
              </a:defRPr>
            </a:lvl1pPr>
          </a:lstStyle>
          <a:p>
            <a:pPr/>
            <a:r>
              <a:t>Investigate with precision universal dynamics of gluons </a:t>
            </a:r>
          </a:p>
        </p:txBody>
      </p:sp>
      <p:grpSp>
        <p:nvGrpSpPr>
          <p:cNvPr id="485" name="Group"/>
          <p:cNvGrpSpPr/>
          <p:nvPr/>
        </p:nvGrpSpPr>
        <p:grpSpPr>
          <a:xfrm>
            <a:off x="717124" y="4402184"/>
            <a:ext cx="7995392" cy="1860891"/>
            <a:chOff x="0" y="0"/>
            <a:chExt cx="7995391" cy="1860889"/>
          </a:xfrm>
        </p:grpSpPr>
        <p:sp>
          <p:nvSpPr>
            <p:cNvPr id="461" name="Line"/>
            <p:cNvSpPr/>
            <p:nvPr/>
          </p:nvSpPr>
          <p:spPr>
            <a:xfrm flipH="1" flipV="1">
              <a:off x="0" y="1399966"/>
              <a:ext cx="6831446" cy="1"/>
            </a:xfrm>
            <a:prstGeom prst="line">
              <a:avLst/>
            </a:prstGeom>
            <a:noFill/>
            <a:ln w="25400" cap="flat">
              <a:solidFill>
                <a:srgbClr val="322F31"/>
              </a:solidFill>
              <a:prstDash val="solid"/>
              <a:round/>
              <a:tailEnd type="triangle" w="med" len="me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defTabSz="914400">
                <a:defRPr b="1" sz="1800">
                  <a:solidFill>
                    <a:srgbClr val="322F31"/>
                  </a:solidFill>
                  <a:effectLst>
                    <a:outerShdw sx="100000" sy="100000" kx="0" ky="0" algn="b" rotWithShape="0" blurRad="38100" dist="38100" dir="2700000">
                      <a:srgbClr val="000000">
                        <a:alpha val="43137"/>
                      </a:srgbClr>
                    </a:outerShdw>
                  </a:effectLst>
                  <a:latin typeface="+mn-lt"/>
                  <a:ea typeface="+mn-ea"/>
                  <a:cs typeface="+mn-cs"/>
                  <a:sym typeface="Arial"/>
                </a:defRPr>
              </a:pPr>
            </a:p>
          </p:txBody>
        </p:sp>
        <p:sp>
          <p:nvSpPr>
            <p:cNvPr id="462" name="Line"/>
            <p:cNvSpPr/>
            <p:nvPr/>
          </p:nvSpPr>
          <p:spPr>
            <a:xfrm>
              <a:off x="1738745" y="1336466"/>
              <a:ext cx="1" cy="190501"/>
            </a:xfrm>
            <a:prstGeom prst="line">
              <a:avLst/>
            </a:prstGeom>
            <a:noFill/>
            <a:ln w="25400" cap="flat">
              <a:solidFill>
                <a:srgbClr val="322F31"/>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defTabSz="914400">
                <a:defRPr b="1" sz="1800">
                  <a:solidFill>
                    <a:srgbClr val="322F31"/>
                  </a:solidFill>
                  <a:effectLst>
                    <a:outerShdw sx="100000" sy="100000" kx="0" ky="0" algn="b" rotWithShape="0" blurRad="38100" dist="38100" dir="2700000">
                      <a:srgbClr val="000000">
                        <a:alpha val="43137"/>
                      </a:srgbClr>
                    </a:outerShdw>
                  </a:effectLst>
                  <a:latin typeface="+mn-lt"/>
                  <a:ea typeface="+mn-ea"/>
                  <a:cs typeface="+mn-cs"/>
                  <a:sym typeface="Arial"/>
                </a:defRPr>
              </a:pPr>
            </a:p>
          </p:txBody>
        </p:sp>
        <p:sp>
          <p:nvSpPr>
            <p:cNvPr id="463" name="Line"/>
            <p:cNvSpPr/>
            <p:nvPr/>
          </p:nvSpPr>
          <p:spPr>
            <a:xfrm>
              <a:off x="3034145" y="1336466"/>
              <a:ext cx="1" cy="190501"/>
            </a:xfrm>
            <a:prstGeom prst="line">
              <a:avLst/>
            </a:prstGeom>
            <a:noFill/>
            <a:ln w="25400" cap="flat">
              <a:solidFill>
                <a:srgbClr val="322F31"/>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defTabSz="914400">
                <a:defRPr b="1" sz="1800">
                  <a:solidFill>
                    <a:srgbClr val="322F31"/>
                  </a:solidFill>
                  <a:effectLst>
                    <a:outerShdw sx="100000" sy="100000" kx="0" ky="0" algn="b" rotWithShape="0" blurRad="38100" dist="38100" dir="2700000">
                      <a:srgbClr val="000000">
                        <a:alpha val="43137"/>
                      </a:srgbClr>
                    </a:outerShdw>
                  </a:effectLst>
                  <a:latin typeface="+mn-lt"/>
                  <a:ea typeface="+mn-ea"/>
                  <a:cs typeface="+mn-cs"/>
                  <a:sym typeface="Arial"/>
                </a:defRPr>
              </a:pPr>
            </a:p>
          </p:txBody>
        </p:sp>
        <p:sp>
          <p:nvSpPr>
            <p:cNvPr id="464" name="Line"/>
            <p:cNvSpPr/>
            <p:nvPr/>
          </p:nvSpPr>
          <p:spPr>
            <a:xfrm>
              <a:off x="4304145" y="1336466"/>
              <a:ext cx="1" cy="190501"/>
            </a:xfrm>
            <a:prstGeom prst="line">
              <a:avLst/>
            </a:prstGeom>
            <a:noFill/>
            <a:ln w="25400" cap="flat">
              <a:solidFill>
                <a:srgbClr val="322F31"/>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defTabSz="914400">
                <a:defRPr b="1" sz="1800">
                  <a:solidFill>
                    <a:srgbClr val="322F31"/>
                  </a:solidFill>
                  <a:effectLst>
                    <a:outerShdw sx="100000" sy="100000" kx="0" ky="0" algn="b" rotWithShape="0" blurRad="38100" dist="38100" dir="2700000">
                      <a:srgbClr val="000000">
                        <a:alpha val="43137"/>
                      </a:srgbClr>
                    </a:outerShdw>
                  </a:effectLst>
                  <a:latin typeface="+mn-lt"/>
                  <a:ea typeface="+mn-ea"/>
                  <a:cs typeface="+mn-cs"/>
                  <a:sym typeface="Arial"/>
                </a:defRPr>
              </a:pPr>
            </a:p>
          </p:txBody>
        </p:sp>
        <p:sp>
          <p:nvSpPr>
            <p:cNvPr id="465" name="Line"/>
            <p:cNvSpPr/>
            <p:nvPr/>
          </p:nvSpPr>
          <p:spPr>
            <a:xfrm>
              <a:off x="5599545" y="1336466"/>
              <a:ext cx="1" cy="190501"/>
            </a:xfrm>
            <a:prstGeom prst="line">
              <a:avLst/>
            </a:prstGeom>
            <a:noFill/>
            <a:ln w="25400" cap="flat">
              <a:solidFill>
                <a:srgbClr val="322F31"/>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defTabSz="914400">
                <a:defRPr b="1" sz="1800">
                  <a:solidFill>
                    <a:srgbClr val="322F31"/>
                  </a:solidFill>
                  <a:effectLst>
                    <a:outerShdw sx="100000" sy="100000" kx="0" ky="0" algn="b" rotWithShape="0" blurRad="38100" dist="38100" dir="2700000">
                      <a:srgbClr val="000000">
                        <a:alpha val="43137"/>
                      </a:srgbClr>
                    </a:outerShdw>
                  </a:effectLst>
                  <a:latin typeface="+mn-lt"/>
                  <a:ea typeface="+mn-ea"/>
                  <a:cs typeface="+mn-cs"/>
                  <a:sym typeface="Arial"/>
                </a:defRPr>
              </a:pPr>
            </a:p>
          </p:txBody>
        </p:sp>
        <p:sp>
          <p:nvSpPr>
            <p:cNvPr id="466" name="Line"/>
            <p:cNvSpPr/>
            <p:nvPr/>
          </p:nvSpPr>
          <p:spPr>
            <a:xfrm>
              <a:off x="6831445" y="1298366"/>
              <a:ext cx="1" cy="190501"/>
            </a:xfrm>
            <a:prstGeom prst="line">
              <a:avLst/>
            </a:prstGeom>
            <a:noFill/>
            <a:ln w="25400" cap="flat">
              <a:solidFill>
                <a:srgbClr val="322F31"/>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defTabSz="914400">
                <a:defRPr b="1" sz="1800">
                  <a:solidFill>
                    <a:srgbClr val="322F31"/>
                  </a:solidFill>
                  <a:effectLst>
                    <a:outerShdw sx="100000" sy="100000" kx="0" ky="0" algn="b" rotWithShape="0" blurRad="38100" dist="38100" dir="2700000">
                      <a:srgbClr val="000000">
                        <a:alpha val="43137"/>
                      </a:srgbClr>
                    </a:outerShdw>
                  </a:effectLst>
                  <a:latin typeface="+mn-lt"/>
                  <a:ea typeface="+mn-ea"/>
                  <a:cs typeface="+mn-cs"/>
                  <a:sym typeface="Arial"/>
                </a:defRPr>
              </a:pPr>
            </a:p>
          </p:txBody>
        </p:sp>
        <p:sp>
          <p:nvSpPr>
            <p:cNvPr id="467" name="1"/>
            <p:cNvSpPr txBox="1"/>
            <p:nvPr/>
          </p:nvSpPr>
          <p:spPr>
            <a:xfrm>
              <a:off x="6745269" y="1572066"/>
              <a:ext cx="203025" cy="2888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defTabSz="914400">
                <a:defRPr sz="1400">
                  <a:solidFill>
                    <a:srgbClr val="322F31"/>
                  </a:solidFill>
                  <a:latin typeface="+mn-lt"/>
                  <a:ea typeface="+mn-ea"/>
                  <a:cs typeface="+mn-cs"/>
                  <a:sym typeface="Arial"/>
                </a:defRPr>
              </a:lvl1pPr>
            </a:lstStyle>
            <a:p>
              <a:pPr/>
              <a:r>
                <a:t>1</a:t>
              </a:r>
            </a:p>
          </p:txBody>
        </p:sp>
        <p:sp>
          <p:nvSpPr>
            <p:cNvPr id="468" name="10-3"/>
            <p:cNvSpPr txBox="1"/>
            <p:nvPr/>
          </p:nvSpPr>
          <p:spPr>
            <a:xfrm>
              <a:off x="2826918" y="1563135"/>
              <a:ext cx="407304" cy="28882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p>
              <a:pPr defTabSz="914400">
                <a:defRPr sz="1400">
                  <a:solidFill>
                    <a:srgbClr val="322F31"/>
                  </a:solidFill>
                  <a:latin typeface="+mn-lt"/>
                  <a:ea typeface="+mn-ea"/>
                  <a:cs typeface="+mn-cs"/>
                  <a:sym typeface="Arial"/>
                </a:defRPr>
              </a:pPr>
              <a:r>
                <a:t>10</a:t>
              </a:r>
              <a:r>
                <a:rPr baseline="30000"/>
                <a:t>-3</a:t>
              </a:r>
            </a:p>
          </p:txBody>
        </p:sp>
        <p:sp>
          <p:nvSpPr>
            <p:cNvPr id="469" name="10-4"/>
            <p:cNvSpPr txBox="1"/>
            <p:nvPr/>
          </p:nvSpPr>
          <p:spPr>
            <a:xfrm>
              <a:off x="1531518" y="1564167"/>
              <a:ext cx="407303" cy="28882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p>
              <a:pPr defTabSz="914400">
                <a:defRPr sz="1400">
                  <a:solidFill>
                    <a:srgbClr val="322F31"/>
                  </a:solidFill>
                  <a:latin typeface="+mn-lt"/>
                  <a:ea typeface="+mn-ea"/>
                  <a:cs typeface="+mn-cs"/>
                  <a:sym typeface="Arial"/>
                </a:defRPr>
              </a:pPr>
              <a:r>
                <a:t>10</a:t>
              </a:r>
              <a:r>
                <a:rPr baseline="30000"/>
                <a:t>-4</a:t>
              </a:r>
            </a:p>
          </p:txBody>
        </p:sp>
        <p:sp>
          <p:nvSpPr>
            <p:cNvPr id="470" name="10-2"/>
            <p:cNvSpPr txBox="1"/>
            <p:nvPr/>
          </p:nvSpPr>
          <p:spPr>
            <a:xfrm>
              <a:off x="4096918" y="1562103"/>
              <a:ext cx="407304" cy="28882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p>
              <a:pPr defTabSz="914400">
                <a:defRPr sz="1400">
                  <a:solidFill>
                    <a:srgbClr val="322F31"/>
                  </a:solidFill>
                  <a:latin typeface="+mn-lt"/>
                  <a:ea typeface="+mn-ea"/>
                  <a:cs typeface="+mn-cs"/>
                  <a:sym typeface="Arial"/>
                </a:defRPr>
              </a:pPr>
              <a:r>
                <a:t>10</a:t>
              </a:r>
              <a:r>
                <a:rPr baseline="30000"/>
                <a:t>-2</a:t>
              </a:r>
            </a:p>
          </p:txBody>
        </p:sp>
        <p:sp>
          <p:nvSpPr>
            <p:cNvPr id="471" name="10-1"/>
            <p:cNvSpPr txBox="1"/>
            <p:nvPr/>
          </p:nvSpPr>
          <p:spPr>
            <a:xfrm>
              <a:off x="5453776" y="1572066"/>
              <a:ext cx="407303" cy="2888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p>
              <a:pPr defTabSz="914400">
                <a:defRPr sz="1400">
                  <a:solidFill>
                    <a:srgbClr val="322F31"/>
                  </a:solidFill>
                  <a:latin typeface="+mn-lt"/>
                  <a:ea typeface="+mn-ea"/>
                  <a:cs typeface="+mn-cs"/>
                  <a:sym typeface="Arial"/>
                </a:defRPr>
              </a:pPr>
              <a:r>
                <a:t>10</a:t>
              </a:r>
              <a:r>
                <a:rPr baseline="30000"/>
                <a:t>-1</a:t>
              </a:r>
            </a:p>
          </p:txBody>
        </p:sp>
        <p:sp>
          <p:nvSpPr>
            <p:cNvPr id="472" name="Few-Body/…"/>
            <p:cNvSpPr txBox="1"/>
            <p:nvPr/>
          </p:nvSpPr>
          <p:spPr>
            <a:xfrm>
              <a:off x="5543553" y="47823"/>
              <a:ext cx="1379127" cy="6952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p>
              <a:pPr algn="ctr" defTabSz="914400">
                <a:defRPr b="1" sz="1400">
                  <a:solidFill>
                    <a:srgbClr val="322F31"/>
                  </a:solidFill>
                  <a:latin typeface="+mn-lt"/>
                  <a:ea typeface="+mn-ea"/>
                  <a:cs typeface="+mn-cs"/>
                  <a:sym typeface="Arial"/>
                </a:defRPr>
              </a:pPr>
              <a:r>
                <a:t>Few-Body/ </a:t>
              </a:r>
            </a:p>
            <a:p>
              <a:pPr algn="ctr" defTabSz="914400">
                <a:defRPr b="1" sz="1400">
                  <a:solidFill>
                    <a:srgbClr val="322F31"/>
                  </a:solidFill>
                  <a:latin typeface="+mn-lt"/>
                  <a:ea typeface="+mn-ea"/>
                  <a:cs typeface="+mn-cs"/>
                  <a:sym typeface="Arial"/>
                </a:defRPr>
              </a:pPr>
              <a:r>
                <a:t>Valence Quark</a:t>
              </a:r>
            </a:p>
            <a:p>
              <a:pPr algn="ctr" defTabSz="914400">
                <a:defRPr b="1" sz="1400">
                  <a:solidFill>
                    <a:srgbClr val="322F31"/>
                  </a:solidFill>
                  <a:latin typeface="+mn-lt"/>
                  <a:ea typeface="+mn-ea"/>
                  <a:cs typeface="+mn-cs"/>
                  <a:sym typeface="Arial"/>
                </a:defRPr>
              </a:pPr>
              <a:r>
                <a:t>Regime</a:t>
              </a:r>
            </a:p>
          </p:txBody>
        </p:sp>
        <p:sp>
          <p:nvSpPr>
            <p:cNvPr id="473" name="x (proton)"/>
            <p:cNvSpPr txBox="1"/>
            <p:nvPr/>
          </p:nvSpPr>
          <p:spPr>
            <a:xfrm>
              <a:off x="6913004" y="1192210"/>
              <a:ext cx="1082388" cy="35066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defTabSz="914400">
                <a:defRPr sz="1800">
                  <a:solidFill>
                    <a:srgbClr val="322F31"/>
                  </a:solidFill>
                  <a:latin typeface="+mn-lt"/>
                  <a:ea typeface="+mn-ea"/>
                  <a:cs typeface="+mn-cs"/>
                  <a:sym typeface="Arial"/>
                </a:defRPr>
              </a:lvl1pPr>
            </a:lstStyle>
            <a:p>
              <a:pPr/>
              <a:r>
                <a:t>x (proton)</a:t>
              </a:r>
            </a:p>
          </p:txBody>
        </p:sp>
        <p:sp>
          <p:nvSpPr>
            <p:cNvPr id="474" name="Many-body…"/>
            <p:cNvSpPr txBox="1"/>
            <p:nvPr/>
          </p:nvSpPr>
          <p:spPr>
            <a:xfrm>
              <a:off x="4100092" y="110633"/>
              <a:ext cx="1141337" cy="49202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p>
              <a:pPr algn="ctr" defTabSz="914400">
                <a:defRPr b="1" sz="1400">
                  <a:solidFill>
                    <a:srgbClr val="322F31"/>
                  </a:solidFill>
                  <a:latin typeface="+mn-lt"/>
                  <a:ea typeface="+mn-ea"/>
                  <a:cs typeface="+mn-cs"/>
                  <a:sym typeface="Arial"/>
                </a:defRPr>
              </a:pPr>
              <a:r>
                <a:t>Many-body </a:t>
              </a:r>
            </a:p>
            <a:p>
              <a:pPr algn="ctr" defTabSz="914400">
                <a:defRPr b="1" sz="1400">
                  <a:solidFill>
                    <a:srgbClr val="322F31"/>
                  </a:solidFill>
                  <a:latin typeface="+mn-lt"/>
                  <a:ea typeface="+mn-ea"/>
                  <a:cs typeface="+mn-cs"/>
                  <a:sym typeface="Arial"/>
                </a:defRPr>
              </a:pPr>
              <a:r>
                <a:t>Regime</a:t>
              </a:r>
            </a:p>
          </p:txBody>
        </p:sp>
        <p:pic>
          <p:nvPicPr>
            <p:cNvPr id="475" name="image20.png" descr="image20.png"/>
            <p:cNvPicPr>
              <a:picLocks noChangeAspect="1"/>
            </p:cNvPicPr>
            <p:nvPr/>
          </p:nvPicPr>
          <p:blipFill>
            <a:blip r:embed="rId2">
              <a:extLst/>
            </a:blip>
            <a:stretch>
              <a:fillRect/>
            </a:stretch>
          </p:blipFill>
          <p:spPr>
            <a:xfrm>
              <a:off x="2709688" y="733214"/>
              <a:ext cx="565153" cy="565153"/>
            </a:xfrm>
            <a:prstGeom prst="rect">
              <a:avLst/>
            </a:prstGeom>
            <a:ln w="12700" cap="flat">
              <a:noFill/>
              <a:miter lim="400000"/>
            </a:ln>
            <a:effectLst/>
          </p:spPr>
        </p:pic>
        <p:sp>
          <p:nvSpPr>
            <p:cNvPr id="476" name="Line"/>
            <p:cNvSpPr/>
            <p:nvPr/>
          </p:nvSpPr>
          <p:spPr>
            <a:xfrm>
              <a:off x="448020" y="1315691"/>
              <a:ext cx="1" cy="190501"/>
            </a:xfrm>
            <a:prstGeom prst="line">
              <a:avLst/>
            </a:prstGeom>
            <a:noFill/>
            <a:ln w="25400" cap="flat">
              <a:solidFill>
                <a:srgbClr val="322F31"/>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defTabSz="914400">
                <a:defRPr b="1" sz="1800">
                  <a:solidFill>
                    <a:srgbClr val="322F31"/>
                  </a:solidFill>
                  <a:effectLst>
                    <a:outerShdw sx="100000" sy="100000" kx="0" ky="0" algn="b" rotWithShape="0" blurRad="38100" dist="38100" dir="2700000">
                      <a:srgbClr val="000000">
                        <a:alpha val="43137"/>
                      </a:srgbClr>
                    </a:outerShdw>
                  </a:effectLst>
                  <a:latin typeface="+mn-lt"/>
                  <a:ea typeface="+mn-ea"/>
                  <a:cs typeface="+mn-cs"/>
                  <a:sym typeface="Arial"/>
                </a:defRPr>
              </a:pPr>
            </a:p>
          </p:txBody>
        </p:sp>
        <p:sp>
          <p:nvSpPr>
            <p:cNvPr id="477" name="10-5"/>
            <p:cNvSpPr txBox="1"/>
            <p:nvPr/>
          </p:nvSpPr>
          <p:spPr>
            <a:xfrm>
              <a:off x="252338" y="1544746"/>
              <a:ext cx="407303" cy="28882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p>
              <a:pPr defTabSz="914400">
                <a:defRPr sz="1400">
                  <a:solidFill>
                    <a:srgbClr val="322F31"/>
                  </a:solidFill>
                  <a:latin typeface="+mn-lt"/>
                  <a:ea typeface="+mn-ea"/>
                  <a:cs typeface="+mn-cs"/>
                  <a:sym typeface="Arial"/>
                </a:defRPr>
              </a:pPr>
              <a:r>
                <a:t>10</a:t>
              </a:r>
              <a:r>
                <a:rPr baseline="30000"/>
                <a:t>-5</a:t>
              </a:r>
            </a:p>
          </p:txBody>
        </p:sp>
        <p:sp>
          <p:nvSpPr>
            <p:cNvPr id="478" name="QCD Radiation…"/>
            <p:cNvSpPr txBox="1"/>
            <p:nvPr/>
          </p:nvSpPr>
          <p:spPr>
            <a:xfrm>
              <a:off x="2318595" y="0"/>
              <a:ext cx="1408036" cy="6952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p>
              <a:pPr algn="ctr" defTabSz="914400">
                <a:defRPr b="1" sz="1400">
                  <a:solidFill>
                    <a:srgbClr val="322F31"/>
                  </a:solidFill>
                  <a:latin typeface="+mn-lt"/>
                  <a:ea typeface="+mn-ea"/>
                  <a:cs typeface="+mn-cs"/>
                  <a:sym typeface="Arial"/>
                </a:defRPr>
              </a:pPr>
              <a:r>
                <a:t>QCD Radiation</a:t>
              </a:r>
            </a:p>
            <a:p>
              <a:pPr algn="ctr" defTabSz="914400">
                <a:defRPr b="1" sz="1400">
                  <a:solidFill>
                    <a:srgbClr val="322F31"/>
                  </a:solidFill>
                  <a:latin typeface="+mn-lt"/>
                  <a:ea typeface="+mn-ea"/>
                  <a:cs typeface="+mn-cs"/>
                  <a:sym typeface="Arial"/>
                </a:defRPr>
              </a:pPr>
              <a:r>
                <a:t>Dominated</a:t>
              </a:r>
            </a:p>
            <a:p>
              <a:pPr algn="ctr" defTabSz="914400">
                <a:defRPr b="1" sz="1400">
                  <a:solidFill>
                    <a:srgbClr val="322F31"/>
                  </a:solidFill>
                  <a:latin typeface="+mn-lt"/>
                  <a:ea typeface="+mn-ea"/>
                  <a:cs typeface="+mn-cs"/>
                  <a:sym typeface="Arial"/>
                </a:defRPr>
              </a:pPr>
              <a:r>
                <a:t>Regime</a:t>
              </a:r>
            </a:p>
          </p:txBody>
        </p:sp>
        <p:pic>
          <p:nvPicPr>
            <p:cNvPr id="479" name="image21.png" descr="image21.png"/>
            <p:cNvPicPr>
              <a:picLocks noChangeAspect="1"/>
            </p:cNvPicPr>
            <p:nvPr/>
          </p:nvPicPr>
          <p:blipFill>
            <a:blip r:embed="rId3">
              <a:extLst/>
            </a:blip>
            <a:stretch>
              <a:fillRect/>
            </a:stretch>
          </p:blipFill>
          <p:spPr>
            <a:xfrm>
              <a:off x="5952733" y="753990"/>
              <a:ext cx="544378" cy="544378"/>
            </a:xfrm>
            <a:prstGeom prst="rect">
              <a:avLst/>
            </a:prstGeom>
            <a:ln w="12700" cap="flat">
              <a:noFill/>
              <a:miter lim="400000"/>
            </a:ln>
            <a:effectLst/>
          </p:spPr>
        </p:pic>
        <p:grpSp>
          <p:nvGrpSpPr>
            <p:cNvPr id="482" name="Group"/>
            <p:cNvGrpSpPr/>
            <p:nvPr/>
          </p:nvGrpSpPr>
          <p:grpSpPr>
            <a:xfrm>
              <a:off x="4301078" y="634189"/>
              <a:ext cx="714267" cy="709935"/>
              <a:chOff x="0" y="0"/>
              <a:chExt cx="714265" cy="709933"/>
            </a:xfrm>
          </p:grpSpPr>
          <p:pic>
            <p:nvPicPr>
              <p:cNvPr id="480" name="Screen Shot 2016-06-16 at 9.20.24 AM.png" descr="Screen Shot 2016-06-16 at 9.20.24 AM.png"/>
              <p:cNvPicPr>
                <a:picLocks noChangeAspect="1"/>
              </p:cNvPicPr>
              <p:nvPr/>
            </p:nvPicPr>
            <p:blipFill>
              <a:blip r:embed="rId4">
                <a:extLst/>
              </a:blip>
              <a:stretch>
                <a:fillRect/>
              </a:stretch>
            </p:blipFill>
            <p:spPr>
              <a:xfrm>
                <a:off x="106585" y="16933"/>
                <a:ext cx="483530" cy="641928"/>
              </a:xfrm>
              <a:prstGeom prst="rect">
                <a:avLst/>
              </a:prstGeom>
              <a:ln w="12700" cap="flat">
                <a:noFill/>
                <a:miter lim="400000"/>
              </a:ln>
              <a:effectLst/>
            </p:spPr>
          </p:pic>
          <p:sp>
            <p:nvSpPr>
              <p:cNvPr id="481" name="Shape"/>
              <p:cNvSpPr/>
              <p:nvPr/>
            </p:nvSpPr>
            <p:spPr>
              <a:xfrm>
                <a:off x="-1" y="0"/>
                <a:ext cx="714267" cy="7099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971" y="10800"/>
                    </a:moveTo>
                    <a:cubicBezTo>
                      <a:pt x="2971" y="15114"/>
                      <a:pt x="6476" y="18611"/>
                      <a:pt x="10800" y="18611"/>
                    </a:cubicBezTo>
                    <a:cubicBezTo>
                      <a:pt x="15124" y="18611"/>
                      <a:pt x="18629" y="15114"/>
                      <a:pt x="18629" y="10800"/>
                    </a:cubicBezTo>
                    <a:cubicBezTo>
                      <a:pt x="18629" y="6486"/>
                      <a:pt x="15124" y="2989"/>
                      <a:pt x="10800" y="2989"/>
                    </a:cubicBezTo>
                    <a:cubicBezTo>
                      <a:pt x="6476" y="2989"/>
                      <a:pt x="2971" y="6486"/>
                      <a:pt x="2971" y="10800"/>
                    </a:cubicBezTo>
                    <a:close/>
                  </a:path>
                </a:pathLst>
              </a:custGeom>
              <a:solidFill>
                <a:srgbClr val="FFFFFF"/>
              </a:solidFill>
              <a:ln w="9525" cap="flat">
                <a:solidFill>
                  <a:srgbClr val="FFFFFF"/>
                </a:solidFill>
                <a:prstDash val="solid"/>
                <a:round/>
              </a:ln>
              <a:effectLst/>
            </p:spPr>
            <p:txBody>
              <a:bodyPr wrap="square" lIns="45719" tIns="45719" rIns="45719" bIns="45719" numCol="1" anchor="ctr">
                <a:noAutofit/>
              </a:bodyPr>
              <a:lstStyle/>
              <a:p>
                <a:pPr algn="ctr" defTabSz="914400">
                  <a:defRPr b="1" sz="1800">
                    <a:solidFill>
                      <a:srgbClr val="322F31"/>
                    </a:solidFill>
                    <a:effectLst>
                      <a:outerShdw sx="100000" sy="100000" kx="0" ky="0" algn="b" rotWithShape="0" blurRad="38100" dist="38100" dir="2700000">
                        <a:srgbClr val="000000">
                          <a:alpha val="43137"/>
                        </a:srgbClr>
                      </a:outerShdw>
                    </a:effectLst>
                    <a:latin typeface="+mn-lt"/>
                    <a:ea typeface="+mn-ea"/>
                    <a:cs typeface="+mn-cs"/>
                    <a:sym typeface="Arial"/>
                  </a:defRPr>
                </a:pPr>
              </a:p>
            </p:txBody>
          </p:sp>
        </p:grpSp>
        <p:sp>
          <p:nvSpPr>
            <p:cNvPr id="483" name="Saturation…"/>
            <p:cNvSpPr txBox="1"/>
            <p:nvPr/>
          </p:nvSpPr>
          <p:spPr>
            <a:xfrm>
              <a:off x="145396" y="7358"/>
              <a:ext cx="1032729" cy="4920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p>
              <a:pPr algn="ctr" defTabSz="914400">
                <a:defRPr b="1" sz="1400">
                  <a:solidFill>
                    <a:srgbClr val="322F31"/>
                  </a:solidFill>
                  <a:latin typeface="+mn-lt"/>
                  <a:ea typeface="+mn-ea"/>
                  <a:cs typeface="+mn-cs"/>
                  <a:sym typeface="Arial"/>
                </a:defRPr>
              </a:pPr>
              <a:r>
                <a:t>Saturation</a:t>
              </a:r>
            </a:p>
            <a:p>
              <a:pPr algn="ctr" defTabSz="914400">
                <a:defRPr b="1" sz="1400">
                  <a:solidFill>
                    <a:srgbClr val="322F31"/>
                  </a:solidFill>
                  <a:latin typeface="+mn-lt"/>
                  <a:ea typeface="+mn-ea"/>
                  <a:cs typeface="+mn-cs"/>
                  <a:sym typeface="Arial"/>
                </a:defRPr>
              </a:pPr>
              <a:r>
                <a:t>Regime</a:t>
              </a:r>
            </a:p>
          </p:txBody>
        </p:sp>
        <p:pic>
          <p:nvPicPr>
            <p:cNvPr id="484" name="image23.png" descr="image23.png"/>
            <p:cNvPicPr>
              <a:picLocks noChangeAspect="1"/>
            </p:cNvPicPr>
            <p:nvPr/>
          </p:nvPicPr>
          <p:blipFill>
            <a:blip r:embed="rId5">
              <a:extLst/>
            </a:blip>
            <a:stretch>
              <a:fillRect/>
            </a:stretch>
          </p:blipFill>
          <p:spPr>
            <a:xfrm>
              <a:off x="235499" y="502227"/>
              <a:ext cx="794892" cy="789985"/>
            </a:xfrm>
            <a:prstGeom prst="rect">
              <a:avLst/>
            </a:prstGeom>
            <a:ln w="12700" cap="flat">
              <a:noFill/>
              <a:miter lim="400000"/>
            </a:ln>
            <a:effectLst/>
          </p:spPr>
        </p:pic>
      </p:grpSp>
      <p:sp>
        <p:nvSpPr>
          <p:cNvPr id="486" name="Ultimate QCD machine:…"/>
          <p:cNvSpPr txBox="1"/>
          <p:nvPr/>
        </p:nvSpPr>
        <p:spPr>
          <a:xfrm>
            <a:off x="152011" y="1464371"/>
            <a:ext cx="8228549" cy="38790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41275" marR="41275" defTabSz="914400">
              <a:spcBef>
                <a:spcPts val="400"/>
              </a:spcBef>
              <a:defRPr sz="2600">
                <a:solidFill>
                  <a:srgbClr val="021EAA"/>
                </a:solidFill>
                <a:uFill>
                  <a:solidFill>
                    <a:srgbClr val="021EAA"/>
                  </a:solidFill>
                </a:uFill>
                <a:latin typeface="+mn-lt"/>
                <a:ea typeface="+mn-ea"/>
                <a:cs typeface="+mn-cs"/>
                <a:sym typeface="Arial"/>
              </a:defRPr>
            </a:pPr>
            <a:r>
              <a:rPr b="1" sz="2400"/>
              <a:t>Ultimate QCD machine:</a:t>
            </a:r>
          </a:p>
          <a:p>
            <a:pPr lvl="1" marL="254000" marR="41275" indent="-254000" defTabSz="914400">
              <a:spcBef>
                <a:spcPts val="400"/>
              </a:spcBef>
              <a:buClr>
                <a:srgbClr val="FF2600"/>
              </a:buClr>
              <a:buSzPct val="150000"/>
              <a:buChar char="•"/>
              <a:defRPr sz="2300">
                <a:uFill>
                  <a:solidFill>
                    <a:srgbClr val="000000"/>
                  </a:solidFill>
                </a:uFill>
                <a:latin typeface="+mn-lt"/>
                <a:ea typeface="+mn-ea"/>
                <a:cs typeface="+mn-cs"/>
                <a:sym typeface="Arial"/>
              </a:defRPr>
            </a:pPr>
            <a:r>
              <a:t>The world’s first polarized electron-polarized proton collider</a:t>
            </a:r>
          </a:p>
          <a:p>
            <a:pPr lvl="2" marL="508000" marR="41275" indent="-254000" defTabSz="914400">
              <a:spcBef>
                <a:spcPts val="400"/>
              </a:spcBef>
              <a:buClr>
                <a:srgbClr val="021EAA"/>
              </a:buClr>
              <a:buSzPct val="110000"/>
              <a:buChar char="‣"/>
              <a:defRPr sz="2300">
                <a:uFill>
                  <a:solidFill>
                    <a:srgbClr val="000000"/>
                  </a:solidFill>
                </a:uFill>
                <a:latin typeface="+mn-lt"/>
                <a:ea typeface="+mn-ea"/>
                <a:cs typeface="+mn-cs"/>
                <a:sym typeface="Arial"/>
              </a:defRPr>
            </a:pPr>
            <a:r>
              <a:t>Spin structure</a:t>
            </a:r>
          </a:p>
          <a:p>
            <a:pPr lvl="1" marL="254000" marR="41275" indent="-254000" defTabSz="914400">
              <a:spcBef>
                <a:spcPts val="400"/>
              </a:spcBef>
              <a:buClr>
                <a:srgbClr val="FF2600"/>
              </a:buClr>
              <a:buSzPct val="150000"/>
              <a:buChar char="•"/>
              <a:defRPr sz="2300">
                <a:uFill>
                  <a:solidFill>
                    <a:srgbClr val="000000"/>
                  </a:solidFill>
                </a:uFill>
                <a:latin typeface="+mn-lt"/>
                <a:ea typeface="+mn-ea"/>
                <a:cs typeface="+mn-cs"/>
                <a:sym typeface="Arial"/>
              </a:defRPr>
            </a:pPr>
            <a:r>
              <a:t>The world’s first electron-heavy ion collider</a:t>
            </a:r>
          </a:p>
          <a:p>
            <a:pPr lvl="2" marL="508000" marR="41275" indent="-254000" defTabSz="914400">
              <a:spcBef>
                <a:spcPts val="400"/>
              </a:spcBef>
              <a:buClr>
                <a:srgbClr val="021EAA"/>
              </a:buClr>
              <a:buSzPct val="110000"/>
              <a:buChar char="‣"/>
              <a:defRPr sz="2300">
                <a:uFill>
                  <a:solidFill>
                    <a:srgbClr val="000000"/>
                  </a:solidFill>
                </a:uFill>
                <a:latin typeface="+mn-lt"/>
                <a:ea typeface="+mn-ea"/>
                <a:cs typeface="+mn-cs"/>
                <a:sym typeface="Arial"/>
              </a:defRPr>
            </a:pPr>
            <a:r>
              <a:t>High gluon densities, saturation</a:t>
            </a:r>
          </a:p>
          <a:p>
            <a:pPr lvl="2" marL="254000" marR="41275" indent="-254000" defTabSz="914400">
              <a:spcBef>
                <a:spcPts val="400"/>
              </a:spcBef>
              <a:buClr>
                <a:srgbClr val="FF2600"/>
              </a:buClr>
              <a:buSzPct val="150000"/>
              <a:buChar char="•"/>
              <a:defRPr sz="2300">
                <a:uFill>
                  <a:solidFill>
                    <a:srgbClr val="000000"/>
                  </a:solidFill>
                </a:uFill>
                <a:latin typeface="+mn-lt"/>
                <a:ea typeface="+mn-ea"/>
                <a:cs typeface="+mn-cs"/>
                <a:sym typeface="Arial"/>
              </a:defRPr>
            </a:pPr>
            <a:r>
              <a:t>Luminosities: a hundred to up to a thousand times HERA</a:t>
            </a:r>
          </a:p>
          <a:p>
            <a:pPr lvl="2" marL="508000" marR="41275" indent="-254000" defTabSz="914400">
              <a:spcBef>
                <a:spcPts val="400"/>
              </a:spcBef>
              <a:buClr>
                <a:srgbClr val="021EAA"/>
              </a:buClr>
              <a:buSzPct val="110000"/>
              <a:buChar char="‣"/>
              <a:defRPr sz="2300">
                <a:uFill>
                  <a:solidFill>
                    <a:srgbClr val="000000"/>
                  </a:solidFill>
                </a:uFill>
                <a:latin typeface="+mn-lt"/>
                <a:ea typeface="+mn-ea"/>
                <a:cs typeface="+mn-cs"/>
                <a:sym typeface="Arial"/>
              </a:defRPr>
            </a:pPr>
            <a:r>
              <a:t>3D imaging (momentum &amp; space) of nucleons and nuclei</a:t>
            </a:r>
          </a:p>
          <a:p>
            <a:pPr lvl="1" marL="254000" marR="41275" indent="-254000" defTabSz="914400">
              <a:spcBef>
                <a:spcPts val="400"/>
              </a:spcBef>
              <a:buClr>
                <a:srgbClr val="FF2600"/>
              </a:buClr>
              <a:buSzPct val="150000"/>
              <a:buChar char="•"/>
              <a:defRPr sz="2300">
                <a:uFill>
                  <a:solidFill>
                    <a:srgbClr val="000000"/>
                  </a:solidFill>
                </a:uFill>
                <a:latin typeface="+mn-lt"/>
                <a:ea typeface="+mn-ea"/>
                <a:cs typeface="+mn-cs"/>
                <a:sym typeface="Arial"/>
              </a:defRPr>
            </a:pPr>
            <a:r>
              <a:t>Large center-of-mass energy coverage</a:t>
            </a:r>
          </a:p>
          <a:p>
            <a:pPr lvl="2" marL="508000" marR="41275" indent="-254000" defTabSz="914400">
              <a:spcBef>
                <a:spcPts val="400"/>
              </a:spcBef>
              <a:buClr>
                <a:srgbClr val="021EAA"/>
              </a:buClr>
              <a:buSzPct val="110000"/>
              <a:buChar char="‣"/>
              <a:defRPr sz="2300">
                <a:uFill>
                  <a:solidFill>
                    <a:srgbClr val="000000"/>
                  </a:solidFill>
                </a:uFill>
                <a:latin typeface="+mn-lt"/>
                <a:ea typeface="+mn-ea"/>
                <a:cs typeface="+mn-cs"/>
                <a:sym typeface="Arial"/>
              </a:defRPr>
            </a:pPr>
            <a:r>
              <a:t>Access to x and Q</a:t>
            </a:r>
            <a:r>
              <a:rPr baseline="31999"/>
              <a:t>2</a:t>
            </a:r>
            <a:r>
              <a:t> over a wide range, evolution studies</a:t>
            </a:r>
          </a:p>
        </p:txBody>
      </p:sp>
      <p:pic>
        <p:nvPicPr>
          <p:cNvPr id="487" name="Image" descr="Image"/>
          <p:cNvPicPr>
            <a:picLocks noChangeAspect="1"/>
          </p:cNvPicPr>
          <p:nvPr/>
        </p:nvPicPr>
        <p:blipFill>
          <a:blip r:embed="rId6">
            <a:extLst/>
          </a:blip>
          <a:stretch>
            <a:fillRect/>
          </a:stretch>
        </p:blipFill>
        <p:spPr>
          <a:xfrm>
            <a:off x="1046835" y="5906339"/>
            <a:ext cx="6438901" cy="939801"/>
          </a:xfrm>
          <a:prstGeom prst="rect">
            <a:avLst/>
          </a:prstGeom>
          <a:ln w="12700"/>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86"/>
                                        </p:tgtEl>
                                        <p:attrNameLst>
                                          <p:attrName>style.visibility</p:attrName>
                                        </p:attrNameLst>
                                      </p:cBhvr>
                                      <p:to>
                                        <p:strVal val="visible"/>
                                      </p:to>
                                    </p:set>
                                  </p:childTnLst>
                                </p:cTn>
                              </p:par>
                            </p:childTnLst>
                          </p:cTn>
                        </p:par>
                        <p:par>
                          <p:cTn id="7" fill="hold">
                            <p:stCondLst>
                              <p:cond delay="0"/>
                            </p:stCondLst>
                            <p:childTnLst>
                              <p:par>
                                <p:cTn id="8" presetClass="exit" nodeType="afterEffect" presetSubtype="0" presetID="1" grpId="2" fill="hold">
                                  <p:stCondLst>
                                    <p:cond delay="0"/>
                                  </p:stCondLst>
                                  <p:iterate type="el" backwards="0">
                                    <p:tmAbs val="0"/>
                                  </p:iterate>
                                  <p:childTnLst>
                                    <p:set>
                                      <p:cBhvr>
                                        <p:cTn id="9" fill="hold">
                                          <p:stCondLst>
                                            <p:cond delay="0"/>
                                          </p:stCondLst>
                                        </p:cTn>
                                        <p:tgtEl>
                                          <p:spTgt spid="458"/>
                                        </p:tgtEl>
                                        <p:attrNameLst>
                                          <p:attrName>style.visibility</p:attrName>
                                        </p:attrNameLst>
                                      </p:cBhvr>
                                      <p:to>
                                        <p:strVal val="hidden"/>
                                      </p:to>
                                    </p:set>
                                  </p:childTnLst>
                                </p:cTn>
                              </p:par>
                            </p:childTnLst>
                          </p:cTn>
                        </p:par>
                        <p:par>
                          <p:cTn id="10" fill="hold">
                            <p:stCondLst>
                              <p:cond delay="0"/>
                            </p:stCondLst>
                            <p:childTnLst>
                              <p:par>
                                <p:cTn id="11" presetClass="exit" nodeType="afterEffect" presetSubtype="0" presetID="1" grpId="3" fill="hold">
                                  <p:stCondLst>
                                    <p:cond delay="0"/>
                                  </p:stCondLst>
                                  <p:iterate type="el" backwards="0">
                                    <p:tmAbs val="0"/>
                                  </p:iterate>
                                  <p:childTnLst>
                                    <p:set>
                                      <p:cBhvr>
                                        <p:cTn id="12" fill="hold">
                                          <p:stCondLst>
                                            <p:cond delay="0"/>
                                          </p:stCondLst>
                                        </p:cTn>
                                        <p:tgtEl>
                                          <p:spTgt spid="485"/>
                                        </p:tgtEl>
                                        <p:attrNameLst>
                                          <p:attrName>style.visibility</p:attrName>
                                        </p:attrNameLst>
                                      </p:cBhvr>
                                      <p:to>
                                        <p:strVal val="hidden"/>
                                      </p:to>
                                    </p:set>
                                  </p:childTnLst>
                                </p:cTn>
                              </p:par>
                            </p:childTnLst>
                          </p:cTn>
                        </p:par>
                        <p:par>
                          <p:cTn id="13" fill="hold">
                            <p:stCondLst>
                              <p:cond delay="0"/>
                            </p:stCondLst>
                            <p:childTnLst>
                              <p:par>
                                <p:cTn id="14" presetClass="exit" nodeType="afterEffect" presetSubtype="0" presetID="1" grpId="4" fill="hold">
                                  <p:stCondLst>
                                    <p:cond delay="0"/>
                                  </p:stCondLst>
                                  <p:iterate type="el" backwards="0">
                                    <p:tmAbs val="0"/>
                                  </p:iterate>
                                  <p:childTnLst>
                                    <p:set>
                                      <p:cBhvr>
                                        <p:cTn id="15" fill="hold">
                                          <p:stCondLst>
                                            <p:cond delay="0"/>
                                          </p:stCondLst>
                                        </p:cTn>
                                        <p:tgtEl>
                                          <p:spTgt spid="487"/>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86" grpId="1"/>
      <p:bldP build="whole" bldLvl="1" animBg="1" rev="0" advAuto="0" spid="458" grpId="2"/>
      <p:bldP build="whole" bldLvl="1" animBg="1" rev="0" advAuto="0" spid="487" grpId="4"/>
      <p:bldP build="whole" bldLvl="1" animBg="1" rev="0" advAuto="0" spid="485" grpId="3"/>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9"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490" name="US Electron Collider: Accelerator Designs"/>
          <p:cNvSpPr txBox="1"/>
          <p:nvPr>
            <p:ph type="title"/>
          </p:nvPr>
        </p:nvSpPr>
        <p:spPr>
          <a:prstGeom prst="rect">
            <a:avLst/>
          </a:prstGeom>
        </p:spPr>
        <p:txBody>
          <a:bodyPr/>
          <a:lstStyle>
            <a:lvl1pPr>
              <a:defRPr sz="3700"/>
            </a:lvl1pPr>
          </a:lstStyle>
          <a:p>
            <a:pPr/>
            <a:r>
              <a:t>US Electron Collider: Accelerator Designs</a:t>
            </a:r>
          </a:p>
        </p:txBody>
      </p:sp>
      <p:sp>
        <p:nvSpPr>
          <p:cNvPr id="491" name="eRHIC (BNL)…"/>
          <p:cNvSpPr txBox="1"/>
          <p:nvPr>
            <p:ph type="body" sz="half" idx="1"/>
          </p:nvPr>
        </p:nvSpPr>
        <p:spPr>
          <a:xfrm>
            <a:off x="210352" y="806839"/>
            <a:ext cx="3911705" cy="5998701"/>
          </a:xfrm>
          <a:prstGeom prst="rect">
            <a:avLst/>
          </a:prstGeom>
        </p:spPr>
        <p:txBody>
          <a:bodyPr/>
          <a:lstStyle/>
          <a:p>
            <a:pPr marL="293076" indent="-293076">
              <a:defRPr b="1" sz="2400"/>
            </a:pPr>
            <a:r>
              <a:t>eRHIC (BNL)</a:t>
            </a:r>
          </a:p>
          <a:p>
            <a:pPr lvl="1" marL="287261" indent="-287261">
              <a:spcBef>
                <a:spcPts val="500"/>
              </a:spcBef>
              <a:defRPr sz="2000"/>
            </a:pPr>
            <a:r>
              <a:t>Add e Rings to RHIC facility, recirculating Linac-Ring or Ring-Ring</a:t>
            </a:r>
          </a:p>
          <a:p>
            <a:pPr lvl="1" marL="287261" indent="-287261">
              <a:spcBef>
                <a:spcPts val="500"/>
              </a:spcBef>
              <a:defRPr sz="2000"/>
            </a:pPr>
            <a:r>
              <a:t>Electrons up to 18 GeV  </a:t>
            </a:r>
          </a:p>
          <a:p>
            <a:pPr lvl="1" marL="287261" indent="-287261">
              <a:spcBef>
                <a:spcPts val="500"/>
              </a:spcBef>
              <a:defRPr sz="2000"/>
            </a:pPr>
            <a:r>
              <a:t>Protons up to 275 GeV</a:t>
            </a:r>
          </a:p>
          <a:p>
            <a:pPr lvl="1" marL="287261" indent="-287261">
              <a:spcBef>
                <a:spcPts val="500"/>
              </a:spcBef>
              <a:defRPr sz="2000"/>
            </a:pPr>
            <a:r>
              <a:t>Ions (Au) up to √s=90 GeV/u</a:t>
            </a:r>
          </a:p>
          <a:p>
            <a:pPr lvl="1" marL="287261" indent="-287261">
              <a:spcBef>
                <a:spcPts val="1900"/>
              </a:spcBef>
              <a:defRPr sz="2000"/>
            </a:pPr>
            <a:r>
              <a:t>L ≈ 1.2×10</a:t>
            </a:r>
            <a:r>
              <a:rPr baseline="31999"/>
              <a:t>33</a:t>
            </a:r>
            <a:r>
              <a:t> cm</a:t>
            </a:r>
            <a:r>
              <a:rPr baseline="31999"/>
              <a:t>-2</a:t>
            </a:r>
            <a:r>
              <a:t> s</a:t>
            </a:r>
            <a:r>
              <a:rPr baseline="31999"/>
              <a:t>-1</a:t>
            </a:r>
            <a:r>
              <a:t>  at √s=120 GeV</a:t>
            </a:r>
          </a:p>
          <a:p>
            <a:pPr marL="293076" indent="-293076">
              <a:defRPr b="1" sz="2400"/>
            </a:pPr>
            <a:r>
              <a:t>JLEIC (JLab)</a:t>
            </a:r>
          </a:p>
          <a:p>
            <a:pPr lvl="1" marL="274204" indent="-274204">
              <a:spcBef>
                <a:spcPts val="500"/>
              </a:spcBef>
              <a:defRPr sz="2000"/>
            </a:pPr>
            <a:r>
              <a:t>Figure-8 Ring-Ring Collider, use of CEBAF</a:t>
            </a:r>
          </a:p>
          <a:p>
            <a:pPr lvl="1" marL="274204" indent="-274204">
              <a:spcBef>
                <a:spcPts val="500"/>
              </a:spcBef>
              <a:defRPr sz="2000"/>
            </a:pPr>
            <a:r>
              <a:t>Electrons 3-10 GeV</a:t>
            </a:r>
          </a:p>
          <a:p>
            <a:pPr lvl="1" marL="274204" indent="-274204">
              <a:spcBef>
                <a:spcPts val="500"/>
              </a:spcBef>
              <a:defRPr sz="2000"/>
            </a:pPr>
            <a:r>
              <a:t>Protons 20-100 GeV</a:t>
            </a:r>
          </a:p>
          <a:p>
            <a:pPr lvl="1" marL="274204" indent="-274204">
              <a:spcBef>
                <a:spcPts val="500"/>
              </a:spcBef>
              <a:defRPr sz="2000"/>
            </a:pPr>
            <a:r>
              <a:t>Ions up to √s=40 GeV/u</a:t>
            </a:r>
          </a:p>
          <a:p>
            <a:pPr lvl="1" marL="274204" indent="-274204">
              <a:spcBef>
                <a:spcPts val="500"/>
              </a:spcBef>
              <a:defRPr sz="2000"/>
            </a:pPr>
            <a:r>
              <a:t>L ≈ 2×10</a:t>
            </a:r>
            <a:r>
              <a:rPr baseline="31999"/>
              <a:t>34</a:t>
            </a:r>
            <a:r>
              <a:t> cm</a:t>
            </a:r>
            <a:r>
              <a:rPr baseline="31999"/>
              <a:t>-2</a:t>
            </a:r>
            <a:r>
              <a:t> s</a:t>
            </a:r>
            <a:r>
              <a:rPr baseline="31999"/>
              <a:t>-1</a:t>
            </a:r>
            <a:r>
              <a:t>/A   at √s=22 GeV </a:t>
            </a:r>
          </a:p>
        </p:txBody>
      </p:sp>
      <p:sp>
        <p:nvSpPr>
          <p:cNvPr id="49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pic>
        <p:nvPicPr>
          <p:cNvPr id="493" name="Image" descr="Image"/>
          <p:cNvPicPr>
            <a:picLocks noChangeAspect="1"/>
          </p:cNvPicPr>
          <p:nvPr/>
        </p:nvPicPr>
        <p:blipFill>
          <a:blip r:embed="rId3">
            <a:extLst/>
          </a:blip>
          <a:stretch>
            <a:fillRect/>
          </a:stretch>
        </p:blipFill>
        <p:spPr>
          <a:xfrm>
            <a:off x="4303628" y="3641772"/>
            <a:ext cx="4633094" cy="2708143"/>
          </a:xfrm>
          <a:prstGeom prst="rect">
            <a:avLst/>
          </a:prstGeom>
          <a:ln w="12700"/>
        </p:spPr>
      </p:pic>
      <p:sp>
        <p:nvSpPr>
          <p:cNvPr id="494" name="eRHIC: arXiv:1409.1633, JLEIC: arXiv:1209.0757"/>
          <p:cNvSpPr txBox="1"/>
          <p:nvPr/>
        </p:nvSpPr>
        <p:spPr>
          <a:xfrm>
            <a:off x="3928966" y="6453011"/>
            <a:ext cx="4616610" cy="3235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39" marR="40639" defTabSz="914400">
              <a:defRPr sz="1600">
                <a:solidFill>
                  <a:srgbClr val="008F00"/>
                </a:solidFill>
                <a:uFill>
                  <a:solidFill>
                    <a:srgbClr val="000000"/>
                  </a:solidFill>
                </a:uFill>
                <a:latin typeface="+mn-lt"/>
                <a:ea typeface="+mn-ea"/>
                <a:cs typeface="+mn-cs"/>
                <a:sym typeface="Arial"/>
              </a:defRPr>
            </a:lvl1pPr>
          </a:lstStyle>
          <a:p>
            <a:pPr/>
            <a:r>
              <a:t>eRHIC: arXiv:1409.1633, JLEIC: arXiv:1209.0757</a:t>
            </a:r>
          </a:p>
        </p:txBody>
      </p:sp>
      <p:pic>
        <p:nvPicPr>
          <p:cNvPr id="495" name="droppedImage.png" descr="droppedImage.png"/>
          <p:cNvPicPr>
            <a:picLocks noChangeAspect="1"/>
          </p:cNvPicPr>
          <p:nvPr/>
        </p:nvPicPr>
        <p:blipFill>
          <a:blip r:embed="rId4">
            <a:extLst/>
          </a:blip>
          <a:stretch>
            <a:fillRect/>
          </a:stretch>
        </p:blipFill>
        <p:spPr>
          <a:xfrm>
            <a:off x="4905359" y="3676339"/>
            <a:ext cx="2895377" cy="2730501"/>
          </a:xfrm>
          <a:prstGeom prst="rect">
            <a:avLst/>
          </a:prstGeom>
          <a:ln w="12700"/>
        </p:spPr>
      </p:pic>
      <p:pic>
        <p:nvPicPr>
          <p:cNvPr id="496" name="EIC_Schematic_Rev0816_WhiteBG.jpg" descr="EIC_Schematic_Rev0816_WhiteBG.jpg"/>
          <p:cNvPicPr>
            <a:picLocks noChangeAspect="1"/>
          </p:cNvPicPr>
          <p:nvPr/>
        </p:nvPicPr>
        <p:blipFill>
          <a:blip r:embed="rId5">
            <a:extLst/>
          </a:blip>
          <a:stretch>
            <a:fillRect/>
          </a:stretch>
        </p:blipFill>
        <p:spPr>
          <a:xfrm>
            <a:off x="4342620" y="717363"/>
            <a:ext cx="4311317" cy="2730501"/>
          </a:xfrm>
          <a:prstGeom prst="rect">
            <a:avLst/>
          </a:prstGeom>
          <a:ln w="12700"/>
        </p:spPr>
      </p:pic>
      <p:pic>
        <p:nvPicPr>
          <p:cNvPr id="497" name="image.png" descr="image.png"/>
          <p:cNvPicPr>
            <a:picLocks noChangeAspect="1"/>
          </p:cNvPicPr>
          <p:nvPr/>
        </p:nvPicPr>
        <p:blipFill>
          <a:blip r:embed="rId6">
            <a:extLst/>
          </a:blip>
          <a:stretch>
            <a:fillRect/>
          </a:stretch>
        </p:blipFill>
        <p:spPr>
          <a:xfrm>
            <a:off x="4594953" y="814318"/>
            <a:ext cx="3516190" cy="2730501"/>
          </a:xfrm>
          <a:prstGeom prst="rect">
            <a:avLst/>
          </a:prstGeom>
          <a:ln w="12700"/>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0" presetID="1" grpId="1" fill="hold">
                                  <p:stCondLst>
                                    <p:cond delay="0"/>
                                  </p:stCondLst>
                                  <p:iterate type="el" backwards="0">
                                    <p:tmAbs val="0"/>
                                  </p:iterate>
                                  <p:childTnLst>
                                    <p:set>
                                      <p:cBhvr>
                                        <p:cTn id="6" fill="hold">
                                          <p:stCondLst>
                                            <p:cond delay="0"/>
                                          </p:stCondLst>
                                        </p:cTn>
                                        <p:tgtEl>
                                          <p:spTgt spid="497"/>
                                        </p:tgtEl>
                                        <p:attrNameLst>
                                          <p:attrName>style.visibility</p:attrName>
                                        </p:attrNameLst>
                                      </p:cBhvr>
                                      <p:to>
                                        <p:strVal val="hidden"/>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49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xit" nodeType="clickEffect" presetSubtype="0" presetID="1" grpId="3" fill="hold">
                                  <p:stCondLst>
                                    <p:cond delay="0"/>
                                  </p:stCondLst>
                                  <p:iterate type="el" backwards="0">
                                    <p:tmAbs val="0"/>
                                  </p:iterate>
                                  <p:childTnLst>
                                    <p:set>
                                      <p:cBhvr>
                                        <p:cTn id="13" fill="hold">
                                          <p:stCondLst>
                                            <p:cond delay="0"/>
                                          </p:stCondLst>
                                        </p:cTn>
                                        <p:tgtEl>
                                          <p:spTgt spid="495"/>
                                        </p:tgtEl>
                                        <p:attrNameLst>
                                          <p:attrName>style.visibility</p:attrName>
                                        </p:attrNameLst>
                                      </p:cBhvr>
                                      <p:to>
                                        <p:strVal val="hidden"/>
                                      </p:to>
                                    </p:set>
                                  </p:childTnLst>
                                </p:cTn>
                              </p:par>
                            </p:childTnLst>
                          </p:cTn>
                        </p:par>
                        <p:par>
                          <p:cTn id="14" fill="hold">
                            <p:stCondLst>
                              <p:cond delay="0"/>
                            </p:stCondLst>
                            <p:childTnLst>
                              <p:par>
                                <p:cTn id="15" presetClass="entr" nodeType="afterEffect" presetSubtype="0" presetID="1" grpId="4" fill="hold">
                                  <p:stCondLst>
                                    <p:cond delay="0"/>
                                  </p:stCondLst>
                                  <p:iterate type="el" backwards="0">
                                    <p:tmAbs val="0"/>
                                  </p:iterate>
                                  <p:childTnLst>
                                    <p:set>
                                      <p:cBhvr>
                                        <p:cTn id="16" fill="hold"/>
                                        <p:tgtEl>
                                          <p:spTgt spid="49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95" grpId="3"/>
      <p:bldP build="whole" bldLvl="1" animBg="1" rev="0" advAuto="0" spid="496" grpId="2"/>
      <p:bldP build="whole" bldLvl="1" animBg="1" rev="0" advAuto="0" spid="493" grpId="4"/>
      <p:bldP build="whole" bldLvl="1" animBg="1" rev="0" advAuto="0" spid="497" grpId="1"/>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1" name="Slide Number"/>
          <p:cNvSpPr txBox="1"/>
          <p:nvPr>
            <p:ph type="sldNum" sz="quarter" idx="2"/>
          </p:nvPr>
        </p:nvSpPr>
        <p:spPr>
          <a:xfrm>
            <a:off x="8738728" y="6553200"/>
            <a:ext cx="312069" cy="304800"/>
          </a:xfrm>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sp>
        <p:nvSpPr>
          <p:cNvPr id="502" name="Examples of Key Measurements at an EIC"/>
          <p:cNvSpPr txBox="1"/>
          <p:nvPr/>
        </p:nvSpPr>
        <p:spPr>
          <a:xfrm>
            <a:off x="430905" y="359396"/>
            <a:ext cx="8282190" cy="1371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b="1" sz="4200">
                <a:solidFill>
                  <a:srgbClr val="021EAA"/>
                </a:solidFill>
              </a:defRPr>
            </a:lvl1pPr>
          </a:lstStyle>
          <a:p>
            <a:pPr/>
            <a:r>
              <a:t>Examples of Key Measurements at an EIC</a:t>
            </a:r>
          </a:p>
        </p:txBody>
      </p:sp>
      <p:pic>
        <p:nvPicPr>
          <p:cNvPr id="503" name="Image" descr="Image"/>
          <p:cNvPicPr>
            <a:picLocks noChangeAspect="1"/>
          </p:cNvPicPr>
          <p:nvPr/>
        </p:nvPicPr>
        <p:blipFill>
          <a:blip r:embed="rId2">
            <a:extLst/>
          </a:blip>
          <a:stretch>
            <a:fillRect/>
          </a:stretch>
        </p:blipFill>
        <p:spPr>
          <a:xfrm flipH="1">
            <a:off x="2001346" y="2003785"/>
            <a:ext cx="5141308" cy="3855981"/>
          </a:xfrm>
          <a:prstGeom prst="rect">
            <a:avLst/>
          </a:prstGeom>
          <a:ln w="12700"/>
        </p:spPr>
      </p:pic>
      <p:sp>
        <p:nvSpPr>
          <p:cNvPr id="504" name="New: including latest studies on importance of √s"/>
          <p:cNvSpPr txBox="1"/>
          <p:nvPr/>
        </p:nvSpPr>
        <p:spPr>
          <a:xfrm>
            <a:off x="199610" y="6297289"/>
            <a:ext cx="5068268" cy="381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800"/>
            </a:lvl1pPr>
          </a:lstStyle>
          <a:p>
            <a:pPr/>
            <a:r>
              <a:t>New: including latest studies on importance of √s</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6"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507" name="EIC: Longitudinal Spin of the Proton"/>
          <p:cNvSpPr txBox="1"/>
          <p:nvPr>
            <p:ph type="title"/>
          </p:nvPr>
        </p:nvSpPr>
        <p:spPr>
          <a:prstGeom prst="rect">
            <a:avLst/>
          </a:prstGeom>
        </p:spPr>
        <p:txBody>
          <a:bodyPr/>
          <a:lstStyle>
            <a:lvl1pPr>
              <a:defRPr sz="3600"/>
            </a:lvl1pPr>
          </a:lstStyle>
          <a:p>
            <a:pPr/>
            <a:r>
              <a:t>EIC: Longitudinal Spin of the Proton</a:t>
            </a:r>
          </a:p>
        </p:txBody>
      </p:sp>
      <p:sp>
        <p:nvSpPr>
          <p:cNvPr id="50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pic>
        <p:nvPicPr>
          <p:cNvPr id="509" name="Image" descr="Image"/>
          <p:cNvPicPr>
            <a:picLocks noChangeAspect="1"/>
          </p:cNvPicPr>
          <p:nvPr/>
        </p:nvPicPr>
        <p:blipFill>
          <a:blip r:embed="rId3">
            <a:extLst/>
          </a:blip>
          <a:stretch>
            <a:fillRect/>
          </a:stretch>
        </p:blipFill>
        <p:spPr>
          <a:xfrm>
            <a:off x="3629256" y="859348"/>
            <a:ext cx="5407275" cy="821579"/>
          </a:xfrm>
          <a:prstGeom prst="rect">
            <a:avLst/>
          </a:prstGeom>
          <a:ln w="12700"/>
        </p:spPr>
      </p:pic>
      <p:sp>
        <p:nvSpPr>
          <p:cNvPr id="510" name="Inclusive Measurement:…"/>
          <p:cNvSpPr txBox="1"/>
          <p:nvPr/>
        </p:nvSpPr>
        <p:spPr>
          <a:xfrm>
            <a:off x="82868" y="868723"/>
            <a:ext cx="3458330" cy="8028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0639" marR="40639" defTabSz="914400">
              <a:defRPr sz="2400">
                <a:uFill>
                  <a:solidFill>
                    <a:srgbClr val="000000"/>
                  </a:solidFill>
                </a:uFill>
                <a:latin typeface="+mn-lt"/>
                <a:ea typeface="+mn-ea"/>
                <a:cs typeface="+mn-cs"/>
                <a:sym typeface="Arial"/>
              </a:defRPr>
            </a:pPr>
            <a:r>
              <a:t>Inclusive Measurement:</a:t>
            </a:r>
          </a:p>
          <a:p>
            <a:pPr marL="40639" marR="40639" defTabSz="914400">
              <a:defRPr sz="2400">
                <a:uFill>
                  <a:solidFill>
                    <a:srgbClr val="000000"/>
                  </a:solidFill>
                </a:uFill>
                <a:latin typeface="+mn-lt"/>
                <a:ea typeface="+mn-ea"/>
                <a:cs typeface="+mn-cs"/>
                <a:sym typeface="Arial"/>
              </a:defRPr>
            </a:pPr>
            <a:r>
              <a:t>e+p → e′+X</a:t>
            </a:r>
          </a:p>
        </p:txBody>
      </p:sp>
      <p:grpSp>
        <p:nvGrpSpPr>
          <p:cNvPr id="513" name="Group"/>
          <p:cNvGrpSpPr/>
          <p:nvPr/>
        </p:nvGrpSpPr>
        <p:grpSpPr>
          <a:xfrm>
            <a:off x="117592" y="1824441"/>
            <a:ext cx="8370406" cy="944120"/>
            <a:chOff x="0" y="0"/>
            <a:chExt cx="8370404" cy="944119"/>
          </a:xfrm>
        </p:grpSpPr>
        <p:pic>
          <p:nvPicPr>
            <p:cNvPr id="511" name="Image" descr="Image"/>
            <p:cNvPicPr>
              <a:picLocks noChangeAspect="1"/>
            </p:cNvPicPr>
            <p:nvPr/>
          </p:nvPicPr>
          <p:blipFill>
            <a:blip r:embed="rId4">
              <a:extLst/>
            </a:blip>
            <a:stretch>
              <a:fillRect/>
            </a:stretch>
          </p:blipFill>
          <p:spPr>
            <a:xfrm>
              <a:off x="2269806" y="0"/>
              <a:ext cx="6100599" cy="944120"/>
            </a:xfrm>
            <a:prstGeom prst="rect">
              <a:avLst/>
            </a:prstGeom>
            <a:ln w="12700" cap="flat">
              <a:noFill/>
              <a:round/>
            </a:ln>
            <a:effectLst/>
          </p:spPr>
        </p:pic>
        <p:sp>
          <p:nvSpPr>
            <p:cNvPr id="512" name="Leading Order:"/>
            <p:cNvSpPr txBox="1"/>
            <p:nvPr/>
          </p:nvSpPr>
          <p:spPr>
            <a:xfrm>
              <a:off x="0" y="248445"/>
              <a:ext cx="2188230" cy="4472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defRPr sz="2400">
                  <a:solidFill>
                    <a:srgbClr val="021EAA"/>
                  </a:solidFill>
                  <a:uFill>
                    <a:solidFill>
                      <a:srgbClr val="000000"/>
                    </a:solidFill>
                  </a:uFill>
                  <a:latin typeface="+mn-lt"/>
                  <a:ea typeface="+mn-ea"/>
                  <a:cs typeface="+mn-cs"/>
                  <a:sym typeface="Arial"/>
                </a:defRPr>
              </a:lvl1pPr>
            </a:lstStyle>
            <a:p>
              <a:pPr/>
              <a:r>
                <a:t>Leading Order:</a:t>
              </a:r>
            </a:p>
          </p:txBody>
        </p:sp>
      </p:grpSp>
      <p:grpSp>
        <p:nvGrpSpPr>
          <p:cNvPr id="517" name="Group"/>
          <p:cNvGrpSpPr/>
          <p:nvPr/>
        </p:nvGrpSpPr>
        <p:grpSpPr>
          <a:xfrm>
            <a:off x="282545" y="3589053"/>
            <a:ext cx="7279085" cy="674490"/>
            <a:chOff x="0" y="0"/>
            <a:chExt cx="7279084" cy="674489"/>
          </a:xfrm>
        </p:grpSpPr>
        <p:pic>
          <p:nvPicPr>
            <p:cNvPr id="514" name="Image" descr="Image"/>
            <p:cNvPicPr>
              <a:picLocks noChangeAspect="1"/>
            </p:cNvPicPr>
            <p:nvPr/>
          </p:nvPicPr>
          <p:blipFill>
            <a:blip r:embed="rId5">
              <a:extLst/>
            </a:blip>
            <a:stretch>
              <a:fillRect/>
            </a:stretch>
          </p:blipFill>
          <p:spPr>
            <a:xfrm>
              <a:off x="2358206" y="0"/>
              <a:ext cx="2697957" cy="674490"/>
            </a:xfrm>
            <a:prstGeom prst="rect">
              <a:avLst/>
            </a:prstGeom>
            <a:ln w="12700" cap="flat">
              <a:noFill/>
              <a:round/>
            </a:ln>
            <a:effectLst/>
          </p:spPr>
        </p:pic>
        <p:sp>
          <p:nvSpPr>
            <p:cNvPr id="515" name="Higher Order:"/>
            <p:cNvSpPr txBox="1"/>
            <p:nvPr/>
          </p:nvSpPr>
          <p:spPr>
            <a:xfrm>
              <a:off x="0" y="113630"/>
              <a:ext cx="2001302" cy="4472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defRPr sz="2400">
                  <a:solidFill>
                    <a:srgbClr val="021EAA"/>
                  </a:solidFill>
                  <a:uFill>
                    <a:solidFill>
                      <a:srgbClr val="000000"/>
                    </a:solidFill>
                  </a:uFill>
                  <a:latin typeface="+mn-lt"/>
                  <a:ea typeface="+mn-ea"/>
                  <a:cs typeface="+mn-cs"/>
                  <a:sym typeface="Arial"/>
                </a:defRPr>
              </a:lvl1pPr>
            </a:lstStyle>
            <a:p>
              <a:pPr/>
              <a:r>
                <a:t>Higher Order:</a:t>
              </a:r>
            </a:p>
          </p:txBody>
        </p:sp>
        <p:sp>
          <p:nvSpPr>
            <p:cNvPr id="516" name="(Gluon Spin)"/>
            <p:cNvSpPr txBox="1"/>
            <p:nvPr/>
          </p:nvSpPr>
          <p:spPr>
            <a:xfrm>
              <a:off x="5413067" y="113630"/>
              <a:ext cx="1866018" cy="4472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defRPr sz="2400">
                  <a:uFill>
                    <a:solidFill>
                      <a:srgbClr val="000000"/>
                    </a:solidFill>
                  </a:uFill>
                  <a:latin typeface="+mn-lt"/>
                  <a:ea typeface="+mn-ea"/>
                  <a:cs typeface="+mn-cs"/>
                  <a:sym typeface="Arial"/>
                </a:defRPr>
              </a:lvl1pPr>
            </a:lstStyle>
            <a:p>
              <a:pPr/>
              <a:r>
                <a:t>(Gluon Spin)</a:t>
              </a:r>
            </a:p>
          </p:txBody>
        </p:sp>
      </p:grpSp>
      <p:grpSp>
        <p:nvGrpSpPr>
          <p:cNvPr id="520" name="Group"/>
          <p:cNvGrpSpPr/>
          <p:nvPr/>
        </p:nvGrpSpPr>
        <p:grpSpPr>
          <a:xfrm>
            <a:off x="2542414" y="2577212"/>
            <a:ext cx="5943344" cy="770779"/>
            <a:chOff x="0" y="0"/>
            <a:chExt cx="5943342" cy="770777"/>
          </a:xfrm>
        </p:grpSpPr>
        <p:sp>
          <p:nvSpPr>
            <p:cNvPr id="518" name="(Quark Spin)"/>
            <p:cNvSpPr txBox="1"/>
            <p:nvPr/>
          </p:nvSpPr>
          <p:spPr>
            <a:xfrm>
              <a:off x="3866562" y="175601"/>
              <a:ext cx="2076781" cy="4195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40639" marR="40639" defTabSz="914400">
                <a:defRPr sz="2400">
                  <a:uFill>
                    <a:solidFill>
                      <a:srgbClr val="000000"/>
                    </a:solidFill>
                  </a:uFill>
                  <a:latin typeface="+mn-lt"/>
                  <a:ea typeface="+mn-ea"/>
                  <a:cs typeface="+mn-cs"/>
                  <a:sym typeface="Arial"/>
                </a:defRPr>
              </a:lvl1pPr>
            </a:lstStyle>
            <a:p>
              <a:pPr/>
              <a:r>
                <a:t>(Quark Spin)</a:t>
              </a:r>
            </a:p>
          </p:txBody>
        </p:sp>
        <p:pic>
          <p:nvPicPr>
            <p:cNvPr id="519" name="Image" descr="Image"/>
            <p:cNvPicPr>
              <a:picLocks noChangeAspect="1"/>
            </p:cNvPicPr>
            <p:nvPr/>
          </p:nvPicPr>
          <p:blipFill>
            <a:blip r:embed="rId6">
              <a:extLst/>
            </a:blip>
            <a:stretch>
              <a:fillRect/>
            </a:stretch>
          </p:blipFill>
          <p:spPr>
            <a:xfrm>
              <a:off x="0" y="0"/>
              <a:ext cx="3622656" cy="770778"/>
            </a:xfrm>
            <a:prstGeom prst="rect">
              <a:avLst/>
            </a:prstGeom>
            <a:ln w="12700" cap="flat">
              <a:noFill/>
              <a:round/>
            </a:ln>
            <a:effectLst/>
          </p:spPr>
        </p:pic>
      </p:grpSp>
      <p:sp>
        <p:nvSpPr>
          <p:cNvPr id="521" name="The polarized structure function g1(x,Q2) is key to our understanding of the spin of the proton…"/>
          <p:cNvSpPr txBox="1"/>
          <p:nvPr/>
        </p:nvSpPr>
        <p:spPr>
          <a:xfrm>
            <a:off x="1180342" y="4679369"/>
            <a:ext cx="6783316" cy="174263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0639" marR="40639" algn="ctr" defTabSz="914400">
              <a:defRPr sz="2400">
                <a:uFill>
                  <a:solidFill>
                    <a:srgbClr val="000000"/>
                  </a:solidFill>
                </a:uFill>
                <a:latin typeface="+mn-lt"/>
                <a:ea typeface="+mn-ea"/>
                <a:cs typeface="+mn-cs"/>
                <a:sym typeface="Arial"/>
              </a:defRPr>
            </a:pPr>
            <a:r>
              <a:t>The polarized structure function g</a:t>
            </a:r>
            <a:r>
              <a:rPr baseline="-5999"/>
              <a:t>1</a:t>
            </a:r>
            <a:r>
              <a:t>(x,Q</a:t>
            </a:r>
            <a:r>
              <a:rPr baseline="31999"/>
              <a:t>2</a:t>
            </a:r>
            <a:r>
              <a:t>) is key to our understanding of the spin of the proton</a:t>
            </a:r>
          </a:p>
          <a:p>
            <a:pPr marL="40639" marR="40639" algn="ctr" defTabSz="914400">
              <a:defRPr b="1" sz="500">
                <a:uFill>
                  <a:solidFill>
                    <a:srgbClr val="000000"/>
                  </a:solidFill>
                </a:uFill>
                <a:latin typeface="+mn-lt"/>
                <a:ea typeface="+mn-ea"/>
                <a:cs typeface="+mn-cs"/>
                <a:sym typeface="Arial"/>
              </a:defRPr>
            </a:pPr>
          </a:p>
          <a:p>
            <a:pPr marL="40639" marR="40639" algn="ctr" defTabSz="914400">
              <a:defRPr b="1" sz="2400">
                <a:uFill>
                  <a:solidFill>
                    <a:srgbClr val="000000"/>
                  </a:solidFill>
                </a:uFill>
                <a:latin typeface="+mn-lt"/>
                <a:ea typeface="+mn-ea"/>
                <a:cs typeface="+mn-cs"/>
                <a:sym typeface="Arial"/>
              </a:defRPr>
            </a:pPr>
            <a:r>
              <a:t>but</a:t>
            </a:r>
          </a:p>
          <a:p>
            <a:pPr marL="40639" marR="40639" algn="ctr" defTabSz="914400">
              <a:defRPr sz="1100">
                <a:solidFill>
                  <a:srgbClr val="FF0000"/>
                </a:solidFill>
                <a:uFill>
                  <a:solidFill>
                    <a:srgbClr val="000000"/>
                  </a:solidFill>
                </a:uFill>
                <a:latin typeface="+mn-lt"/>
                <a:ea typeface="+mn-ea"/>
                <a:cs typeface="+mn-cs"/>
                <a:sym typeface="Arial"/>
              </a:defRPr>
            </a:pPr>
          </a:p>
          <a:p>
            <a:pPr marL="40639" marR="40639" algn="ctr" defTabSz="914400">
              <a:defRPr sz="2400">
                <a:solidFill>
                  <a:srgbClr val="FF0000"/>
                </a:solidFill>
                <a:uFill>
                  <a:solidFill>
                    <a:srgbClr val="000000"/>
                  </a:solidFill>
                </a:uFill>
                <a:latin typeface="+mn-lt"/>
                <a:ea typeface="+mn-ea"/>
                <a:cs typeface="+mn-cs"/>
                <a:sym typeface="Arial"/>
              </a:defRPr>
            </a:pPr>
            <a:r>
              <a:t>it is very √s demanding</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13"/>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52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ntr" nodeType="clickEffect" presetSubtype="0" presetID="1" grpId="3" fill="hold">
                                  <p:stCondLst>
                                    <p:cond delay="0"/>
                                  </p:stCondLst>
                                  <p:iterate type="el" backwards="0">
                                    <p:tmAbs val="0"/>
                                  </p:iterate>
                                  <p:childTnLst>
                                    <p:set>
                                      <p:cBhvr>
                                        <p:cTn id="13" fill="hold"/>
                                        <p:tgtEl>
                                          <p:spTgt spid="517"/>
                                        </p:tgtEl>
                                        <p:attrNameLst>
                                          <p:attrName>style.visibility</p:attrName>
                                        </p:attrNameLst>
                                      </p:cBhvr>
                                      <p:to>
                                        <p:strVal val="visible"/>
                                      </p:to>
                                    </p:set>
                                  </p:childTnLst>
                                </p:cTn>
                              </p:par>
                            </p:childTnLst>
                          </p:cTn>
                        </p:par>
                        <p:par>
                          <p:cTn id="14" fill="hold">
                            <p:stCondLst>
                              <p:cond delay="0"/>
                            </p:stCondLst>
                            <p:childTnLst>
                              <p:par>
                                <p:cTn id="15" presetClass="entr" nodeType="afterEffect" presetSubtype="0" presetID="1" grpId="4" fill="hold">
                                  <p:stCondLst>
                                    <p:cond delay="0"/>
                                  </p:stCondLst>
                                  <p:iterate type="el" backwards="0">
                                    <p:tmAbs val="0"/>
                                  </p:iterate>
                                  <p:childTnLst>
                                    <p:set>
                                      <p:cBhvr>
                                        <p:cTn id="16" fill="hold"/>
                                        <p:tgtEl>
                                          <p:spTgt spid="52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13" grpId="1"/>
      <p:bldP build="whole" bldLvl="1" animBg="1" rev="0" advAuto="0" spid="517" grpId="3"/>
      <p:bldP build="whole" bldLvl="1" animBg="1" rev="0" advAuto="0" spid="520" grpId="2"/>
      <p:bldP build="whole" bldLvl="1" animBg="1" rev="0" advAuto="0" spid="521" grpId="4"/>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5"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526" name="EIC: Longitudinal Spin of the Proton (II)"/>
          <p:cNvSpPr txBox="1"/>
          <p:nvPr>
            <p:ph type="title"/>
          </p:nvPr>
        </p:nvSpPr>
        <p:spPr>
          <a:prstGeom prst="rect">
            <a:avLst/>
          </a:prstGeom>
        </p:spPr>
        <p:txBody>
          <a:bodyPr/>
          <a:lstStyle>
            <a:lvl1pPr>
              <a:defRPr sz="3600"/>
            </a:lvl1pPr>
          </a:lstStyle>
          <a:p>
            <a:pPr/>
            <a:r>
              <a:t>EIC: Longitudinal Spin of the Proton (II)</a:t>
            </a:r>
          </a:p>
        </p:txBody>
      </p:sp>
      <p:sp>
        <p:nvSpPr>
          <p:cNvPr id="52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sp>
        <p:nvSpPr>
          <p:cNvPr id="528" name="An EIC can settle the spin puzzle and determine spin of quarks, gluons and the contribution from angular spin but it will require the originally envisioned √s ~ 140 GeV"/>
          <p:cNvSpPr txBox="1"/>
          <p:nvPr>
            <p:ph type="body" sz="quarter" idx="1"/>
          </p:nvPr>
        </p:nvSpPr>
        <p:spPr>
          <a:xfrm>
            <a:off x="214569" y="5615536"/>
            <a:ext cx="8714862" cy="1137934"/>
          </a:xfrm>
          <a:prstGeom prst="rect">
            <a:avLst/>
          </a:prstGeom>
        </p:spPr>
        <p:txBody>
          <a:bodyPr/>
          <a:lstStyle>
            <a:lvl1pPr marL="41275" indent="0">
              <a:buClrTx/>
              <a:buSzTx/>
              <a:buNone/>
              <a:defRPr sz="2200"/>
            </a:lvl1pPr>
          </a:lstStyle>
          <a:p>
            <a:pPr/>
            <a:r>
              <a:t>An EIC can settle the spin puzzle and determine spin of quarks, gluons and the contribution from angular spin but it will require the originally envisioned √s ~ 140 GeV</a:t>
            </a:r>
          </a:p>
        </p:txBody>
      </p:sp>
      <p:pic>
        <p:nvPicPr>
          <p:cNvPr id="529" name="newpotato_std.1.pdf" descr="newpotato_std.1.pdf"/>
          <p:cNvPicPr>
            <a:picLocks noChangeAspect="1"/>
          </p:cNvPicPr>
          <p:nvPr/>
        </p:nvPicPr>
        <p:blipFill>
          <a:blip r:embed="rId3">
            <a:extLst/>
          </a:blip>
          <a:stretch>
            <a:fillRect/>
          </a:stretch>
        </p:blipFill>
        <p:spPr>
          <a:xfrm>
            <a:off x="4322698" y="870818"/>
            <a:ext cx="4635501" cy="3948168"/>
          </a:xfrm>
          <a:prstGeom prst="rect">
            <a:avLst/>
          </a:prstGeom>
          <a:ln w="12700"/>
        </p:spPr>
      </p:pic>
      <p:pic>
        <p:nvPicPr>
          <p:cNvPr id="530" name="newpotato_std.2.pdf" descr="newpotato_std.2.pdf"/>
          <p:cNvPicPr>
            <a:picLocks noChangeAspect="1"/>
          </p:cNvPicPr>
          <p:nvPr/>
        </p:nvPicPr>
        <p:blipFill>
          <a:blip r:embed="rId4">
            <a:extLst/>
          </a:blip>
          <a:stretch>
            <a:fillRect/>
          </a:stretch>
        </p:blipFill>
        <p:spPr>
          <a:xfrm>
            <a:off x="4322698" y="870818"/>
            <a:ext cx="4635501" cy="3948168"/>
          </a:xfrm>
          <a:prstGeom prst="rect">
            <a:avLst/>
          </a:prstGeom>
          <a:ln w="12700"/>
        </p:spPr>
      </p:pic>
      <p:pic>
        <p:nvPicPr>
          <p:cNvPr id="531" name="newpotato_std.3.pdf" descr="newpotato_std.3.pdf"/>
          <p:cNvPicPr>
            <a:picLocks noChangeAspect="1"/>
          </p:cNvPicPr>
          <p:nvPr/>
        </p:nvPicPr>
        <p:blipFill>
          <a:blip r:embed="rId5">
            <a:extLst/>
          </a:blip>
          <a:stretch>
            <a:fillRect/>
          </a:stretch>
        </p:blipFill>
        <p:spPr>
          <a:xfrm>
            <a:off x="4322698" y="870818"/>
            <a:ext cx="4635501" cy="3948168"/>
          </a:xfrm>
          <a:prstGeom prst="rect">
            <a:avLst/>
          </a:prstGeom>
          <a:ln w="12700"/>
        </p:spPr>
      </p:pic>
      <p:pic>
        <p:nvPicPr>
          <p:cNvPr id="532" name="g1-scaling-violation-10x100.pdf" descr="g1-scaling-violation-10x100.pdf"/>
          <p:cNvPicPr>
            <a:picLocks noChangeAspect="1"/>
          </p:cNvPicPr>
          <p:nvPr/>
        </p:nvPicPr>
        <p:blipFill>
          <a:blip r:embed="rId6">
            <a:extLst/>
          </a:blip>
          <a:stretch>
            <a:fillRect/>
          </a:stretch>
        </p:blipFill>
        <p:spPr>
          <a:xfrm>
            <a:off x="363823" y="873249"/>
            <a:ext cx="3200401" cy="4658647"/>
          </a:xfrm>
          <a:prstGeom prst="rect">
            <a:avLst/>
          </a:prstGeom>
          <a:ln w="12700"/>
        </p:spPr>
      </p:pic>
      <p:pic>
        <p:nvPicPr>
          <p:cNvPr id="533" name="g1-scaling-violation-20x250.pdf" descr="g1-scaling-violation-20x250.pdf"/>
          <p:cNvPicPr>
            <a:picLocks noChangeAspect="1"/>
          </p:cNvPicPr>
          <p:nvPr/>
        </p:nvPicPr>
        <p:blipFill>
          <a:blip r:embed="rId7">
            <a:extLst/>
          </a:blip>
          <a:stretch>
            <a:fillRect/>
          </a:stretch>
        </p:blipFill>
        <p:spPr>
          <a:xfrm>
            <a:off x="363823" y="873249"/>
            <a:ext cx="3200401" cy="4658647"/>
          </a:xfrm>
          <a:prstGeom prst="rect">
            <a:avLst/>
          </a:prstGeom>
          <a:ln w="12700"/>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530"/>
                                        </p:tgtEl>
                                        <p:attrNameLst>
                                          <p:attrName>style.visibility</p:attrName>
                                        </p:attrNameLst>
                                      </p:cBhvr>
                                      <p:to>
                                        <p:strVal val="visible"/>
                                      </p:to>
                                    </p:set>
                                  </p:childTnLst>
                                </p:cTn>
                              </p:par>
                            </p:childTnLst>
                          </p:cTn>
                        </p:par>
                        <p:par>
                          <p:cTn id="11" fill="hold">
                            <p:stCondLst>
                              <p:cond delay="0"/>
                            </p:stCondLst>
                            <p:childTnLst>
                              <p:par>
                                <p:cTn id="12" presetClass="exit" nodeType="afterEffect" presetSubtype="0" presetID="1" grpId="3" fill="hold">
                                  <p:stCondLst>
                                    <p:cond delay="0"/>
                                  </p:stCondLst>
                                  <p:iterate type="el" backwards="0">
                                    <p:tmAbs val="0"/>
                                  </p:iterate>
                                  <p:childTnLst>
                                    <p:set>
                                      <p:cBhvr>
                                        <p:cTn id="13" fill="hold">
                                          <p:stCondLst>
                                            <p:cond delay="0"/>
                                          </p:stCondLst>
                                        </p:cTn>
                                        <p:tgtEl>
                                          <p:spTgt spid="529"/>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Class="exit" nodeType="clickEffect" presetSubtype="0" presetID="1" grpId="4" fill="hold">
                                  <p:stCondLst>
                                    <p:cond delay="0"/>
                                  </p:stCondLst>
                                  <p:iterate type="el" backwards="0">
                                    <p:tmAbs val="0"/>
                                  </p:iterate>
                                  <p:childTnLst>
                                    <p:set>
                                      <p:cBhvr>
                                        <p:cTn id="17" fill="hold">
                                          <p:stCondLst>
                                            <p:cond delay="0"/>
                                          </p:stCondLst>
                                        </p:cTn>
                                        <p:tgtEl>
                                          <p:spTgt spid="530"/>
                                        </p:tgtEl>
                                        <p:attrNameLst>
                                          <p:attrName>style.visibility</p:attrName>
                                        </p:attrNameLst>
                                      </p:cBhvr>
                                      <p:to>
                                        <p:strVal val="hidden"/>
                                      </p:to>
                                    </p:set>
                                  </p:childTnLst>
                                </p:cTn>
                              </p:par>
                            </p:childTnLst>
                          </p:cTn>
                        </p:par>
                        <p:par>
                          <p:cTn id="18" fill="hold">
                            <p:stCondLst>
                              <p:cond delay="0"/>
                            </p:stCondLst>
                            <p:childTnLst>
                              <p:par>
                                <p:cTn id="19" presetClass="entr" nodeType="afterEffect" presetSubtype="0" presetID="1" grpId="5" fill="hold">
                                  <p:stCondLst>
                                    <p:cond delay="0"/>
                                  </p:stCondLst>
                                  <p:iterate type="el" backwards="0">
                                    <p:tmAbs val="0"/>
                                  </p:iterate>
                                  <p:childTnLst>
                                    <p:set>
                                      <p:cBhvr>
                                        <p:cTn id="20" fill="hold"/>
                                        <p:tgtEl>
                                          <p:spTgt spid="528"/>
                                        </p:tgtEl>
                                        <p:attrNameLst>
                                          <p:attrName>style.visibility</p:attrName>
                                        </p:attrNameLst>
                                      </p:cBhvr>
                                      <p:to>
                                        <p:strVal val="visible"/>
                                      </p:to>
                                    </p:set>
                                  </p:childTnLst>
                                </p:cTn>
                              </p:par>
                            </p:childTnLst>
                          </p:cTn>
                        </p:par>
                        <p:par>
                          <p:cTn id="21" fill="hold">
                            <p:stCondLst>
                              <p:cond delay="0"/>
                            </p:stCondLst>
                            <p:childTnLst>
                              <p:par>
                                <p:cTn id="22" presetClass="entr" nodeType="afterEffect" presetSubtype="0" presetID="1" grpId="6" fill="hold">
                                  <p:stCondLst>
                                    <p:cond delay="0"/>
                                  </p:stCondLst>
                                  <p:iterate type="el" backwards="0">
                                    <p:tmAbs val="0"/>
                                  </p:iterate>
                                  <p:childTnLst>
                                    <p:set>
                                      <p:cBhvr>
                                        <p:cTn id="23" fill="hold"/>
                                        <p:tgtEl>
                                          <p:spTgt spid="531"/>
                                        </p:tgtEl>
                                        <p:attrNameLst>
                                          <p:attrName>style.visibility</p:attrName>
                                        </p:attrNameLst>
                                      </p:cBhvr>
                                      <p:to>
                                        <p:strVal val="visible"/>
                                      </p:to>
                                    </p:set>
                                  </p:childTnLst>
                                </p:cTn>
                              </p:par>
                            </p:childTnLst>
                          </p:cTn>
                        </p:par>
                        <p:par>
                          <p:cTn id="24" fill="hold">
                            <p:stCondLst>
                              <p:cond delay="0"/>
                            </p:stCondLst>
                            <p:childTnLst>
                              <p:par>
                                <p:cTn id="25" presetClass="exit" nodeType="afterEffect" presetSubtype="0" presetID="1" grpId="7" fill="hold">
                                  <p:stCondLst>
                                    <p:cond delay="0"/>
                                  </p:stCondLst>
                                  <p:iterate type="el" backwards="0">
                                    <p:tmAbs val="0"/>
                                  </p:iterate>
                                  <p:childTnLst>
                                    <p:set>
                                      <p:cBhvr>
                                        <p:cTn id="26" fill="hold">
                                          <p:stCondLst>
                                            <p:cond delay="0"/>
                                          </p:stCondLst>
                                        </p:cTn>
                                        <p:tgtEl>
                                          <p:spTgt spid="532"/>
                                        </p:tgtEl>
                                        <p:attrNameLst>
                                          <p:attrName>style.visibility</p:attrName>
                                        </p:attrNameLst>
                                      </p:cBhvr>
                                      <p:to>
                                        <p:strVal val="hidden"/>
                                      </p:to>
                                    </p:set>
                                  </p:childTnLst>
                                </p:cTn>
                              </p:par>
                            </p:childTnLst>
                          </p:cTn>
                        </p:par>
                        <p:par>
                          <p:cTn id="27" fill="hold">
                            <p:stCondLst>
                              <p:cond delay="0"/>
                            </p:stCondLst>
                            <p:childTnLst>
                              <p:par>
                                <p:cTn id="28" presetClass="entr" nodeType="afterEffect" presetSubtype="0" presetID="1" grpId="8" fill="hold">
                                  <p:stCondLst>
                                    <p:cond delay="0"/>
                                  </p:stCondLst>
                                  <p:iterate type="el" backwards="0">
                                    <p:tmAbs val="0"/>
                                  </p:iterate>
                                  <p:childTnLst>
                                    <p:set>
                                      <p:cBhvr>
                                        <p:cTn id="29" fill="hold"/>
                                        <p:tgtEl>
                                          <p:spTgt spid="53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29" grpId="1"/>
      <p:bldP build="whole" bldLvl="1" animBg="1" rev="0" advAuto="0" spid="528" grpId="5"/>
      <p:bldP build="whole" bldLvl="1" animBg="1" rev="0" advAuto="0" spid="529" grpId="3"/>
      <p:bldP build="whole" bldLvl="1" animBg="1" rev="0" advAuto="0" spid="533" grpId="8"/>
      <p:bldP build="whole" bldLvl="1" animBg="1" rev="0" advAuto="0" spid="532" grpId="7"/>
      <p:bldP build="whole" bldLvl="1" animBg="1" rev="0" advAuto="0" spid="530" grpId="2"/>
      <p:bldP build="whole" bldLvl="1" animBg="1" rev="0" advAuto="0" spid="531" grpId="6"/>
      <p:bldP build="whole" bldLvl="1" animBg="1" rev="0" advAuto="0" spid="530" grpId="4"/>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7"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538" name="EIC: Nuclear Structure Functions (I)"/>
          <p:cNvSpPr txBox="1"/>
          <p:nvPr>
            <p:ph type="title"/>
          </p:nvPr>
        </p:nvSpPr>
        <p:spPr>
          <a:prstGeom prst="rect">
            <a:avLst/>
          </a:prstGeom>
        </p:spPr>
        <p:txBody>
          <a:bodyPr/>
          <a:lstStyle/>
          <a:p>
            <a:pPr/>
            <a:r>
              <a:t>EIC: Nuclear Structure Functions (I)</a:t>
            </a:r>
          </a:p>
        </p:txBody>
      </p:sp>
      <p:sp>
        <p:nvSpPr>
          <p:cNvPr id="539" name="Slide Number"/>
          <p:cNvSpPr txBox="1"/>
          <p:nvPr>
            <p:ph type="sldNum" sz="quarter" idx="2"/>
          </p:nvPr>
        </p:nvSpPr>
        <p:spPr>
          <a:xfrm>
            <a:off x="8738728" y="6553200"/>
            <a:ext cx="312069" cy="304800"/>
          </a:xfrm>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grpSp>
        <p:nvGrpSpPr>
          <p:cNvPr id="545" name="Group"/>
          <p:cNvGrpSpPr/>
          <p:nvPr/>
        </p:nvGrpSpPr>
        <p:grpSpPr>
          <a:xfrm>
            <a:off x="946150" y="1349472"/>
            <a:ext cx="7226300" cy="1161856"/>
            <a:chOff x="0" y="0"/>
            <a:chExt cx="7226300" cy="1161855"/>
          </a:xfrm>
        </p:grpSpPr>
        <p:pic>
          <p:nvPicPr>
            <p:cNvPr id="540" name="droppedImage.pdf" descr="droppedImage.pdf"/>
            <p:cNvPicPr>
              <a:picLocks noChangeAspect="1"/>
            </p:cNvPicPr>
            <p:nvPr/>
          </p:nvPicPr>
          <p:blipFill>
            <a:blip r:embed="rId3">
              <a:extLst/>
            </a:blip>
            <a:stretch>
              <a:fillRect/>
            </a:stretch>
          </p:blipFill>
          <p:spPr>
            <a:xfrm>
              <a:off x="0" y="0"/>
              <a:ext cx="6510216" cy="622301"/>
            </a:xfrm>
            <a:prstGeom prst="rect">
              <a:avLst/>
            </a:prstGeom>
            <a:ln w="12700" cap="flat">
              <a:noFill/>
              <a:round/>
            </a:ln>
            <a:effectLst/>
          </p:spPr>
        </p:pic>
        <p:sp>
          <p:nvSpPr>
            <p:cNvPr id="541" name="quark+anti-quark"/>
            <p:cNvSpPr txBox="1"/>
            <p:nvPr/>
          </p:nvSpPr>
          <p:spPr>
            <a:xfrm>
              <a:off x="1879600" y="801033"/>
              <a:ext cx="2015999" cy="36082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marL="40639" marR="40639" defTabSz="914400">
                <a:buClr>
                  <a:srgbClr val="008F00"/>
                </a:buClr>
                <a:buFont typeface="Arial"/>
                <a:defRPr b="1" sz="1800">
                  <a:solidFill>
                    <a:srgbClr val="0433FF"/>
                  </a:solidFill>
                  <a:uFill>
                    <a:solidFill>
                      <a:srgbClr val="0433FF"/>
                    </a:solidFill>
                  </a:uFill>
                  <a:latin typeface="+mn-lt"/>
                  <a:ea typeface="+mn-ea"/>
                  <a:cs typeface="+mn-cs"/>
                  <a:sym typeface="Arial"/>
                </a:defRPr>
              </a:lvl1pPr>
            </a:lstStyle>
            <a:p>
              <a:pPr/>
              <a:r>
                <a:t>quark+anti-quark</a:t>
              </a:r>
            </a:p>
          </p:txBody>
        </p:sp>
        <p:sp>
          <p:nvSpPr>
            <p:cNvPr id="542" name="gluon"/>
            <p:cNvSpPr txBox="1"/>
            <p:nvPr/>
          </p:nvSpPr>
          <p:spPr>
            <a:xfrm>
              <a:off x="6070600" y="713721"/>
              <a:ext cx="1155700" cy="3608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defTabSz="914400">
                <a:buClr>
                  <a:srgbClr val="008F00"/>
                </a:buClr>
                <a:buFont typeface="Arial"/>
                <a:defRPr b="1" sz="1800">
                  <a:solidFill>
                    <a:srgbClr val="FF2600"/>
                  </a:solidFill>
                  <a:uFill>
                    <a:solidFill>
                      <a:srgbClr val="FF2600"/>
                    </a:solidFill>
                  </a:uFill>
                  <a:latin typeface="+mn-lt"/>
                  <a:ea typeface="+mn-ea"/>
                  <a:cs typeface="+mn-cs"/>
                  <a:sym typeface="Arial"/>
                </a:defRPr>
              </a:lvl1pPr>
            </a:lstStyle>
            <a:p>
              <a:pPr>
                <a:defRPr b="0" sz="2400">
                  <a:latin typeface="Times New Roman"/>
                  <a:ea typeface="Times New Roman"/>
                  <a:cs typeface="Times New Roman"/>
                  <a:sym typeface="Times New Roman"/>
                </a:defRPr>
              </a:pPr>
              <a:r>
                <a:rPr b="1" sz="1800">
                  <a:latin typeface="+mn-lt"/>
                  <a:ea typeface="+mn-ea"/>
                  <a:cs typeface="+mn-cs"/>
                  <a:sym typeface="Arial"/>
                </a:rPr>
                <a:t>gluon</a:t>
              </a:r>
            </a:p>
          </p:txBody>
        </p:sp>
        <p:sp>
          <p:nvSpPr>
            <p:cNvPr id="543" name="Line"/>
            <p:cNvSpPr/>
            <p:nvPr/>
          </p:nvSpPr>
          <p:spPr>
            <a:xfrm flipV="1">
              <a:off x="3820274" y="510521"/>
              <a:ext cx="459626" cy="332428"/>
            </a:xfrm>
            <a:prstGeom prst="line">
              <a:avLst/>
            </a:prstGeom>
            <a:noFill/>
            <a:ln w="25400" cap="flat">
              <a:solidFill>
                <a:srgbClr val="0061FF"/>
              </a:solidFill>
              <a:prstDash val="solid"/>
              <a:round/>
              <a:headEnd type="stealth" w="med" len="med"/>
              <a:tailEnd type="stealth" w="med" len="med"/>
            </a:ln>
            <a:effectLst/>
          </p:spPr>
          <p:txBody>
            <a:bodyPr wrap="square" lIns="0" tIns="0" rIns="0" bIns="0" numCol="1" anchor="t">
              <a:noAutofit/>
            </a:bodyPr>
            <a:lstStyle/>
            <a:p>
              <a:pPr/>
            </a:p>
          </p:txBody>
        </p:sp>
        <p:sp>
          <p:nvSpPr>
            <p:cNvPr id="544" name="Line"/>
            <p:cNvSpPr/>
            <p:nvPr/>
          </p:nvSpPr>
          <p:spPr>
            <a:xfrm flipH="1" flipV="1">
              <a:off x="5880100" y="485121"/>
              <a:ext cx="228601" cy="342901"/>
            </a:xfrm>
            <a:prstGeom prst="line">
              <a:avLst/>
            </a:prstGeom>
            <a:noFill/>
            <a:ln w="25400" cap="flat">
              <a:solidFill>
                <a:srgbClr val="E32400"/>
              </a:solidFill>
              <a:prstDash val="solid"/>
              <a:round/>
              <a:headEnd type="stealth" w="med" len="med"/>
              <a:tailEnd type="stealth" w="med" len="med"/>
            </a:ln>
            <a:effectLst/>
          </p:spPr>
          <p:txBody>
            <a:bodyPr wrap="square" lIns="0" tIns="0" rIns="0" bIns="0" numCol="1" anchor="t">
              <a:noAutofit/>
            </a:bodyPr>
            <a:lstStyle/>
            <a:p>
              <a:pPr/>
            </a:p>
          </p:txBody>
        </p:sp>
      </p:grpSp>
      <p:sp>
        <p:nvSpPr>
          <p:cNvPr id="546" name="F2 and FL are benchmark measurements:…"/>
          <p:cNvSpPr txBox="1"/>
          <p:nvPr/>
        </p:nvSpPr>
        <p:spPr>
          <a:xfrm>
            <a:off x="279489" y="2580995"/>
            <a:ext cx="7863791" cy="11584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0639" marR="40639" defTabSz="914400">
              <a:defRPr sz="2400">
                <a:solidFill>
                  <a:srgbClr val="941751"/>
                </a:solidFill>
                <a:uFill>
                  <a:solidFill>
                    <a:srgbClr val="000000"/>
                  </a:solidFill>
                </a:uFill>
                <a:latin typeface="+mn-lt"/>
                <a:ea typeface="+mn-ea"/>
                <a:cs typeface="+mn-cs"/>
                <a:sym typeface="Arial"/>
              </a:defRPr>
            </a:pPr>
            <a:r>
              <a:t>F</a:t>
            </a:r>
            <a:r>
              <a:rPr baseline="-5999"/>
              <a:t>2</a:t>
            </a:r>
            <a:r>
              <a:t> and F</a:t>
            </a:r>
            <a:r>
              <a:rPr baseline="-5999"/>
              <a:t>L</a:t>
            </a:r>
            <a:r>
              <a:t> are benchmark measurements:</a:t>
            </a:r>
          </a:p>
          <a:p>
            <a:pPr marL="40639" marR="40639" defTabSz="914400">
              <a:defRPr sz="2400">
                <a:uFill>
                  <a:solidFill>
                    <a:srgbClr val="000000"/>
                  </a:solidFill>
                </a:uFill>
                <a:latin typeface="+mn-lt"/>
                <a:ea typeface="+mn-ea"/>
                <a:cs typeface="+mn-cs"/>
                <a:sym typeface="Arial"/>
              </a:defRPr>
            </a:pPr>
            <a:r>
              <a:t>Theory/models have to be able to describe the structure </a:t>
            </a:r>
          </a:p>
          <a:p>
            <a:pPr marL="40639" marR="40639" defTabSz="914400">
              <a:defRPr sz="2400">
                <a:uFill>
                  <a:solidFill>
                    <a:srgbClr val="000000"/>
                  </a:solidFill>
                </a:uFill>
                <a:latin typeface="+mn-lt"/>
                <a:ea typeface="+mn-ea"/>
                <a:cs typeface="+mn-cs"/>
                <a:sym typeface="Arial"/>
              </a:defRPr>
            </a:pPr>
            <a:r>
              <a:t>functions and their evolution.</a:t>
            </a:r>
          </a:p>
        </p:txBody>
      </p:sp>
      <p:sp>
        <p:nvSpPr>
          <p:cNvPr id="547" name="Inclusive DIS on eA:"/>
          <p:cNvSpPr txBox="1"/>
          <p:nvPr/>
        </p:nvSpPr>
        <p:spPr>
          <a:xfrm>
            <a:off x="178359" y="832575"/>
            <a:ext cx="2899481" cy="4472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39" marR="40639" defTabSz="914400">
              <a:defRPr sz="2400">
                <a:uFill>
                  <a:solidFill>
                    <a:srgbClr val="000000"/>
                  </a:solidFill>
                </a:uFill>
                <a:latin typeface="+mn-lt"/>
                <a:ea typeface="+mn-ea"/>
                <a:cs typeface="+mn-cs"/>
                <a:sym typeface="Arial"/>
              </a:defRPr>
            </a:lvl1pPr>
          </a:lstStyle>
          <a:p>
            <a:pPr/>
            <a:r>
              <a:t>Inclusive DIS on eA:</a:t>
            </a:r>
          </a:p>
        </p:txBody>
      </p:sp>
      <p:pic>
        <p:nvPicPr>
          <p:cNvPr id="548" name="npdf.pdf" descr="npdf.pdf"/>
          <p:cNvPicPr>
            <a:picLocks noChangeAspect="1"/>
          </p:cNvPicPr>
          <p:nvPr/>
        </p:nvPicPr>
        <p:blipFill>
          <a:blip r:embed="rId4">
            <a:extLst/>
          </a:blip>
          <a:srcRect l="0" t="0" r="0" b="0"/>
          <a:stretch>
            <a:fillRect/>
          </a:stretch>
        </p:blipFill>
        <p:spPr>
          <a:xfrm>
            <a:off x="5206952" y="3463725"/>
            <a:ext cx="3538052" cy="2644827"/>
          </a:xfrm>
          <a:prstGeom prst="rect">
            <a:avLst/>
          </a:prstGeom>
          <a:ln w="12700"/>
        </p:spPr>
      </p:pic>
      <p:sp>
        <p:nvSpPr>
          <p:cNvPr id="549" name="Leading twist pQCD models parameterize the observed suppression of the structure function with decreasing x using nuclear parton distribution functions (nPDFs)"/>
          <p:cNvSpPr txBox="1"/>
          <p:nvPr/>
        </p:nvSpPr>
        <p:spPr>
          <a:xfrm>
            <a:off x="335553" y="3914383"/>
            <a:ext cx="4878541" cy="17434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0639" marR="40639" defTabSz="914400">
              <a:defRPr sz="2200">
                <a:solidFill>
                  <a:srgbClr val="021EAA"/>
                </a:solidFill>
                <a:uFill>
                  <a:solidFill>
                    <a:srgbClr val="000000"/>
                  </a:solidFill>
                </a:uFill>
                <a:latin typeface="+mn-lt"/>
                <a:ea typeface="+mn-ea"/>
                <a:cs typeface="+mn-cs"/>
                <a:sym typeface="Arial"/>
              </a:defRPr>
            </a:pPr>
            <a:r>
              <a:t>Leading twist pQCD models parameterize the observed suppression of the structure function with decreasing x using </a:t>
            </a:r>
            <a:r>
              <a:rPr i="1"/>
              <a:t>nuclear parton distribution functions</a:t>
            </a:r>
            <a:r>
              <a:t> (nPDFs)</a:t>
            </a:r>
          </a:p>
        </p:txBody>
      </p:sp>
      <p:sp>
        <p:nvSpPr>
          <p:cNvPr id="550" name="Aim at extending our knowledge on structure functions into the realm where gluon saturation effects emerge"/>
          <p:cNvSpPr txBox="1"/>
          <p:nvPr/>
        </p:nvSpPr>
        <p:spPr>
          <a:xfrm>
            <a:off x="297931" y="6011337"/>
            <a:ext cx="7226301" cy="7528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0639" marR="40639" defTabSz="914400">
              <a:defRPr sz="2200">
                <a:solidFill>
                  <a:srgbClr val="008F00"/>
                </a:solidFill>
                <a:uFill>
                  <a:solidFill>
                    <a:srgbClr val="000000"/>
                  </a:solidFill>
                </a:uFill>
                <a:latin typeface="+mn-lt"/>
                <a:ea typeface="+mn-ea"/>
                <a:cs typeface="+mn-cs"/>
                <a:sym typeface="Arial"/>
              </a:defRPr>
            </a:lvl1pPr>
          </a:lstStyle>
          <a:p>
            <a:pPr/>
            <a:r>
              <a:t>Aim at extending our knowledge on structure functions into the realm where gluon saturation effects emerge</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4"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555" name="EIC: Nuclear Structure Functions (II)"/>
          <p:cNvSpPr txBox="1"/>
          <p:nvPr>
            <p:ph type="title"/>
          </p:nvPr>
        </p:nvSpPr>
        <p:spPr>
          <a:prstGeom prst="rect">
            <a:avLst/>
          </a:prstGeom>
        </p:spPr>
        <p:txBody>
          <a:bodyPr/>
          <a:lstStyle/>
          <a:p>
            <a:pPr/>
            <a:r>
              <a:t>EIC: Nuclear Structure Functions (II)</a:t>
            </a:r>
          </a:p>
        </p:txBody>
      </p:sp>
      <p:sp>
        <p:nvSpPr>
          <p:cNvPr id="556" name="Slide Number"/>
          <p:cNvSpPr txBox="1"/>
          <p:nvPr>
            <p:ph type="sldNum" sz="quarter" idx="2"/>
          </p:nvPr>
        </p:nvSpPr>
        <p:spPr>
          <a:xfrm>
            <a:off x="8738728" y="6553200"/>
            <a:ext cx="312069" cy="304800"/>
          </a:xfrm>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sp>
        <p:nvSpPr>
          <p:cNvPr id="557" name="Gluon distribution ~ dσ(x,Q2)/dlnQ2"/>
          <p:cNvSpPr txBox="1"/>
          <p:nvPr/>
        </p:nvSpPr>
        <p:spPr>
          <a:xfrm>
            <a:off x="348722" y="5974522"/>
            <a:ext cx="4420471" cy="41250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defTabSz="914400">
              <a:defRPr sz="2200">
                <a:solidFill>
                  <a:srgbClr val="322F31"/>
                </a:solidFill>
                <a:latin typeface="+mn-lt"/>
                <a:ea typeface="+mn-ea"/>
                <a:cs typeface="+mn-cs"/>
                <a:sym typeface="Arial"/>
              </a:defRPr>
            </a:pPr>
            <a:r>
              <a:t>Gluon distribution ~ </a:t>
            </a:r>
            <a:r>
              <a:rPr>
                <a:solidFill>
                  <a:srgbClr val="0000FF"/>
                </a:solidFill>
                <a:uFill>
                  <a:solidFill>
                    <a:srgbClr val="032CE2"/>
                  </a:solidFill>
                </a:uFill>
              </a:rPr>
              <a:t>d</a:t>
            </a:r>
            <a:r>
              <a:rPr>
                <a:solidFill>
                  <a:srgbClr val="0000FF"/>
                </a:solidFill>
              </a:rPr>
              <a:t>σ(x,Q</a:t>
            </a:r>
            <a:r>
              <a:rPr baseline="31999">
                <a:solidFill>
                  <a:srgbClr val="0000FF"/>
                </a:solidFill>
              </a:rPr>
              <a:t>2</a:t>
            </a:r>
            <a:r>
              <a:rPr>
                <a:solidFill>
                  <a:srgbClr val="0000FF"/>
                </a:solidFill>
              </a:rPr>
              <a:t>)/dlnQ</a:t>
            </a:r>
            <a:r>
              <a:rPr baseline="31999">
                <a:solidFill>
                  <a:srgbClr val="0000FF"/>
                </a:solidFill>
              </a:rPr>
              <a:t>2</a:t>
            </a:r>
          </a:p>
        </p:txBody>
      </p:sp>
      <p:sp>
        <p:nvSpPr>
          <p:cNvPr id="558" name="Ratio of PDF(Pb)/PDF(p)…"/>
          <p:cNvSpPr txBox="1"/>
          <p:nvPr/>
        </p:nvSpPr>
        <p:spPr>
          <a:xfrm>
            <a:off x="5159323" y="4601562"/>
            <a:ext cx="3818413" cy="1990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68653" marR="41275" indent="-268653" defTabSz="914400">
              <a:spcBef>
                <a:spcPts val="400"/>
              </a:spcBef>
              <a:buClr>
                <a:srgbClr val="FF2600"/>
              </a:buClr>
              <a:buSzPct val="175000"/>
              <a:buChar char="•"/>
              <a:defRPr sz="2200">
                <a:solidFill>
                  <a:srgbClr val="021EAA"/>
                </a:solidFill>
                <a:uFill>
                  <a:solidFill>
                    <a:srgbClr val="000000"/>
                  </a:solidFill>
                </a:uFill>
                <a:latin typeface="+mn-lt"/>
                <a:ea typeface="+mn-ea"/>
                <a:cs typeface="+mn-cs"/>
                <a:sym typeface="Arial"/>
              </a:defRPr>
            </a:pPr>
            <a:r>
              <a:t>Ratio of PDF(Pb)/PDF(p)</a:t>
            </a:r>
          </a:p>
          <a:p>
            <a:pPr lvl="1" marL="586153" marR="41275" indent="-268653" defTabSz="914400">
              <a:spcBef>
                <a:spcPts val="400"/>
              </a:spcBef>
              <a:buClr>
                <a:srgbClr val="011993"/>
              </a:buClr>
              <a:buSzPct val="104999"/>
              <a:buFont typeface="Lucida Grande"/>
              <a:buChar char="‣"/>
              <a:defRPr sz="2000">
                <a:uFill>
                  <a:solidFill>
                    <a:srgbClr val="000000"/>
                  </a:solidFill>
                </a:uFill>
                <a:latin typeface="+mn-lt"/>
                <a:ea typeface="+mn-ea"/>
                <a:cs typeface="+mn-cs"/>
                <a:sym typeface="Arial"/>
              </a:defRPr>
            </a:pPr>
            <a:r>
              <a:t>Without EIC, large uncertainties </a:t>
            </a:r>
          </a:p>
          <a:p>
            <a:pPr lvl="1" marL="586153" marR="41275" indent="-268653" defTabSz="914400">
              <a:spcBef>
                <a:spcPts val="400"/>
              </a:spcBef>
              <a:buClr>
                <a:srgbClr val="011993"/>
              </a:buClr>
              <a:buSzPct val="104999"/>
              <a:buFont typeface="Lucida Grande"/>
              <a:buChar char="‣"/>
              <a:defRPr sz="2000">
                <a:uFill>
                  <a:solidFill>
                    <a:srgbClr val="000000"/>
                  </a:solidFill>
                </a:uFill>
                <a:latin typeface="+mn-lt"/>
                <a:ea typeface="+mn-ea"/>
                <a:cs typeface="+mn-cs"/>
                <a:sym typeface="Arial"/>
              </a:defRPr>
            </a:pPr>
            <a:r>
              <a:t>Adding in EIC significantly reduces the uncertainties, particularly at small-x</a:t>
            </a:r>
          </a:p>
        </p:txBody>
      </p:sp>
      <p:pic>
        <p:nvPicPr>
          <p:cNvPr id="559" name="plot_RedCrossSecMinLog_LINES.pdf" descr="plot_RedCrossSecMinLog_LINES.pdf"/>
          <p:cNvPicPr>
            <a:picLocks noChangeAspect="1"/>
          </p:cNvPicPr>
          <p:nvPr/>
        </p:nvPicPr>
        <p:blipFill>
          <a:blip r:embed="rId3">
            <a:extLst/>
          </a:blip>
          <a:stretch>
            <a:fillRect/>
          </a:stretch>
        </p:blipFill>
        <p:spPr>
          <a:xfrm>
            <a:off x="127855" y="948700"/>
            <a:ext cx="4622036" cy="4839123"/>
          </a:xfrm>
          <a:prstGeom prst="rect">
            <a:avLst/>
          </a:prstGeom>
          <a:ln w="12700"/>
        </p:spPr>
      </p:pic>
      <p:grpSp>
        <p:nvGrpSpPr>
          <p:cNvPr id="563" name="Group"/>
          <p:cNvGrpSpPr/>
          <p:nvPr/>
        </p:nvGrpSpPr>
        <p:grpSpPr>
          <a:xfrm>
            <a:off x="5420412" y="683451"/>
            <a:ext cx="3296236" cy="3996960"/>
            <a:chOff x="0" y="0"/>
            <a:chExt cx="3296234" cy="3996958"/>
          </a:xfrm>
        </p:grpSpPr>
        <p:pic>
          <p:nvPicPr>
            <p:cNvPr id="560" name="Hannu_Pb_5GeV_EICInclusive.pdf" descr="Hannu_Pb_5GeV_EICInclusive.pdf"/>
            <p:cNvPicPr>
              <a:picLocks noChangeAspect="1"/>
            </p:cNvPicPr>
            <p:nvPr/>
          </p:nvPicPr>
          <p:blipFill>
            <a:blip r:embed="rId4">
              <a:extLst/>
            </a:blip>
            <a:srcRect l="68477" t="0" r="0" b="0"/>
            <a:stretch>
              <a:fillRect/>
            </a:stretch>
          </p:blipFill>
          <p:spPr>
            <a:xfrm>
              <a:off x="0" y="0"/>
              <a:ext cx="3296235" cy="3996959"/>
            </a:xfrm>
            <a:prstGeom prst="rect">
              <a:avLst/>
            </a:prstGeom>
            <a:ln w="12700" cap="flat">
              <a:noFill/>
              <a:miter lim="400000"/>
            </a:ln>
            <a:effectLst/>
          </p:spPr>
        </p:pic>
        <p:pic>
          <p:nvPicPr>
            <p:cNvPr id="561" name="Hannu_Pb_5GeV_EICInclusive.pdf" descr="Hannu_Pb_5GeV_EICInclusive.pdf"/>
            <p:cNvPicPr>
              <a:picLocks noChangeAspect="1"/>
            </p:cNvPicPr>
            <p:nvPr/>
          </p:nvPicPr>
          <p:blipFill>
            <a:blip r:embed="rId4">
              <a:extLst/>
            </a:blip>
            <a:srcRect l="17299" t="61072" r="66967" b="22786"/>
            <a:stretch>
              <a:fillRect/>
            </a:stretch>
          </p:blipFill>
          <p:spPr>
            <a:xfrm>
              <a:off x="862565" y="2498265"/>
              <a:ext cx="1619548" cy="635093"/>
            </a:xfrm>
            <a:prstGeom prst="rect">
              <a:avLst/>
            </a:prstGeom>
            <a:ln w="12700" cap="flat">
              <a:noFill/>
              <a:miter lim="400000"/>
            </a:ln>
            <a:effectLst/>
          </p:spPr>
        </p:pic>
        <p:pic>
          <p:nvPicPr>
            <p:cNvPr id="562" name="Hannu_Pb_5GeV_EICInclusive.pdf" descr="Hannu_Pb_5GeV_EICInclusive.pdf"/>
            <p:cNvPicPr>
              <a:picLocks noChangeAspect="1"/>
            </p:cNvPicPr>
            <p:nvPr/>
          </p:nvPicPr>
          <p:blipFill>
            <a:blip r:embed="rId4">
              <a:extLst/>
            </a:blip>
            <a:srcRect l="12090" t="61072" r="82530" b="22786"/>
            <a:stretch>
              <a:fillRect/>
            </a:stretch>
          </p:blipFill>
          <p:spPr>
            <a:xfrm>
              <a:off x="2315169" y="2498265"/>
              <a:ext cx="553716" cy="635093"/>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1" name="droppedImage.pdf" descr="droppedImage.pdf"/>
          <p:cNvPicPr>
            <a:picLocks noChangeAspect="1"/>
          </p:cNvPicPr>
          <p:nvPr/>
        </p:nvPicPr>
        <p:blipFill>
          <a:blip r:embed="rId3">
            <a:extLst/>
          </a:blip>
          <a:stretch>
            <a:fillRect/>
          </a:stretch>
        </p:blipFill>
        <p:spPr>
          <a:xfrm>
            <a:off x="5003800" y="2674023"/>
            <a:ext cx="3924300" cy="881978"/>
          </a:xfrm>
          <a:prstGeom prst="rect">
            <a:avLst/>
          </a:prstGeom>
          <a:ln w="12700"/>
        </p:spPr>
      </p:pic>
      <p:sp>
        <p:nvSpPr>
          <p:cNvPr id="122"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123" name="Probing Matter with Hard Probes"/>
          <p:cNvSpPr txBox="1"/>
          <p:nvPr>
            <p:ph type="title"/>
          </p:nvPr>
        </p:nvSpPr>
        <p:spPr>
          <a:prstGeom prst="rect">
            <a:avLst/>
          </a:prstGeom>
        </p:spPr>
        <p:txBody>
          <a:bodyPr/>
          <a:lstStyle/>
          <a:p>
            <a:pPr/>
            <a:r>
              <a:t>Probing Matter with Hard Probes</a:t>
            </a:r>
          </a:p>
        </p:txBody>
      </p:sp>
      <p:sp>
        <p:nvSpPr>
          <p:cNvPr id="124" name="The SLAC experiments in the 1960s established the…"/>
          <p:cNvSpPr txBox="1"/>
          <p:nvPr/>
        </p:nvSpPr>
        <p:spPr>
          <a:xfrm>
            <a:off x="266700" y="787400"/>
            <a:ext cx="8547100" cy="80282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buClr>
                <a:srgbClr val="000000"/>
              </a:buClr>
              <a:buFont typeface="Arial"/>
              <a:defRPr sz="2400">
                <a:uFill>
                  <a:solidFill>
                    <a:srgbClr val="000000"/>
                  </a:solidFill>
                </a:uFill>
                <a:latin typeface="+mn-lt"/>
                <a:ea typeface="+mn-ea"/>
                <a:cs typeface="+mn-cs"/>
                <a:sym typeface="Arial"/>
              </a:defRPr>
            </a:pPr>
            <a:r>
              <a:t>The SLAC experiments in the 1960s established the </a:t>
            </a:r>
          </a:p>
          <a:p>
            <a:pPr marL="40639" marR="40639" defTabSz="914400">
              <a:buClr>
                <a:srgbClr val="000000"/>
              </a:buClr>
              <a:buFont typeface="Arial"/>
              <a:defRPr sz="2400">
                <a:uFill>
                  <a:solidFill>
                    <a:srgbClr val="000000"/>
                  </a:solidFill>
                </a:uFill>
                <a:latin typeface="+mn-lt"/>
                <a:ea typeface="+mn-ea"/>
                <a:cs typeface="+mn-cs"/>
                <a:sym typeface="Arial"/>
              </a:defRPr>
            </a:pPr>
            <a:r>
              <a:t>quark model and our modern view of particle physics.</a:t>
            </a:r>
          </a:p>
        </p:txBody>
      </p:sp>
      <p:sp>
        <p:nvSpPr>
          <p:cNvPr id="125" name="Formfactor: F(q2)…"/>
          <p:cNvSpPr txBox="1"/>
          <p:nvPr/>
        </p:nvSpPr>
        <p:spPr>
          <a:xfrm>
            <a:off x="4953000" y="4968875"/>
            <a:ext cx="3136861" cy="11838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L="40639" marR="40639" defTabSz="914400">
              <a:buClr>
                <a:srgbClr val="000000"/>
              </a:buClr>
              <a:buFont typeface="Arial"/>
              <a:defRPr sz="2400">
                <a:solidFill>
                  <a:srgbClr val="9E2611"/>
                </a:solidFill>
                <a:uFill>
                  <a:solidFill>
                    <a:srgbClr val="9E2611"/>
                  </a:solidFill>
                </a:uFill>
                <a:latin typeface="+mn-lt"/>
                <a:ea typeface="+mn-ea"/>
                <a:cs typeface="+mn-cs"/>
                <a:sym typeface="Arial"/>
              </a:defRPr>
            </a:pPr>
            <a:r>
              <a:t>Formfactor: </a:t>
            </a:r>
            <a:r>
              <a:rPr i="1" sz="2600">
                <a:latin typeface="Times New Roman"/>
                <a:ea typeface="Times New Roman"/>
                <a:cs typeface="Times New Roman"/>
                <a:sym typeface="Times New Roman"/>
              </a:rPr>
              <a:t>F(q</a:t>
            </a:r>
            <a:r>
              <a:rPr baseline="30181" i="1" sz="2200">
                <a:latin typeface="Times New Roman"/>
                <a:ea typeface="Times New Roman"/>
                <a:cs typeface="Times New Roman"/>
                <a:sym typeface="Times New Roman"/>
              </a:rPr>
              <a:t>2</a:t>
            </a:r>
            <a:r>
              <a:rPr i="1" sz="2600">
                <a:latin typeface="Times New Roman"/>
                <a:ea typeface="Times New Roman"/>
                <a:cs typeface="Times New Roman"/>
                <a:sym typeface="Times New Roman"/>
              </a:rPr>
              <a:t>)</a:t>
            </a:r>
            <a:endParaRPr i="1" sz="2600">
              <a:latin typeface="Times New Roman"/>
              <a:ea typeface="Times New Roman"/>
              <a:cs typeface="Times New Roman"/>
              <a:sym typeface="Times New Roman"/>
            </a:endParaRPr>
          </a:p>
          <a:p>
            <a:pPr marL="40639" marR="40639" defTabSz="914400">
              <a:buClr>
                <a:srgbClr val="000000"/>
              </a:buClr>
              <a:buFont typeface="Arial"/>
              <a:defRPr i="1" sz="2400">
                <a:uFill>
                  <a:solidFill>
                    <a:srgbClr val="000000"/>
                  </a:solidFill>
                </a:uFill>
                <a:latin typeface="+mn-lt"/>
                <a:ea typeface="+mn-ea"/>
                <a:cs typeface="+mn-cs"/>
                <a:sym typeface="Arial"/>
              </a:defRPr>
            </a:pPr>
            <a:r>
              <a:t>Fourier transform </a:t>
            </a:r>
          </a:p>
          <a:p>
            <a:pPr marL="40639" marR="40639" defTabSz="914400">
              <a:buClr>
                <a:srgbClr val="000000"/>
              </a:buClr>
              <a:buFont typeface="Arial"/>
              <a:defRPr i="1" sz="2400">
                <a:uFill>
                  <a:solidFill>
                    <a:srgbClr val="000000"/>
                  </a:solidFill>
                </a:uFill>
                <a:latin typeface="+mn-lt"/>
                <a:ea typeface="+mn-ea"/>
                <a:cs typeface="+mn-cs"/>
                <a:sym typeface="Arial"/>
              </a:defRPr>
            </a:pPr>
            <a:r>
              <a:t>of charge distributions</a:t>
            </a:r>
          </a:p>
        </p:txBody>
      </p:sp>
      <p:grpSp>
        <p:nvGrpSpPr>
          <p:cNvPr id="132" name="Group"/>
          <p:cNvGrpSpPr/>
          <p:nvPr/>
        </p:nvGrpSpPr>
        <p:grpSpPr>
          <a:xfrm>
            <a:off x="381000" y="1946275"/>
            <a:ext cx="4495800" cy="1671638"/>
            <a:chOff x="0" y="0"/>
            <a:chExt cx="4495800" cy="1671637"/>
          </a:xfrm>
        </p:grpSpPr>
        <p:sp>
          <p:nvSpPr>
            <p:cNvPr id="126" name="p1"/>
            <p:cNvSpPr txBox="1"/>
            <p:nvPr/>
          </p:nvSpPr>
          <p:spPr>
            <a:xfrm>
              <a:off x="914400" y="914400"/>
              <a:ext cx="484553" cy="5639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marL="40639" marR="40639" defTabSz="914400">
                <a:buClr>
                  <a:srgbClr val="000000"/>
                </a:buClr>
                <a:buFont typeface="Arial"/>
                <a:defRPr sz="2400">
                  <a:uFill>
                    <a:solidFill>
                      <a:srgbClr val="000000"/>
                    </a:solidFill>
                  </a:uFill>
                  <a:latin typeface="+mn-lt"/>
                  <a:ea typeface="+mn-ea"/>
                  <a:cs typeface="+mn-cs"/>
                  <a:sym typeface="Arial"/>
                </a:defRPr>
              </a:pPr>
              <a:r>
                <a:rPr sz="2800"/>
                <a:t>p</a:t>
              </a:r>
              <a:r>
                <a:rPr baseline="-25000" sz="2800"/>
                <a:t>1</a:t>
              </a:r>
            </a:p>
          </p:txBody>
        </p:sp>
        <p:grpSp>
          <p:nvGrpSpPr>
            <p:cNvPr id="131" name="Group"/>
            <p:cNvGrpSpPr/>
            <p:nvPr/>
          </p:nvGrpSpPr>
          <p:grpSpPr>
            <a:xfrm>
              <a:off x="0" y="0"/>
              <a:ext cx="4495800" cy="1671638"/>
              <a:chOff x="0" y="0"/>
              <a:chExt cx="4495800" cy="1671637"/>
            </a:xfrm>
          </p:grpSpPr>
          <p:pic>
            <p:nvPicPr>
              <p:cNvPr id="127" name="DIS1.png" descr="DIS1.png"/>
              <p:cNvPicPr>
                <a:picLocks noChangeAspect="0"/>
              </p:cNvPicPr>
              <p:nvPr/>
            </p:nvPicPr>
            <p:blipFill>
              <a:blip r:embed="rId4">
                <a:extLst/>
              </a:blip>
              <a:stretch>
                <a:fillRect/>
              </a:stretch>
            </p:blipFill>
            <p:spPr>
              <a:xfrm>
                <a:off x="0" y="0"/>
                <a:ext cx="4495800" cy="1671638"/>
              </a:xfrm>
              <a:prstGeom prst="rect">
                <a:avLst/>
              </a:prstGeom>
              <a:ln w="12700" cap="flat">
                <a:noFill/>
                <a:miter lim="400000"/>
              </a:ln>
              <a:effectLst/>
            </p:spPr>
          </p:pic>
          <p:sp>
            <p:nvSpPr>
              <p:cNvPr id="128" name="electron"/>
              <p:cNvSpPr txBox="1"/>
              <p:nvPr/>
            </p:nvSpPr>
            <p:spPr>
              <a:xfrm>
                <a:off x="0" y="355600"/>
                <a:ext cx="1239302" cy="4472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marL="40639" marR="40639" defTabSz="914400">
                  <a:buClr>
                    <a:srgbClr val="000000"/>
                  </a:buClr>
                  <a:buFont typeface="Arial"/>
                  <a:defRPr sz="2400">
                    <a:uFill>
                      <a:solidFill>
                        <a:srgbClr val="000000"/>
                      </a:solidFill>
                    </a:uFill>
                    <a:latin typeface="+mn-lt"/>
                    <a:ea typeface="+mn-ea"/>
                    <a:cs typeface="+mn-cs"/>
                    <a:sym typeface="Arial"/>
                  </a:defRPr>
                </a:lvl1pPr>
              </a:lstStyle>
              <a:p>
                <a:pPr/>
                <a:r>
                  <a:t>electron</a:t>
                </a:r>
              </a:p>
            </p:txBody>
          </p:sp>
          <p:sp>
            <p:nvSpPr>
              <p:cNvPr id="129" name="proton"/>
              <p:cNvSpPr txBox="1"/>
              <p:nvPr/>
            </p:nvSpPr>
            <p:spPr>
              <a:xfrm>
                <a:off x="2286000" y="0"/>
                <a:ext cx="1019185" cy="4472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marL="40639" marR="40639" defTabSz="914400">
                  <a:buClr>
                    <a:srgbClr val="000000"/>
                  </a:buClr>
                  <a:buFont typeface="Arial"/>
                  <a:defRPr sz="2400">
                    <a:uFill>
                      <a:solidFill>
                        <a:srgbClr val="000000"/>
                      </a:solidFill>
                    </a:uFill>
                    <a:latin typeface="+mn-lt"/>
                    <a:ea typeface="+mn-ea"/>
                    <a:cs typeface="+mn-cs"/>
                    <a:sym typeface="Arial"/>
                  </a:defRPr>
                </a:lvl1pPr>
              </a:lstStyle>
              <a:p>
                <a:pPr/>
                <a:r>
                  <a:t>proton</a:t>
                </a:r>
              </a:p>
            </p:txBody>
          </p:sp>
          <p:sp>
            <p:nvSpPr>
              <p:cNvPr id="130" name="p2"/>
              <p:cNvSpPr txBox="1"/>
              <p:nvPr/>
            </p:nvSpPr>
            <p:spPr>
              <a:xfrm>
                <a:off x="3733800" y="381000"/>
                <a:ext cx="484553" cy="5639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marL="40639" marR="40639" defTabSz="914400">
                  <a:buClr>
                    <a:srgbClr val="000000"/>
                  </a:buClr>
                  <a:buFont typeface="Arial"/>
                  <a:defRPr sz="2400">
                    <a:uFill>
                      <a:solidFill>
                        <a:srgbClr val="000000"/>
                      </a:solidFill>
                    </a:uFill>
                    <a:latin typeface="+mn-lt"/>
                    <a:ea typeface="+mn-ea"/>
                    <a:cs typeface="+mn-cs"/>
                    <a:sym typeface="Arial"/>
                  </a:defRPr>
                </a:pPr>
                <a:r>
                  <a:rPr sz="2800"/>
                  <a:t>p</a:t>
                </a:r>
                <a:r>
                  <a:rPr baseline="-25000" sz="2800"/>
                  <a:t>2</a:t>
                </a:r>
              </a:p>
            </p:txBody>
          </p:sp>
        </p:grpSp>
      </p:grpSp>
      <p:sp>
        <p:nvSpPr>
          <p:cNvPr id="133" name="Mott = Rutherford + Spin"/>
          <p:cNvSpPr txBox="1"/>
          <p:nvPr/>
        </p:nvSpPr>
        <p:spPr>
          <a:xfrm>
            <a:off x="5280025" y="2098675"/>
            <a:ext cx="3492560" cy="4472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914400">
              <a:buClr>
                <a:srgbClr val="000000"/>
              </a:buClr>
              <a:buFont typeface="Arial"/>
              <a:defRPr sz="2400">
                <a:uFill>
                  <a:solidFill>
                    <a:srgbClr val="000000"/>
                  </a:solidFill>
                </a:uFill>
                <a:latin typeface="+mn-lt"/>
                <a:ea typeface="+mn-ea"/>
                <a:cs typeface="+mn-cs"/>
                <a:sym typeface="Arial"/>
              </a:defRPr>
            </a:lvl1pPr>
          </a:lstStyle>
          <a:p>
            <a:pPr/>
            <a:r>
              <a:t>Mott = Rutherford + Spin</a:t>
            </a:r>
          </a:p>
        </p:txBody>
      </p:sp>
      <p:sp>
        <p:nvSpPr>
          <p:cNvPr id="134" name="Slide Number"/>
          <p:cNvSpPr txBox="1"/>
          <p:nvPr>
            <p:ph type="sldNum" sz="quarter" idx="2"/>
          </p:nvPr>
        </p:nvSpPr>
        <p:spPr>
          <a:xfrm>
            <a:off x="8738728" y="6553200"/>
            <a:ext cx="312069" cy="304800"/>
          </a:xfrm>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pic>
        <p:nvPicPr>
          <p:cNvPr id="135" name="droppedImage.pdf" descr="droppedImage.pdf"/>
          <p:cNvPicPr>
            <a:picLocks noChangeAspect="1"/>
          </p:cNvPicPr>
          <p:nvPr/>
        </p:nvPicPr>
        <p:blipFill>
          <a:blip r:embed="rId5">
            <a:extLst/>
          </a:blip>
          <a:stretch>
            <a:fillRect/>
          </a:stretch>
        </p:blipFill>
        <p:spPr>
          <a:xfrm>
            <a:off x="5020836" y="4076700"/>
            <a:ext cx="2408664" cy="406400"/>
          </a:xfrm>
          <a:prstGeom prst="rect">
            <a:avLst/>
          </a:prstGeom>
          <a:ln w="12700"/>
        </p:spPr>
      </p:pic>
      <p:grpSp>
        <p:nvGrpSpPr>
          <p:cNvPr id="138" name="Group"/>
          <p:cNvGrpSpPr/>
          <p:nvPr/>
        </p:nvGrpSpPr>
        <p:grpSpPr>
          <a:xfrm>
            <a:off x="325437" y="1917637"/>
            <a:ext cx="8553451" cy="3479926"/>
            <a:chOff x="0" y="0"/>
            <a:chExt cx="8553450" cy="3479925"/>
          </a:xfrm>
        </p:grpSpPr>
        <p:pic>
          <p:nvPicPr>
            <p:cNvPr id="136" name="A9R1150403.pdf" descr="A9R1150403.pdf"/>
            <p:cNvPicPr>
              <a:picLocks noChangeAspect="1"/>
            </p:cNvPicPr>
            <p:nvPr/>
          </p:nvPicPr>
          <p:blipFill>
            <a:blip r:embed="rId6">
              <a:extLst/>
            </a:blip>
            <a:srcRect l="45769" t="36666" r="1569" b="12373"/>
            <a:stretch>
              <a:fillRect/>
            </a:stretch>
          </p:blipFill>
          <p:spPr>
            <a:xfrm>
              <a:off x="3359150" y="0"/>
              <a:ext cx="5194301" cy="3479926"/>
            </a:xfrm>
            <a:prstGeom prst="rect">
              <a:avLst/>
            </a:prstGeom>
            <a:ln w="12700" cap="flat">
              <a:noFill/>
              <a:round/>
            </a:ln>
            <a:effectLst/>
          </p:spPr>
        </p:pic>
        <p:pic>
          <p:nvPicPr>
            <p:cNvPr id="137" name="droppedImage.png" descr="droppedImage.png"/>
            <p:cNvPicPr>
              <a:picLocks noChangeAspect="1"/>
            </p:cNvPicPr>
            <p:nvPr/>
          </p:nvPicPr>
          <p:blipFill>
            <a:blip r:embed="rId7">
              <a:extLst/>
            </a:blip>
            <a:srcRect l="24395" t="4301" r="1555" b="6093"/>
            <a:stretch>
              <a:fillRect/>
            </a:stretch>
          </p:blipFill>
          <p:spPr>
            <a:xfrm>
              <a:off x="0" y="12700"/>
              <a:ext cx="3288589" cy="3454400"/>
            </a:xfrm>
            <a:prstGeom prst="rect">
              <a:avLst/>
            </a:prstGeom>
            <a:ln w="12700" cap="flat">
              <a:noFill/>
              <a:round/>
            </a:ln>
            <a:effectLst/>
          </p:spPr>
        </p:pic>
      </p:grpSp>
      <p:grpSp>
        <p:nvGrpSpPr>
          <p:cNvPr id="141" name="Constant F(q2):…"/>
          <p:cNvGrpSpPr/>
          <p:nvPr/>
        </p:nvGrpSpPr>
        <p:grpSpPr>
          <a:xfrm>
            <a:off x="4622800" y="1743411"/>
            <a:ext cx="4330700" cy="2743201"/>
            <a:chOff x="0" y="0"/>
            <a:chExt cx="4330700" cy="2743200"/>
          </a:xfrm>
        </p:grpSpPr>
        <p:sp>
          <p:nvSpPr>
            <p:cNvPr id="140" name="Constant F(q2):…"/>
            <p:cNvSpPr txBox="1"/>
            <p:nvPr/>
          </p:nvSpPr>
          <p:spPr>
            <a:xfrm>
              <a:off x="215900" y="139700"/>
              <a:ext cx="3898900" cy="2184400"/>
            </a:xfrm>
            <a:prstGeom prst="rect">
              <a:avLst/>
            </a:prstGeom>
            <a:no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marL="40639" marR="40639" defTabSz="914400">
                <a:buClr>
                  <a:srgbClr val="0329D6"/>
                </a:buClr>
                <a:buFont typeface="Arial"/>
                <a:defRPr sz="2400">
                  <a:uFill>
                    <a:solidFill>
                      <a:srgbClr val="000000"/>
                    </a:solidFill>
                  </a:uFill>
                  <a:latin typeface="+mn-lt"/>
                  <a:ea typeface="+mn-ea"/>
                  <a:cs typeface="+mn-cs"/>
                  <a:sym typeface="Arial"/>
                </a:defRPr>
              </a:pPr>
              <a:r>
                <a:rPr sz="2800">
                  <a:solidFill>
                    <a:srgbClr val="0329D6"/>
                  </a:solidFill>
                  <a:uFill>
                    <a:solidFill>
                      <a:srgbClr val="0329D6"/>
                    </a:solidFill>
                  </a:uFill>
                </a:rPr>
                <a:t>Constant </a:t>
              </a:r>
              <a:r>
                <a:rPr i="1" sz="2800">
                  <a:solidFill>
                    <a:srgbClr val="0329D6"/>
                  </a:solidFill>
                  <a:uFill>
                    <a:solidFill>
                      <a:srgbClr val="0329D6"/>
                    </a:solidFill>
                  </a:uFill>
                </a:rPr>
                <a:t>F(q</a:t>
              </a:r>
              <a:r>
                <a:rPr baseline="29999" i="1" sz="2800">
                  <a:solidFill>
                    <a:srgbClr val="0329D6"/>
                  </a:solidFill>
                  <a:uFill>
                    <a:solidFill>
                      <a:srgbClr val="0329D6"/>
                    </a:solidFill>
                  </a:uFill>
                </a:rPr>
                <a:t>2</a:t>
              </a:r>
              <a:r>
                <a:rPr i="1" sz="2800">
                  <a:solidFill>
                    <a:srgbClr val="0329D6"/>
                  </a:solidFill>
                  <a:uFill>
                    <a:solidFill>
                      <a:srgbClr val="0329D6"/>
                    </a:solidFill>
                  </a:uFill>
                </a:rPr>
                <a:t>)</a:t>
              </a:r>
              <a:r>
                <a:rPr sz="2800">
                  <a:solidFill>
                    <a:srgbClr val="0329D6"/>
                  </a:solidFill>
                  <a:uFill>
                    <a:solidFill>
                      <a:srgbClr val="0329D6"/>
                    </a:solidFill>
                  </a:uFill>
                </a:rPr>
                <a:t>:</a:t>
              </a:r>
              <a:endParaRPr sz="2800">
                <a:solidFill>
                  <a:srgbClr val="0329D6"/>
                </a:solidFill>
                <a:uFill>
                  <a:solidFill>
                    <a:srgbClr val="0329D6"/>
                  </a:solidFill>
                </a:uFill>
              </a:endParaRPr>
            </a:p>
            <a:p>
              <a:pPr marL="40639" marR="40639" defTabSz="914400">
                <a:buClr>
                  <a:srgbClr val="0329D6"/>
                </a:buClr>
                <a:buFont typeface="Arial"/>
                <a:defRPr sz="2400">
                  <a:uFill>
                    <a:solidFill>
                      <a:srgbClr val="000000"/>
                    </a:solidFill>
                  </a:uFill>
                  <a:latin typeface="+mn-lt"/>
                  <a:ea typeface="+mn-ea"/>
                  <a:cs typeface="+mn-cs"/>
                  <a:sym typeface="Arial"/>
                </a:defRPr>
              </a:pPr>
              <a:r>
                <a:rPr sz="2800">
                  <a:solidFill>
                    <a:srgbClr val="0329D6"/>
                  </a:solidFill>
                  <a:uFill>
                    <a:solidFill>
                      <a:srgbClr val="0329D6"/>
                    </a:solidFill>
                  </a:uFill>
                  <a:latin typeface="Symbol"/>
                  <a:ea typeface="Symbol"/>
                  <a:cs typeface="Symbol"/>
                  <a:sym typeface="Symbol"/>
                </a:rPr>
                <a:t>Þ </a:t>
              </a:r>
              <a:r>
                <a:rPr sz="2800">
                  <a:solidFill>
                    <a:srgbClr val="0329D6"/>
                  </a:solidFill>
                  <a:uFill>
                    <a:solidFill>
                      <a:srgbClr val="0329D6"/>
                    </a:solidFill>
                  </a:uFill>
                </a:rPr>
                <a:t>scattering on point-like constituent of the nucleon</a:t>
              </a:r>
              <a:endParaRPr sz="2800">
                <a:solidFill>
                  <a:srgbClr val="0329D6"/>
                </a:solidFill>
                <a:uFill>
                  <a:solidFill>
                    <a:srgbClr val="0329D6"/>
                  </a:solidFill>
                </a:uFill>
              </a:endParaRPr>
            </a:p>
            <a:p>
              <a:pPr marL="40639" marR="40639" defTabSz="914400">
                <a:buClr>
                  <a:srgbClr val="0329D6"/>
                </a:buClr>
                <a:buFont typeface="Arial"/>
                <a:defRPr sz="2400">
                  <a:uFill>
                    <a:solidFill>
                      <a:srgbClr val="000000"/>
                    </a:solidFill>
                  </a:uFill>
                  <a:latin typeface="+mn-lt"/>
                  <a:ea typeface="+mn-ea"/>
                  <a:cs typeface="+mn-cs"/>
                  <a:sym typeface="Arial"/>
                </a:defRPr>
              </a:pPr>
              <a:r>
                <a:rPr sz="2800">
                  <a:solidFill>
                    <a:srgbClr val="0329D6"/>
                  </a:solidFill>
                  <a:uFill>
                    <a:solidFill>
                      <a:srgbClr val="0329D6"/>
                    </a:solidFill>
                  </a:uFill>
                </a:rPr>
                <a:t>	   </a:t>
              </a:r>
              <a:r>
                <a:rPr i="1" sz="2800">
                  <a:solidFill>
                    <a:srgbClr val="FF2600"/>
                  </a:solidFill>
                  <a:uFill>
                    <a:solidFill>
                      <a:srgbClr val="0329D6"/>
                    </a:solidFill>
                  </a:uFill>
                </a:rPr>
                <a:t>free</a:t>
              </a:r>
              <a:r>
                <a:rPr sz="2800">
                  <a:solidFill>
                    <a:srgbClr val="0329D6"/>
                  </a:solidFill>
                  <a:uFill>
                    <a:solidFill>
                      <a:srgbClr val="0329D6"/>
                    </a:solidFill>
                  </a:uFill>
                </a:rPr>
                <a:t> </a:t>
              </a:r>
              <a:r>
                <a:rPr sz="2800">
                  <a:solidFill>
                    <a:srgbClr val="FF2600"/>
                  </a:solidFill>
                  <a:uFill>
                    <a:solidFill>
                      <a:srgbClr val="FF2600"/>
                    </a:solidFill>
                  </a:uFill>
                </a:rPr>
                <a:t>quarks</a:t>
              </a:r>
            </a:p>
          </p:txBody>
        </p:sp>
        <p:pic>
          <p:nvPicPr>
            <p:cNvPr id="139" name="Constant F(q2):…" descr="Constant F(q2):…"/>
            <p:cNvPicPr>
              <a:picLocks noChangeAspect="0"/>
            </p:cNvPicPr>
            <p:nvPr/>
          </p:nvPicPr>
          <p:blipFill>
            <a:blip r:embed="rId8">
              <a:extLst/>
            </a:blip>
            <a:stretch>
              <a:fillRect/>
            </a:stretch>
          </p:blipFill>
          <p:spPr>
            <a:xfrm>
              <a:off x="0" y="0"/>
              <a:ext cx="4330700" cy="2743200"/>
            </a:xfrm>
            <a:prstGeom prst="rect">
              <a:avLst/>
            </a:prstGeom>
            <a:effectLst/>
          </p:spPr>
        </p:pic>
      </p:grpSp>
      <p:grpSp>
        <p:nvGrpSpPr>
          <p:cNvPr id="145" name="Group"/>
          <p:cNvGrpSpPr/>
          <p:nvPr/>
        </p:nvGrpSpPr>
        <p:grpSpPr>
          <a:xfrm>
            <a:off x="22225" y="1562100"/>
            <a:ext cx="4648200" cy="5308600"/>
            <a:chOff x="0" y="0"/>
            <a:chExt cx="4648200" cy="5308600"/>
          </a:xfrm>
        </p:grpSpPr>
        <p:pic>
          <p:nvPicPr>
            <p:cNvPr id="142" name="quark_nobel_plot.pdf" descr="quark_nobel_plot.pdf"/>
            <p:cNvPicPr>
              <a:picLocks noChangeAspect="1"/>
            </p:cNvPicPr>
            <p:nvPr/>
          </p:nvPicPr>
          <p:blipFill>
            <a:blip r:embed="rId9">
              <a:extLst/>
            </a:blip>
            <a:srcRect l="50512" t="15555" r="2564" b="7037"/>
            <a:stretch>
              <a:fillRect/>
            </a:stretch>
          </p:blipFill>
          <p:spPr>
            <a:xfrm>
              <a:off x="0" y="0"/>
              <a:ext cx="4648200" cy="5308600"/>
            </a:xfrm>
            <a:prstGeom prst="rect">
              <a:avLst/>
            </a:prstGeom>
            <a:ln w="12700" cap="flat">
              <a:noFill/>
              <a:round/>
            </a:ln>
            <a:effectLst/>
          </p:spPr>
        </p:pic>
        <p:sp>
          <p:nvSpPr>
            <p:cNvPr id="143" name="elastic"/>
            <p:cNvSpPr txBox="1"/>
            <p:nvPr/>
          </p:nvSpPr>
          <p:spPr>
            <a:xfrm rot="2699998">
              <a:off x="2443230" y="3177840"/>
              <a:ext cx="766904" cy="3485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marL="40639" marR="40639" defTabSz="914400">
                <a:defRPr sz="1700">
                  <a:uFill>
                    <a:solidFill>
                      <a:srgbClr val="000000"/>
                    </a:solidFill>
                  </a:uFill>
                  <a:latin typeface="+mn-lt"/>
                  <a:ea typeface="+mn-ea"/>
                  <a:cs typeface="+mn-cs"/>
                  <a:sym typeface="Arial"/>
                </a:defRPr>
              </a:lvl1pPr>
            </a:lstStyle>
            <a:p>
              <a:pPr/>
              <a:r>
                <a:t>elastic</a:t>
              </a:r>
            </a:p>
          </p:txBody>
        </p:sp>
        <p:sp>
          <p:nvSpPr>
            <p:cNvPr id="144" name="inelastic"/>
            <p:cNvSpPr txBox="1"/>
            <p:nvPr/>
          </p:nvSpPr>
          <p:spPr>
            <a:xfrm>
              <a:off x="3467100" y="1384300"/>
              <a:ext cx="934942" cy="3485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marL="40639" marR="40639" defTabSz="914400">
                <a:defRPr sz="1700">
                  <a:uFill>
                    <a:solidFill>
                      <a:srgbClr val="000000"/>
                    </a:solidFill>
                  </a:uFill>
                  <a:latin typeface="+mn-lt"/>
                  <a:ea typeface="+mn-ea"/>
                  <a:cs typeface="+mn-cs"/>
                  <a:sym typeface="Arial"/>
                </a:defRPr>
              </a:lvl1pPr>
            </a:lstStyle>
            <a:p>
              <a:pPr/>
              <a:r>
                <a:t>inelastic</a:t>
              </a:r>
            </a:p>
          </p:txBody>
        </p:sp>
      </p:grpSp>
      <p:sp>
        <p:nvSpPr>
          <p:cNvPr id="146" name="?"/>
          <p:cNvSpPr txBox="1"/>
          <p:nvPr/>
        </p:nvSpPr>
        <p:spPr>
          <a:xfrm>
            <a:off x="2894471" y="2449996"/>
            <a:ext cx="522859" cy="84199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1275" marR="41275" algn="ctr" defTabSz="914400">
              <a:spcBef>
                <a:spcPts val="400"/>
              </a:spcBef>
              <a:defRPr sz="5200">
                <a:solidFill>
                  <a:srgbClr val="FFFFFF"/>
                </a:solidFill>
                <a:uFill>
                  <a:solidFill>
                    <a:srgbClr val="011585"/>
                  </a:solidFill>
                </a:uFill>
                <a:latin typeface="+mn-lt"/>
                <a:ea typeface="+mn-ea"/>
                <a:cs typeface="+mn-cs"/>
                <a:sym typeface="Arial"/>
              </a:defRPr>
            </a:lvl1pPr>
          </a:lstStyle>
          <a:p>
            <a:pPr/>
            <a:r>
              <a: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0" presetID="1" grpId="1" fill="hold">
                                  <p:stCondLst>
                                    <p:cond delay="0"/>
                                  </p:stCondLst>
                                  <p:iterate type="el" backwards="0">
                                    <p:tmAbs val="0"/>
                                  </p:iterate>
                                  <p:childTnLst>
                                    <p:set>
                                      <p:cBhvr>
                                        <p:cTn id="6" fill="hold">
                                          <p:stCondLst>
                                            <p:cond delay="0"/>
                                          </p:stCondLst>
                                        </p:cTn>
                                        <p:tgtEl>
                                          <p:spTgt spid="121"/>
                                        </p:tgtEl>
                                        <p:attrNameLst>
                                          <p:attrName>style.visibility</p:attrName>
                                        </p:attrNameLst>
                                      </p:cBhvr>
                                      <p:to>
                                        <p:strVal val="hidden"/>
                                      </p:to>
                                    </p:set>
                                  </p:childTnLst>
                                </p:cTn>
                              </p:par>
                            </p:childTnLst>
                          </p:cTn>
                        </p:par>
                        <p:par>
                          <p:cTn id="7" fill="hold">
                            <p:stCondLst>
                              <p:cond delay="0"/>
                            </p:stCondLst>
                            <p:childTnLst>
                              <p:par>
                                <p:cTn id="8" presetClass="exit" nodeType="afterEffect" presetSubtype="0" presetID="1" grpId="2" fill="hold">
                                  <p:stCondLst>
                                    <p:cond delay="0"/>
                                  </p:stCondLst>
                                  <p:iterate type="el" backwards="0">
                                    <p:tmAbs val="0"/>
                                  </p:iterate>
                                  <p:childTnLst>
                                    <p:set>
                                      <p:cBhvr>
                                        <p:cTn id="9" fill="hold">
                                          <p:stCondLst>
                                            <p:cond delay="0"/>
                                          </p:stCondLst>
                                        </p:cTn>
                                        <p:tgtEl>
                                          <p:spTgt spid="125"/>
                                        </p:tgtEl>
                                        <p:attrNameLst>
                                          <p:attrName>style.visibility</p:attrName>
                                        </p:attrNameLst>
                                      </p:cBhvr>
                                      <p:to>
                                        <p:strVal val="hidden"/>
                                      </p:to>
                                    </p:set>
                                  </p:childTnLst>
                                </p:cTn>
                              </p:par>
                            </p:childTnLst>
                          </p:cTn>
                        </p:par>
                        <p:par>
                          <p:cTn id="10" fill="hold">
                            <p:stCondLst>
                              <p:cond delay="0"/>
                            </p:stCondLst>
                            <p:childTnLst>
                              <p:par>
                                <p:cTn id="11" presetClass="exit" nodeType="afterEffect" presetSubtype="0" presetID="1" grpId="3" fill="hold">
                                  <p:stCondLst>
                                    <p:cond delay="0"/>
                                  </p:stCondLst>
                                  <p:iterate type="el" backwards="0">
                                    <p:tmAbs val="0"/>
                                  </p:iterate>
                                  <p:childTnLst>
                                    <p:set>
                                      <p:cBhvr>
                                        <p:cTn id="12" fill="hold">
                                          <p:stCondLst>
                                            <p:cond delay="0"/>
                                          </p:stCondLst>
                                        </p:cTn>
                                        <p:tgtEl>
                                          <p:spTgt spid="132"/>
                                        </p:tgtEl>
                                        <p:attrNameLst>
                                          <p:attrName>style.visibility</p:attrName>
                                        </p:attrNameLst>
                                      </p:cBhvr>
                                      <p:to>
                                        <p:strVal val="hidden"/>
                                      </p:to>
                                    </p:set>
                                  </p:childTnLst>
                                </p:cTn>
                              </p:par>
                            </p:childTnLst>
                          </p:cTn>
                        </p:par>
                        <p:par>
                          <p:cTn id="13" fill="hold">
                            <p:stCondLst>
                              <p:cond delay="0"/>
                            </p:stCondLst>
                            <p:childTnLst>
                              <p:par>
                                <p:cTn id="14" presetClass="exit" nodeType="afterEffect" presetSubtype="0" presetID="1" grpId="4" fill="hold">
                                  <p:stCondLst>
                                    <p:cond delay="0"/>
                                  </p:stCondLst>
                                  <p:iterate type="el" backwards="0">
                                    <p:tmAbs val="0"/>
                                  </p:iterate>
                                  <p:childTnLst>
                                    <p:set>
                                      <p:cBhvr>
                                        <p:cTn id="15" fill="hold">
                                          <p:stCondLst>
                                            <p:cond delay="0"/>
                                          </p:stCondLst>
                                        </p:cTn>
                                        <p:tgtEl>
                                          <p:spTgt spid="133"/>
                                        </p:tgtEl>
                                        <p:attrNameLst>
                                          <p:attrName>style.visibility</p:attrName>
                                        </p:attrNameLst>
                                      </p:cBhvr>
                                      <p:to>
                                        <p:strVal val="hidden"/>
                                      </p:to>
                                    </p:set>
                                  </p:childTnLst>
                                </p:cTn>
                              </p:par>
                            </p:childTnLst>
                          </p:cTn>
                        </p:par>
                        <p:par>
                          <p:cTn id="16" fill="hold">
                            <p:stCondLst>
                              <p:cond delay="0"/>
                            </p:stCondLst>
                            <p:childTnLst>
                              <p:par>
                                <p:cTn id="17" presetClass="exit" nodeType="afterEffect" presetSubtype="0" presetID="1" grpId="5" fill="hold">
                                  <p:stCondLst>
                                    <p:cond delay="0"/>
                                  </p:stCondLst>
                                  <p:iterate type="el" backwards="0">
                                    <p:tmAbs val="0"/>
                                  </p:iterate>
                                  <p:childTnLst>
                                    <p:set>
                                      <p:cBhvr>
                                        <p:cTn id="18" fill="hold">
                                          <p:stCondLst>
                                            <p:cond delay="0"/>
                                          </p:stCondLst>
                                        </p:cTn>
                                        <p:tgtEl>
                                          <p:spTgt spid="135"/>
                                        </p:tgtEl>
                                        <p:attrNameLst>
                                          <p:attrName>style.visibility</p:attrName>
                                        </p:attrNameLst>
                                      </p:cBhvr>
                                      <p:to>
                                        <p:strVal val="hidden"/>
                                      </p:to>
                                    </p:set>
                                  </p:childTnLst>
                                </p:cTn>
                              </p:par>
                            </p:childTnLst>
                          </p:cTn>
                        </p:par>
                        <p:par>
                          <p:cTn id="19" fill="hold">
                            <p:stCondLst>
                              <p:cond delay="0"/>
                            </p:stCondLst>
                            <p:childTnLst>
                              <p:par>
                                <p:cTn id="20" presetClass="entr" nodeType="afterEffect" presetSubtype="0" presetID="1" grpId="6" fill="hold">
                                  <p:stCondLst>
                                    <p:cond delay="0"/>
                                  </p:stCondLst>
                                  <p:iterate type="el" backwards="0">
                                    <p:tmAbs val="0"/>
                                  </p:iterate>
                                  <p:childTnLst>
                                    <p:set>
                                      <p:cBhvr>
                                        <p:cTn id="21" fill="hold"/>
                                        <p:tgtEl>
                                          <p:spTgt spid="138"/>
                                        </p:tgtEl>
                                        <p:attrNameLst>
                                          <p:attrName>style.visibility</p:attrName>
                                        </p:attrNameLst>
                                      </p:cBhvr>
                                      <p:to>
                                        <p:strVal val="visible"/>
                                      </p:to>
                                    </p:set>
                                  </p:childTnLst>
                                </p:cTn>
                              </p:par>
                            </p:childTnLst>
                          </p:cTn>
                        </p:par>
                        <p:par>
                          <p:cTn id="22" fill="hold">
                            <p:stCondLst>
                              <p:cond delay="0"/>
                            </p:stCondLst>
                            <p:childTnLst>
                              <p:par>
                                <p:cTn id="23" presetClass="exit" nodeType="afterEffect" presetSubtype="0" presetID="1" grpId="7" fill="hold">
                                  <p:stCondLst>
                                    <p:cond delay="0"/>
                                  </p:stCondLst>
                                  <p:iterate type="el" backwards="0">
                                    <p:tmAbs val="0"/>
                                  </p:iterate>
                                  <p:childTnLst>
                                    <p:set>
                                      <p:cBhvr>
                                        <p:cTn id="24" fill="hold">
                                          <p:stCondLst>
                                            <p:cond delay="0"/>
                                          </p:stCondLst>
                                        </p:cTn>
                                        <p:tgtEl>
                                          <p:spTgt spid="14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8" fill="hold">
                                  <p:stCondLst>
                                    <p:cond delay="0"/>
                                  </p:stCondLst>
                                  <p:iterate type="el" backwards="0">
                                    <p:tmAbs val="0"/>
                                  </p:iterate>
                                  <p:childTnLst>
                                    <p:set>
                                      <p:cBhvr>
                                        <p:cTn id="28" fill="hold"/>
                                        <p:tgtEl>
                                          <p:spTgt spid="14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9" fill="hold">
                                  <p:stCondLst>
                                    <p:cond delay="0"/>
                                  </p:stCondLst>
                                  <p:iterate type="el" backwards="0">
                                    <p:tmAbs val="0"/>
                                  </p:iterate>
                                  <p:childTnLst>
                                    <p:set>
                                      <p:cBhvr>
                                        <p:cTn id="32" fill="hold"/>
                                        <p:tgtEl>
                                          <p:spTgt spid="141"/>
                                        </p:tgtEl>
                                        <p:attrNameLst>
                                          <p:attrName>style.visibility</p:attrName>
                                        </p:attrNameLst>
                                      </p:cBhvr>
                                      <p:to>
                                        <p:strVal val="visible"/>
                                      </p:to>
                                    </p:set>
                                  </p:childTnLst>
                                </p:cTn>
                              </p:par>
                            </p:childTnLst>
                          </p:cTn>
                        </p:par>
                        <p:par>
                          <p:cTn id="33" fill="hold">
                            <p:stCondLst>
                              <p:cond delay="0"/>
                            </p:stCondLst>
                            <p:childTnLst>
                              <p:par>
                                <p:cTn id="34" presetClass="exit" nodeType="afterEffect" presetSubtype="0" presetID="1" grpId="10" fill="hold">
                                  <p:stCondLst>
                                    <p:cond delay="0"/>
                                  </p:stCondLst>
                                  <p:iterate type="el" backwards="0">
                                    <p:tmAbs val="0"/>
                                  </p:iterate>
                                  <p:childTnLst>
                                    <p:set>
                                      <p:cBhvr>
                                        <p:cTn id="35" fill="hold">
                                          <p:stCondLst>
                                            <p:cond delay="0"/>
                                          </p:stCondLst>
                                        </p:cTn>
                                        <p:tgtEl>
                                          <p:spTgt spid="138"/>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5" grpId="8"/>
      <p:bldP build="whole" bldLvl="1" animBg="1" rev="0" advAuto="0" spid="138" grpId="10"/>
      <p:bldP build="whole" bldLvl="1" animBg="1" rev="0" advAuto="0" spid="125" grpId="2"/>
      <p:bldP build="whole" bldLvl="1" animBg="1" rev="0" advAuto="0" spid="135" grpId="5"/>
      <p:bldP build="whole" bldLvl="1" animBg="1" rev="0" advAuto="0" spid="141" grpId="9"/>
      <p:bldP build="whole" bldLvl="1" animBg="1" rev="0" advAuto="0" spid="138" grpId="6"/>
      <p:bldP build="whole" bldLvl="1" animBg="1" rev="0" advAuto="0" spid="133" grpId="4"/>
      <p:bldP build="whole" bldLvl="1" animBg="1" rev="0" advAuto="0" spid="121" grpId="1"/>
      <p:bldP build="whole" bldLvl="1" animBg="1" rev="0" advAuto="0" spid="132" grpId="3"/>
      <p:bldP build="whole" bldLvl="1" animBg="1" rev="0" advAuto="0" spid="146" grpId="7"/>
    </p:bldLst>
  </p:timing>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7"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568" name="EIC: Nuclear Structure Functions (III)"/>
          <p:cNvSpPr txBox="1"/>
          <p:nvPr>
            <p:ph type="title"/>
          </p:nvPr>
        </p:nvSpPr>
        <p:spPr>
          <a:prstGeom prst="rect">
            <a:avLst/>
          </a:prstGeom>
        </p:spPr>
        <p:txBody>
          <a:bodyPr/>
          <a:lstStyle/>
          <a:p>
            <a:pPr/>
            <a:r>
              <a:t>EIC: Nuclear Structure Functions (III)</a:t>
            </a:r>
          </a:p>
        </p:txBody>
      </p:sp>
      <p:sp>
        <p:nvSpPr>
          <p:cNvPr id="569" name="Slide Number"/>
          <p:cNvSpPr txBox="1"/>
          <p:nvPr>
            <p:ph type="sldNum" sz="quarter" idx="2"/>
          </p:nvPr>
        </p:nvSpPr>
        <p:spPr>
          <a:xfrm>
            <a:off x="8738728" y="6553200"/>
            <a:ext cx="312069" cy="304800"/>
          </a:xfrm>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sp>
        <p:nvSpPr>
          <p:cNvPr id="570" name="Ratio of PDF(Pb)/PDF(p)…"/>
          <p:cNvSpPr txBox="1"/>
          <p:nvPr/>
        </p:nvSpPr>
        <p:spPr>
          <a:xfrm>
            <a:off x="5256427" y="4431629"/>
            <a:ext cx="3818414" cy="135313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268653" marR="41275" indent="-268653" defTabSz="914400">
              <a:spcBef>
                <a:spcPts val="400"/>
              </a:spcBef>
              <a:buClr>
                <a:srgbClr val="FF2600"/>
              </a:buClr>
              <a:buSzPct val="175000"/>
              <a:buChar char="•"/>
              <a:defRPr sz="2200">
                <a:solidFill>
                  <a:srgbClr val="021EAA"/>
                </a:solidFill>
                <a:uFill>
                  <a:solidFill>
                    <a:srgbClr val="000000"/>
                  </a:solidFill>
                </a:uFill>
                <a:latin typeface="+mn-lt"/>
                <a:ea typeface="+mn-ea"/>
                <a:cs typeface="+mn-cs"/>
                <a:sym typeface="Arial"/>
              </a:defRPr>
            </a:lvl1pPr>
            <a:lvl2pPr marL="586153" marR="41275" indent="-268653" defTabSz="914400">
              <a:spcBef>
                <a:spcPts val="400"/>
              </a:spcBef>
              <a:buClr>
                <a:srgbClr val="011993"/>
              </a:buClr>
              <a:buSzPct val="104999"/>
              <a:buFont typeface="Lucida Grande"/>
              <a:buChar char="‣"/>
              <a:defRPr sz="2000">
                <a:uFill>
                  <a:solidFill>
                    <a:srgbClr val="000000"/>
                  </a:solidFill>
                </a:uFill>
                <a:latin typeface="+mn-lt"/>
                <a:ea typeface="+mn-ea"/>
                <a:cs typeface="+mn-cs"/>
                <a:sym typeface="Arial"/>
              </a:defRPr>
            </a:lvl2pPr>
          </a:lstStyle>
          <a:p>
            <a:pPr/>
            <a:r>
              <a:t>Ratio of PDF(Pb)/PDF(p)</a:t>
            </a:r>
          </a:p>
          <a:p>
            <a:pPr lvl="1"/>
            <a:r>
              <a:t>Fitting the charm pseudo-data has a dramatic effect at high-x</a:t>
            </a:r>
          </a:p>
        </p:txBody>
      </p:sp>
      <p:grpSp>
        <p:nvGrpSpPr>
          <p:cNvPr id="574" name="Group"/>
          <p:cNvGrpSpPr/>
          <p:nvPr/>
        </p:nvGrpSpPr>
        <p:grpSpPr>
          <a:xfrm>
            <a:off x="5433357" y="674704"/>
            <a:ext cx="3195050" cy="3867451"/>
            <a:chOff x="0" y="0"/>
            <a:chExt cx="3195049" cy="3867449"/>
          </a:xfrm>
        </p:grpSpPr>
        <p:pic>
          <p:nvPicPr>
            <p:cNvPr id="571" name="Hannu_Pb_5GeV_EICCharm.pdf" descr="Hannu_Pb_5GeV_EICCharm.pdf"/>
            <p:cNvPicPr>
              <a:picLocks noChangeAspect="1"/>
            </p:cNvPicPr>
            <p:nvPr/>
          </p:nvPicPr>
          <p:blipFill>
            <a:blip r:embed="rId3">
              <a:extLst/>
            </a:blip>
            <a:srcRect l="68421" t="0" r="0" b="0"/>
            <a:stretch>
              <a:fillRect/>
            </a:stretch>
          </p:blipFill>
          <p:spPr>
            <a:xfrm>
              <a:off x="0" y="0"/>
              <a:ext cx="3195050" cy="3867450"/>
            </a:xfrm>
            <a:prstGeom prst="rect">
              <a:avLst/>
            </a:prstGeom>
            <a:ln w="12700" cap="flat">
              <a:noFill/>
              <a:miter lim="400000"/>
            </a:ln>
            <a:effectLst/>
          </p:spPr>
        </p:pic>
        <p:pic>
          <p:nvPicPr>
            <p:cNvPr id="572" name="Hannu_Pb_5GeV_EICCharm.pdf" descr="Hannu_Pb_5GeV_EICCharm.pdf"/>
            <p:cNvPicPr>
              <a:picLocks noChangeAspect="1"/>
            </p:cNvPicPr>
            <p:nvPr/>
          </p:nvPicPr>
          <p:blipFill>
            <a:blip r:embed="rId3">
              <a:extLst/>
            </a:blip>
            <a:srcRect l="17242" t="62367" r="66585" b="19063"/>
            <a:stretch>
              <a:fillRect/>
            </a:stretch>
          </p:blipFill>
          <p:spPr>
            <a:xfrm>
              <a:off x="563598" y="2478825"/>
              <a:ext cx="1636298" cy="718144"/>
            </a:xfrm>
            <a:prstGeom prst="rect">
              <a:avLst/>
            </a:prstGeom>
            <a:ln w="12700" cap="flat">
              <a:noFill/>
              <a:miter lim="400000"/>
            </a:ln>
            <a:effectLst/>
          </p:spPr>
        </p:pic>
        <p:pic>
          <p:nvPicPr>
            <p:cNvPr id="573" name="Hannu_Pb_5GeV_EICCharm.pdf" descr="Hannu_Pb_5GeV_EICCharm.pdf"/>
            <p:cNvPicPr>
              <a:picLocks noChangeAspect="1"/>
            </p:cNvPicPr>
            <p:nvPr/>
          </p:nvPicPr>
          <p:blipFill>
            <a:blip r:embed="rId3">
              <a:extLst/>
            </a:blip>
            <a:srcRect l="12347" t="62367" r="82733" b="19063"/>
            <a:stretch>
              <a:fillRect/>
            </a:stretch>
          </p:blipFill>
          <p:spPr>
            <a:xfrm>
              <a:off x="2180523" y="2478825"/>
              <a:ext cx="497599" cy="718144"/>
            </a:xfrm>
            <a:prstGeom prst="rect">
              <a:avLst/>
            </a:prstGeom>
            <a:ln w="12700" cap="flat">
              <a:noFill/>
              <a:miter lim="400000"/>
            </a:ln>
            <a:effectLst/>
          </p:spPr>
        </p:pic>
      </p:grpSp>
      <p:pic>
        <p:nvPicPr>
          <p:cNvPr id="575" name="plot_RedCrossSecMinLog_charm_LINES.pdf" descr="plot_RedCrossSecMinLog_charm_LINES.pdf"/>
          <p:cNvPicPr>
            <a:picLocks noChangeAspect="1"/>
          </p:cNvPicPr>
          <p:nvPr/>
        </p:nvPicPr>
        <p:blipFill>
          <a:blip r:embed="rId4">
            <a:extLst/>
          </a:blip>
          <a:stretch>
            <a:fillRect/>
          </a:stretch>
        </p:blipFill>
        <p:spPr>
          <a:xfrm>
            <a:off x="210206" y="902482"/>
            <a:ext cx="4614326" cy="4669191"/>
          </a:xfrm>
          <a:prstGeom prst="rect">
            <a:avLst/>
          </a:prstGeom>
          <a:ln w="12700"/>
        </p:spPr>
      </p:pic>
      <p:pic>
        <p:nvPicPr>
          <p:cNvPr id="576" name="charm-prod.gif" descr="charm-prod.gif"/>
          <p:cNvPicPr>
            <a:picLocks noChangeAspect="1"/>
          </p:cNvPicPr>
          <p:nvPr/>
        </p:nvPicPr>
        <p:blipFill>
          <a:blip r:embed="rId5">
            <a:extLst/>
          </a:blip>
          <a:stretch>
            <a:fillRect/>
          </a:stretch>
        </p:blipFill>
        <p:spPr>
          <a:xfrm>
            <a:off x="4617609" y="5767717"/>
            <a:ext cx="1451393" cy="975450"/>
          </a:xfrm>
          <a:prstGeom prst="rect">
            <a:avLst/>
          </a:prstGeom>
          <a:ln w="12700">
            <a:miter lim="400000"/>
          </a:ln>
        </p:spPr>
      </p:pic>
      <p:sp>
        <p:nvSpPr>
          <p:cNvPr id="577" name="Direct Access to gluons at medium to high x by tagging photon-gluon fusion through charm events"/>
          <p:cNvSpPr txBox="1"/>
          <p:nvPr/>
        </p:nvSpPr>
        <p:spPr>
          <a:xfrm>
            <a:off x="250605" y="5767717"/>
            <a:ext cx="4533529" cy="86799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914400">
              <a:defRPr sz="2000">
                <a:solidFill>
                  <a:srgbClr val="021EAA"/>
                </a:solidFill>
                <a:latin typeface="+mn-lt"/>
                <a:ea typeface="+mn-ea"/>
                <a:cs typeface="+mn-cs"/>
                <a:sym typeface="Arial"/>
              </a:defRPr>
            </a:lvl1pPr>
          </a:lstStyle>
          <a:p>
            <a:pPr/>
            <a:r>
              <a:t>Direct Access to gluons at medium to high x by tagging photon-gluon fusion through charm events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0" presetID="3" grpId="1" fill="hold">
                                  <p:stCondLst>
                                    <p:cond delay="0"/>
                                  </p:stCondLst>
                                  <p:iterate type="el" backwards="0">
                                    <p:tmAbs val="0"/>
                                  </p:iterate>
                                  <p:childTnLst>
                                    <p:set>
                                      <p:cBhvr>
                                        <p:cTn id="6" fill="hold"/>
                                        <p:tgtEl>
                                          <p:spTgt spid="577"/>
                                        </p:tgtEl>
                                        <p:attrNameLst>
                                          <p:attrName>style.visibility</p:attrName>
                                        </p:attrNameLst>
                                      </p:cBhvr>
                                      <p:to>
                                        <p:strVal val="visible"/>
                                      </p:to>
                                    </p:set>
                                    <p:animEffect filter="blinds(horizontal)" transition="in">
                                      <p:cBhvr>
                                        <p:cTn id="7" dur="500"/>
                                        <p:tgtEl>
                                          <p:spTgt spid="577"/>
                                        </p:tgtEl>
                                      </p:cBhvr>
                                    </p:animEffect>
                                  </p:childTnLst>
                                </p:cTn>
                              </p:par>
                            </p:childTnLst>
                          </p:cTn>
                        </p:par>
                        <p:par>
                          <p:cTn id="8" fill="hold">
                            <p:stCondLst>
                              <p:cond delay="500"/>
                            </p:stCondLst>
                            <p:childTnLst>
                              <p:par>
                                <p:cTn id="9" presetClass="entr" nodeType="afterEffect" presetSubtype="10" presetID="3" grpId="2" fill="hold">
                                  <p:stCondLst>
                                    <p:cond delay="0"/>
                                  </p:stCondLst>
                                  <p:iterate type="el" backwards="0">
                                    <p:tmAbs val="0"/>
                                  </p:iterate>
                                  <p:childTnLst>
                                    <p:set>
                                      <p:cBhvr>
                                        <p:cTn id="10" fill="hold"/>
                                        <p:tgtEl>
                                          <p:spTgt spid="576"/>
                                        </p:tgtEl>
                                        <p:attrNameLst>
                                          <p:attrName>style.visibility</p:attrName>
                                        </p:attrNameLst>
                                      </p:cBhvr>
                                      <p:to>
                                        <p:strVal val="visible"/>
                                      </p:to>
                                    </p:set>
                                    <p:animEffect filter="blinds(horizontal)" transition="in">
                                      <p:cBhvr>
                                        <p:cTn id="11" dur="500"/>
                                        <p:tgtEl>
                                          <p:spTgt spid="5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77" grpId="1"/>
      <p:bldP build="whole" bldLvl="1" animBg="1" rev="0" advAuto="0" spid="576" grpId="2"/>
    </p:bldLst>
  </p:timing>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1"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582" name="EIC: Nuclear Structure Functions (IV)"/>
          <p:cNvSpPr txBox="1"/>
          <p:nvPr>
            <p:ph type="title"/>
          </p:nvPr>
        </p:nvSpPr>
        <p:spPr>
          <a:prstGeom prst="rect">
            <a:avLst/>
          </a:prstGeom>
        </p:spPr>
        <p:txBody>
          <a:bodyPr/>
          <a:lstStyle/>
          <a:p>
            <a:pPr/>
            <a:r>
              <a:t>EIC: Nuclear Structure Functions (IV)</a:t>
            </a:r>
          </a:p>
        </p:txBody>
      </p:sp>
      <p:sp>
        <p:nvSpPr>
          <p:cNvPr id="583" name="Structure function FL(x, Q2) most sensitive to “glue”…"/>
          <p:cNvSpPr txBox="1"/>
          <p:nvPr>
            <p:ph type="body" sz="quarter" idx="1"/>
          </p:nvPr>
        </p:nvSpPr>
        <p:spPr>
          <a:xfrm>
            <a:off x="4625065" y="801985"/>
            <a:ext cx="4389372" cy="2766662"/>
          </a:xfrm>
          <a:prstGeom prst="rect">
            <a:avLst/>
          </a:prstGeom>
        </p:spPr>
        <p:txBody>
          <a:bodyPr/>
          <a:lstStyle/>
          <a:p>
            <a:pPr>
              <a:defRPr sz="2400">
                <a:solidFill>
                  <a:srgbClr val="021EAA"/>
                </a:solidFill>
              </a:defRPr>
            </a:pPr>
            <a:r>
              <a:t>Structure function F</a:t>
            </a:r>
            <a:r>
              <a:rPr baseline="-5999"/>
              <a:t>L</a:t>
            </a:r>
            <a:r>
              <a:t>(x, Q</a:t>
            </a:r>
            <a:r>
              <a:rPr baseline="31999"/>
              <a:t>2</a:t>
            </a:r>
            <a:r>
              <a:t>) most sensitive to “glue”</a:t>
            </a:r>
          </a:p>
          <a:p>
            <a:pPr lvl="1" marL="478692" indent="-224692">
              <a:defRPr sz="2200"/>
            </a:pPr>
            <a:r>
              <a:t>Errors dominated by systematic errors</a:t>
            </a:r>
          </a:p>
          <a:p>
            <a:pPr lvl="1" marL="478692" indent="-224692">
              <a:defRPr sz="2200"/>
            </a:pPr>
            <a:r>
              <a:t>Need highest EIC energies to affect LHC A-A and p-A program</a:t>
            </a:r>
          </a:p>
        </p:txBody>
      </p:sp>
      <p:sp>
        <p:nvSpPr>
          <p:cNvPr id="58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pic>
        <p:nvPicPr>
          <p:cNvPr id="585" name="plot_FLerrors_global_versionB.pdf" descr="plot_FLerrors_global_versionB.pdf"/>
          <p:cNvPicPr>
            <a:picLocks noChangeAspect="1"/>
          </p:cNvPicPr>
          <p:nvPr/>
        </p:nvPicPr>
        <p:blipFill>
          <a:blip r:embed="rId3">
            <a:extLst/>
          </a:blip>
          <a:stretch>
            <a:fillRect/>
          </a:stretch>
        </p:blipFill>
        <p:spPr>
          <a:xfrm>
            <a:off x="216864" y="1261070"/>
            <a:ext cx="4160333" cy="5385687"/>
          </a:xfrm>
          <a:prstGeom prst="rect">
            <a:avLst/>
          </a:prstGeom>
          <a:ln w="12700"/>
        </p:spPr>
      </p:pic>
      <p:pic>
        <p:nvPicPr>
          <p:cNvPr id="586" name="Image" descr="Image"/>
          <p:cNvPicPr>
            <a:picLocks noChangeAspect="1"/>
          </p:cNvPicPr>
          <p:nvPr/>
        </p:nvPicPr>
        <p:blipFill>
          <a:blip r:embed="rId4">
            <a:extLst/>
          </a:blip>
          <a:stretch>
            <a:fillRect/>
          </a:stretch>
        </p:blipFill>
        <p:spPr>
          <a:xfrm>
            <a:off x="4274204" y="3544478"/>
            <a:ext cx="3985096" cy="4547424"/>
          </a:xfrm>
          <a:prstGeom prst="rect">
            <a:avLst/>
          </a:prstGeom>
          <a:ln w="12700"/>
        </p:spPr>
      </p:pic>
      <p:sp>
        <p:nvSpPr>
          <p:cNvPr id="587" name="Projected Errors on FL(x,Q2)"/>
          <p:cNvSpPr txBox="1"/>
          <p:nvPr/>
        </p:nvSpPr>
        <p:spPr>
          <a:xfrm>
            <a:off x="669855" y="801985"/>
            <a:ext cx="3439152" cy="419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100"/>
            </a:pPr>
            <a:r>
              <a:t>Projected Errors on F</a:t>
            </a:r>
            <a:r>
              <a:rPr baseline="-5999"/>
              <a:t>L</a:t>
            </a:r>
            <a:r>
              <a:t>(x,Q</a:t>
            </a:r>
            <a:r>
              <a:rPr baseline="-5999"/>
              <a:t>2</a:t>
            </a:r>
            <a:r>
              <a:t>)</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1"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592" name="Slide Number"/>
          <p:cNvSpPr txBox="1"/>
          <p:nvPr>
            <p:ph type="sldNum" sz="quarter" idx="2"/>
          </p:nvPr>
        </p:nvSpPr>
        <p:spPr>
          <a:xfrm>
            <a:off x="8738728" y="6553200"/>
            <a:ext cx="312069" cy="304800"/>
          </a:xfrm>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sp>
        <p:nvSpPr>
          <p:cNvPr id="593" name="Hard Diffraction: What is It?"/>
          <p:cNvSpPr txBox="1"/>
          <p:nvPr>
            <p:ph type="title"/>
          </p:nvPr>
        </p:nvSpPr>
        <p:spPr>
          <a:prstGeom prst="rect">
            <a:avLst/>
          </a:prstGeom>
        </p:spPr>
        <p:txBody>
          <a:bodyPr/>
          <a:lstStyle/>
          <a:p>
            <a:pPr/>
            <a:r>
              <a:t>Hard Diffraction: What is It?</a:t>
            </a:r>
          </a:p>
        </p:txBody>
      </p:sp>
      <p:pic>
        <p:nvPicPr>
          <p:cNvPr id="594" name="dis.pdf" descr="dis.pdf"/>
          <p:cNvPicPr>
            <a:picLocks noChangeAspect="1"/>
          </p:cNvPicPr>
          <p:nvPr/>
        </p:nvPicPr>
        <p:blipFill>
          <a:blip r:embed="rId3">
            <a:extLst/>
          </a:blip>
          <a:stretch>
            <a:fillRect/>
          </a:stretch>
        </p:blipFill>
        <p:spPr>
          <a:xfrm>
            <a:off x="-444500" y="165100"/>
            <a:ext cx="9144000" cy="7061200"/>
          </a:xfrm>
          <a:prstGeom prst="rect">
            <a:avLst/>
          </a:prstGeom>
          <a:ln w="12700"/>
        </p:spPr>
      </p:pic>
      <p:pic>
        <p:nvPicPr>
          <p:cNvPr id="595" name="DIS-Kinematics_revised copy.pdf" descr="DIS-Kinematics_revised copy.pdf"/>
          <p:cNvPicPr>
            <a:picLocks noChangeAspect="1"/>
          </p:cNvPicPr>
          <p:nvPr/>
        </p:nvPicPr>
        <p:blipFill>
          <a:blip r:embed="rId4">
            <a:extLst/>
          </a:blip>
          <a:stretch>
            <a:fillRect/>
          </a:stretch>
        </p:blipFill>
        <p:spPr>
          <a:xfrm>
            <a:off x="2219744" y="2006600"/>
            <a:ext cx="4372485" cy="3517900"/>
          </a:xfrm>
          <a:prstGeom prst="rect">
            <a:avLst/>
          </a:prstGeom>
          <a:ln w="12700"/>
        </p:spPr>
      </p:pic>
      <p:sp>
        <p:nvSpPr>
          <p:cNvPr id="596" name="A DIS event (theoretical view)"/>
          <p:cNvSpPr txBox="1"/>
          <p:nvPr/>
        </p:nvSpPr>
        <p:spPr>
          <a:xfrm>
            <a:off x="127000" y="711200"/>
            <a:ext cx="4152911" cy="4472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914400">
              <a:defRPr sz="2400">
                <a:uFill>
                  <a:solidFill>
                    <a:srgbClr val="000000"/>
                  </a:solidFill>
                </a:uFill>
                <a:latin typeface="+mn-lt"/>
                <a:ea typeface="+mn-ea"/>
                <a:cs typeface="+mn-cs"/>
                <a:sym typeface="Arial"/>
              </a:defRPr>
            </a:lvl1pPr>
          </a:lstStyle>
          <a:p>
            <a:pPr/>
            <a:r>
              <a:t>A DIS event (theoretical view)</a:t>
            </a:r>
          </a:p>
        </p:txBody>
      </p:sp>
      <p:sp>
        <p:nvSpPr>
          <p:cNvPr id="597" name="A DIS event (experimental view)"/>
          <p:cNvSpPr txBox="1"/>
          <p:nvPr/>
        </p:nvSpPr>
        <p:spPr>
          <a:xfrm>
            <a:off x="127000" y="711200"/>
            <a:ext cx="4491643" cy="4472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914400">
              <a:defRPr sz="2400">
                <a:uFill>
                  <a:solidFill>
                    <a:srgbClr val="000000"/>
                  </a:solidFill>
                </a:uFill>
                <a:latin typeface="+mn-lt"/>
                <a:ea typeface="+mn-ea"/>
                <a:cs typeface="+mn-cs"/>
                <a:sym typeface="Arial"/>
              </a:defRPr>
            </a:lvl1pPr>
          </a:lstStyle>
          <a:p>
            <a:pPr/>
            <a:r>
              <a:t>A DIS event (experimental view)</a:t>
            </a:r>
          </a:p>
        </p:txBody>
      </p:sp>
      <p:grpSp>
        <p:nvGrpSpPr>
          <p:cNvPr id="600" name="Group"/>
          <p:cNvGrpSpPr/>
          <p:nvPr/>
        </p:nvGrpSpPr>
        <p:grpSpPr>
          <a:xfrm>
            <a:off x="1257299" y="2755900"/>
            <a:ext cx="3712529" cy="1790700"/>
            <a:chOff x="0" y="0"/>
            <a:chExt cx="3712527" cy="1790700"/>
          </a:xfrm>
        </p:grpSpPr>
        <p:sp>
          <p:nvSpPr>
            <p:cNvPr id="598" name="Circle"/>
            <p:cNvSpPr/>
            <p:nvPr/>
          </p:nvSpPr>
          <p:spPr>
            <a:xfrm>
              <a:off x="76200" y="520700"/>
              <a:ext cx="1270000" cy="1270000"/>
            </a:xfrm>
            <a:prstGeom prst="ellipse">
              <a:avLst/>
            </a:prstGeom>
            <a:noFill/>
            <a:ln w="76200" cap="flat">
              <a:solidFill>
                <a:srgbClr val="FFFFFF"/>
              </a:solidFill>
              <a:custDash>
                <a:ds d="200000" sp="200000"/>
              </a:custDash>
              <a:round/>
            </a:ln>
            <a:effectLst/>
          </p:spPr>
          <p:txBody>
            <a:bodyPr wrap="square" lIns="50800" tIns="50800" rIns="50800" bIns="50800" numCol="1" anchor="ctr">
              <a:noAutofit/>
            </a:bodyPr>
            <a:lstStyle/>
            <a:p>
              <a:pPr marL="40639" marR="40639" defTabSz="914400">
                <a:defRPr sz="2400">
                  <a:solidFill>
                    <a:srgbClr val="BE38F3"/>
                  </a:solidFill>
                  <a:uFill>
                    <a:solidFill>
                      <a:srgbClr val="BE38F3"/>
                    </a:solidFill>
                  </a:uFill>
                  <a:latin typeface="Times New Roman"/>
                  <a:ea typeface="Times New Roman"/>
                  <a:cs typeface="Times New Roman"/>
                  <a:sym typeface="Times New Roman"/>
                </a:defRPr>
              </a:pPr>
            </a:p>
          </p:txBody>
        </p:sp>
        <p:sp>
          <p:nvSpPr>
            <p:cNvPr id="599" name="Activity in proton direction"/>
            <p:cNvSpPr txBox="1"/>
            <p:nvPr/>
          </p:nvSpPr>
          <p:spPr>
            <a:xfrm>
              <a:off x="0" y="0"/>
              <a:ext cx="3712528" cy="447229"/>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marL="40639" marR="40639" defTabSz="914400">
                <a:defRPr sz="2400">
                  <a:uFill>
                    <a:solidFill>
                      <a:srgbClr val="000000"/>
                    </a:solidFill>
                  </a:uFill>
                  <a:latin typeface="+mn-lt"/>
                  <a:ea typeface="+mn-ea"/>
                  <a:cs typeface="+mn-cs"/>
                  <a:sym typeface="Arial"/>
                </a:defRPr>
              </a:lvl1pPr>
            </a:lstStyle>
            <a:p>
              <a:pPr/>
              <a:r>
                <a:t>Activity in proton direction </a:t>
              </a:r>
            </a:p>
          </p:txBody>
        </p:sp>
      </p:grpSp>
      <p:pic>
        <p:nvPicPr>
          <p:cNvPr id="601" name="diff.pdf" descr="diff.pdf"/>
          <p:cNvPicPr>
            <a:picLocks noChangeAspect="1"/>
          </p:cNvPicPr>
          <p:nvPr/>
        </p:nvPicPr>
        <p:blipFill>
          <a:blip r:embed="rId5">
            <a:extLst/>
          </a:blip>
          <a:stretch>
            <a:fillRect/>
          </a:stretch>
        </p:blipFill>
        <p:spPr>
          <a:xfrm>
            <a:off x="-444500" y="165100"/>
            <a:ext cx="9144000" cy="7061200"/>
          </a:xfrm>
          <a:prstGeom prst="rect">
            <a:avLst/>
          </a:prstGeom>
          <a:ln w="12700"/>
        </p:spPr>
      </p:pic>
      <p:grpSp>
        <p:nvGrpSpPr>
          <p:cNvPr id="604" name="Group"/>
          <p:cNvGrpSpPr/>
          <p:nvPr/>
        </p:nvGrpSpPr>
        <p:grpSpPr>
          <a:xfrm>
            <a:off x="1320800" y="3289300"/>
            <a:ext cx="1270000" cy="1270000"/>
            <a:chOff x="0" y="0"/>
            <a:chExt cx="1270000" cy="1270000"/>
          </a:xfrm>
        </p:grpSpPr>
        <p:sp>
          <p:nvSpPr>
            <p:cNvPr id="602" name="Circle"/>
            <p:cNvSpPr/>
            <p:nvPr/>
          </p:nvSpPr>
          <p:spPr>
            <a:xfrm>
              <a:off x="0" y="0"/>
              <a:ext cx="1270000" cy="1270000"/>
            </a:xfrm>
            <a:prstGeom prst="ellipse">
              <a:avLst/>
            </a:prstGeom>
            <a:noFill/>
            <a:ln w="76200" cap="flat">
              <a:solidFill>
                <a:srgbClr val="FFFFFF"/>
              </a:solidFill>
              <a:custDash>
                <a:ds d="200000" sp="200000"/>
              </a:custDash>
              <a:round/>
            </a:ln>
            <a:effectLst/>
          </p:spPr>
          <p:txBody>
            <a:bodyPr wrap="square" lIns="50800" tIns="50800" rIns="50800" bIns="50800" numCol="1" anchor="ctr">
              <a:noAutofit/>
            </a:bodyPr>
            <a:lstStyle/>
            <a:p>
              <a:pPr marL="40639" marR="40639" defTabSz="914400">
                <a:defRPr sz="2400">
                  <a:solidFill>
                    <a:srgbClr val="BE38F3"/>
                  </a:solidFill>
                  <a:uFill>
                    <a:solidFill>
                      <a:srgbClr val="BE38F3"/>
                    </a:solidFill>
                  </a:uFill>
                  <a:latin typeface="Times New Roman"/>
                  <a:ea typeface="Times New Roman"/>
                  <a:cs typeface="Times New Roman"/>
                  <a:sym typeface="Times New Roman"/>
                </a:defRPr>
              </a:pPr>
            </a:p>
          </p:txBody>
        </p:sp>
        <p:sp>
          <p:nvSpPr>
            <p:cNvPr id="603" name="?"/>
            <p:cNvSpPr txBox="1"/>
            <p:nvPr/>
          </p:nvSpPr>
          <p:spPr>
            <a:xfrm>
              <a:off x="381000" y="215900"/>
              <a:ext cx="536350" cy="8665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marL="40639" marR="40639" defTabSz="914400">
                <a:defRPr sz="5400">
                  <a:solidFill>
                    <a:srgbClr val="FFFFFF"/>
                  </a:solidFill>
                  <a:uFill>
                    <a:solidFill>
                      <a:srgbClr val="FFFFFF"/>
                    </a:solidFill>
                  </a:uFill>
                  <a:latin typeface="+mn-lt"/>
                  <a:ea typeface="+mn-ea"/>
                  <a:cs typeface="+mn-cs"/>
                  <a:sym typeface="Arial"/>
                </a:defRPr>
              </a:lvl1pPr>
            </a:lstStyle>
            <a:p>
              <a:pPr/>
              <a:r>
                <a:t>?</a:t>
              </a:r>
            </a:p>
          </p:txBody>
        </p:sp>
      </p:grpSp>
      <p:sp>
        <p:nvSpPr>
          <p:cNvPr id="605" name="A diffractive event (experimental view)"/>
          <p:cNvSpPr txBox="1"/>
          <p:nvPr/>
        </p:nvSpPr>
        <p:spPr>
          <a:xfrm>
            <a:off x="127000" y="711200"/>
            <a:ext cx="5282367" cy="4472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914400">
              <a:defRPr sz="2400">
                <a:uFill>
                  <a:solidFill>
                    <a:srgbClr val="000000"/>
                  </a:solidFill>
                </a:uFill>
                <a:latin typeface="+mn-lt"/>
                <a:ea typeface="+mn-ea"/>
                <a:cs typeface="+mn-cs"/>
                <a:sym typeface="Arial"/>
              </a:defRPr>
            </a:lvl1pPr>
          </a:lstStyle>
          <a:p>
            <a:pPr/>
            <a:r>
              <a:t>A diffractive event (experimental view)</a:t>
            </a:r>
          </a:p>
        </p:txBody>
      </p:sp>
      <p:sp>
        <p:nvSpPr>
          <p:cNvPr id="606" name="A diffractive event (theoretical view)"/>
          <p:cNvSpPr txBox="1"/>
          <p:nvPr/>
        </p:nvSpPr>
        <p:spPr>
          <a:xfrm>
            <a:off x="139116" y="711200"/>
            <a:ext cx="4943635" cy="4472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914400">
              <a:defRPr sz="2400">
                <a:uFill>
                  <a:solidFill>
                    <a:srgbClr val="000000"/>
                  </a:solidFill>
                </a:uFill>
                <a:latin typeface="+mn-lt"/>
                <a:ea typeface="+mn-ea"/>
                <a:cs typeface="+mn-cs"/>
                <a:sym typeface="Arial"/>
              </a:defRPr>
            </a:lvl1pPr>
          </a:lstStyle>
          <a:p>
            <a:pPr/>
            <a:r>
              <a:t>A diffractive event (theoretical view)</a:t>
            </a:r>
          </a:p>
        </p:txBody>
      </p:sp>
      <p:pic>
        <p:nvPicPr>
          <p:cNvPr id="607" name="Diffractive-DIS.png" descr="Diffractive-DIS.png"/>
          <p:cNvPicPr>
            <a:picLocks noChangeAspect="0"/>
          </p:cNvPicPr>
          <p:nvPr/>
        </p:nvPicPr>
        <p:blipFill>
          <a:blip r:embed="rId6">
            <a:extLst/>
          </a:blip>
          <a:stretch>
            <a:fillRect/>
          </a:stretch>
        </p:blipFill>
        <p:spPr>
          <a:xfrm>
            <a:off x="2748434" y="973569"/>
            <a:ext cx="4114801" cy="3771901"/>
          </a:xfrm>
          <a:prstGeom prst="rect">
            <a:avLst/>
          </a:prstGeom>
          <a:ln w="12700"/>
        </p:spPr>
      </p:pic>
      <p:sp>
        <p:nvSpPr>
          <p:cNvPr id="608" name="HERA:  large fraction of diffractive events (15% of total DIS rate)…"/>
          <p:cNvSpPr txBox="1"/>
          <p:nvPr/>
        </p:nvSpPr>
        <p:spPr>
          <a:xfrm>
            <a:off x="188302" y="5461004"/>
            <a:ext cx="8827721" cy="11461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06185" marR="40639" indent="-265545" defTabSz="914400">
              <a:buClr>
                <a:srgbClr val="FF2600"/>
              </a:buClr>
              <a:buSzPct val="125000"/>
              <a:buChar char="•"/>
              <a:defRPr sz="2300">
                <a:uFill>
                  <a:solidFill>
                    <a:srgbClr val="000000"/>
                  </a:solidFill>
                </a:uFill>
                <a:latin typeface="+mn-lt"/>
                <a:ea typeface="+mn-ea"/>
                <a:cs typeface="+mn-cs"/>
                <a:sym typeface="Arial"/>
              </a:defRPr>
            </a:pPr>
            <a:r>
              <a:t>HERA:  large fraction of diffractive events (15% of total DIS rate)</a:t>
            </a:r>
          </a:p>
          <a:p>
            <a:pPr marL="306185" marR="40639" indent="-265545" defTabSz="914400">
              <a:buClr>
                <a:srgbClr val="FF2600"/>
              </a:buClr>
              <a:buSzPct val="125000"/>
              <a:buChar char="•"/>
              <a:defRPr sz="2300">
                <a:uFill>
                  <a:solidFill>
                    <a:srgbClr val="000000"/>
                  </a:solidFill>
                </a:uFill>
                <a:latin typeface="+mn-lt"/>
                <a:ea typeface="+mn-ea"/>
                <a:cs typeface="+mn-cs"/>
                <a:sym typeface="Arial"/>
              </a:defRPr>
            </a:pPr>
            <a:r>
              <a:rPr>
                <a:solidFill>
                  <a:srgbClr val="021EAA"/>
                </a:solidFill>
              </a:rPr>
              <a:t>High sensitivity to gluon density:  </a:t>
            </a:r>
            <a:r>
              <a:rPr>
                <a:solidFill>
                  <a:srgbClr val="021EAA"/>
                </a:solidFill>
                <a:latin typeface="Symbol"/>
                <a:ea typeface="Symbol"/>
                <a:cs typeface="Symbol"/>
                <a:sym typeface="Symbol"/>
              </a:rPr>
              <a:t>s</a:t>
            </a:r>
            <a:r>
              <a:rPr>
                <a:solidFill>
                  <a:srgbClr val="021EAA"/>
                </a:solidFill>
              </a:rPr>
              <a:t>~[g(x,Q</a:t>
            </a:r>
            <a:r>
              <a:rPr baseline="31999">
                <a:solidFill>
                  <a:srgbClr val="021EAA"/>
                </a:solidFill>
              </a:rPr>
              <a:t>2</a:t>
            </a:r>
            <a:r>
              <a:rPr>
                <a:solidFill>
                  <a:srgbClr val="021EAA"/>
                </a:solidFill>
              </a:rPr>
              <a:t>)]</a:t>
            </a:r>
            <a:r>
              <a:rPr b="1" baseline="31999">
                <a:solidFill>
                  <a:srgbClr val="FF2600"/>
                </a:solidFill>
                <a:uFill>
                  <a:solidFill>
                    <a:srgbClr val="FF2600"/>
                  </a:solidFill>
                </a:uFill>
              </a:rPr>
              <a:t>2 </a:t>
            </a:r>
            <a:r>
              <a:rPr>
                <a:solidFill>
                  <a:srgbClr val="021EAA"/>
                </a:solidFill>
                <a:uFill>
                  <a:solidFill>
                    <a:srgbClr val="FF2600"/>
                  </a:solidFill>
                </a:uFill>
              </a:rPr>
              <a:t>due to color-neutral exchange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0" presetID="1" grpId="1" fill="hold">
                                  <p:stCondLst>
                                    <p:cond delay="0"/>
                                  </p:stCondLst>
                                  <p:iterate type="el" backwards="0">
                                    <p:tmAbs val="0"/>
                                  </p:iterate>
                                  <p:childTnLst>
                                    <p:set>
                                      <p:cBhvr>
                                        <p:cTn id="6" fill="hold">
                                          <p:stCondLst>
                                            <p:cond delay="0"/>
                                          </p:stCondLst>
                                        </p:cTn>
                                        <p:tgtEl>
                                          <p:spTgt spid="595"/>
                                        </p:tgtEl>
                                        <p:attrNameLst>
                                          <p:attrName>style.visibility</p:attrName>
                                        </p:attrNameLst>
                                      </p:cBhvr>
                                      <p:to>
                                        <p:strVal val="hidden"/>
                                      </p:to>
                                    </p:set>
                                  </p:childTnLst>
                                </p:cTn>
                              </p:par>
                            </p:childTnLst>
                          </p:cTn>
                        </p:par>
                        <p:par>
                          <p:cTn id="7" fill="hold">
                            <p:stCondLst>
                              <p:cond delay="0"/>
                            </p:stCondLst>
                            <p:childTnLst>
                              <p:par>
                                <p:cTn id="8" presetClass="exit" nodeType="afterEffect" presetSubtype="0" presetID="1" grpId="2" fill="hold">
                                  <p:stCondLst>
                                    <p:cond delay="0"/>
                                  </p:stCondLst>
                                  <p:iterate type="el" backwards="0">
                                    <p:tmAbs val="0"/>
                                  </p:iterate>
                                  <p:childTnLst>
                                    <p:set>
                                      <p:cBhvr>
                                        <p:cTn id="9" fill="hold">
                                          <p:stCondLst>
                                            <p:cond delay="0"/>
                                          </p:stCondLst>
                                        </p:cTn>
                                        <p:tgtEl>
                                          <p:spTgt spid="596"/>
                                        </p:tgtEl>
                                        <p:attrNameLst>
                                          <p:attrName>style.visibility</p:attrName>
                                        </p:attrNameLst>
                                      </p:cBhvr>
                                      <p:to>
                                        <p:strVal val="hidden"/>
                                      </p:to>
                                    </p:set>
                                  </p:childTnLst>
                                </p:cTn>
                              </p:par>
                            </p:childTnLst>
                          </p:cTn>
                        </p:par>
                        <p:par>
                          <p:cTn id="10" fill="hold">
                            <p:stCondLst>
                              <p:cond delay="0"/>
                            </p:stCondLst>
                            <p:childTnLst>
                              <p:par>
                                <p:cTn id="11" presetClass="entr" nodeType="afterEffect" presetSubtype="0" presetID="1" grpId="3" fill="hold">
                                  <p:stCondLst>
                                    <p:cond delay="0"/>
                                  </p:stCondLst>
                                  <p:iterate type="el" backwards="0">
                                    <p:tmAbs val="0"/>
                                  </p:iterate>
                                  <p:childTnLst>
                                    <p:set>
                                      <p:cBhvr>
                                        <p:cTn id="12" fill="hold"/>
                                        <p:tgtEl>
                                          <p:spTgt spid="594"/>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4" fill="hold">
                                  <p:stCondLst>
                                    <p:cond delay="0"/>
                                  </p:stCondLst>
                                  <p:iterate type="el" backwards="0">
                                    <p:tmAbs val="0"/>
                                  </p:iterate>
                                  <p:childTnLst>
                                    <p:set>
                                      <p:cBhvr>
                                        <p:cTn id="15" fill="hold"/>
                                        <p:tgtEl>
                                          <p:spTgt spid="59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0" presetID="1" grpId="5" fill="hold">
                                  <p:stCondLst>
                                    <p:cond delay="0"/>
                                  </p:stCondLst>
                                  <p:iterate type="el" backwards="0">
                                    <p:tmAbs val="0"/>
                                  </p:iterate>
                                  <p:childTnLst>
                                    <p:set>
                                      <p:cBhvr>
                                        <p:cTn id="19" fill="hold"/>
                                        <p:tgtEl>
                                          <p:spTgt spid="60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Class="exit" nodeType="clickEffect" presetSubtype="0" presetID="1" grpId="6" fill="hold">
                                  <p:stCondLst>
                                    <p:cond delay="0"/>
                                  </p:stCondLst>
                                  <p:iterate type="el" backwards="0">
                                    <p:tmAbs val="0"/>
                                  </p:iterate>
                                  <p:childTnLst>
                                    <p:set>
                                      <p:cBhvr>
                                        <p:cTn id="23" fill="hold">
                                          <p:stCondLst>
                                            <p:cond delay="0"/>
                                          </p:stCondLst>
                                        </p:cTn>
                                        <p:tgtEl>
                                          <p:spTgt spid="600"/>
                                        </p:tgtEl>
                                        <p:attrNameLst>
                                          <p:attrName>style.visibility</p:attrName>
                                        </p:attrNameLst>
                                      </p:cBhvr>
                                      <p:to>
                                        <p:strVal val="hidden"/>
                                      </p:to>
                                    </p:set>
                                  </p:childTnLst>
                                </p:cTn>
                              </p:par>
                            </p:childTnLst>
                          </p:cTn>
                        </p:par>
                        <p:par>
                          <p:cTn id="24" fill="hold">
                            <p:stCondLst>
                              <p:cond delay="0"/>
                            </p:stCondLst>
                            <p:childTnLst>
                              <p:par>
                                <p:cTn id="25" presetClass="exit" nodeType="afterEffect" presetSubtype="0" presetID="1" grpId="7" fill="hold">
                                  <p:stCondLst>
                                    <p:cond delay="0"/>
                                  </p:stCondLst>
                                  <p:iterate type="el" backwards="0">
                                    <p:tmAbs val="0"/>
                                  </p:iterate>
                                  <p:childTnLst>
                                    <p:set>
                                      <p:cBhvr>
                                        <p:cTn id="26" fill="hold">
                                          <p:stCondLst>
                                            <p:cond delay="0"/>
                                          </p:stCondLst>
                                        </p:cTn>
                                        <p:tgtEl>
                                          <p:spTgt spid="594"/>
                                        </p:tgtEl>
                                        <p:attrNameLst>
                                          <p:attrName>style.visibility</p:attrName>
                                        </p:attrNameLst>
                                      </p:cBhvr>
                                      <p:to>
                                        <p:strVal val="hidden"/>
                                      </p:to>
                                    </p:set>
                                  </p:childTnLst>
                                </p:cTn>
                              </p:par>
                            </p:childTnLst>
                          </p:cTn>
                        </p:par>
                        <p:par>
                          <p:cTn id="27" fill="hold">
                            <p:stCondLst>
                              <p:cond delay="0"/>
                            </p:stCondLst>
                            <p:childTnLst>
                              <p:par>
                                <p:cTn id="28" presetClass="exit" nodeType="afterEffect" presetSubtype="0" presetID="1" grpId="8" fill="hold">
                                  <p:stCondLst>
                                    <p:cond delay="0"/>
                                  </p:stCondLst>
                                  <p:iterate type="el" backwards="0">
                                    <p:tmAbs val="0"/>
                                  </p:iterate>
                                  <p:childTnLst>
                                    <p:set>
                                      <p:cBhvr>
                                        <p:cTn id="29" fill="hold">
                                          <p:stCondLst>
                                            <p:cond delay="0"/>
                                          </p:stCondLst>
                                        </p:cTn>
                                        <p:tgtEl>
                                          <p:spTgt spid="597"/>
                                        </p:tgtEl>
                                        <p:attrNameLst>
                                          <p:attrName>style.visibility</p:attrName>
                                        </p:attrNameLst>
                                      </p:cBhvr>
                                      <p:to>
                                        <p:strVal val="hidden"/>
                                      </p:to>
                                    </p:set>
                                  </p:childTnLst>
                                </p:cTn>
                              </p:par>
                            </p:childTnLst>
                          </p:cTn>
                        </p:par>
                        <p:par>
                          <p:cTn id="30" fill="hold">
                            <p:stCondLst>
                              <p:cond delay="0"/>
                            </p:stCondLst>
                            <p:childTnLst>
                              <p:par>
                                <p:cTn id="31" presetClass="entr" nodeType="afterEffect" presetSubtype="0" presetID="1" grpId="9" fill="hold">
                                  <p:stCondLst>
                                    <p:cond delay="0"/>
                                  </p:stCondLst>
                                  <p:iterate type="el" backwards="0">
                                    <p:tmAbs val="0"/>
                                  </p:iterate>
                                  <p:childTnLst>
                                    <p:set>
                                      <p:cBhvr>
                                        <p:cTn id="32" fill="hold"/>
                                        <p:tgtEl>
                                          <p:spTgt spid="60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0" presetID="1" grpId="10" fill="hold">
                                  <p:stCondLst>
                                    <p:cond delay="0"/>
                                  </p:stCondLst>
                                  <p:iterate type="el" backwards="0">
                                    <p:tmAbs val="0"/>
                                  </p:iterate>
                                  <p:childTnLst>
                                    <p:set>
                                      <p:cBhvr>
                                        <p:cTn id="36" fill="hold"/>
                                        <p:tgtEl>
                                          <p:spTgt spid="604"/>
                                        </p:tgtEl>
                                        <p:attrNameLst>
                                          <p:attrName>style.visibility</p:attrName>
                                        </p:attrNameLst>
                                      </p:cBhvr>
                                      <p:to>
                                        <p:strVal val="visible"/>
                                      </p:to>
                                    </p:set>
                                  </p:childTnLst>
                                </p:cTn>
                              </p:par>
                            </p:childTnLst>
                          </p:cTn>
                        </p:par>
                        <p:par>
                          <p:cTn id="37" fill="hold">
                            <p:stCondLst>
                              <p:cond delay="0"/>
                            </p:stCondLst>
                            <p:childTnLst>
                              <p:par>
                                <p:cTn id="38" presetClass="entr" nodeType="afterEffect" presetSubtype="0" presetID="1" grpId="11" fill="hold">
                                  <p:stCondLst>
                                    <p:cond delay="0"/>
                                  </p:stCondLst>
                                  <p:iterate type="el" backwards="0">
                                    <p:tmAbs val="0"/>
                                  </p:iterate>
                                  <p:childTnLst>
                                    <p:set>
                                      <p:cBhvr>
                                        <p:cTn id="39" fill="hold"/>
                                        <p:tgtEl>
                                          <p:spTgt spid="605"/>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Class="exit" nodeType="clickEffect" presetSubtype="0" presetID="1" grpId="12" fill="hold">
                                  <p:stCondLst>
                                    <p:cond delay="0"/>
                                  </p:stCondLst>
                                  <p:iterate type="el" backwards="0">
                                    <p:tmAbs val="0"/>
                                  </p:iterate>
                                  <p:childTnLst>
                                    <p:set>
                                      <p:cBhvr>
                                        <p:cTn id="43" fill="hold">
                                          <p:stCondLst>
                                            <p:cond delay="0"/>
                                          </p:stCondLst>
                                        </p:cTn>
                                        <p:tgtEl>
                                          <p:spTgt spid="605"/>
                                        </p:tgtEl>
                                        <p:attrNameLst>
                                          <p:attrName>style.visibility</p:attrName>
                                        </p:attrNameLst>
                                      </p:cBhvr>
                                      <p:to>
                                        <p:strVal val="hidden"/>
                                      </p:to>
                                    </p:set>
                                  </p:childTnLst>
                                </p:cTn>
                              </p:par>
                            </p:childTnLst>
                          </p:cTn>
                        </p:par>
                        <p:par>
                          <p:cTn id="44" fill="hold">
                            <p:stCondLst>
                              <p:cond delay="0"/>
                            </p:stCondLst>
                            <p:childTnLst>
                              <p:par>
                                <p:cTn id="45" presetClass="entr" nodeType="afterEffect" presetSubtype="0" presetID="1" grpId="13" fill="hold">
                                  <p:stCondLst>
                                    <p:cond delay="0"/>
                                  </p:stCondLst>
                                  <p:iterate type="el" backwards="0">
                                    <p:tmAbs val="0"/>
                                  </p:iterate>
                                  <p:childTnLst>
                                    <p:set>
                                      <p:cBhvr>
                                        <p:cTn id="46" fill="hold"/>
                                        <p:tgtEl>
                                          <p:spTgt spid="606"/>
                                        </p:tgtEl>
                                        <p:attrNameLst>
                                          <p:attrName>style.visibility</p:attrName>
                                        </p:attrNameLst>
                                      </p:cBhvr>
                                      <p:to>
                                        <p:strVal val="visible"/>
                                      </p:to>
                                    </p:set>
                                  </p:childTnLst>
                                </p:cTn>
                              </p:par>
                            </p:childTnLst>
                          </p:cTn>
                        </p:par>
                        <p:par>
                          <p:cTn id="47" fill="hold">
                            <p:stCondLst>
                              <p:cond delay="0"/>
                            </p:stCondLst>
                            <p:childTnLst>
                              <p:par>
                                <p:cTn id="48" presetClass="entr" nodeType="afterEffect" presetSubtype="0" presetID="1" grpId="14" fill="hold">
                                  <p:stCondLst>
                                    <p:cond delay="0"/>
                                  </p:stCondLst>
                                  <p:iterate type="el" backwards="0">
                                    <p:tmAbs val="0"/>
                                  </p:iterate>
                                  <p:childTnLst>
                                    <p:set>
                                      <p:cBhvr>
                                        <p:cTn id="49" fill="hold"/>
                                        <p:tgtEl>
                                          <p:spTgt spid="607"/>
                                        </p:tgtEl>
                                        <p:attrNameLst>
                                          <p:attrName>style.visibility</p:attrName>
                                        </p:attrNameLst>
                                      </p:cBhvr>
                                      <p:to>
                                        <p:strVal val="visible"/>
                                      </p:to>
                                    </p:set>
                                  </p:childTnLst>
                                </p:cTn>
                              </p:par>
                            </p:childTnLst>
                          </p:cTn>
                        </p:par>
                        <p:par>
                          <p:cTn id="50" fill="hold">
                            <p:stCondLst>
                              <p:cond delay="0"/>
                            </p:stCondLst>
                            <p:childTnLst>
                              <p:par>
                                <p:cTn id="51" presetClass="exit" nodeType="afterEffect" presetSubtype="0" presetID="1" grpId="15" fill="hold">
                                  <p:stCondLst>
                                    <p:cond delay="0"/>
                                  </p:stCondLst>
                                  <p:iterate type="el" backwards="0">
                                    <p:tmAbs val="0"/>
                                  </p:iterate>
                                  <p:childTnLst>
                                    <p:set>
                                      <p:cBhvr>
                                        <p:cTn id="52" fill="hold">
                                          <p:stCondLst>
                                            <p:cond delay="0"/>
                                          </p:stCondLst>
                                        </p:cTn>
                                        <p:tgtEl>
                                          <p:spTgt spid="601"/>
                                        </p:tgtEl>
                                        <p:attrNameLst>
                                          <p:attrName>style.visibility</p:attrName>
                                        </p:attrNameLst>
                                      </p:cBhvr>
                                      <p:to>
                                        <p:strVal val="hidden"/>
                                      </p:to>
                                    </p:set>
                                  </p:childTnLst>
                                </p:cTn>
                              </p:par>
                            </p:childTnLst>
                          </p:cTn>
                        </p:par>
                        <p:par>
                          <p:cTn id="53" fill="hold">
                            <p:stCondLst>
                              <p:cond delay="0"/>
                            </p:stCondLst>
                            <p:childTnLst>
                              <p:par>
                                <p:cTn id="54" presetClass="exit" nodeType="afterEffect" presetSubtype="0" presetID="1" grpId="16" fill="hold">
                                  <p:stCondLst>
                                    <p:cond delay="0"/>
                                  </p:stCondLst>
                                  <p:iterate type="el" backwards="0">
                                    <p:tmAbs val="0"/>
                                  </p:iterate>
                                  <p:childTnLst>
                                    <p:set>
                                      <p:cBhvr>
                                        <p:cTn id="55" fill="hold">
                                          <p:stCondLst>
                                            <p:cond delay="0"/>
                                          </p:stCondLst>
                                        </p:cTn>
                                        <p:tgtEl>
                                          <p:spTgt spid="604"/>
                                        </p:tgtEl>
                                        <p:attrNameLst>
                                          <p:attrName>style.visibility</p:attrName>
                                        </p:attrNameLst>
                                      </p:cBhvr>
                                      <p:to>
                                        <p:strVal val="hidden"/>
                                      </p:to>
                                    </p:set>
                                  </p:childTnLst>
                                </p:cTn>
                              </p:par>
                            </p:childTnLst>
                          </p:cTn>
                        </p:par>
                        <p:par>
                          <p:cTn id="56" fill="hold">
                            <p:stCondLst>
                              <p:cond delay="0"/>
                            </p:stCondLst>
                            <p:childTnLst>
                              <p:par>
                                <p:cTn id="57" presetClass="entr" nodeType="afterEffect" presetSubtype="0" presetID="1" grpId="17" fill="hold">
                                  <p:stCondLst>
                                    <p:cond delay="0"/>
                                  </p:stCondLst>
                                  <p:iterate type="el" backwards="0">
                                    <p:tmAbs val="0"/>
                                  </p:iterate>
                                  <p:childTnLst>
                                    <p:set>
                                      <p:cBhvr>
                                        <p:cTn id="58" fill="hold"/>
                                        <p:tgtEl>
                                          <p:spTgt spid="60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01" grpId="15"/>
      <p:bldP build="whole" bldLvl="1" animBg="1" rev="0" advAuto="0" spid="608" grpId="17"/>
      <p:bldP build="whole" bldLvl="1" animBg="1" rev="0" advAuto="0" spid="607" grpId="14"/>
      <p:bldP build="whole" bldLvl="1" animBg="1" rev="0" advAuto="0" spid="604" grpId="10"/>
      <p:bldP build="whole" bldLvl="1" animBg="1" rev="0" advAuto="0" spid="605" grpId="11"/>
      <p:bldP build="whole" bldLvl="1" animBg="1" rev="0" advAuto="0" spid="594" grpId="3"/>
      <p:bldP build="whole" bldLvl="1" animBg="1" rev="0" advAuto="0" spid="605" grpId="12"/>
      <p:bldP build="whole" bldLvl="1" animBg="1" rev="0" advAuto="0" spid="606" grpId="13"/>
      <p:bldP build="whole" bldLvl="1" animBg="1" rev="0" advAuto="0" spid="594" grpId="7"/>
      <p:bldP build="whole" bldLvl="1" animBg="1" rev="0" advAuto="0" spid="597" grpId="4"/>
      <p:bldP build="whole" bldLvl="1" animBg="1" rev="0" advAuto="0" spid="601" grpId="9"/>
      <p:bldP build="whole" bldLvl="1" animBg="1" rev="0" advAuto="0" spid="604" grpId="16"/>
      <p:bldP build="whole" bldLvl="1" animBg="1" rev="0" advAuto="0" spid="600" grpId="5"/>
      <p:bldP build="whole" bldLvl="1" animBg="1" rev="0" advAuto="0" spid="600" grpId="6"/>
      <p:bldP build="whole" bldLvl="1" animBg="1" rev="0" advAuto="0" spid="595" grpId="1"/>
      <p:bldP build="whole" bldLvl="1" animBg="1" rev="0" advAuto="0" spid="596" grpId="2"/>
      <p:bldP build="whole" bldLvl="1" animBg="1" rev="0" advAuto="0" spid="597" grpId="8"/>
    </p:bldLst>
  </p:timing>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2"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613" name="Spatial Gluon Distribution Through Diffraction"/>
          <p:cNvSpPr txBox="1"/>
          <p:nvPr>
            <p:ph type="title"/>
          </p:nvPr>
        </p:nvSpPr>
        <p:spPr>
          <a:prstGeom prst="rect">
            <a:avLst/>
          </a:prstGeom>
        </p:spPr>
        <p:txBody>
          <a:bodyPr/>
          <a:lstStyle>
            <a:lvl1pPr>
              <a:defRPr sz="3400"/>
            </a:lvl1pPr>
          </a:lstStyle>
          <a:p>
            <a:pPr/>
            <a:r>
              <a:t>Spatial Gluon Distribution Through Diffraction </a:t>
            </a:r>
          </a:p>
        </p:txBody>
      </p:sp>
      <p:sp>
        <p:nvSpPr>
          <p:cNvPr id="614" name="1950-60: Measurement of charge (proton) distribution in nuclei…"/>
          <p:cNvSpPr txBox="1"/>
          <p:nvPr>
            <p:ph type="body" sz="half" idx="1"/>
          </p:nvPr>
        </p:nvSpPr>
        <p:spPr>
          <a:xfrm>
            <a:off x="220662" y="756134"/>
            <a:ext cx="8763001" cy="1605359"/>
          </a:xfrm>
          <a:prstGeom prst="rect">
            <a:avLst/>
          </a:prstGeom>
        </p:spPr>
        <p:txBody>
          <a:bodyPr/>
          <a:lstStyle/>
          <a:p>
            <a:pPr lvl="1" marL="254000">
              <a:defRPr sz="2200"/>
            </a:pPr>
            <a:r>
              <a:t>1950-60: Measurement of charge (proton) distribution in nuclei</a:t>
            </a:r>
          </a:p>
          <a:p>
            <a:pPr lvl="1" marL="254000">
              <a:defRPr sz="2200"/>
            </a:pPr>
            <a:r>
              <a:t>Ongoing: Measurement of neutron distribution in nuclei</a:t>
            </a:r>
          </a:p>
          <a:p>
            <a:pPr lvl="1" marL="254000">
              <a:defRPr sz="2200"/>
            </a:pPr>
            <a:r>
              <a:t>EIC: Measurement of </a:t>
            </a:r>
            <a:r>
              <a:rPr>
                <a:solidFill>
                  <a:srgbClr val="FF2600"/>
                </a:solidFill>
              </a:rPr>
              <a:t>spatial </a:t>
            </a:r>
            <a:r>
              <a:rPr>
                <a:solidFill>
                  <a:srgbClr val="FF2600"/>
                </a:solidFill>
                <a:uFill>
                  <a:solidFill>
                    <a:srgbClr val="021EAA"/>
                  </a:solidFill>
                </a:uFill>
              </a:rPr>
              <a:t>gluon distribution</a:t>
            </a:r>
            <a:r>
              <a:t> in nuclei through </a:t>
            </a:r>
            <a:r>
              <a:rPr>
                <a:solidFill>
                  <a:srgbClr val="FF2600"/>
                </a:solidFill>
                <a:uFill>
                  <a:solidFill>
                    <a:srgbClr val="FF2600"/>
                  </a:solidFill>
                </a:uFill>
              </a:rPr>
              <a:t>d</a:t>
            </a:r>
            <a:r>
              <a:rPr>
                <a:solidFill>
                  <a:srgbClr val="FF2600"/>
                </a:solidFill>
                <a:uFill>
                  <a:solidFill>
                    <a:srgbClr val="FF2600"/>
                  </a:solidFill>
                </a:uFill>
                <a:latin typeface="Symbol"/>
                <a:ea typeface="Symbol"/>
                <a:cs typeface="Symbol"/>
                <a:sym typeface="Symbol"/>
              </a:rPr>
              <a:t>s</a:t>
            </a:r>
            <a:r>
              <a:rPr>
                <a:solidFill>
                  <a:srgbClr val="FF2600"/>
                </a:solidFill>
                <a:uFill>
                  <a:solidFill>
                    <a:srgbClr val="FF2600"/>
                  </a:solidFill>
                </a:uFill>
              </a:rPr>
              <a:t>/d</a:t>
            </a:r>
            <a:r>
              <a:rPr i="1">
                <a:solidFill>
                  <a:srgbClr val="FF2600"/>
                </a:solidFill>
                <a:uFill>
                  <a:solidFill>
                    <a:srgbClr val="FF2600"/>
                  </a:solidFill>
                </a:uFill>
              </a:rPr>
              <a:t>t</a:t>
            </a:r>
            <a:r>
              <a:rPr>
                <a:solidFill>
                  <a:srgbClr val="FF2600"/>
                </a:solidFill>
                <a:uFill>
                  <a:solidFill>
                    <a:srgbClr val="FF2600"/>
                  </a:solidFill>
                </a:uFill>
              </a:rPr>
              <a:t> </a:t>
            </a:r>
            <a:r>
              <a:rPr>
                <a:uFill>
                  <a:solidFill>
                    <a:srgbClr val="FF2600"/>
                  </a:solidFill>
                </a:uFill>
              </a:rPr>
              <a:t>where </a:t>
            </a:r>
            <a:r>
              <a:rPr i="1">
                <a:uFill>
                  <a:solidFill>
                    <a:srgbClr val="FF2600"/>
                  </a:solidFill>
                </a:uFill>
              </a:rPr>
              <a:t>t</a:t>
            </a:r>
            <a:r>
              <a:rPr>
                <a:uFill>
                  <a:solidFill>
                    <a:srgbClr val="FF2600"/>
                  </a:solidFill>
                </a:uFill>
              </a:rPr>
              <a:t> = (</a:t>
            </a:r>
            <a:r>
              <a:rPr b="1">
                <a:uFill>
                  <a:solidFill>
                    <a:srgbClr val="FF2600"/>
                  </a:solidFill>
                </a:uFill>
              </a:rPr>
              <a:t>p</a:t>
            </a:r>
            <a:r>
              <a:rPr baseline="-5999">
                <a:uFill>
                  <a:solidFill>
                    <a:srgbClr val="FF2600"/>
                  </a:solidFill>
                </a:uFill>
              </a:rPr>
              <a:t>out</a:t>
            </a:r>
            <a:r>
              <a:rPr>
                <a:uFill>
                  <a:solidFill>
                    <a:srgbClr val="FF2600"/>
                  </a:solidFill>
                </a:uFill>
              </a:rPr>
              <a:t>-</a:t>
            </a:r>
            <a:r>
              <a:rPr b="1">
                <a:uFill>
                  <a:solidFill>
                    <a:srgbClr val="FF2600"/>
                  </a:solidFill>
                </a:uFill>
              </a:rPr>
              <a:t>p</a:t>
            </a:r>
            <a:r>
              <a:rPr baseline="-5999">
                <a:uFill>
                  <a:solidFill>
                    <a:srgbClr val="FF2600"/>
                  </a:solidFill>
                </a:uFill>
              </a:rPr>
              <a:t>in</a:t>
            </a:r>
            <a:r>
              <a:rPr>
                <a:uFill>
                  <a:solidFill>
                    <a:srgbClr val="FF2600"/>
                  </a:solidFill>
                </a:uFill>
              </a:rPr>
              <a:t>)</a:t>
            </a:r>
            <a:r>
              <a:rPr baseline="31999">
                <a:uFill>
                  <a:solidFill>
                    <a:srgbClr val="FF2600"/>
                  </a:solidFill>
                </a:uFill>
              </a:rPr>
              <a:t>2 </a:t>
            </a:r>
            <a:r>
              <a:rPr>
                <a:uFill>
                  <a:solidFill>
                    <a:srgbClr val="FF2600"/>
                  </a:solidFill>
                </a:uFill>
              </a:rPr>
              <a:t>of nucleus (</a:t>
            </a:r>
            <a:r>
              <a:rPr i="1">
                <a:uFill>
                  <a:solidFill>
                    <a:srgbClr val="FF2600"/>
                  </a:solidFill>
                </a:uFill>
              </a:rPr>
              <a:t>t</a:t>
            </a:r>
            <a:r>
              <a:rPr>
                <a:uFill>
                  <a:solidFill>
                    <a:srgbClr val="FF2600"/>
                  </a:solidFill>
                </a:uFill>
              </a:rPr>
              <a:t> conjugate to </a:t>
            </a:r>
            <a:r>
              <a:rPr i="1">
                <a:uFill>
                  <a:solidFill>
                    <a:srgbClr val="FF2600"/>
                  </a:solidFill>
                </a:uFill>
              </a:rPr>
              <a:t>b</a:t>
            </a:r>
            <a:r>
              <a:rPr baseline="-5999" i="1">
                <a:uFill>
                  <a:solidFill>
                    <a:srgbClr val="FF2600"/>
                  </a:solidFill>
                </a:uFill>
              </a:rPr>
              <a:t>T</a:t>
            </a:r>
            <a:r>
              <a:rPr>
                <a:uFill>
                  <a:solidFill>
                    <a:srgbClr val="FF2600"/>
                  </a:solidFill>
                </a:uFill>
              </a:rPr>
              <a:t>)</a:t>
            </a:r>
          </a:p>
        </p:txBody>
      </p:sp>
      <p:sp>
        <p:nvSpPr>
          <p:cNvPr id="615" name="Slide Number"/>
          <p:cNvSpPr txBox="1"/>
          <p:nvPr>
            <p:ph type="sldNum" sz="quarter" idx="2"/>
          </p:nvPr>
        </p:nvSpPr>
        <p:spPr>
          <a:xfrm>
            <a:off x="8738728" y="6553200"/>
            <a:ext cx="312069" cy="304800"/>
          </a:xfrm>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grpSp>
        <p:nvGrpSpPr>
          <p:cNvPr id="618" name="Group"/>
          <p:cNvGrpSpPr/>
          <p:nvPr/>
        </p:nvGrpSpPr>
        <p:grpSpPr>
          <a:xfrm>
            <a:off x="4720051" y="2847704"/>
            <a:ext cx="4470408" cy="1474916"/>
            <a:chOff x="0" y="0"/>
            <a:chExt cx="4470406" cy="1474914"/>
          </a:xfrm>
        </p:grpSpPr>
        <p:pic>
          <p:nvPicPr>
            <p:cNvPr id="616" name="droppedImage.png" descr="droppedImage.png"/>
            <p:cNvPicPr>
              <a:picLocks noChangeAspect="1"/>
            </p:cNvPicPr>
            <p:nvPr/>
          </p:nvPicPr>
          <p:blipFill>
            <a:blip r:embed="rId3">
              <a:extLst/>
            </a:blip>
            <a:stretch>
              <a:fillRect/>
            </a:stretch>
          </p:blipFill>
          <p:spPr>
            <a:xfrm>
              <a:off x="0" y="0"/>
              <a:ext cx="4470407" cy="1474915"/>
            </a:xfrm>
            <a:prstGeom prst="rect">
              <a:avLst/>
            </a:prstGeom>
            <a:ln w="12700" cap="flat">
              <a:noFill/>
              <a:round/>
            </a:ln>
            <a:effectLst/>
          </p:spPr>
        </p:pic>
        <p:sp>
          <p:nvSpPr>
            <p:cNvPr id="617" name="~"/>
            <p:cNvSpPr txBox="1"/>
            <p:nvPr/>
          </p:nvSpPr>
          <p:spPr>
            <a:xfrm>
              <a:off x="675383" y="445755"/>
              <a:ext cx="281043" cy="375215"/>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marL="40639" marR="40639" defTabSz="914400">
                <a:defRPr sz="2200">
                  <a:uFill>
                    <a:solidFill>
                      <a:srgbClr val="000000"/>
                    </a:solidFill>
                  </a:uFill>
                  <a:latin typeface="+mn-lt"/>
                  <a:ea typeface="+mn-ea"/>
                  <a:cs typeface="+mn-cs"/>
                  <a:sym typeface="Arial"/>
                </a:defRPr>
              </a:lvl1pPr>
            </a:lstStyle>
            <a:p>
              <a:pPr/>
              <a:r>
                <a:t>~</a:t>
              </a:r>
            </a:p>
          </p:txBody>
        </p:sp>
      </p:grpSp>
      <p:sp>
        <p:nvSpPr>
          <p:cNvPr id="619" name="Line"/>
          <p:cNvSpPr/>
          <p:nvPr/>
        </p:nvSpPr>
        <p:spPr>
          <a:xfrm flipH="1">
            <a:off x="4097480" y="3465529"/>
            <a:ext cx="580462" cy="1"/>
          </a:xfrm>
          <a:prstGeom prst="line">
            <a:avLst/>
          </a:prstGeom>
          <a:ln w="88900">
            <a:solidFill>
              <a:srgbClr val="000000"/>
            </a:solidFill>
            <a:headEnd type="stealth"/>
          </a:ln>
        </p:spPr>
        <p:txBody>
          <a:bodyPr lIns="0" tIns="0" rIns="0" bIns="0"/>
          <a:lstStyle/>
          <a:p>
            <a:pPr/>
          </a:p>
        </p:txBody>
      </p:sp>
      <p:sp>
        <p:nvSpPr>
          <p:cNvPr id="620" name="Line"/>
          <p:cNvSpPr/>
          <p:nvPr/>
        </p:nvSpPr>
        <p:spPr>
          <a:xfrm flipH="1" flipV="1">
            <a:off x="6916880" y="3783029"/>
            <a:ext cx="8962" cy="482601"/>
          </a:xfrm>
          <a:prstGeom prst="line">
            <a:avLst/>
          </a:prstGeom>
          <a:ln w="88900">
            <a:solidFill>
              <a:srgbClr val="000000"/>
            </a:solidFill>
            <a:headEnd type="stealth"/>
          </a:ln>
        </p:spPr>
        <p:txBody>
          <a:bodyPr lIns="0" tIns="0" rIns="0" bIns="0"/>
          <a:lstStyle/>
          <a:p>
            <a:pPr/>
          </a:p>
        </p:txBody>
      </p:sp>
      <p:sp>
        <p:nvSpPr>
          <p:cNvPr id="621" name="t =  Δ2/(1-x) ≈ Δ2"/>
          <p:cNvSpPr txBox="1"/>
          <p:nvPr/>
        </p:nvSpPr>
        <p:spPr>
          <a:xfrm>
            <a:off x="7433841" y="3846529"/>
            <a:ext cx="1687817" cy="34853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L="40639" marR="40639" defTabSz="914400">
              <a:defRPr sz="1700">
                <a:uFill>
                  <a:solidFill>
                    <a:srgbClr val="000000"/>
                  </a:solidFill>
                </a:uFill>
                <a:latin typeface="+mn-lt"/>
                <a:ea typeface="+mn-ea"/>
                <a:cs typeface="+mn-cs"/>
                <a:sym typeface="Arial"/>
              </a:defRPr>
            </a:pPr>
            <a:r>
              <a:t>t =  Δ</a:t>
            </a:r>
            <a:r>
              <a:rPr baseline="31999"/>
              <a:t>2</a:t>
            </a:r>
            <a:r>
              <a:t>/(1-x) ≈ Δ</a:t>
            </a:r>
            <a:r>
              <a:rPr baseline="31999"/>
              <a:t>2</a:t>
            </a:r>
          </a:p>
        </p:txBody>
      </p:sp>
      <p:grpSp>
        <p:nvGrpSpPr>
          <p:cNvPr id="626" name="Group"/>
          <p:cNvGrpSpPr/>
          <p:nvPr/>
        </p:nvGrpSpPr>
        <p:grpSpPr>
          <a:xfrm>
            <a:off x="4589372" y="4354529"/>
            <a:ext cx="4355770" cy="2286001"/>
            <a:chOff x="51130" y="76200"/>
            <a:chExt cx="4355769" cy="2286000"/>
          </a:xfrm>
        </p:grpSpPr>
        <p:grpSp>
          <p:nvGrpSpPr>
            <p:cNvPr id="624" name="Group"/>
            <p:cNvGrpSpPr/>
            <p:nvPr/>
          </p:nvGrpSpPr>
          <p:grpSpPr>
            <a:xfrm>
              <a:off x="51130" y="76200"/>
              <a:ext cx="4355770" cy="2286000"/>
              <a:chOff x="51130" y="76200"/>
              <a:chExt cx="4355769" cy="2286000"/>
            </a:xfrm>
          </p:grpSpPr>
          <p:pic>
            <p:nvPicPr>
              <p:cNvPr id="622" name="source_all.pdf" descr="source_all.pdf"/>
              <p:cNvPicPr>
                <a:picLocks noChangeAspect="1"/>
              </p:cNvPicPr>
              <p:nvPr/>
            </p:nvPicPr>
            <p:blipFill>
              <a:blip r:embed="rId4">
                <a:extLst/>
              </a:blip>
              <a:srcRect l="0" t="0" r="50437" b="50689"/>
              <a:stretch>
                <a:fillRect/>
              </a:stretch>
            </p:blipFill>
            <p:spPr>
              <a:xfrm>
                <a:off x="51130" y="76200"/>
                <a:ext cx="4355770" cy="2286000"/>
              </a:xfrm>
              <a:prstGeom prst="rect">
                <a:avLst/>
              </a:prstGeom>
              <a:ln w="12700" cap="flat">
                <a:noFill/>
                <a:round/>
              </a:ln>
              <a:effectLst/>
            </p:spPr>
          </p:pic>
          <p:sp>
            <p:nvSpPr>
              <p:cNvPr id="623" name="Rectangle"/>
              <p:cNvSpPr/>
              <p:nvPr/>
            </p:nvSpPr>
            <p:spPr>
              <a:xfrm>
                <a:off x="736600" y="152400"/>
                <a:ext cx="304800" cy="279400"/>
              </a:xfrm>
              <a:prstGeom prst="rect">
                <a:avLst/>
              </a:prstGeom>
              <a:solidFill>
                <a:srgbClr val="FFFFFF"/>
              </a:solidFill>
              <a:ln w="12700" cap="flat">
                <a:noFill/>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grpSp>
        <p:sp>
          <p:nvSpPr>
            <p:cNvPr id="625" name="T. Toll &amp; TU…"/>
            <p:cNvSpPr txBox="1"/>
            <p:nvPr/>
          </p:nvSpPr>
          <p:spPr>
            <a:xfrm>
              <a:off x="1587500" y="1371600"/>
              <a:ext cx="1852939" cy="4771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marL="40639" marR="40639" defTabSz="914400">
                <a:defRPr sz="1300">
                  <a:uFill>
                    <a:solidFill>
                      <a:srgbClr val="000000"/>
                    </a:solidFill>
                  </a:uFill>
                  <a:latin typeface="+mn-lt"/>
                  <a:ea typeface="+mn-ea"/>
                  <a:cs typeface="+mn-cs"/>
                  <a:sym typeface="Arial"/>
                </a:defRPr>
              </a:pPr>
              <a:r>
                <a:t>T. Toll &amp; TU </a:t>
              </a:r>
            </a:p>
            <a:p>
              <a:pPr marL="40639" marR="40639" defTabSz="914400">
                <a:defRPr sz="1300">
                  <a:uFill>
                    <a:solidFill>
                      <a:srgbClr val="000000"/>
                    </a:solidFill>
                  </a:uFill>
                  <a:latin typeface="+mn-lt"/>
                  <a:ea typeface="+mn-ea"/>
                  <a:cs typeface="+mn-cs"/>
                  <a:sym typeface="Arial"/>
                </a:defRPr>
              </a:pPr>
              <a:r>
                <a:t>PRC </a:t>
              </a:r>
              <a:r>
                <a:t>87 (2013) 024913</a:t>
              </a:r>
            </a:p>
          </p:txBody>
        </p:sp>
      </p:grpSp>
      <p:grpSp>
        <p:nvGrpSpPr>
          <p:cNvPr id="629" name="Group"/>
          <p:cNvGrpSpPr/>
          <p:nvPr/>
        </p:nvGrpSpPr>
        <p:grpSpPr>
          <a:xfrm>
            <a:off x="92342" y="2591890"/>
            <a:ext cx="4064901" cy="3761218"/>
            <a:chOff x="138801" y="79100"/>
            <a:chExt cx="4064899" cy="3761217"/>
          </a:xfrm>
        </p:grpSpPr>
        <p:pic>
          <p:nvPicPr>
            <p:cNvPr id="627" name="dsigma_dt_jpsi_phi.pdf" descr="dsigma_dt_jpsi_phi.pdf"/>
            <p:cNvPicPr>
              <a:picLocks noChangeAspect="1"/>
            </p:cNvPicPr>
            <p:nvPr/>
          </p:nvPicPr>
          <p:blipFill>
            <a:blip r:embed="rId5">
              <a:extLst/>
            </a:blip>
            <a:srcRect l="0" t="0" r="51035" b="0"/>
            <a:stretch>
              <a:fillRect/>
            </a:stretch>
          </p:blipFill>
          <p:spPr>
            <a:xfrm>
              <a:off x="138801" y="79100"/>
              <a:ext cx="4064901" cy="3761218"/>
            </a:xfrm>
            <a:prstGeom prst="rect">
              <a:avLst/>
            </a:prstGeom>
            <a:ln w="12700" cap="flat">
              <a:noFill/>
              <a:round/>
            </a:ln>
            <a:effectLst/>
          </p:spPr>
        </p:pic>
        <p:sp>
          <p:nvSpPr>
            <p:cNvPr id="628" name="Rectangle"/>
            <p:cNvSpPr/>
            <p:nvPr/>
          </p:nvSpPr>
          <p:spPr>
            <a:xfrm>
              <a:off x="898904" y="2921439"/>
              <a:ext cx="317261" cy="290823"/>
            </a:xfrm>
            <a:prstGeom prst="rect">
              <a:avLst/>
            </a:prstGeom>
            <a:solidFill>
              <a:srgbClr val="FFFFFF"/>
            </a:solidFill>
            <a:ln w="12700" cap="flat">
              <a:noFill/>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grpSp>
      <p:grpSp>
        <p:nvGrpSpPr>
          <p:cNvPr id="637" name="Group"/>
          <p:cNvGrpSpPr/>
          <p:nvPr/>
        </p:nvGrpSpPr>
        <p:grpSpPr>
          <a:xfrm>
            <a:off x="4538468" y="2326728"/>
            <a:ext cx="4761732" cy="4028341"/>
            <a:chOff x="0" y="0"/>
            <a:chExt cx="4761731" cy="4028339"/>
          </a:xfrm>
        </p:grpSpPr>
        <p:grpSp>
          <p:nvGrpSpPr>
            <p:cNvPr id="635" name="Group"/>
            <p:cNvGrpSpPr/>
            <p:nvPr/>
          </p:nvGrpSpPr>
          <p:grpSpPr>
            <a:xfrm>
              <a:off x="0" y="0"/>
              <a:ext cx="4761732" cy="4028340"/>
              <a:chOff x="0" y="0"/>
              <a:chExt cx="4761731" cy="4028339"/>
            </a:xfrm>
          </p:grpSpPr>
          <p:pic>
            <p:nvPicPr>
              <p:cNvPr id="630" name="droppedImage.png" descr="droppedImage.png"/>
              <p:cNvPicPr>
                <a:picLocks noChangeAspect="1"/>
              </p:cNvPicPr>
              <p:nvPr/>
            </p:nvPicPr>
            <p:blipFill>
              <a:blip r:embed="rId6">
                <a:extLst/>
              </a:blip>
              <a:stretch>
                <a:fillRect/>
              </a:stretch>
            </p:blipFill>
            <p:spPr>
              <a:xfrm>
                <a:off x="171169" y="0"/>
                <a:ext cx="4203702" cy="2155288"/>
              </a:xfrm>
              <a:prstGeom prst="rect">
                <a:avLst/>
              </a:prstGeom>
              <a:ln w="12700" cap="flat">
                <a:noFill/>
                <a:miter lim="400000"/>
              </a:ln>
              <a:effectLst/>
            </p:spPr>
          </p:pic>
          <p:grpSp>
            <p:nvGrpSpPr>
              <p:cNvPr id="633" name="Group"/>
              <p:cNvGrpSpPr/>
              <p:nvPr/>
            </p:nvGrpSpPr>
            <p:grpSpPr>
              <a:xfrm>
                <a:off x="26277" y="2081291"/>
                <a:ext cx="4030648" cy="944191"/>
                <a:chOff x="0" y="0"/>
                <a:chExt cx="4030646" cy="944190"/>
              </a:xfrm>
            </p:grpSpPr>
            <p:sp>
              <p:nvSpPr>
                <p:cNvPr id="631" name="Recall: diffractive pattern in optics"/>
                <p:cNvSpPr txBox="1"/>
                <p:nvPr/>
              </p:nvSpPr>
              <p:spPr>
                <a:xfrm>
                  <a:off x="0" y="0"/>
                  <a:ext cx="3938464" cy="3599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t">
                  <a:spAutoFit/>
                </a:bodyPr>
                <a:lstStyle/>
                <a:p>
                  <a:pPr>
                    <a:buClr>
                      <a:srgbClr val="000000"/>
                    </a:buClr>
                    <a:defRPr sz="2000">
                      <a:uFill>
                        <a:solidFill>
                          <a:srgbClr val="000000"/>
                        </a:solidFill>
                      </a:uFill>
                      <a:latin typeface="+mn-lt"/>
                      <a:ea typeface="+mn-ea"/>
                      <a:cs typeface="+mn-cs"/>
                      <a:sym typeface="Arial"/>
                    </a:defRPr>
                  </a:pPr>
                  <a:r>
                    <a:rPr b="1"/>
                    <a:t>Recall:</a:t>
                  </a:r>
                  <a:r>
                    <a:t> diffractive pattern in optics</a:t>
                  </a:r>
                </a:p>
              </p:txBody>
            </p:sp>
            <p:sp>
              <p:nvSpPr>
                <p:cNvPr id="632" name="position of minima θi related to size R of screen"/>
                <p:cNvSpPr txBox="1"/>
                <p:nvPr/>
              </p:nvSpPr>
              <p:spPr>
                <a:xfrm>
                  <a:off x="914400" y="292100"/>
                  <a:ext cx="3116247" cy="6520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p>
                  <a:pPr>
                    <a:buClr>
                      <a:srgbClr val="000000"/>
                    </a:buClr>
                    <a:defRPr sz="2000">
                      <a:uFill>
                        <a:solidFill>
                          <a:srgbClr val="000000"/>
                        </a:solidFill>
                      </a:uFill>
                      <a:latin typeface="+mn-lt"/>
                      <a:ea typeface="+mn-ea"/>
                      <a:cs typeface="+mn-cs"/>
                      <a:sym typeface="Arial"/>
                    </a:defRPr>
                  </a:pPr>
                  <a:r>
                    <a:t>position of minima θ</a:t>
                  </a:r>
                  <a:r>
                    <a:rPr baseline="-5999"/>
                    <a:t>i</a:t>
                  </a:r>
                  <a:r>
                    <a:t> related to size R of screen </a:t>
                  </a:r>
                </a:p>
              </p:txBody>
            </p:sp>
          </p:grpSp>
          <p:sp>
            <p:nvSpPr>
              <p:cNvPr id="634" name="Similarly: in coherent (elastic) scattering…"/>
              <p:cNvSpPr txBox="1"/>
              <p:nvPr/>
            </p:nvSpPr>
            <p:spPr>
              <a:xfrm>
                <a:off x="0" y="3062072"/>
                <a:ext cx="4761732" cy="96626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t">
                <a:spAutoFit/>
              </a:bodyPr>
              <a:lstStyle/>
              <a:p>
                <a:pPr>
                  <a:buClr>
                    <a:srgbClr val="000000"/>
                  </a:buClr>
                  <a:defRPr sz="2000">
                    <a:uFill>
                      <a:solidFill>
                        <a:srgbClr val="000000"/>
                      </a:solidFill>
                    </a:uFill>
                    <a:latin typeface="+mn-lt"/>
                    <a:ea typeface="+mn-ea"/>
                    <a:cs typeface="+mn-cs"/>
                    <a:sym typeface="Arial"/>
                  </a:defRPr>
                </a:pPr>
                <a:r>
                  <a:rPr b="1"/>
                  <a:t>Similarly:</a:t>
                </a:r>
                <a:r>
                  <a:t> in coherent (elastic) scattering</a:t>
                </a:r>
              </a:p>
              <a:p>
                <a:pPr>
                  <a:buClr>
                    <a:srgbClr val="000000"/>
                  </a:buClr>
                  <a:defRPr sz="2000">
                    <a:uFill>
                      <a:solidFill>
                        <a:srgbClr val="000000"/>
                      </a:solidFill>
                    </a:uFill>
                    <a:latin typeface="+mn-lt"/>
                    <a:ea typeface="+mn-ea"/>
                    <a:cs typeface="+mn-cs"/>
                    <a:sym typeface="Arial"/>
                  </a:defRPr>
                </a:pPr>
                <a:r>
                  <a:t>                 dσ/dt resembles diffractive </a:t>
                </a:r>
              </a:p>
              <a:p>
                <a:pPr>
                  <a:buClr>
                    <a:srgbClr val="000000"/>
                  </a:buClr>
                  <a:defRPr sz="2000">
                    <a:uFill>
                      <a:solidFill>
                        <a:srgbClr val="000000"/>
                      </a:solidFill>
                    </a:uFill>
                    <a:latin typeface="+mn-lt"/>
                    <a:ea typeface="+mn-ea"/>
                    <a:cs typeface="+mn-cs"/>
                    <a:sym typeface="Arial"/>
                  </a:defRPr>
                </a:pPr>
                <a:r>
                  <a:t>                 pattern where </a:t>
                </a:r>
                <a:r>
                  <a:rPr>
                    <a:solidFill>
                      <a:srgbClr val="0224C4"/>
                    </a:solidFill>
                    <a:uFill>
                      <a:solidFill>
                        <a:srgbClr val="0224C4"/>
                      </a:solidFill>
                    </a:uFill>
                  </a:rPr>
                  <a:t>|</a:t>
                </a:r>
                <a:r>
                  <a:rPr b="1">
                    <a:solidFill>
                      <a:srgbClr val="0224C4"/>
                    </a:solidFill>
                    <a:uFill>
                      <a:solidFill>
                        <a:srgbClr val="0224C4"/>
                      </a:solidFill>
                    </a:uFill>
                    <a:latin typeface="Times New Roman"/>
                    <a:ea typeface="Times New Roman"/>
                    <a:cs typeface="Times New Roman"/>
                    <a:sym typeface="Times New Roman"/>
                  </a:rPr>
                  <a:t>t</a:t>
                </a:r>
                <a:r>
                  <a:rPr>
                    <a:solidFill>
                      <a:srgbClr val="0224C4"/>
                    </a:solidFill>
                    <a:uFill>
                      <a:solidFill>
                        <a:srgbClr val="0224C4"/>
                      </a:solidFill>
                    </a:uFill>
                  </a:rPr>
                  <a:t>| </a:t>
                </a:r>
                <a:r>
                  <a:rPr>
                    <a:solidFill>
                      <a:srgbClr val="0224C4"/>
                    </a:solidFill>
                    <a:uFill>
                      <a:solidFill>
                        <a:srgbClr val="0224C4"/>
                      </a:solidFill>
                    </a:uFill>
                    <a:latin typeface="Symbol"/>
                    <a:ea typeface="Symbol"/>
                    <a:cs typeface="Symbol"/>
                    <a:sym typeface="Symbol"/>
                  </a:rPr>
                  <a:t>» </a:t>
                </a:r>
                <a:r>
                  <a:rPr b="1">
                    <a:solidFill>
                      <a:srgbClr val="0224C4"/>
                    </a:solidFill>
                    <a:uFill>
                      <a:solidFill>
                        <a:srgbClr val="0224C4"/>
                      </a:solidFill>
                    </a:uFill>
                    <a:latin typeface="Times New Roman"/>
                    <a:ea typeface="Times New Roman"/>
                    <a:cs typeface="Times New Roman"/>
                    <a:sym typeface="Times New Roman"/>
                  </a:rPr>
                  <a:t>k</a:t>
                </a:r>
                <a:r>
                  <a:rPr b="1" baseline="31999">
                    <a:solidFill>
                      <a:srgbClr val="0224C4"/>
                    </a:solidFill>
                    <a:uFill>
                      <a:solidFill>
                        <a:srgbClr val="0224C4"/>
                      </a:solidFill>
                    </a:uFill>
                    <a:latin typeface="Times New Roman"/>
                    <a:ea typeface="Times New Roman"/>
                    <a:cs typeface="Times New Roman"/>
                    <a:sym typeface="Times New Roman"/>
                  </a:rPr>
                  <a:t>2</a:t>
                </a:r>
                <a:r>
                  <a:rPr>
                    <a:solidFill>
                      <a:srgbClr val="0224C4"/>
                    </a:solidFill>
                    <a:uFill>
                      <a:solidFill>
                        <a:srgbClr val="0224C4"/>
                      </a:solidFill>
                    </a:uFill>
                    <a:latin typeface="Symbol"/>
                    <a:ea typeface="Symbol"/>
                    <a:cs typeface="Symbol"/>
                    <a:sym typeface="Symbol"/>
                  </a:rPr>
                  <a:t>q</a:t>
                </a:r>
                <a:r>
                  <a:rPr b="1" baseline="31999">
                    <a:solidFill>
                      <a:srgbClr val="0224C4"/>
                    </a:solidFill>
                    <a:uFill>
                      <a:solidFill>
                        <a:srgbClr val="0224C4"/>
                      </a:solidFill>
                    </a:uFill>
                    <a:latin typeface="Times New Roman"/>
                    <a:ea typeface="Times New Roman"/>
                    <a:cs typeface="Times New Roman"/>
                    <a:sym typeface="Times New Roman"/>
                  </a:rPr>
                  <a:t>2</a:t>
                </a:r>
              </a:p>
            </p:txBody>
          </p:sp>
        </p:grpSp>
        <p:pic>
          <p:nvPicPr>
            <p:cNvPr id="636" name="droppedImage.pdf" descr="droppedImage.pdf"/>
            <p:cNvPicPr>
              <a:picLocks noChangeAspect="1"/>
            </p:cNvPicPr>
            <p:nvPr/>
          </p:nvPicPr>
          <p:blipFill>
            <a:blip r:embed="rId7">
              <a:extLst/>
            </a:blip>
            <a:srcRect l="0" t="0" r="0" b="0"/>
            <a:stretch>
              <a:fillRect/>
            </a:stretch>
          </p:blipFill>
          <p:spPr>
            <a:xfrm>
              <a:off x="2980515" y="452013"/>
              <a:ext cx="1219201" cy="241301"/>
            </a:xfrm>
            <a:prstGeom prst="rect">
              <a:avLst/>
            </a:prstGeom>
            <a:ln w="12700" cap="flat">
              <a:noFill/>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629"/>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63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xit" nodeType="clickEffect" presetSubtype="0" presetID="1" grpId="3" fill="hold">
                                  <p:stCondLst>
                                    <p:cond delay="0"/>
                                  </p:stCondLst>
                                  <p:iterate type="el" backwards="0">
                                    <p:tmAbs val="0"/>
                                  </p:iterate>
                                  <p:childTnLst>
                                    <p:set>
                                      <p:cBhvr>
                                        <p:cTn id="13" fill="hold">
                                          <p:stCondLst>
                                            <p:cond delay="0"/>
                                          </p:stCondLst>
                                        </p:cTn>
                                        <p:tgtEl>
                                          <p:spTgt spid="637"/>
                                        </p:tgtEl>
                                        <p:attrNameLst>
                                          <p:attrName>style.visibility</p:attrName>
                                        </p:attrNameLst>
                                      </p:cBhvr>
                                      <p:to>
                                        <p:strVal val="hidden"/>
                                      </p:to>
                                    </p:set>
                                  </p:childTnLst>
                                </p:cTn>
                              </p:par>
                            </p:childTnLst>
                          </p:cTn>
                        </p:par>
                        <p:par>
                          <p:cTn id="14" fill="hold">
                            <p:stCondLst>
                              <p:cond delay="0"/>
                            </p:stCondLst>
                            <p:childTnLst>
                              <p:par>
                                <p:cTn id="15" presetClass="entr" nodeType="afterEffect" presetSubtype="8" presetID="22" grpId="4" fill="hold">
                                  <p:stCondLst>
                                    <p:cond delay="0"/>
                                  </p:stCondLst>
                                  <p:iterate type="el" backwards="0">
                                    <p:tmAbs val="0"/>
                                  </p:iterate>
                                  <p:childTnLst>
                                    <p:set>
                                      <p:cBhvr>
                                        <p:cTn id="16" fill="hold"/>
                                        <p:tgtEl>
                                          <p:spTgt spid="619"/>
                                        </p:tgtEl>
                                        <p:attrNameLst>
                                          <p:attrName>style.visibility</p:attrName>
                                        </p:attrNameLst>
                                      </p:cBhvr>
                                      <p:to>
                                        <p:strVal val="visible"/>
                                      </p:to>
                                    </p:set>
                                    <p:animEffect filter="wipe(left)" transition="in">
                                      <p:cBhvr>
                                        <p:cTn id="17" dur="250"/>
                                        <p:tgtEl>
                                          <p:spTgt spid="619"/>
                                        </p:tgtEl>
                                      </p:cBhvr>
                                    </p:animEffect>
                                  </p:childTnLst>
                                </p:cTn>
                              </p:par>
                            </p:childTnLst>
                          </p:cTn>
                        </p:par>
                        <p:par>
                          <p:cTn id="18" fill="hold">
                            <p:stCondLst>
                              <p:cond delay="250"/>
                            </p:stCondLst>
                            <p:childTnLst>
                              <p:par>
                                <p:cTn id="19" presetClass="entr" nodeType="afterEffect" presetSubtype="8" presetID="22" grpId="5" fill="hold">
                                  <p:stCondLst>
                                    <p:cond delay="0"/>
                                  </p:stCondLst>
                                  <p:iterate type="el" backwards="0">
                                    <p:tmAbs val="0"/>
                                  </p:iterate>
                                  <p:childTnLst>
                                    <p:set>
                                      <p:cBhvr>
                                        <p:cTn id="20" fill="hold"/>
                                        <p:tgtEl>
                                          <p:spTgt spid="618"/>
                                        </p:tgtEl>
                                        <p:attrNameLst>
                                          <p:attrName>style.visibility</p:attrName>
                                        </p:attrNameLst>
                                      </p:cBhvr>
                                      <p:to>
                                        <p:strVal val="visible"/>
                                      </p:to>
                                    </p:set>
                                    <p:animEffect filter="wipe(left)" transition="in">
                                      <p:cBhvr>
                                        <p:cTn id="21" dur="500"/>
                                        <p:tgtEl>
                                          <p:spTgt spid="618"/>
                                        </p:tgtEl>
                                      </p:cBhvr>
                                    </p:animEffect>
                                  </p:childTnLst>
                                </p:cTn>
                              </p:par>
                            </p:childTnLst>
                          </p:cTn>
                        </p:par>
                        <p:par>
                          <p:cTn id="22" fill="hold">
                            <p:stCondLst>
                              <p:cond delay="750"/>
                            </p:stCondLst>
                            <p:childTnLst>
                              <p:par>
                                <p:cTn id="23" presetClass="entr" nodeType="afterEffect" presetSubtype="0" presetID="1" grpId="6" fill="hold">
                                  <p:stCondLst>
                                    <p:cond delay="0"/>
                                  </p:stCondLst>
                                  <p:iterate type="el" backwards="0">
                                    <p:tmAbs val="0"/>
                                  </p:iterate>
                                  <p:childTnLst>
                                    <p:set>
                                      <p:cBhvr>
                                        <p:cTn id="24" fill="hold"/>
                                        <p:tgtEl>
                                          <p:spTgt spid="6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1" presetID="22" grpId="7" fill="hold">
                                  <p:stCondLst>
                                    <p:cond delay="0"/>
                                  </p:stCondLst>
                                  <p:iterate type="el" backwards="0">
                                    <p:tmAbs val="0"/>
                                  </p:iterate>
                                  <p:childTnLst>
                                    <p:set>
                                      <p:cBhvr>
                                        <p:cTn id="28" fill="hold"/>
                                        <p:tgtEl>
                                          <p:spTgt spid="620"/>
                                        </p:tgtEl>
                                        <p:attrNameLst>
                                          <p:attrName>style.visibility</p:attrName>
                                        </p:attrNameLst>
                                      </p:cBhvr>
                                      <p:to>
                                        <p:strVal val="visible"/>
                                      </p:to>
                                    </p:set>
                                    <p:animEffect filter="wipe(up)" transition="in">
                                      <p:cBhvr>
                                        <p:cTn id="29" dur="250"/>
                                        <p:tgtEl>
                                          <p:spTgt spid="620"/>
                                        </p:tgtEl>
                                      </p:cBhvr>
                                    </p:animEffect>
                                  </p:childTnLst>
                                </p:cTn>
                              </p:par>
                            </p:childTnLst>
                          </p:cTn>
                        </p:par>
                        <p:par>
                          <p:cTn id="30" fill="hold">
                            <p:stCondLst>
                              <p:cond delay="250"/>
                            </p:stCondLst>
                            <p:childTnLst>
                              <p:par>
                                <p:cTn id="31" presetClass="entr" nodeType="afterEffect" presetSubtype="1" presetID="22" grpId="8" fill="hold">
                                  <p:stCondLst>
                                    <p:cond delay="0"/>
                                  </p:stCondLst>
                                  <p:iterate type="el" backwards="0">
                                    <p:tmAbs val="0"/>
                                  </p:iterate>
                                  <p:childTnLst>
                                    <p:set>
                                      <p:cBhvr>
                                        <p:cTn id="32" fill="hold"/>
                                        <p:tgtEl>
                                          <p:spTgt spid="626"/>
                                        </p:tgtEl>
                                        <p:attrNameLst>
                                          <p:attrName>style.visibility</p:attrName>
                                        </p:attrNameLst>
                                      </p:cBhvr>
                                      <p:to>
                                        <p:strVal val="visible"/>
                                      </p:to>
                                    </p:set>
                                    <p:animEffect filter="wipe(up)" transition="in">
                                      <p:cBhvr>
                                        <p:cTn id="33" dur="500"/>
                                        <p:tgtEl>
                                          <p:spTgt spid="6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29" grpId="1"/>
      <p:bldP build="whole" bldLvl="1" animBg="1" rev="0" advAuto="0" spid="619" grpId="4"/>
      <p:bldP build="whole" bldLvl="1" animBg="1" rev="0" advAuto="0" spid="618" grpId="5"/>
      <p:bldP build="whole" bldLvl="1" animBg="1" rev="0" advAuto="0" spid="637" grpId="3"/>
      <p:bldP build="whole" bldLvl="1" animBg="1" rev="0" advAuto="0" spid="637" grpId="2"/>
      <p:bldP build="whole" bldLvl="1" animBg="1" rev="0" advAuto="0" spid="626" grpId="8"/>
      <p:bldP build="whole" bldLvl="1" animBg="1" rev="0" advAuto="0" spid="621" grpId="6"/>
      <p:bldP build="whole" bldLvl="1" animBg="1" rev="0" advAuto="0" spid="620" grpId="7"/>
    </p:bldLst>
  </p:timing>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1"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642" name="Take Away Message"/>
          <p:cNvSpPr txBox="1"/>
          <p:nvPr>
            <p:ph type="title"/>
          </p:nvPr>
        </p:nvSpPr>
        <p:spPr>
          <a:prstGeom prst="rect">
            <a:avLst/>
          </a:prstGeom>
        </p:spPr>
        <p:txBody>
          <a:bodyPr/>
          <a:lstStyle/>
          <a:p>
            <a:pPr/>
            <a:r>
              <a:t>Take Away Message</a:t>
            </a:r>
          </a:p>
        </p:txBody>
      </p:sp>
      <p:sp>
        <p:nvSpPr>
          <p:cNvPr id="64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sp>
        <p:nvSpPr>
          <p:cNvPr id="644" name="EIC, with its high energy, high luminosity eA and polarized ep collisions, will provide answers to long-standing fundamental questions in QCD…"/>
          <p:cNvSpPr txBox="1"/>
          <p:nvPr>
            <p:ph type="body" idx="1"/>
          </p:nvPr>
        </p:nvSpPr>
        <p:spPr>
          <a:xfrm>
            <a:off x="158750" y="733766"/>
            <a:ext cx="8826500" cy="5795014"/>
          </a:xfrm>
          <a:prstGeom prst="rect">
            <a:avLst/>
          </a:prstGeom>
        </p:spPr>
        <p:txBody>
          <a:bodyPr/>
          <a:lstStyle/>
          <a:p>
            <a:pPr marL="41275" indent="0">
              <a:spcBef>
                <a:spcPts val="1600"/>
              </a:spcBef>
              <a:buClrTx/>
              <a:buSzTx/>
              <a:buNone/>
              <a:defRPr sz="2400">
                <a:solidFill>
                  <a:srgbClr val="021EAA"/>
                </a:solidFill>
                <a:uFill>
                  <a:solidFill>
                    <a:srgbClr val="021EAA"/>
                  </a:solidFill>
                </a:uFill>
              </a:defRPr>
            </a:pPr>
            <a:r>
              <a:t>EIC, with its high energy, high luminosity eA and polarized ep collisions, will provide answers to long-standing fundamental questions in QCD</a:t>
            </a:r>
          </a:p>
          <a:p>
            <a:pPr lvl="1" marL="468923" indent="-214923">
              <a:spcBef>
                <a:spcPts val="1600"/>
              </a:spcBef>
              <a:buClr>
                <a:srgbClr val="FF2600"/>
              </a:buClr>
              <a:buSzPct val="150000"/>
              <a:buFontTx/>
              <a:buChar char="•"/>
              <a:defRPr sz="2200"/>
            </a:pPr>
            <a:r>
              <a:rPr b="1"/>
              <a:t>ep:</a:t>
            </a:r>
            <a:r>
              <a:t> Precision studies of structure functions, TMDs, and GPDs will lead to the most comprehensive picture of the nucleon ever: its </a:t>
            </a:r>
            <a:r>
              <a:rPr>
                <a:uFill>
                  <a:solidFill>
                    <a:srgbClr val="FF2600"/>
                  </a:solidFill>
                </a:uFill>
              </a:rPr>
              <a:t>flavor, spin, and spatial structure</a:t>
            </a:r>
            <a:r>
              <a:t> </a:t>
            </a:r>
          </a:p>
          <a:p>
            <a:pPr lvl="1" marL="468923" indent="-214923">
              <a:spcBef>
                <a:spcPts val="1600"/>
              </a:spcBef>
              <a:buClr>
                <a:srgbClr val="FF2600"/>
              </a:buClr>
              <a:buSzPct val="150000"/>
              <a:buFontTx/>
              <a:buChar char="•"/>
              <a:defRPr sz="2200"/>
            </a:pPr>
            <a:r>
              <a:rPr b="1"/>
              <a:t>eA:</a:t>
            </a:r>
            <a:r>
              <a:t> Unprecedented study of  matter in a new regime of QCD. New capabilities open a new frontier to study the saturation region, measure the gluonic structure of nuclei, and investigate color propagation, and fragmentation using the nucleus as analyzer.</a:t>
            </a:r>
          </a:p>
        </p:txBody>
      </p:sp>
      <p:sp>
        <p:nvSpPr>
          <p:cNvPr id="645" name="Latest studies indicate that maximal possible √s is vital for majority of physics program ⇒ important input into ongoing machine design"/>
          <p:cNvSpPr txBox="1"/>
          <p:nvPr/>
        </p:nvSpPr>
        <p:spPr>
          <a:xfrm>
            <a:off x="241300" y="5324809"/>
            <a:ext cx="8661400" cy="1197621"/>
          </a:xfrm>
          <a:prstGeom prst="rect">
            <a:avLst/>
          </a:prstGeom>
          <a:solidFill>
            <a:srgbClr val="FFAA00"/>
          </a:solidFill>
          <a:ln w="12700">
            <a:solidFill>
              <a:srgbClr val="000000"/>
            </a:solidFill>
            <a:miter lim="400000"/>
          </a:ln>
          <a:extLst>
            <a:ext uri="{C572A759-6A51-4108-AA02-DFA0A04FC94B}">
              <ma14:wrappingTextBoxFlag xmlns:ma14="http://schemas.microsoft.com/office/mac/drawingml/2011/main" val="1"/>
            </a:ext>
          </a:extLst>
        </p:spPr>
        <p:txBody>
          <a:bodyPr lIns="50800" tIns="50800" rIns="50800" bIns="50800">
            <a:spAutoFit/>
          </a:bodyPr>
          <a:lstStyle/>
          <a:p>
            <a:pPr lvl="1" marL="41275" marR="41275" indent="0" defTabSz="914400">
              <a:spcBef>
                <a:spcPts val="400"/>
              </a:spcBef>
              <a:defRPr sz="2400">
                <a:uFill>
                  <a:solidFill>
                    <a:srgbClr val="000000"/>
                  </a:solidFill>
                </a:uFill>
                <a:latin typeface="+mn-lt"/>
                <a:ea typeface="+mn-ea"/>
                <a:cs typeface="+mn-cs"/>
                <a:sym typeface="Arial"/>
              </a:defRPr>
            </a:pPr>
            <a:r>
              <a:t>Latest studies indicate that maximal possible √s is vital for majority of physics program </a:t>
            </a:r>
            <a:r>
              <a:rPr>
                <a:latin typeface="Symbol"/>
                <a:ea typeface="Symbol"/>
                <a:cs typeface="Symbol"/>
                <a:sym typeface="Symbol"/>
              </a:rPr>
              <a:t>Þ</a:t>
            </a:r>
            <a:r>
              <a:t> important input into ongoing machine design</a:t>
            </a:r>
          </a:p>
        </p:txBody>
      </p:sp>
      <p:grpSp>
        <p:nvGrpSpPr>
          <p:cNvPr id="655" name="Group"/>
          <p:cNvGrpSpPr/>
          <p:nvPr/>
        </p:nvGrpSpPr>
        <p:grpSpPr>
          <a:xfrm>
            <a:off x="1685738" y="823207"/>
            <a:ext cx="5772524" cy="6200024"/>
            <a:chOff x="-215900" y="-51133"/>
            <a:chExt cx="5772522" cy="6200023"/>
          </a:xfrm>
        </p:grpSpPr>
        <p:grpSp>
          <p:nvGrpSpPr>
            <p:cNvPr id="648" name="Rectangle"/>
            <p:cNvGrpSpPr/>
            <p:nvPr/>
          </p:nvGrpSpPr>
          <p:grpSpPr>
            <a:xfrm>
              <a:off x="-215901" y="-51134"/>
              <a:ext cx="5772524" cy="6200025"/>
              <a:chOff x="0" y="0"/>
              <a:chExt cx="5772522" cy="6200023"/>
            </a:xfrm>
          </p:grpSpPr>
          <p:sp>
            <p:nvSpPr>
              <p:cNvPr id="647" name="Rectangle"/>
              <p:cNvSpPr/>
              <p:nvPr/>
            </p:nvSpPr>
            <p:spPr>
              <a:xfrm>
                <a:off x="215900" y="139700"/>
                <a:ext cx="5340723" cy="5641224"/>
              </a:xfrm>
              <a:prstGeom prst="rect">
                <a:avLst/>
              </a:prstGeom>
              <a:solidFill>
                <a:srgbClr val="FFFFFF"/>
              </a:solidFill>
              <a:ln>
                <a:noFill/>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pic>
            <p:nvPicPr>
              <p:cNvPr id="646" name="Rectangle" descr="Rectangle"/>
              <p:cNvPicPr>
                <a:picLocks noChangeAspect="0"/>
              </p:cNvPicPr>
              <p:nvPr/>
            </p:nvPicPr>
            <p:blipFill>
              <a:blip r:embed="rId2">
                <a:extLst/>
              </a:blip>
              <a:stretch>
                <a:fillRect/>
              </a:stretch>
            </p:blipFill>
            <p:spPr>
              <a:xfrm>
                <a:off x="-1" y="-1"/>
                <a:ext cx="5772524" cy="6200025"/>
              </a:xfrm>
              <a:prstGeom prst="rect">
                <a:avLst/>
              </a:prstGeom>
              <a:effectLst/>
            </p:spPr>
          </p:pic>
        </p:grpSp>
        <p:grpSp>
          <p:nvGrpSpPr>
            <p:cNvPr id="651" name="Group"/>
            <p:cNvGrpSpPr/>
            <p:nvPr/>
          </p:nvGrpSpPr>
          <p:grpSpPr>
            <a:xfrm>
              <a:off x="1980709" y="181636"/>
              <a:ext cx="2354015" cy="3046372"/>
              <a:chOff x="0" y="15848"/>
              <a:chExt cx="2354014" cy="3046371"/>
            </a:xfrm>
          </p:grpSpPr>
          <p:pic>
            <p:nvPicPr>
              <p:cNvPr id="649" name="eic_white_paper_frontcover.pdf.pdf" descr="eic_white_paper_frontcover.pdf.pdf"/>
              <p:cNvPicPr>
                <a:picLocks noChangeAspect="1"/>
              </p:cNvPicPr>
              <p:nvPr/>
            </p:nvPicPr>
            <p:blipFill>
              <a:blip r:embed="rId3">
                <a:extLst/>
              </a:blip>
              <a:srcRect l="0" t="0" r="0" b="0"/>
              <a:stretch>
                <a:fillRect/>
              </a:stretch>
            </p:blipFill>
            <p:spPr>
              <a:xfrm>
                <a:off x="-1" y="15848"/>
                <a:ext cx="2354015" cy="3046372"/>
              </a:xfrm>
              <a:prstGeom prst="rect">
                <a:avLst/>
              </a:prstGeom>
              <a:ln w="12700" cap="flat">
                <a:noFill/>
                <a:round/>
              </a:ln>
              <a:effectLst/>
            </p:spPr>
          </p:pic>
          <p:sp>
            <p:nvSpPr>
              <p:cNvPr id="650" name="arXiv:1212.1701"/>
              <p:cNvSpPr txBox="1"/>
              <p:nvPr/>
            </p:nvSpPr>
            <p:spPr>
              <a:xfrm>
                <a:off x="2213" y="2682008"/>
                <a:ext cx="1818460" cy="3734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spcBef>
                    <a:spcPts val="1600"/>
                  </a:spcBef>
                  <a:defRPr b="1" sz="1600">
                    <a:solidFill>
                      <a:srgbClr val="FFFFFF"/>
                    </a:solidFill>
                    <a:latin typeface="+mn-lt"/>
                    <a:ea typeface="+mn-ea"/>
                    <a:cs typeface="+mn-cs"/>
                    <a:sym typeface="Arial"/>
                  </a:defRPr>
                </a:lvl1pPr>
              </a:lstStyle>
              <a:p>
                <a:pPr/>
                <a:r>
                  <a:t>arXiv:1212.1701</a:t>
                </a:r>
              </a:p>
            </p:txBody>
          </p:sp>
        </p:grpSp>
        <p:sp>
          <p:nvSpPr>
            <p:cNvPr id="652" name="For more:"/>
            <p:cNvSpPr txBox="1"/>
            <p:nvPr/>
          </p:nvSpPr>
          <p:spPr>
            <a:xfrm>
              <a:off x="159782" y="0"/>
              <a:ext cx="2101721" cy="5574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600"/>
              </a:lvl1pPr>
            </a:lstStyle>
            <a:p>
              <a:pPr/>
              <a:r>
                <a:t>For more:</a:t>
              </a:r>
            </a:p>
          </p:txBody>
        </p:sp>
        <p:sp>
          <p:nvSpPr>
            <p:cNvPr id="653" name="Scientific American (May 2015)…"/>
            <p:cNvSpPr txBox="1"/>
            <p:nvPr/>
          </p:nvSpPr>
          <p:spPr>
            <a:xfrm>
              <a:off x="172482" y="3784424"/>
              <a:ext cx="5021158" cy="18194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p>
              <a:pPr>
                <a:defRPr sz="2200"/>
              </a:pPr>
              <a:r>
                <a:t>Scientific American (May 2015)</a:t>
              </a:r>
            </a:p>
            <a:p>
              <a:pPr>
                <a:defRPr i="1" sz="2200"/>
              </a:pPr>
              <a:r>
                <a:t>The Glue That Binds Us</a:t>
              </a:r>
            </a:p>
            <a:p>
              <a:pPr>
                <a:defRPr sz="2200"/>
              </a:pPr>
              <a:r>
                <a:t>by R. Ent, R. Venugopalan, TU</a:t>
              </a:r>
            </a:p>
          </p:txBody>
        </p:sp>
        <p:sp>
          <p:nvSpPr>
            <p:cNvPr id="654" name="and …"/>
            <p:cNvSpPr txBox="1"/>
            <p:nvPr/>
          </p:nvSpPr>
          <p:spPr>
            <a:xfrm>
              <a:off x="159782" y="3060903"/>
              <a:ext cx="2101721" cy="55744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600">
                  <a:solidFill>
                    <a:srgbClr val="0433FF"/>
                  </a:solidFill>
                </a:defRPr>
              </a:lvl1pPr>
            </a:lstStyle>
            <a:p>
              <a:pPr/>
              <a:r>
                <a:t>and …</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655"/>
                                        </p:tgtEl>
                                        <p:attrNameLst>
                                          <p:attrName>style.visibility</p:attrName>
                                        </p:attrNameLst>
                                      </p:cBhvr>
                                      <p:to>
                                        <p:strVal val="visible"/>
                                      </p:to>
                                    </p:set>
                                    <p:anim calcmode="lin" valueType="num">
                                      <p:cBhvr>
                                        <p:cTn id="7" dur="750" fill="hold"/>
                                        <p:tgtEl>
                                          <p:spTgt spid="655"/>
                                        </p:tgtEl>
                                        <p:attrNameLst>
                                          <p:attrName>ppt_w</p:attrName>
                                        </p:attrNameLst>
                                      </p:cBhvr>
                                      <p:tavLst>
                                        <p:tav tm="0">
                                          <p:val>
                                            <p:fltVal val="0"/>
                                          </p:val>
                                        </p:tav>
                                        <p:tav tm="100000">
                                          <p:val>
                                            <p:strVal val="#ppt_w"/>
                                          </p:val>
                                        </p:tav>
                                      </p:tavLst>
                                    </p:anim>
                                    <p:anim calcmode="lin" valueType="num">
                                      <p:cBhvr>
                                        <p:cTn id="8" dur="750" fill="hold"/>
                                        <p:tgtEl>
                                          <p:spTgt spid="65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55" grpId="1"/>
    </p:bldLst>
  </p:timing>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pic>
        <p:nvPicPr>
          <p:cNvPr id="658" name="Image" descr="Image"/>
          <p:cNvPicPr>
            <a:picLocks noChangeAspect="1"/>
          </p:cNvPicPr>
          <p:nvPr/>
        </p:nvPicPr>
        <p:blipFill>
          <a:blip r:embed="rId2">
            <a:extLst/>
          </a:blip>
          <a:stretch>
            <a:fillRect/>
          </a:stretch>
        </p:blipFill>
        <p:spPr>
          <a:xfrm>
            <a:off x="585865" y="1319948"/>
            <a:ext cx="8167132" cy="5444755"/>
          </a:xfrm>
          <a:prstGeom prst="rect">
            <a:avLst/>
          </a:prstGeom>
          <a:ln w="12700"/>
        </p:spPr>
      </p:pic>
      <p:sp>
        <p:nvSpPr>
          <p:cNvPr id="659" name="Backup Slides"/>
          <p:cNvSpPr txBox="1"/>
          <p:nvPr/>
        </p:nvSpPr>
        <p:spPr>
          <a:xfrm>
            <a:off x="1158516" y="1123"/>
            <a:ext cx="6552605" cy="1320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8000"/>
            </a:lvl1pPr>
          </a:lstStyle>
          <a:p>
            <a:pPr/>
            <a:r>
              <a:t>Backup Slides</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sp>
        <p:nvSpPr>
          <p:cNvPr id="662" name="EIC…"/>
          <p:cNvSpPr txBox="1"/>
          <p:nvPr/>
        </p:nvSpPr>
        <p:spPr>
          <a:xfrm>
            <a:off x="1208929" y="1970062"/>
            <a:ext cx="7073702" cy="2184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6800"/>
            </a:pPr>
            <a:r>
              <a:t>EIC</a:t>
            </a:r>
          </a:p>
          <a:p>
            <a:pPr>
              <a:defRPr b="1" sz="6800"/>
            </a:pPr>
            <a:r>
              <a:t>Kinematic Reach</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4"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665" name="EIC Kinematic Reach"/>
          <p:cNvSpPr txBox="1"/>
          <p:nvPr>
            <p:ph type="title"/>
          </p:nvPr>
        </p:nvSpPr>
        <p:spPr>
          <a:xfrm>
            <a:off x="106362" y="31948"/>
            <a:ext cx="8931276" cy="674490"/>
          </a:xfrm>
          <a:prstGeom prst="rect">
            <a:avLst/>
          </a:prstGeom>
        </p:spPr>
        <p:txBody>
          <a:bodyPr/>
          <a:lstStyle/>
          <a:p>
            <a:pPr/>
            <a:r>
              <a:t>EIC Kinematic Reach</a:t>
            </a:r>
          </a:p>
        </p:txBody>
      </p:sp>
      <p:sp>
        <p:nvSpPr>
          <p:cNvPr id="666" name="Q2 = x y s ⇒  √s important for low-x reach and Q2 lever arm to test evolution…"/>
          <p:cNvSpPr txBox="1"/>
          <p:nvPr>
            <p:ph type="body" sz="half" idx="1"/>
          </p:nvPr>
        </p:nvSpPr>
        <p:spPr>
          <a:xfrm>
            <a:off x="152396" y="4603355"/>
            <a:ext cx="8839208" cy="2126426"/>
          </a:xfrm>
          <a:prstGeom prst="rect">
            <a:avLst/>
          </a:prstGeom>
        </p:spPr>
        <p:txBody>
          <a:bodyPr/>
          <a:lstStyle/>
          <a:p>
            <a:pPr marL="288636" indent="-288636">
              <a:defRPr sz="2400"/>
            </a:pPr>
            <a:r>
              <a:t>Q</a:t>
            </a:r>
            <a:r>
              <a:rPr baseline="31999"/>
              <a:t>2</a:t>
            </a:r>
            <a:r>
              <a:t> = x y s </a:t>
            </a:r>
            <a:r>
              <a:rPr>
                <a:latin typeface="Symbol"/>
                <a:ea typeface="Symbol"/>
                <a:cs typeface="Symbol"/>
                <a:sym typeface="Symbol"/>
              </a:rPr>
              <a:t>Þ</a:t>
            </a:r>
            <a:r>
              <a:t>  √s important for low-x reach and Q</a:t>
            </a:r>
            <a:r>
              <a:rPr baseline="31999"/>
              <a:t>2</a:t>
            </a:r>
            <a:r>
              <a:t> lever arm to test evolution</a:t>
            </a:r>
          </a:p>
          <a:p>
            <a:pPr marL="288636" indent="-288636">
              <a:defRPr sz="2400"/>
            </a:pPr>
            <a:r>
              <a:t>Acceptance is typically limited due to experimental constraints to 0.01 &lt; y &lt; 0.95 </a:t>
            </a:r>
            <a:r>
              <a:rPr>
                <a:latin typeface="Symbol"/>
                <a:ea typeface="Symbol"/>
                <a:cs typeface="Symbol"/>
                <a:sym typeface="Symbol"/>
              </a:rPr>
              <a:t>Þ</a:t>
            </a:r>
            <a:r>
              <a:t>  acceptance band</a:t>
            </a:r>
          </a:p>
          <a:p>
            <a:pPr marL="288636" indent="-288636">
              <a:defRPr sz="2400"/>
            </a:pPr>
            <a:r>
              <a:t>EIC (here eRHIC) reaches unknown territory</a:t>
            </a:r>
          </a:p>
        </p:txBody>
      </p:sp>
      <p:sp>
        <p:nvSpPr>
          <p:cNvPr id="66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sp>
        <p:nvSpPr>
          <p:cNvPr id="668" name="polarized ep"/>
          <p:cNvSpPr txBox="1"/>
          <p:nvPr/>
        </p:nvSpPr>
        <p:spPr>
          <a:xfrm>
            <a:off x="1761197" y="858916"/>
            <a:ext cx="1815566" cy="4472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39" marR="40639" defTabSz="914400">
              <a:defRPr sz="2400">
                <a:uFill>
                  <a:solidFill>
                    <a:srgbClr val="000000"/>
                  </a:solidFill>
                </a:uFill>
                <a:latin typeface="+mn-lt"/>
                <a:ea typeface="+mn-ea"/>
                <a:cs typeface="+mn-cs"/>
                <a:sym typeface="Arial"/>
              </a:defRPr>
            </a:lvl1pPr>
          </a:lstStyle>
          <a:p>
            <a:pPr/>
            <a:r>
              <a:t>polarized ep</a:t>
            </a:r>
          </a:p>
        </p:txBody>
      </p:sp>
      <p:sp>
        <p:nvSpPr>
          <p:cNvPr id="669" name="eA (A ≥ Fe)"/>
          <p:cNvSpPr txBox="1"/>
          <p:nvPr/>
        </p:nvSpPr>
        <p:spPr>
          <a:xfrm>
            <a:off x="6020681" y="858916"/>
            <a:ext cx="1677453" cy="4472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39" marR="40639" defTabSz="914400">
              <a:defRPr sz="2400">
                <a:uFill>
                  <a:solidFill>
                    <a:srgbClr val="000000"/>
                  </a:solidFill>
                </a:uFill>
                <a:latin typeface="+mn-lt"/>
                <a:ea typeface="+mn-ea"/>
                <a:cs typeface="+mn-cs"/>
                <a:sym typeface="Arial"/>
              </a:defRPr>
            </a:lvl1pPr>
          </a:lstStyle>
          <a:p>
            <a:pPr/>
            <a:r>
              <a:t>eA (A ≥ Fe)</a:t>
            </a:r>
          </a:p>
        </p:txBody>
      </p:sp>
      <p:pic>
        <p:nvPicPr>
          <p:cNvPr id="670" name="NEWx-q2-polccdis.new.eps.pdf" descr="NEWx-q2-polccdis.new.eps.pdf"/>
          <p:cNvPicPr>
            <a:picLocks noChangeAspect="1"/>
          </p:cNvPicPr>
          <p:nvPr/>
        </p:nvPicPr>
        <p:blipFill>
          <a:blip r:embed="rId2">
            <a:extLst/>
          </a:blip>
          <a:srcRect l="871" t="0" r="0" b="0"/>
          <a:stretch>
            <a:fillRect/>
          </a:stretch>
        </p:blipFill>
        <p:spPr>
          <a:xfrm>
            <a:off x="97807" y="1411532"/>
            <a:ext cx="4447863" cy="3170950"/>
          </a:xfrm>
          <a:prstGeom prst="rect">
            <a:avLst/>
          </a:prstGeom>
          <a:ln w="12700"/>
        </p:spPr>
      </p:pic>
      <p:pic>
        <p:nvPicPr>
          <p:cNvPr id="671" name="NEWxq2plane-xA-EIC.pdf" descr="NEWxq2plane-xA-EIC.pdf"/>
          <p:cNvPicPr>
            <a:picLocks noChangeAspect="1"/>
          </p:cNvPicPr>
          <p:nvPr/>
        </p:nvPicPr>
        <p:blipFill>
          <a:blip r:embed="rId3">
            <a:extLst/>
          </a:blip>
          <a:srcRect l="0" t="3845" r="0" b="3845"/>
          <a:stretch>
            <a:fillRect/>
          </a:stretch>
        </p:blipFill>
        <p:spPr>
          <a:xfrm>
            <a:off x="4578539" y="1400221"/>
            <a:ext cx="4539626" cy="3231809"/>
          </a:xfrm>
          <a:prstGeom prst="rect">
            <a:avLst/>
          </a:prstGeom>
          <a:ln w="12700"/>
        </p:spPr>
      </p:pic>
      <p:sp>
        <p:nvSpPr>
          <p:cNvPr id="672" name="Line"/>
          <p:cNvSpPr/>
          <p:nvPr/>
        </p:nvSpPr>
        <p:spPr>
          <a:xfrm flipV="1">
            <a:off x="808835" y="4074604"/>
            <a:ext cx="1628483" cy="1"/>
          </a:xfrm>
          <a:prstGeom prst="line">
            <a:avLst/>
          </a:prstGeom>
          <a:ln w="50800">
            <a:solidFill>
              <a:srgbClr val="E32400"/>
            </a:solidFill>
            <a:headEnd type="stealth"/>
          </a:ln>
        </p:spPr>
        <p:txBody>
          <a:bodyPr lIns="0" tIns="0" rIns="0" bIns="0"/>
          <a:lstStyle/>
          <a:p>
            <a:pPr/>
          </a:p>
        </p:txBody>
      </p:sp>
      <p:sp>
        <p:nvSpPr>
          <p:cNvPr id="673" name="Line"/>
          <p:cNvSpPr/>
          <p:nvPr/>
        </p:nvSpPr>
        <p:spPr>
          <a:xfrm flipH="1">
            <a:off x="2455970" y="2950857"/>
            <a:ext cx="1" cy="1120328"/>
          </a:xfrm>
          <a:prstGeom prst="line">
            <a:avLst/>
          </a:prstGeom>
          <a:ln w="50800">
            <a:solidFill>
              <a:srgbClr val="002E7A"/>
            </a:solidFill>
            <a:headEnd type="stealth"/>
          </a:ln>
        </p:spPr>
        <p:txBody>
          <a:bodyPr lIns="0" tIns="0" rIns="0" bIns="0"/>
          <a:lstStyle/>
          <a:p>
            <a:pPr/>
          </a:p>
        </p:txBody>
      </p:sp>
      <p:grpSp>
        <p:nvGrpSpPr>
          <p:cNvPr id="677" name="Group"/>
          <p:cNvGrpSpPr/>
          <p:nvPr/>
        </p:nvGrpSpPr>
        <p:grpSpPr>
          <a:xfrm>
            <a:off x="4970546" y="3068128"/>
            <a:ext cx="1853934" cy="944263"/>
            <a:chOff x="-50800" y="-50799"/>
            <a:chExt cx="1853933" cy="944262"/>
          </a:xfrm>
        </p:grpSpPr>
        <p:pic>
          <p:nvPicPr>
            <p:cNvPr id="674" name="Oval" descr="Oval"/>
            <p:cNvPicPr>
              <a:picLocks noChangeAspect="0"/>
            </p:cNvPicPr>
            <p:nvPr/>
          </p:nvPicPr>
          <p:blipFill>
            <a:blip r:embed="rId4">
              <a:extLst/>
            </a:blip>
            <a:stretch>
              <a:fillRect/>
            </a:stretch>
          </p:blipFill>
          <p:spPr>
            <a:xfrm>
              <a:off x="-50800" y="-50800"/>
              <a:ext cx="1853934" cy="944263"/>
            </a:xfrm>
            <a:prstGeom prst="rect">
              <a:avLst/>
            </a:prstGeom>
            <a:effectLst/>
          </p:spPr>
        </p:pic>
        <p:sp>
          <p:nvSpPr>
            <p:cNvPr id="676" name="Low-x…"/>
            <p:cNvSpPr txBox="1"/>
            <p:nvPr/>
          </p:nvSpPr>
          <p:spPr>
            <a:xfrm>
              <a:off x="156087" y="18479"/>
              <a:ext cx="1440160" cy="7024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marL="40639" marR="40639" algn="ctr" defTabSz="914400">
                <a:defRPr sz="1800">
                  <a:solidFill>
                    <a:srgbClr val="021EAA"/>
                  </a:solidFill>
                  <a:uFill>
                    <a:solidFill>
                      <a:srgbClr val="000000"/>
                    </a:solidFill>
                  </a:uFill>
                  <a:latin typeface="+mn-lt"/>
                  <a:ea typeface="+mn-ea"/>
                  <a:cs typeface="+mn-cs"/>
                  <a:sym typeface="Arial"/>
                </a:defRPr>
              </a:pPr>
              <a:r>
                <a:t>Low-x</a:t>
              </a:r>
            </a:p>
            <a:p>
              <a:pPr marL="40639" marR="40639" algn="ctr" defTabSz="914400">
                <a:defRPr i="1" sz="1800">
                  <a:solidFill>
                    <a:srgbClr val="021EAA"/>
                  </a:solidFill>
                  <a:uFill>
                    <a:solidFill>
                      <a:srgbClr val="000000"/>
                    </a:solidFill>
                  </a:uFill>
                  <a:latin typeface="+mn-lt"/>
                  <a:ea typeface="+mn-ea"/>
                  <a:cs typeface="+mn-cs"/>
                  <a:sym typeface="Arial"/>
                </a:defRPr>
              </a:pPr>
              <a:r>
                <a:t>Saturation</a:t>
              </a:r>
            </a:p>
          </p:txBody>
        </p:sp>
      </p:grpSp>
      <p:grpSp>
        <p:nvGrpSpPr>
          <p:cNvPr id="681" name="Group"/>
          <p:cNvGrpSpPr/>
          <p:nvPr/>
        </p:nvGrpSpPr>
        <p:grpSpPr>
          <a:xfrm>
            <a:off x="7136782" y="1232301"/>
            <a:ext cx="2048796" cy="1252869"/>
            <a:chOff x="-5867" y="-50800"/>
            <a:chExt cx="2048795" cy="1252868"/>
          </a:xfrm>
        </p:grpSpPr>
        <p:sp>
          <p:nvSpPr>
            <p:cNvPr id="678" name="Large Q2 Hadronization…"/>
            <p:cNvSpPr txBox="1"/>
            <p:nvPr/>
          </p:nvSpPr>
          <p:spPr>
            <a:xfrm>
              <a:off x="0" y="44592"/>
              <a:ext cx="2042928" cy="10112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marL="40639" marR="40639" algn="ctr" defTabSz="914400">
                <a:defRPr sz="1800">
                  <a:solidFill>
                    <a:srgbClr val="021EAA"/>
                  </a:solidFill>
                  <a:uFill>
                    <a:solidFill>
                      <a:srgbClr val="000000"/>
                    </a:solidFill>
                  </a:uFill>
                  <a:latin typeface="+mn-lt"/>
                  <a:ea typeface="+mn-ea"/>
                  <a:cs typeface="+mn-cs"/>
                  <a:sym typeface="Arial"/>
                </a:defRPr>
              </a:pPr>
              <a:r>
                <a:t>Large Q</a:t>
              </a:r>
              <a:r>
                <a:rPr baseline="31999"/>
                <a:t>2 </a:t>
              </a:r>
              <a:r>
                <a:rPr i="1"/>
                <a:t>Hadronization</a:t>
              </a:r>
              <a:endParaRPr i="1"/>
            </a:p>
            <a:p>
              <a:pPr marL="40639" marR="40639" algn="ctr" defTabSz="914400">
                <a:defRPr i="1" sz="1800">
                  <a:solidFill>
                    <a:srgbClr val="021EAA"/>
                  </a:solidFill>
                  <a:uFill>
                    <a:solidFill>
                      <a:srgbClr val="000000"/>
                    </a:solidFill>
                  </a:uFill>
                  <a:latin typeface="+mn-lt"/>
                  <a:ea typeface="+mn-ea"/>
                  <a:cs typeface="+mn-cs"/>
                  <a:sym typeface="Arial"/>
                </a:defRPr>
              </a:pPr>
              <a:r>
                <a:t>Energy-Loss</a:t>
              </a:r>
            </a:p>
          </p:txBody>
        </p:sp>
        <p:pic>
          <p:nvPicPr>
            <p:cNvPr id="679" name="Oval" descr="Oval"/>
            <p:cNvPicPr>
              <a:picLocks noChangeAspect="0"/>
            </p:cNvPicPr>
            <p:nvPr/>
          </p:nvPicPr>
          <p:blipFill>
            <a:blip r:embed="rId5">
              <a:extLst/>
            </a:blip>
            <a:stretch>
              <a:fillRect/>
            </a:stretch>
          </p:blipFill>
          <p:spPr>
            <a:xfrm>
              <a:off x="-5868" y="-50800"/>
              <a:ext cx="1978464" cy="1252869"/>
            </a:xfrm>
            <a:prstGeom prst="rect">
              <a:avLst/>
            </a:prstGeom>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672"/>
                                        </p:tgtEl>
                                        <p:attrNameLst>
                                          <p:attrName>style.visibility</p:attrName>
                                        </p:attrNameLst>
                                      </p:cBhvr>
                                      <p:to>
                                        <p:strVal val="visible"/>
                                      </p:to>
                                    </p:set>
                                    <p:animEffect filter="wipe(right)" transition="in">
                                      <p:cBhvr>
                                        <p:cTn id="7" dur="100"/>
                                        <p:tgtEl>
                                          <p:spTgt spid="672"/>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4" presetID="22" grpId="2" fill="hold">
                                  <p:stCondLst>
                                    <p:cond delay="0"/>
                                  </p:stCondLst>
                                  <p:iterate type="el" backwards="0">
                                    <p:tmAbs val="0"/>
                                  </p:iterate>
                                  <p:childTnLst>
                                    <p:set>
                                      <p:cBhvr>
                                        <p:cTn id="11" fill="hold"/>
                                        <p:tgtEl>
                                          <p:spTgt spid="673"/>
                                        </p:tgtEl>
                                        <p:attrNameLst>
                                          <p:attrName>style.visibility</p:attrName>
                                        </p:attrNameLst>
                                      </p:cBhvr>
                                      <p:to>
                                        <p:strVal val="visible"/>
                                      </p:to>
                                    </p:set>
                                    <p:animEffect filter="wipe(down)" transition="in">
                                      <p:cBhvr>
                                        <p:cTn id="12" dur="100"/>
                                        <p:tgtEl>
                                          <p:spTgt spid="673"/>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3" fill="hold">
                                  <p:stCondLst>
                                    <p:cond delay="0"/>
                                  </p:stCondLst>
                                  <p:iterate type="el" backwards="0">
                                    <p:tmAbs val="0"/>
                                  </p:iterate>
                                  <p:childTnLst>
                                    <p:set>
                                      <p:cBhvr>
                                        <p:cTn id="16" fill="hold"/>
                                        <p:tgtEl>
                                          <p:spTgt spid="677"/>
                                        </p:tgtEl>
                                        <p:attrNameLst>
                                          <p:attrName>style.visibility</p:attrName>
                                        </p:attrNameLst>
                                      </p:cBhvr>
                                      <p:to>
                                        <p:strVal val="visible"/>
                                      </p:to>
                                    </p:set>
                                  </p:childTnLst>
                                </p:cTn>
                              </p:par>
                            </p:childTnLst>
                          </p:cTn>
                        </p:par>
                        <p:par>
                          <p:cTn id="17" fill="hold">
                            <p:stCondLst>
                              <p:cond delay="0"/>
                            </p:stCondLst>
                            <p:childTnLst>
                              <p:par>
                                <p:cTn id="18" presetClass="entr" nodeType="afterEffect" presetSubtype="0" presetID="1" grpId="4" fill="hold">
                                  <p:stCondLst>
                                    <p:cond delay="0"/>
                                  </p:stCondLst>
                                  <p:iterate type="el" backwards="0">
                                    <p:tmAbs val="0"/>
                                  </p:iterate>
                                  <p:childTnLst>
                                    <p:set>
                                      <p:cBhvr>
                                        <p:cTn id="19" fill="hold"/>
                                        <p:tgtEl>
                                          <p:spTgt spid="68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81" grpId="4"/>
      <p:bldP build="whole" bldLvl="1" animBg="1" rev="0" advAuto="0" spid="672" grpId="1"/>
      <p:bldP build="whole" bldLvl="1" animBg="1" rev="0" advAuto="0" spid="677" grpId="3"/>
      <p:bldP build="whole" bldLvl="1" animBg="1" rev="0" advAuto="0" spid="673" grpId="2"/>
    </p:bldLst>
  </p:timing>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3"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684" name="Requirements: √s and Polarization"/>
          <p:cNvSpPr txBox="1"/>
          <p:nvPr>
            <p:ph type="title"/>
          </p:nvPr>
        </p:nvSpPr>
        <p:spPr>
          <a:xfrm>
            <a:off x="106362" y="31948"/>
            <a:ext cx="8931276" cy="674490"/>
          </a:xfrm>
          <a:prstGeom prst="rect">
            <a:avLst/>
          </a:prstGeom>
        </p:spPr>
        <p:txBody>
          <a:bodyPr/>
          <a:lstStyle/>
          <a:p>
            <a:pPr/>
            <a:r>
              <a:t>Requirements: √s and Polarization</a:t>
            </a:r>
          </a:p>
        </p:txBody>
      </p:sp>
      <p:sp>
        <p:nvSpPr>
          <p:cNvPr id="685" name="Need to reach low-x where gluons dominate (∆G,  ∆Σ range!)…"/>
          <p:cNvSpPr txBox="1"/>
          <p:nvPr>
            <p:ph type="body" sz="half" idx="1"/>
          </p:nvPr>
        </p:nvSpPr>
        <p:spPr>
          <a:xfrm>
            <a:off x="430040" y="5242902"/>
            <a:ext cx="8519664" cy="1473338"/>
          </a:xfrm>
          <a:prstGeom prst="rect">
            <a:avLst/>
          </a:prstGeom>
        </p:spPr>
        <p:txBody>
          <a:bodyPr/>
          <a:lstStyle/>
          <a:p>
            <a:pPr marL="288636" indent="-288636">
              <a:spcBef>
                <a:spcPts val="200"/>
              </a:spcBef>
              <a:defRPr sz="2000"/>
            </a:pPr>
            <a:r>
              <a:t>Need to reach low-x where gluons dominate (∆G,  ∆Σ range!)</a:t>
            </a:r>
          </a:p>
          <a:p>
            <a:pPr marL="288636" indent="-288636">
              <a:spcBef>
                <a:spcPts val="200"/>
              </a:spcBef>
              <a:defRPr sz="2000"/>
            </a:pPr>
            <a:r>
              <a:t>Flexible energies (see also structure functions later)</a:t>
            </a:r>
          </a:p>
          <a:p>
            <a:pPr marL="288636" indent="-288636">
              <a:spcBef>
                <a:spcPts val="200"/>
              </a:spcBef>
              <a:defRPr sz="2000"/>
            </a:pPr>
            <a:r>
              <a:t>Need sufficient lever arm in Q</a:t>
            </a:r>
            <a:r>
              <a:rPr baseline="31999"/>
              <a:t>2</a:t>
            </a:r>
            <a:r>
              <a:t> at </a:t>
            </a:r>
            <a:r>
              <a:rPr b="1"/>
              <a:t>fixed</a:t>
            </a:r>
            <a:r>
              <a:t> x  (evolution eq. along Q</a:t>
            </a:r>
            <a:r>
              <a:rPr baseline="31999"/>
              <a:t>2</a:t>
            </a:r>
            <a:r>
              <a:t> or x)</a:t>
            </a:r>
          </a:p>
          <a:p>
            <a:pPr marL="288636" indent="-288636">
              <a:spcBef>
                <a:spcPts val="200"/>
              </a:spcBef>
              <a:defRPr sz="2000"/>
            </a:pPr>
            <a:r>
              <a:t>Electrons and protons/light nuclei (p, He</a:t>
            </a:r>
            <a:r>
              <a:rPr baseline="31999"/>
              <a:t>3</a:t>
            </a:r>
            <a:r>
              <a:t> or D) highly polarized (70%)</a:t>
            </a:r>
          </a:p>
        </p:txBody>
      </p:sp>
      <p:sp>
        <p:nvSpPr>
          <p:cNvPr id="68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pic>
        <p:nvPicPr>
          <p:cNvPr id="687" name="NEWx-q2-polccdis.new.eps.pdf" descr="NEWx-q2-polccdis.new.eps.pdf"/>
          <p:cNvPicPr>
            <a:picLocks noChangeAspect="1"/>
          </p:cNvPicPr>
          <p:nvPr/>
        </p:nvPicPr>
        <p:blipFill>
          <a:blip r:embed="rId3">
            <a:extLst/>
          </a:blip>
          <a:srcRect l="871" t="0" r="0" b="0"/>
          <a:stretch>
            <a:fillRect/>
          </a:stretch>
        </p:blipFill>
        <p:spPr>
          <a:xfrm>
            <a:off x="751860" y="821407"/>
            <a:ext cx="6243005" cy="4450734"/>
          </a:xfrm>
          <a:prstGeom prst="rect">
            <a:avLst/>
          </a:prstGeom>
          <a:ln w="12700"/>
        </p:spPr>
      </p:pic>
      <p:sp>
        <p:nvSpPr>
          <p:cNvPr id="688" name="polarized…"/>
          <p:cNvSpPr txBox="1"/>
          <p:nvPr/>
        </p:nvSpPr>
        <p:spPr>
          <a:xfrm>
            <a:off x="7201957" y="721448"/>
            <a:ext cx="1561218" cy="8293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0639" marR="40639" defTabSz="914400">
              <a:defRPr sz="2400">
                <a:uFill>
                  <a:solidFill>
                    <a:srgbClr val="000000"/>
                  </a:solidFill>
                </a:uFill>
                <a:latin typeface="+mn-lt"/>
                <a:ea typeface="+mn-ea"/>
                <a:cs typeface="+mn-cs"/>
                <a:sym typeface="Arial"/>
              </a:defRPr>
            </a:pPr>
            <a:r>
              <a:t>polarized </a:t>
            </a:r>
          </a:p>
          <a:p>
            <a:pPr marL="40639" marR="40639" defTabSz="914400">
              <a:defRPr sz="2400">
                <a:uFill>
                  <a:solidFill>
                    <a:srgbClr val="000000"/>
                  </a:solidFill>
                </a:uFill>
                <a:latin typeface="+mn-lt"/>
                <a:ea typeface="+mn-ea"/>
                <a:cs typeface="+mn-cs"/>
                <a:sym typeface="Arial"/>
              </a:defRPr>
            </a:pPr>
            <a:r>
              <a:rPr i="1"/>
              <a:t>ep, </a:t>
            </a:r>
            <a:r>
              <a:rPr>
                <a:latin typeface="Symbol"/>
                <a:ea typeface="Symbol"/>
                <a:cs typeface="Symbol"/>
                <a:sym typeface="Symbol"/>
              </a:rPr>
              <a:t>m</a:t>
            </a:r>
            <a:r>
              <a:rPr i="1"/>
              <a:t>p</a:t>
            </a:r>
            <a:r>
              <a:t>, </a:t>
            </a:r>
            <a:r>
              <a:rPr i="1"/>
              <a:t>pp</a:t>
            </a:r>
          </a:p>
        </p:txBody>
      </p:sp>
      <p:sp>
        <p:nvSpPr>
          <p:cNvPr id="689" name="Line"/>
          <p:cNvSpPr/>
          <p:nvPr/>
        </p:nvSpPr>
        <p:spPr>
          <a:xfrm flipV="1">
            <a:off x="1752433" y="4606131"/>
            <a:ext cx="2329475" cy="1"/>
          </a:xfrm>
          <a:prstGeom prst="line">
            <a:avLst/>
          </a:prstGeom>
          <a:ln w="50800">
            <a:solidFill>
              <a:srgbClr val="E32400"/>
            </a:solidFill>
            <a:headEnd type="stealth"/>
          </a:ln>
        </p:spPr>
        <p:txBody>
          <a:bodyPr lIns="0" tIns="0" rIns="0" bIns="0"/>
          <a:lstStyle/>
          <a:p>
            <a:pPr/>
          </a:p>
        </p:txBody>
      </p:sp>
      <p:sp>
        <p:nvSpPr>
          <p:cNvPr id="690" name="Line"/>
          <p:cNvSpPr/>
          <p:nvPr/>
        </p:nvSpPr>
        <p:spPr>
          <a:xfrm>
            <a:off x="4100560" y="2962688"/>
            <a:ext cx="1" cy="1601925"/>
          </a:xfrm>
          <a:prstGeom prst="line">
            <a:avLst/>
          </a:prstGeom>
          <a:ln w="50800">
            <a:solidFill>
              <a:srgbClr val="002E7A"/>
            </a:solidFill>
            <a:headEnd type="stealth"/>
          </a:ln>
        </p:spPr>
        <p:txBody>
          <a:bodyPr lIns="0" tIns="0" rIns="0" bIns="0"/>
          <a:lstStyle/>
          <a:p>
            <a:pPr/>
          </a:p>
        </p:txBody>
      </p:sp>
      <p:pic>
        <p:nvPicPr>
          <p:cNvPr id="691" name="droppedImage.pdf" descr="droppedImage.pdf"/>
          <p:cNvPicPr>
            <a:picLocks noChangeAspect="1"/>
          </p:cNvPicPr>
          <p:nvPr/>
        </p:nvPicPr>
        <p:blipFill>
          <a:blip r:embed="rId4">
            <a:extLst/>
          </a:blip>
          <a:stretch>
            <a:fillRect/>
          </a:stretch>
        </p:blipFill>
        <p:spPr>
          <a:xfrm>
            <a:off x="7186906" y="4240119"/>
            <a:ext cx="1642120" cy="331742"/>
          </a:xfrm>
          <a:prstGeom prst="rect">
            <a:avLst/>
          </a:prstGeom>
          <a:ln w="12700"/>
        </p:spPr>
      </p:pic>
      <p:grpSp>
        <p:nvGrpSpPr>
          <p:cNvPr id="696" name="Group"/>
          <p:cNvGrpSpPr/>
          <p:nvPr/>
        </p:nvGrpSpPr>
        <p:grpSpPr>
          <a:xfrm>
            <a:off x="1558131" y="1058068"/>
            <a:ext cx="3522327" cy="1876413"/>
            <a:chOff x="0" y="0"/>
            <a:chExt cx="3522326" cy="1876412"/>
          </a:xfrm>
        </p:grpSpPr>
        <p:grpSp>
          <p:nvGrpSpPr>
            <p:cNvPr id="694" name="Group"/>
            <p:cNvGrpSpPr/>
            <p:nvPr/>
          </p:nvGrpSpPr>
          <p:grpSpPr>
            <a:xfrm>
              <a:off x="0" y="0"/>
              <a:ext cx="3522326" cy="1876413"/>
              <a:chOff x="0" y="0"/>
              <a:chExt cx="3522325" cy="1876412"/>
            </a:xfrm>
          </p:grpSpPr>
          <p:sp>
            <p:nvSpPr>
              <p:cNvPr id="692" name="Arrow"/>
              <p:cNvSpPr/>
              <p:nvPr/>
            </p:nvSpPr>
            <p:spPr>
              <a:xfrm rot="14110995">
                <a:off x="2697967" y="1138453"/>
                <a:ext cx="768365" cy="537957"/>
              </a:xfrm>
              <a:prstGeom prst="rightArrow">
                <a:avLst>
                  <a:gd name="adj1" fmla="val 47468"/>
                  <a:gd name="adj2" fmla="val 77348"/>
                </a:avLst>
              </a:prstGeom>
              <a:solidFill>
                <a:srgbClr val="00D2A9"/>
              </a:solidFill>
              <a:ln w="12700" cap="flat">
                <a:solidFill>
                  <a:srgbClr val="000000"/>
                </a:solidFill>
                <a:prstDash val="solid"/>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693" name="Rectangle"/>
              <p:cNvSpPr/>
              <p:nvPr/>
            </p:nvSpPr>
            <p:spPr>
              <a:xfrm>
                <a:off x="0" y="0"/>
                <a:ext cx="2833100" cy="1371213"/>
              </a:xfrm>
              <a:prstGeom prst="rect">
                <a:avLst/>
              </a:prstGeom>
              <a:solidFill>
                <a:srgbClr val="FFFFFF"/>
              </a:solidFill>
              <a:ln w="12700" cap="flat">
                <a:noFill/>
                <a:miter lim="400000"/>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grpSp>
        <p:pic>
          <p:nvPicPr>
            <p:cNvPr id="695" name="Image" descr="Image"/>
            <p:cNvPicPr>
              <a:picLocks noChangeAspect="1"/>
            </p:cNvPicPr>
            <p:nvPr/>
          </p:nvPicPr>
          <p:blipFill>
            <a:blip r:embed="rId5">
              <a:extLst/>
            </a:blip>
            <a:stretch>
              <a:fillRect/>
            </a:stretch>
          </p:blipFill>
          <p:spPr>
            <a:xfrm>
              <a:off x="2324375" y="1118982"/>
              <a:ext cx="403526" cy="331789"/>
            </a:xfrm>
            <a:prstGeom prst="rect">
              <a:avLst/>
            </a:prstGeom>
            <a:ln w="12700" cap="flat">
              <a:noFill/>
              <a:round/>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689"/>
                                        </p:tgtEl>
                                        <p:attrNameLst>
                                          <p:attrName>style.visibility</p:attrName>
                                        </p:attrNameLst>
                                      </p:cBhvr>
                                      <p:to>
                                        <p:strVal val="visible"/>
                                      </p:to>
                                    </p:set>
                                    <p:animEffect filter="wipe(right)" transition="in">
                                      <p:cBhvr>
                                        <p:cTn id="7" dur="100"/>
                                        <p:tgtEl>
                                          <p:spTgt spid="689"/>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0" presetID="1" grpId="2" fill="hold">
                                  <p:stCondLst>
                                    <p:cond delay="0"/>
                                  </p:stCondLst>
                                  <p:iterate type="el" backwards="0">
                                    <p:tmAbs val="0"/>
                                  </p:iterate>
                                  <p:childTnLst>
                                    <p:set>
                                      <p:cBhvr>
                                        <p:cTn id="11" fill="hold"/>
                                        <p:tgtEl>
                                          <p:spTgt spid="69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4" presetID="22" grpId="3" fill="hold">
                                  <p:stCondLst>
                                    <p:cond delay="0"/>
                                  </p:stCondLst>
                                  <p:iterate type="el" backwards="0">
                                    <p:tmAbs val="0"/>
                                  </p:iterate>
                                  <p:childTnLst>
                                    <p:set>
                                      <p:cBhvr>
                                        <p:cTn id="15" fill="hold"/>
                                        <p:tgtEl>
                                          <p:spTgt spid="690"/>
                                        </p:tgtEl>
                                        <p:attrNameLst>
                                          <p:attrName>style.visibility</p:attrName>
                                        </p:attrNameLst>
                                      </p:cBhvr>
                                      <p:to>
                                        <p:strVal val="visible"/>
                                      </p:to>
                                    </p:set>
                                    <p:animEffect filter="wipe(down)" transition="in">
                                      <p:cBhvr>
                                        <p:cTn id="16" dur="100"/>
                                        <p:tgtEl>
                                          <p:spTgt spid="6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96" grpId="2"/>
      <p:bldP build="whole" bldLvl="1" animBg="1" rev="0" advAuto="0" spid="690" grpId="3"/>
      <p:bldP build="whole" bldLvl="1" animBg="1" rev="0" advAuto="0" spid="689" grpId="1"/>
    </p:bldLst>
  </p:timing>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00" name="NEWxq2plane-xA-EIC.pdf" descr="NEWxq2plane-xA-EIC.pdf"/>
          <p:cNvPicPr>
            <a:picLocks noChangeAspect="1"/>
          </p:cNvPicPr>
          <p:nvPr/>
        </p:nvPicPr>
        <p:blipFill>
          <a:blip r:embed="rId2">
            <a:extLst/>
          </a:blip>
          <a:srcRect l="0" t="3845" r="0" b="3845"/>
          <a:stretch>
            <a:fillRect/>
          </a:stretch>
        </p:blipFill>
        <p:spPr>
          <a:xfrm>
            <a:off x="654706" y="810800"/>
            <a:ext cx="6356220" cy="4525063"/>
          </a:xfrm>
          <a:prstGeom prst="rect">
            <a:avLst/>
          </a:prstGeom>
          <a:ln w="12700"/>
        </p:spPr>
      </p:pic>
      <p:sp>
        <p:nvSpPr>
          <p:cNvPr id="701"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702" name="Requirements: √s and Beam Masses"/>
          <p:cNvSpPr txBox="1"/>
          <p:nvPr>
            <p:ph type="title"/>
          </p:nvPr>
        </p:nvSpPr>
        <p:spPr>
          <a:xfrm>
            <a:off x="106362" y="31948"/>
            <a:ext cx="8931276" cy="674490"/>
          </a:xfrm>
          <a:prstGeom prst="rect">
            <a:avLst/>
          </a:prstGeom>
        </p:spPr>
        <p:txBody>
          <a:bodyPr/>
          <a:lstStyle/>
          <a:p>
            <a:pPr/>
            <a:r>
              <a:t>Requirements: √s and Beam Masses</a:t>
            </a:r>
          </a:p>
        </p:txBody>
      </p:sp>
      <p:sp>
        <p:nvSpPr>
          <p:cNvPr id="703" name="Saturation physics needs low-x reach and wide range of nuclei       (A dependence) up to the heaviest A (Qs enhancement): d ➟ U…"/>
          <p:cNvSpPr txBox="1"/>
          <p:nvPr>
            <p:ph type="body" sz="quarter" idx="1"/>
          </p:nvPr>
        </p:nvSpPr>
        <p:spPr>
          <a:xfrm>
            <a:off x="304842" y="5281186"/>
            <a:ext cx="8062828" cy="1426965"/>
          </a:xfrm>
          <a:prstGeom prst="rect">
            <a:avLst/>
          </a:prstGeom>
        </p:spPr>
        <p:txBody>
          <a:bodyPr/>
          <a:lstStyle/>
          <a:p>
            <a:pPr marL="288636" indent="-288636">
              <a:spcBef>
                <a:spcPts val="500"/>
              </a:spcBef>
              <a:defRPr sz="2000"/>
            </a:pPr>
            <a:r>
              <a:t>Saturation physics needs low-x reach and wide range of nuclei       (A dependence) up to the heaviest A (Q</a:t>
            </a:r>
            <a:r>
              <a:rPr baseline="-5999"/>
              <a:t>s </a:t>
            </a:r>
            <a:r>
              <a:t>enhancement): d ➟ U</a:t>
            </a:r>
          </a:p>
          <a:p>
            <a:pPr marL="288636" indent="-288636">
              <a:spcBef>
                <a:spcPts val="500"/>
              </a:spcBef>
              <a:defRPr sz="2000"/>
            </a:pPr>
            <a:r>
              <a:t>Need sufficient lever arm in Q</a:t>
            </a:r>
            <a:r>
              <a:rPr baseline="31999"/>
              <a:t>2</a:t>
            </a:r>
            <a:r>
              <a:t> up to at least x = 10</a:t>
            </a:r>
            <a:r>
              <a:rPr baseline="31999"/>
              <a:t>-3 </a:t>
            </a:r>
            <a:r>
              <a:t>to verify non-linear evolution equations of CGC</a:t>
            </a:r>
          </a:p>
        </p:txBody>
      </p:sp>
      <p:sp>
        <p:nvSpPr>
          <p:cNvPr id="70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sp>
        <p:nvSpPr>
          <p:cNvPr id="705" name="eA, μA, νA…"/>
          <p:cNvSpPr txBox="1"/>
          <p:nvPr/>
        </p:nvSpPr>
        <p:spPr>
          <a:xfrm>
            <a:off x="7181143" y="777556"/>
            <a:ext cx="1760053" cy="8293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0639" marR="40639" defTabSz="914400">
              <a:defRPr sz="2400">
                <a:uFill>
                  <a:solidFill>
                    <a:srgbClr val="000000"/>
                  </a:solidFill>
                </a:uFill>
                <a:latin typeface="+mn-lt"/>
                <a:ea typeface="+mn-ea"/>
                <a:cs typeface="+mn-cs"/>
                <a:sym typeface="Arial"/>
              </a:defRPr>
            </a:pPr>
            <a:r>
              <a:t>eA, </a:t>
            </a:r>
            <a:r>
              <a:rPr>
                <a:latin typeface="Symbol"/>
                <a:ea typeface="Symbol"/>
                <a:cs typeface="Symbol"/>
                <a:sym typeface="Symbol"/>
              </a:rPr>
              <a:t>m</a:t>
            </a:r>
            <a:r>
              <a:t>A, </a:t>
            </a:r>
            <a:r>
              <a:rPr>
                <a:latin typeface="Symbol"/>
                <a:ea typeface="Symbol"/>
                <a:cs typeface="Symbol"/>
                <a:sym typeface="Symbol"/>
              </a:rPr>
              <a:t>n</a:t>
            </a:r>
            <a:r>
              <a:t>A </a:t>
            </a:r>
          </a:p>
          <a:p>
            <a:pPr marL="40639" marR="40639" defTabSz="914400">
              <a:defRPr sz="2400">
                <a:uFill>
                  <a:solidFill>
                    <a:srgbClr val="000000"/>
                  </a:solidFill>
                </a:uFill>
                <a:latin typeface="+mn-lt"/>
                <a:ea typeface="+mn-ea"/>
                <a:cs typeface="+mn-cs"/>
                <a:sym typeface="Arial"/>
              </a:defRPr>
            </a:pPr>
            <a:r>
              <a:t>(A ≥ Fe)</a:t>
            </a:r>
          </a:p>
        </p:txBody>
      </p:sp>
      <p:grpSp>
        <p:nvGrpSpPr>
          <p:cNvPr id="708" name="Group"/>
          <p:cNvGrpSpPr/>
          <p:nvPr/>
        </p:nvGrpSpPr>
        <p:grpSpPr>
          <a:xfrm>
            <a:off x="1525984" y="983059"/>
            <a:ext cx="3449880" cy="1025886"/>
            <a:chOff x="0" y="0"/>
            <a:chExt cx="3449879" cy="1025884"/>
          </a:xfrm>
        </p:grpSpPr>
        <p:sp>
          <p:nvSpPr>
            <p:cNvPr id="706" name="Rectangle"/>
            <p:cNvSpPr/>
            <p:nvPr/>
          </p:nvSpPr>
          <p:spPr>
            <a:xfrm>
              <a:off x="0" y="0"/>
              <a:ext cx="2904970" cy="1025885"/>
            </a:xfrm>
            <a:prstGeom prst="rect">
              <a:avLst/>
            </a:prstGeom>
            <a:solidFill>
              <a:srgbClr val="FFFFFF"/>
            </a:solidFill>
            <a:ln w="12700" cap="flat">
              <a:noFill/>
              <a:miter lim="400000"/>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707" name="Rectangle"/>
            <p:cNvSpPr/>
            <p:nvPr/>
          </p:nvSpPr>
          <p:spPr>
            <a:xfrm>
              <a:off x="2642151" y="180578"/>
              <a:ext cx="807729" cy="544352"/>
            </a:xfrm>
            <a:prstGeom prst="rect">
              <a:avLst/>
            </a:prstGeom>
            <a:solidFill>
              <a:srgbClr val="FFFFFF"/>
            </a:solidFill>
            <a:ln w="12700" cap="flat">
              <a:noFill/>
              <a:miter lim="400000"/>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grpSp>
      <p:grpSp>
        <p:nvGrpSpPr>
          <p:cNvPr id="714" name="Group"/>
          <p:cNvGrpSpPr/>
          <p:nvPr/>
        </p:nvGrpSpPr>
        <p:grpSpPr>
          <a:xfrm>
            <a:off x="3746925" y="842284"/>
            <a:ext cx="2651505" cy="1662007"/>
            <a:chOff x="876300" y="-177800"/>
            <a:chExt cx="2651503" cy="1662005"/>
          </a:xfrm>
        </p:grpSpPr>
        <p:sp>
          <p:nvSpPr>
            <p:cNvPr id="709" name="Shape"/>
            <p:cNvSpPr/>
            <p:nvPr/>
          </p:nvSpPr>
          <p:spPr>
            <a:xfrm>
              <a:off x="1399289" y="26298"/>
              <a:ext cx="1488609" cy="12142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004" y="0"/>
                  </a:moveTo>
                  <a:lnTo>
                    <a:pt x="0" y="19506"/>
                  </a:lnTo>
                  <a:lnTo>
                    <a:pt x="1227" y="21600"/>
                  </a:lnTo>
                  <a:lnTo>
                    <a:pt x="21600" y="1685"/>
                  </a:lnTo>
                  <a:lnTo>
                    <a:pt x="20004" y="0"/>
                  </a:lnTo>
                  <a:close/>
                </a:path>
              </a:pathLst>
            </a:custGeom>
            <a:solidFill>
              <a:srgbClr val="FFFFFF"/>
            </a:solidFill>
            <a:ln w="101600" cap="flat">
              <a:solidFill>
                <a:srgbClr val="FFFFFF"/>
              </a:solidFill>
              <a:prstDash val="solid"/>
              <a:miter lim="400000"/>
            </a:ln>
            <a:effectLst/>
          </p:spPr>
          <p:txBody>
            <a:bodyPr wrap="square" lIns="0" tIns="0" rIns="0" bIns="0" numCol="1" anchor="t">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grpSp>
          <p:nvGrpSpPr>
            <p:cNvPr id="713" name="Group"/>
            <p:cNvGrpSpPr/>
            <p:nvPr/>
          </p:nvGrpSpPr>
          <p:grpSpPr>
            <a:xfrm>
              <a:off x="876300" y="-177801"/>
              <a:ext cx="2651504" cy="1662007"/>
              <a:chOff x="-50799" y="-50800"/>
              <a:chExt cx="2651503" cy="1662005"/>
            </a:xfrm>
          </p:grpSpPr>
          <p:sp>
            <p:nvSpPr>
              <p:cNvPr id="710" name="Large Q2, large ν…"/>
              <p:cNvSpPr txBox="1"/>
              <p:nvPr/>
            </p:nvSpPr>
            <p:spPr>
              <a:xfrm>
                <a:off x="128637" y="212758"/>
                <a:ext cx="2292629" cy="113489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marL="40639" marR="40639" algn="ctr" defTabSz="914400">
                  <a:defRPr sz="2100">
                    <a:solidFill>
                      <a:srgbClr val="021EAA"/>
                    </a:solidFill>
                    <a:uFill>
                      <a:solidFill>
                        <a:srgbClr val="000000"/>
                      </a:solidFill>
                    </a:uFill>
                    <a:latin typeface="+mn-lt"/>
                    <a:ea typeface="+mn-ea"/>
                    <a:cs typeface="+mn-cs"/>
                    <a:sym typeface="Arial"/>
                  </a:defRPr>
                </a:pPr>
                <a:r>
                  <a:t>Large Q</a:t>
                </a:r>
                <a:r>
                  <a:rPr baseline="31999"/>
                  <a:t>2</a:t>
                </a:r>
                <a:r>
                  <a:t>, large </a:t>
                </a:r>
                <a:r>
                  <a:rPr>
                    <a:latin typeface="Symbol"/>
                    <a:ea typeface="Symbol"/>
                    <a:cs typeface="Symbol"/>
                    <a:sym typeface="Symbol"/>
                  </a:rPr>
                  <a:t>n</a:t>
                </a:r>
                <a:endParaRPr>
                  <a:latin typeface="Symbol"/>
                  <a:ea typeface="Symbol"/>
                  <a:cs typeface="Symbol"/>
                  <a:sym typeface="Symbol"/>
                </a:endParaRPr>
              </a:p>
              <a:p>
                <a:pPr marL="40639" marR="40639" algn="ctr" defTabSz="914400">
                  <a:defRPr i="1" sz="2100">
                    <a:solidFill>
                      <a:srgbClr val="021EAA"/>
                    </a:solidFill>
                    <a:uFill>
                      <a:solidFill>
                        <a:srgbClr val="000000"/>
                      </a:solidFill>
                    </a:uFill>
                    <a:latin typeface="+mn-lt"/>
                    <a:ea typeface="+mn-ea"/>
                    <a:cs typeface="+mn-cs"/>
                    <a:sym typeface="Arial"/>
                  </a:defRPr>
                </a:pPr>
                <a:r>
                  <a:t>Hadronization</a:t>
                </a:r>
              </a:p>
              <a:p>
                <a:pPr marL="40639" marR="40639" algn="ctr" defTabSz="914400">
                  <a:defRPr i="1" sz="2100">
                    <a:solidFill>
                      <a:srgbClr val="021EAA"/>
                    </a:solidFill>
                    <a:uFill>
                      <a:solidFill>
                        <a:srgbClr val="000000"/>
                      </a:solidFill>
                    </a:uFill>
                    <a:latin typeface="+mn-lt"/>
                    <a:ea typeface="+mn-ea"/>
                    <a:cs typeface="+mn-cs"/>
                    <a:sym typeface="Arial"/>
                  </a:defRPr>
                </a:pPr>
                <a:r>
                  <a:t>Energy-Loss</a:t>
                </a:r>
              </a:p>
            </p:txBody>
          </p:sp>
          <p:pic>
            <p:nvPicPr>
              <p:cNvPr id="711" name="Oval" descr="Oval"/>
              <p:cNvPicPr>
                <a:picLocks noChangeAspect="0"/>
              </p:cNvPicPr>
              <p:nvPr/>
            </p:nvPicPr>
            <p:blipFill>
              <a:blip r:embed="rId3">
                <a:extLst/>
              </a:blip>
              <a:stretch>
                <a:fillRect/>
              </a:stretch>
            </p:blipFill>
            <p:spPr>
              <a:xfrm>
                <a:off x="-50800" y="-50800"/>
                <a:ext cx="2651504" cy="1662006"/>
              </a:xfrm>
              <a:prstGeom prst="rect">
                <a:avLst/>
              </a:prstGeom>
              <a:effectLst/>
            </p:spPr>
          </p:pic>
        </p:grpSp>
      </p:grpSp>
      <p:grpSp>
        <p:nvGrpSpPr>
          <p:cNvPr id="719" name="Group"/>
          <p:cNvGrpSpPr/>
          <p:nvPr/>
        </p:nvGrpSpPr>
        <p:grpSpPr>
          <a:xfrm>
            <a:off x="1606734" y="3298330"/>
            <a:ext cx="2561996" cy="1265017"/>
            <a:chOff x="-50799" y="25399"/>
            <a:chExt cx="2561994" cy="1265016"/>
          </a:xfrm>
        </p:grpSpPr>
        <p:sp>
          <p:nvSpPr>
            <p:cNvPr id="715" name="Shape"/>
            <p:cNvSpPr/>
            <p:nvPr/>
          </p:nvSpPr>
          <p:spPr>
            <a:xfrm>
              <a:off x="420853" y="348962"/>
              <a:ext cx="1493276" cy="7299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016" y="0"/>
                  </a:moveTo>
                  <a:lnTo>
                    <a:pt x="0" y="17959"/>
                  </a:lnTo>
                  <a:lnTo>
                    <a:pt x="11274" y="21600"/>
                  </a:lnTo>
                  <a:lnTo>
                    <a:pt x="21600" y="19015"/>
                  </a:lnTo>
                  <a:lnTo>
                    <a:pt x="16375" y="213"/>
                  </a:lnTo>
                  <a:lnTo>
                    <a:pt x="7016" y="0"/>
                  </a:lnTo>
                  <a:close/>
                </a:path>
              </a:pathLst>
            </a:custGeom>
            <a:solidFill>
              <a:srgbClr val="F6F6F5"/>
            </a:solidFill>
            <a:ln w="12700" cap="flat">
              <a:noFill/>
              <a:miter lim="400000"/>
            </a:ln>
            <a:effectLst/>
          </p:spPr>
          <p:txBody>
            <a:bodyPr wrap="square" lIns="0" tIns="0" rIns="0" bIns="0" numCol="1" anchor="t">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pic>
          <p:nvPicPr>
            <p:cNvPr id="716" name="Oval" descr="Oval"/>
            <p:cNvPicPr>
              <a:picLocks noChangeAspect="0"/>
            </p:cNvPicPr>
            <p:nvPr/>
          </p:nvPicPr>
          <p:blipFill>
            <a:blip r:embed="rId4">
              <a:extLst/>
            </a:blip>
            <a:stretch>
              <a:fillRect/>
            </a:stretch>
          </p:blipFill>
          <p:spPr>
            <a:xfrm>
              <a:off x="-50800" y="25400"/>
              <a:ext cx="2561996" cy="1265017"/>
            </a:xfrm>
            <a:prstGeom prst="rect">
              <a:avLst/>
            </a:prstGeom>
            <a:effectLst/>
          </p:spPr>
        </p:pic>
        <p:sp>
          <p:nvSpPr>
            <p:cNvPr id="718" name="Low-x…"/>
            <p:cNvSpPr txBox="1"/>
            <p:nvPr/>
          </p:nvSpPr>
          <p:spPr>
            <a:xfrm>
              <a:off x="494039" y="273344"/>
              <a:ext cx="1440160" cy="7024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marL="40639" marR="40639" algn="ctr" defTabSz="914400">
                <a:defRPr sz="2100">
                  <a:solidFill>
                    <a:srgbClr val="021EAA"/>
                  </a:solidFill>
                  <a:uFill>
                    <a:solidFill>
                      <a:srgbClr val="000000"/>
                    </a:solidFill>
                  </a:uFill>
                  <a:latin typeface="+mn-lt"/>
                  <a:ea typeface="+mn-ea"/>
                  <a:cs typeface="+mn-cs"/>
                  <a:sym typeface="Arial"/>
                </a:defRPr>
              </a:pPr>
              <a:r>
                <a:t>Low-x</a:t>
              </a:r>
            </a:p>
            <a:p>
              <a:pPr marL="40639" marR="40639" algn="ctr" defTabSz="914400">
                <a:defRPr i="1" sz="2100">
                  <a:solidFill>
                    <a:srgbClr val="021EAA"/>
                  </a:solidFill>
                  <a:uFill>
                    <a:solidFill>
                      <a:srgbClr val="000000"/>
                    </a:solidFill>
                  </a:uFill>
                  <a:latin typeface="+mn-lt"/>
                  <a:ea typeface="+mn-ea"/>
                  <a:cs typeface="+mn-cs"/>
                  <a:sym typeface="Arial"/>
                </a:defRPr>
              </a:pPr>
              <a:r>
                <a:t>Saturation</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708"/>
                                        </p:tgtEl>
                                        <p:attrNameLst>
                                          <p:attrName>style.visibility</p:attrName>
                                        </p:attrNameLst>
                                      </p:cBhvr>
                                      <p:to>
                                        <p:strVal val="visible"/>
                                      </p:to>
                                    </p:set>
                                  </p:childTnLst>
                                </p:cTn>
                              </p:par>
                            </p:childTnLst>
                          </p:cTn>
                        </p:par>
                        <p:par>
                          <p:cTn id="11" fill="hold">
                            <p:stCondLst>
                              <p:cond delay="0"/>
                            </p:stCondLst>
                            <p:childTnLst>
                              <p:par>
                                <p:cTn id="12" presetClass="entr" nodeType="afterEffect" presetSubtype="0" presetID="1" grpId="3" fill="hold">
                                  <p:stCondLst>
                                    <p:cond delay="0"/>
                                  </p:stCondLst>
                                  <p:iterate type="el" backwards="0">
                                    <p:tmAbs val="0"/>
                                  </p:iterate>
                                  <p:childTnLst>
                                    <p:set>
                                      <p:cBhvr>
                                        <p:cTn id="13" fill="hold"/>
                                        <p:tgtEl>
                                          <p:spTgt spid="71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14" grpId="3"/>
      <p:bldP build="whole" bldLvl="1" animBg="1" rev="0" advAuto="0" spid="719" grpId="1"/>
      <p:bldP build="whole" bldLvl="1" animBg="1" rev="0" advAuto="0" spid="708" grpId="2"/>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0"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151" name="“Static” Quark Model"/>
          <p:cNvSpPr txBox="1"/>
          <p:nvPr>
            <p:ph type="title"/>
          </p:nvPr>
        </p:nvSpPr>
        <p:spPr>
          <a:prstGeom prst="rect">
            <a:avLst/>
          </a:prstGeom>
        </p:spPr>
        <p:txBody>
          <a:bodyPr/>
          <a:lstStyle/>
          <a:p>
            <a:pPr/>
            <a:r>
              <a:t>“Static” Quark Model</a:t>
            </a:r>
          </a:p>
        </p:txBody>
      </p:sp>
      <p:sp>
        <p:nvSpPr>
          <p:cNvPr id="152" name="M. Gell-Mann,…"/>
          <p:cNvSpPr txBox="1"/>
          <p:nvPr>
            <p:ph type="body" sz="quarter" idx="1"/>
          </p:nvPr>
        </p:nvSpPr>
        <p:spPr>
          <a:xfrm>
            <a:off x="6883400" y="762000"/>
            <a:ext cx="2171700" cy="622300"/>
          </a:xfrm>
          <a:prstGeom prst="rect">
            <a:avLst/>
          </a:prstGeom>
        </p:spPr>
        <p:txBody>
          <a:bodyPr/>
          <a:lstStyle/>
          <a:p>
            <a:pPr marL="0" marR="0" defTabSz="457200">
              <a:spcBef>
                <a:spcPts val="0"/>
              </a:spcBef>
              <a:defRPr sz="1700" u="sng">
                <a:uFillTx/>
              </a:defRPr>
            </a:pPr>
            <a:r>
              <a:rPr u="none"/>
              <a:t>M. Gell-Mann,</a:t>
            </a:r>
            <a:endParaRPr u="none"/>
          </a:p>
          <a:p>
            <a:pPr marL="0" marR="0" defTabSz="457200">
              <a:spcBef>
                <a:spcPts val="0"/>
              </a:spcBef>
              <a:defRPr sz="1700" u="sng">
                <a:uFillTx/>
              </a:defRPr>
            </a:pPr>
            <a:r>
              <a:rPr u="none"/>
              <a:t>K. Nishijima  (&gt; 1964)</a:t>
            </a:r>
          </a:p>
        </p:txBody>
      </p:sp>
      <p:sp>
        <p:nvSpPr>
          <p:cNvPr id="153" name="Slide Number"/>
          <p:cNvSpPr txBox="1"/>
          <p:nvPr>
            <p:ph type="sldNum" sz="quarter" idx="2"/>
          </p:nvPr>
        </p:nvSpPr>
        <p:spPr>
          <a:xfrm>
            <a:off x="8738728" y="6553200"/>
            <a:ext cx="312069" cy="304800"/>
          </a:xfrm>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pic>
        <p:nvPicPr>
          <p:cNvPr id="154" name="droppedImage.pdf" descr="droppedImage.pdf"/>
          <p:cNvPicPr>
            <a:picLocks noChangeAspect="1"/>
          </p:cNvPicPr>
          <p:nvPr/>
        </p:nvPicPr>
        <p:blipFill>
          <a:blip r:embed="rId3">
            <a:extLst/>
          </a:blip>
          <a:stretch>
            <a:fillRect/>
          </a:stretch>
        </p:blipFill>
        <p:spPr>
          <a:xfrm>
            <a:off x="828006" y="2781300"/>
            <a:ext cx="7553994" cy="3721100"/>
          </a:xfrm>
          <a:prstGeom prst="rect">
            <a:avLst/>
          </a:prstGeom>
          <a:ln w="12700"/>
        </p:spPr>
      </p:pic>
      <p:sp>
        <p:nvSpPr>
          <p:cNvPr id="155" name="Quarks: spin 1/2 fermions, color charge"/>
          <p:cNvSpPr txBox="1"/>
          <p:nvPr/>
        </p:nvSpPr>
        <p:spPr>
          <a:xfrm>
            <a:off x="254000" y="787400"/>
            <a:ext cx="5474355" cy="4472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914400">
              <a:defRPr sz="2400">
                <a:uFill>
                  <a:solidFill>
                    <a:srgbClr val="000000"/>
                  </a:solidFill>
                </a:uFill>
                <a:latin typeface="+mn-lt"/>
                <a:ea typeface="+mn-ea"/>
                <a:cs typeface="+mn-cs"/>
                <a:sym typeface="Arial"/>
              </a:defRPr>
            </a:lvl1pPr>
          </a:lstStyle>
          <a:p>
            <a:pPr/>
            <a:r>
              <a:t>Quarks: spin 1/2 fermions, color charge</a:t>
            </a:r>
          </a:p>
        </p:txBody>
      </p:sp>
      <p:grpSp>
        <p:nvGrpSpPr>
          <p:cNvPr id="160" name="Group"/>
          <p:cNvGrpSpPr/>
          <p:nvPr/>
        </p:nvGrpSpPr>
        <p:grpSpPr>
          <a:xfrm>
            <a:off x="1955800" y="1282700"/>
            <a:ext cx="1244600" cy="1244600"/>
            <a:chOff x="0" y="0"/>
            <a:chExt cx="1244600" cy="1244600"/>
          </a:xfrm>
        </p:grpSpPr>
        <p:sp>
          <p:nvSpPr>
            <p:cNvPr id="156" name="Circle"/>
            <p:cNvSpPr/>
            <p:nvPr/>
          </p:nvSpPr>
          <p:spPr>
            <a:xfrm>
              <a:off x="0" y="0"/>
              <a:ext cx="1244600" cy="1244600"/>
            </a:xfrm>
            <a:prstGeom prst="ellipse">
              <a:avLst/>
            </a:prstGeom>
            <a:gradFill flip="none" rotWithShape="1">
              <a:gsLst>
                <a:gs pos="0">
                  <a:srgbClr val="FFFFFF">
                    <a:alpha val="70000"/>
                  </a:srgbClr>
                </a:gs>
                <a:gs pos="100000">
                  <a:srgbClr val="C5C5C5">
                    <a:alpha val="70000"/>
                  </a:srgbClr>
                </a:gs>
              </a:gsLst>
              <a:path path="shape">
                <a:fillToRect l="50000" t="50000" r="50000" b="50000"/>
              </a:path>
            </a:gradFill>
            <a:ln w="12700" cap="flat">
              <a:solidFill>
                <a:srgbClr val="000000">
                  <a:alpha val="70000"/>
                </a:srgbClr>
              </a:solidFill>
              <a:prstDash val="solid"/>
              <a:round/>
            </a:ln>
            <a:effectLst/>
          </p:spPr>
          <p:txBody>
            <a:bodyPr wrap="square" lIns="50800" tIns="50800" rIns="50800" bIns="50800" numCol="1" anchor="ctr">
              <a:noAutofit/>
            </a:bodyPr>
            <a:lstStyle/>
            <a:p>
              <a:pPr marL="40639" marR="40639" defTabSz="914400">
                <a:defRPr b="1" sz="10800">
                  <a:uFill>
                    <a:solidFill>
                      <a:srgbClr val="000000"/>
                    </a:solidFill>
                  </a:uFill>
                  <a:latin typeface="Times New Roman"/>
                  <a:ea typeface="Times New Roman"/>
                  <a:cs typeface="Times New Roman"/>
                  <a:sym typeface="Times New Roman"/>
                </a:defRPr>
              </a:pPr>
            </a:p>
          </p:txBody>
        </p:sp>
        <p:sp>
          <p:nvSpPr>
            <p:cNvPr id="157" name="q"/>
            <p:cNvSpPr/>
            <p:nvPr/>
          </p:nvSpPr>
          <p:spPr>
            <a:xfrm>
              <a:off x="165100" y="165100"/>
              <a:ext cx="444500" cy="444500"/>
            </a:xfrm>
            <a:prstGeom prst="ellipse">
              <a:avLst/>
            </a:prstGeom>
            <a:solidFill>
              <a:srgbClr val="669C35"/>
            </a:solidFill>
            <a:ln w="12700" cap="flat">
              <a:solidFill>
                <a:srgbClr val="000000"/>
              </a:solidFill>
              <a:prstDash val="solid"/>
              <a:round/>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40639" marR="40639" algn="ctr" defTabSz="914400">
                <a:defRPr b="1" sz="1800">
                  <a:uFill>
                    <a:solidFill>
                      <a:srgbClr val="000000"/>
                    </a:solidFill>
                  </a:uFill>
                  <a:latin typeface="+mn-lt"/>
                  <a:ea typeface="+mn-ea"/>
                  <a:cs typeface="+mn-cs"/>
                  <a:sym typeface="Arial"/>
                </a:defRPr>
              </a:lvl1pPr>
            </a:lstStyle>
            <a:p>
              <a:pPr/>
              <a:r>
                <a:t>q</a:t>
              </a:r>
            </a:p>
          </p:txBody>
        </p:sp>
        <p:sp>
          <p:nvSpPr>
            <p:cNvPr id="158" name="q"/>
            <p:cNvSpPr/>
            <p:nvPr/>
          </p:nvSpPr>
          <p:spPr>
            <a:xfrm>
              <a:off x="685800" y="304800"/>
              <a:ext cx="444500" cy="444500"/>
            </a:xfrm>
            <a:prstGeom prst="ellipse">
              <a:avLst/>
            </a:prstGeom>
            <a:solidFill>
              <a:srgbClr val="FF2600"/>
            </a:solidFill>
            <a:ln w="12700" cap="flat">
              <a:solidFill>
                <a:srgbClr val="000000"/>
              </a:solidFill>
              <a:prstDash val="solid"/>
              <a:round/>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40639" marR="40639" algn="ctr" defTabSz="914400">
                <a:defRPr b="1" sz="1800">
                  <a:uFill>
                    <a:solidFill>
                      <a:srgbClr val="000000"/>
                    </a:solidFill>
                  </a:uFill>
                  <a:latin typeface="+mn-lt"/>
                  <a:ea typeface="+mn-ea"/>
                  <a:cs typeface="+mn-cs"/>
                  <a:sym typeface="Arial"/>
                </a:defRPr>
              </a:lvl1pPr>
            </a:lstStyle>
            <a:p>
              <a:pPr/>
              <a:r>
                <a:t>q</a:t>
              </a:r>
            </a:p>
          </p:txBody>
        </p:sp>
        <p:sp>
          <p:nvSpPr>
            <p:cNvPr id="159" name="q"/>
            <p:cNvSpPr/>
            <p:nvPr/>
          </p:nvSpPr>
          <p:spPr>
            <a:xfrm>
              <a:off x="317500" y="673100"/>
              <a:ext cx="444500" cy="444500"/>
            </a:xfrm>
            <a:prstGeom prst="ellipse">
              <a:avLst/>
            </a:prstGeom>
            <a:solidFill>
              <a:srgbClr val="0061FF"/>
            </a:solidFill>
            <a:ln w="12700" cap="flat">
              <a:solidFill>
                <a:srgbClr val="000000"/>
              </a:solidFill>
              <a:prstDash val="solid"/>
              <a:round/>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40639" marR="40639" algn="ctr" defTabSz="914400">
                <a:defRPr b="1" sz="1800">
                  <a:uFill>
                    <a:solidFill>
                      <a:srgbClr val="000000"/>
                    </a:solidFill>
                  </a:uFill>
                  <a:latin typeface="+mn-lt"/>
                  <a:ea typeface="+mn-ea"/>
                  <a:cs typeface="+mn-cs"/>
                  <a:sym typeface="Arial"/>
                </a:defRPr>
              </a:lvl1pPr>
            </a:lstStyle>
            <a:p>
              <a:pPr/>
              <a:r>
                <a:t>q</a:t>
              </a:r>
            </a:p>
          </p:txBody>
        </p:sp>
      </p:grpSp>
      <p:sp>
        <p:nvSpPr>
          <p:cNvPr id="161" name="Baryons:"/>
          <p:cNvSpPr txBox="1"/>
          <p:nvPr/>
        </p:nvSpPr>
        <p:spPr>
          <a:xfrm>
            <a:off x="304800" y="1549400"/>
            <a:ext cx="1357769" cy="4472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914400">
              <a:defRPr sz="2400">
                <a:uFill>
                  <a:solidFill>
                    <a:srgbClr val="000000"/>
                  </a:solidFill>
                </a:uFill>
                <a:latin typeface="+mn-lt"/>
                <a:ea typeface="+mn-ea"/>
                <a:cs typeface="+mn-cs"/>
                <a:sym typeface="Arial"/>
              </a:defRPr>
            </a:lvl1pPr>
          </a:lstStyle>
          <a:p>
            <a:pPr/>
            <a:r>
              <a:t>Baryons:</a:t>
            </a:r>
          </a:p>
        </p:txBody>
      </p:sp>
      <p:sp>
        <p:nvSpPr>
          <p:cNvPr id="162" name="Mesons:"/>
          <p:cNvSpPr txBox="1"/>
          <p:nvPr/>
        </p:nvSpPr>
        <p:spPr>
          <a:xfrm>
            <a:off x="3937000" y="1574800"/>
            <a:ext cx="1306870" cy="4472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914400">
              <a:defRPr sz="2400">
                <a:uFill>
                  <a:solidFill>
                    <a:srgbClr val="000000"/>
                  </a:solidFill>
                </a:uFill>
                <a:latin typeface="+mn-lt"/>
                <a:ea typeface="+mn-ea"/>
                <a:cs typeface="+mn-cs"/>
                <a:sym typeface="Arial"/>
              </a:defRPr>
            </a:lvl1pPr>
          </a:lstStyle>
          <a:p>
            <a:pPr/>
            <a:r>
              <a:t>Mesons:</a:t>
            </a:r>
          </a:p>
        </p:txBody>
      </p:sp>
      <p:grpSp>
        <p:nvGrpSpPr>
          <p:cNvPr id="165" name="Group"/>
          <p:cNvGrpSpPr/>
          <p:nvPr/>
        </p:nvGrpSpPr>
        <p:grpSpPr>
          <a:xfrm>
            <a:off x="2057400" y="4140200"/>
            <a:ext cx="3111502" cy="2642097"/>
            <a:chOff x="0" y="0"/>
            <a:chExt cx="3111501" cy="2642096"/>
          </a:xfrm>
        </p:grpSpPr>
        <p:pic>
          <p:nvPicPr>
            <p:cNvPr id="163" name="droppedImage.pdf" descr="droppedImage.pdf"/>
            <p:cNvPicPr>
              <a:picLocks noChangeAspect="1"/>
            </p:cNvPicPr>
            <p:nvPr/>
          </p:nvPicPr>
          <p:blipFill>
            <a:blip r:embed="rId4">
              <a:extLst/>
            </a:blip>
            <a:srcRect l="14982" t="43089" r="4181" b="0"/>
            <a:stretch>
              <a:fillRect/>
            </a:stretch>
          </p:blipFill>
          <p:spPr>
            <a:xfrm>
              <a:off x="0" y="0"/>
              <a:ext cx="3111502" cy="2642097"/>
            </a:xfrm>
            <a:prstGeom prst="rect">
              <a:avLst/>
            </a:prstGeom>
            <a:ln w="12700" cap="flat">
              <a:noFill/>
              <a:round/>
            </a:ln>
            <a:effectLst/>
          </p:spPr>
        </p:pic>
        <p:sp>
          <p:nvSpPr>
            <p:cNvPr id="164" name="Rectangle"/>
            <p:cNvSpPr/>
            <p:nvPr/>
          </p:nvSpPr>
          <p:spPr>
            <a:xfrm>
              <a:off x="241409" y="147528"/>
              <a:ext cx="308469" cy="388938"/>
            </a:xfrm>
            <a:prstGeom prst="rect">
              <a:avLst/>
            </a:prstGeom>
            <a:solidFill>
              <a:srgbClr val="FFFFFF"/>
            </a:solidFill>
            <a:ln w="12700" cap="flat">
              <a:noFill/>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grpSp>
      <p:grpSp>
        <p:nvGrpSpPr>
          <p:cNvPr id="169" name="Group"/>
          <p:cNvGrpSpPr/>
          <p:nvPr/>
        </p:nvGrpSpPr>
        <p:grpSpPr>
          <a:xfrm>
            <a:off x="13750" y="2535708"/>
            <a:ext cx="2805653" cy="2247904"/>
            <a:chOff x="0" y="0"/>
            <a:chExt cx="2805652" cy="2247902"/>
          </a:xfrm>
        </p:grpSpPr>
        <p:pic>
          <p:nvPicPr>
            <p:cNvPr id="166" name="droppedImage.pdf" descr="droppedImage.pdf"/>
            <p:cNvPicPr>
              <a:picLocks noChangeAspect="1"/>
            </p:cNvPicPr>
            <p:nvPr/>
          </p:nvPicPr>
          <p:blipFill>
            <a:blip r:embed="rId4">
              <a:extLst/>
            </a:blip>
            <a:srcRect l="23066" t="1201" r="16376" b="56534"/>
            <a:stretch>
              <a:fillRect/>
            </a:stretch>
          </p:blipFill>
          <p:spPr>
            <a:xfrm>
              <a:off x="135212" y="0"/>
              <a:ext cx="2670441" cy="2247903"/>
            </a:xfrm>
            <a:prstGeom prst="rect">
              <a:avLst/>
            </a:prstGeom>
            <a:ln w="12700" cap="flat">
              <a:noFill/>
              <a:round/>
            </a:ln>
            <a:effectLst/>
          </p:spPr>
        </p:pic>
        <p:sp>
          <p:nvSpPr>
            <p:cNvPr id="167" name="Rectangle"/>
            <p:cNvSpPr/>
            <p:nvPr/>
          </p:nvSpPr>
          <p:spPr>
            <a:xfrm>
              <a:off x="0" y="212805"/>
              <a:ext cx="388735" cy="490144"/>
            </a:xfrm>
            <a:prstGeom prst="rect">
              <a:avLst/>
            </a:prstGeom>
            <a:solidFill>
              <a:srgbClr val="FFFFFF"/>
            </a:solidFill>
            <a:ln w="12700" cap="flat">
              <a:noFill/>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168" name="Rectangle"/>
            <p:cNvSpPr/>
            <p:nvPr/>
          </p:nvSpPr>
          <p:spPr>
            <a:xfrm>
              <a:off x="101409" y="263509"/>
              <a:ext cx="388735" cy="490145"/>
            </a:xfrm>
            <a:prstGeom prst="rect">
              <a:avLst/>
            </a:prstGeom>
            <a:solidFill>
              <a:srgbClr val="FFFFFF"/>
            </a:solidFill>
            <a:ln w="12700" cap="flat">
              <a:noFill/>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grpSp>
      <p:sp>
        <p:nvSpPr>
          <p:cNvPr id="170" name="Eight-fold Way: Account for every hadron we found so far"/>
          <p:cNvSpPr txBox="1"/>
          <p:nvPr/>
        </p:nvSpPr>
        <p:spPr>
          <a:xfrm>
            <a:off x="3022600" y="2501900"/>
            <a:ext cx="3378200" cy="115842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defRPr sz="2400">
                <a:uFill>
                  <a:solidFill>
                    <a:srgbClr val="000000"/>
                  </a:solidFill>
                </a:uFill>
                <a:latin typeface="+mn-lt"/>
                <a:ea typeface="+mn-ea"/>
                <a:cs typeface="+mn-cs"/>
                <a:sym typeface="Arial"/>
              </a:defRPr>
            </a:pPr>
            <a:r>
              <a:rPr>
                <a:solidFill>
                  <a:srgbClr val="032CE2"/>
                </a:solidFill>
                <a:uFill>
                  <a:solidFill>
                    <a:srgbClr val="032CE2"/>
                  </a:solidFill>
                </a:uFill>
              </a:rPr>
              <a:t>Eight-fold Way: </a:t>
            </a:r>
            <a:r>
              <a:t>Account for every hadron we found so far</a:t>
            </a:r>
          </a:p>
        </p:txBody>
      </p:sp>
      <p:grpSp>
        <p:nvGrpSpPr>
          <p:cNvPr id="174" name="Group"/>
          <p:cNvGrpSpPr/>
          <p:nvPr/>
        </p:nvGrpSpPr>
        <p:grpSpPr>
          <a:xfrm>
            <a:off x="4940300" y="4023783"/>
            <a:ext cx="2887409" cy="2857501"/>
            <a:chOff x="0" y="0"/>
            <a:chExt cx="2887408" cy="2857500"/>
          </a:xfrm>
        </p:grpSpPr>
        <p:pic>
          <p:nvPicPr>
            <p:cNvPr id="171" name="droppedImage.pdf" descr="droppedImage.pdf"/>
            <p:cNvPicPr>
              <a:picLocks noChangeAspect="1"/>
            </p:cNvPicPr>
            <p:nvPr/>
          </p:nvPicPr>
          <p:blipFill>
            <a:blip r:embed="rId5">
              <a:extLst/>
            </a:blip>
            <a:srcRect l="26186" t="2072" r="2110" b="47724"/>
            <a:stretch>
              <a:fillRect/>
            </a:stretch>
          </p:blipFill>
          <p:spPr>
            <a:xfrm>
              <a:off x="48939" y="0"/>
              <a:ext cx="2838470" cy="2691652"/>
            </a:xfrm>
            <a:prstGeom prst="rect">
              <a:avLst/>
            </a:prstGeom>
            <a:ln w="12700" cap="flat">
              <a:noFill/>
              <a:round/>
            </a:ln>
            <a:effectLst/>
          </p:spPr>
        </p:pic>
        <p:sp>
          <p:nvSpPr>
            <p:cNvPr id="172" name="Rectangle"/>
            <p:cNvSpPr/>
            <p:nvPr/>
          </p:nvSpPr>
          <p:spPr>
            <a:xfrm>
              <a:off x="0" y="2384422"/>
              <a:ext cx="375200" cy="473079"/>
            </a:xfrm>
            <a:prstGeom prst="rect">
              <a:avLst/>
            </a:prstGeom>
            <a:solidFill>
              <a:srgbClr val="FFFFFF"/>
            </a:solidFill>
            <a:ln w="12700" cap="flat">
              <a:noFill/>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173" name="Rectangle"/>
            <p:cNvSpPr/>
            <p:nvPr/>
          </p:nvSpPr>
          <p:spPr>
            <a:xfrm>
              <a:off x="2463268" y="35344"/>
              <a:ext cx="375201" cy="473079"/>
            </a:xfrm>
            <a:prstGeom prst="rect">
              <a:avLst/>
            </a:prstGeom>
            <a:solidFill>
              <a:srgbClr val="FFFFFF"/>
            </a:solidFill>
            <a:ln w="12700" cap="flat">
              <a:noFill/>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grpSp>
      <p:grpSp>
        <p:nvGrpSpPr>
          <p:cNvPr id="178" name="Group"/>
          <p:cNvGrpSpPr/>
          <p:nvPr/>
        </p:nvGrpSpPr>
        <p:grpSpPr>
          <a:xfrm>
            <a:off x="6261100" y="2032000"/>
            <a:ext cx="2984500" cy="2567671"/>
            <a:chOff x="0" y="0"/>
            <a:chExt cx="2984499" cy="2567670"/>
          </a:xfrm>
        </p:grpSpPr>
        <p:pic>
          <p:nvPicPr>
            <p:cNvPr id="175" name="droppedImage.pdf" descr="droppedImage.pdf"/>
            <p:cNvPicPr>
              <a:picLocks noChangeAspect="1"/>
            </p:cNvPicPr>
            <p:nvPr/>
          </p:nvPicPr>
          <p:blipFill>
            <a:blip r:embed="rId5">
              <a:extLst/>
            </a:blip>
            <a:srcRect l="25052" t="51865" r="2105" b="259"/>
            <a:stretch>
              <a:fillRect/>
            </a:stretch>
          </p:blipFill>
          <p:spPr>
            <a:xfrm>
              <a:off x="66692" y="0"/>
              <a:ext cx="2884462" cy="2567671"/>
            </a:xfrm>
            <a:prstGeom prst="rect">
              <a:avLst/>
            </a:prstGeom>
            <a:ln w="12700" cap="flat">
              <a:noFill/>
              <a:round/>
            </a:ln>
            <a:effectLst/>
          </p:spPr>
        </p:pic>
        <p:sp>
          <p:nvSpPr>
            <p:cNvPr id="176" name="Rectangle"/>
            <p:cNvSpPr/>
            <p:nvPr/>
          </p:nvSpPr>
          <p:spPr>
            <a:xfrm>
              <a:off x="0" y="83365"/>
              <a:ext cx="550216" cy="483524"/>
            </a:xfrm>
            <a:prstGeom prst="rect">
              <a:avLst/>
            </a:prstGeom>
            <a:solidFill>
              <a:srgbClr val="FFFFFF"/>
            </a:solidFill>
            <a:ln w="12700" cap="flat">
              <a:noFill/>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177" name="Rectangle"/>
            <p:cNvSpPr/>
            <p:nvPr/>
          </p:nvSpPr>
          <p:spPr>
            <a:xfrm>
              <a:off x="2567670" y="50019"/>
              <a:ext cx="416830" cy="350138"/>
            </a:xfrm>
            <a:prstGeom prst="rect">
              <a:avLst/>
            </a:prstGeom>
            <a:solidFill>
              <a:srgbClr val="FFFFFF"/>
            </a:solidFill>
            <a:ln w="12700" cap="flat">
              <a:noFill/>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grpSp>
      <p:grpSp>
        <p:nvGrpSpPr>
          <p:cNvPr id="184" name="Group"/>
          <p:cNvGrpSpPr/>
          <p:nvPr/>
        </p:nvGrpSpPr>
        <p:grpSpPr>
          <a:xfrm>
            <a:off x="5511800" y="1257300"/>
            <a:ext cx="1143000" cy="1143000"/>
            <a:chOff x="0" y="0"/>
            <a:chExt cx="1143000" cy="1143000"/>
          </a:xfrm>
        </p:grpSpPr>
        <p:sp>
          <p:nvSpPr>
            <p:cNvPr id="179" name="Circle"/>
            <p:cNvSpPr/>
            <p:nvPr/>
          </p:nvSpPr>
          <p:spPr>
            <a:xfrm>
              <a:off x="0" y="0"/>
              <a:ext cx="1143000" cy="1143000"/>
            </a:xfrm>
            <a:prstGeom prst="ellipse">
              <a:avLst/>
            </a:prstGeom>
            <a:gradFill flip="none" rotWithShape="1">
              <a:gsLst>
                <a:gs pos="0">
                  <a:srgbClr val="FFFFFF">
                    <a:alpha val="70000"/>
                  </a:srgbClr>
                </a:gs>
                <a:gs pos="100000">
                  <a:srgbClr val="C5C5C5">
                    <a:alpha val="70000"/>
                  </a:srgbClr>
                </a:gs>
              </a:gsLst>
              <a:path path="shape">
                <a:fillToRect l="50000" t="50000" r="50000" b="50000"/>
              </a:path>
            </a:gradFill>
            <a:ln w="12700" cap="flat">
              <a:solidFill>
                <a:srgbClr val="000000">
                  <a:alpha val="70000"/>
                </a:srgbClr>
              </a:solidFill>
              <a:prstDash val="solid"/>
              <a:round/>
            </a:ln>
            <a:effectLst/>
          </p:spPr>
          <p:txBody>
            <a:bodyPr wrap="square" lIns="50800" tIns="50800" rIns="50800" bIns="50800" numCol="1" anchor="ctr">
              <a:noAutofit/>
            </a:bodyPr>
            <a:lstStyle/>
            <a:p>
              <a:pPr marL="40639" marR="40639" defTabSz="914400">
                <a:defRPr b="1" sz="10800">
                  <a:uFill>
                    <a:solidFill>
                      <a:srgbClr val="000000"/>
                    </a:solidFill>
                  </a:uFill>
                  <a:latin typeface="Times New Roman"/>
                  <a:ea typeface="Times New Roman"/>
                  <a:cs typeface="Times New Roman"/>
                  <a:sym typeface="Times New Roman"/>
                </a:defRPr>
              </a:pPr>
            </a:p>
          </p:txBody>
        </p:sp>
        <p:sp>
          <p:nvSpPr>
            <p:cNvPr id="180" name="q"/>
            <p:cNvSpPr/>
            <p:nvPr/>
          </p:nvSpPr>
          <p:spPr>
            <a:xfrm>
              <a:off x="114300" y="228600"/>
              <a:ext cx="444500" cy="444500"/>
            </a:xfrm>
            <a:prstGeom prst="ellipse">
              <a:avLst/>
            </a:prstGeom>
            <a:solidFill>
              <a:srgbClr val="0061FF"/>
            </a:solidFill>
            <a:ln w="12700" cap="flat">
              <a:solidFill>
                <a:srgbClr val="000000"/>
              </a:solidFill>
              <a:prstDash val="solid"/>
              <a:round/>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40639" marR="40639" algn="ctr" defTabSz="914400">
                <a:defRPr b="1" sz="1800">
                  <a:uFill>
                    <a:solidFill>
                      <a:srgbClr val="000000"/>
                    </a:solidFill>
                  </a:uFill>
                  <a:latin typeface="+mn-lt"/>
                  <a:ea typeface="+mn-ea"/>
                  <a:cs typeface="+mn-cs"/>
                  <a:sym typeface="Arial"/>
                </a:defRPr>
              </a:lvl1pPr>
            </a:lstStyle>
            <a:p>
              <a:pPr/>
              <a:r>
                <a:t>q</a:t>
              </a:r>
            </a:p>
          </p:txBody>
        </p:sp>
        <p:grpSp>
          <p:nvGrpSpPr>
            <p:cNvPr id="183" name="Group"/>
            <p:cNvGrpSpPr/>
            <p:nvPr/>
          </p:nvGrpSpPr>
          <p:grpSpPr>
            <a:xfrm>
              <a:off x="609600" y="457200"/>
              <a:ext cx="444500" cy="444500"/>
              <a:chOff x="0" y="0"/>
              <a:chExt cx="444500" cy="444500"/>
            </a:xfrm>
          </p:grpSpPr>
          <p:sp>
            <p:nvSpPr>
              <p:cNvPr id="181" name="q"/>
              <p:cNvSpPr/>
              <p:nvPr/>
            </p:nvSpPr>
            <p:spPr>
              <a:xfrm>
                <a:off x="0" y="0"/>
                <a:ext cx="444500" cy="444500"/>
              </a:xfrm>
              <a:prstGeom prst="ellipse">
                <a:avLst/>
              </a:prstGeom>
              <a:solidFill>
                <a:srgbClr val="FFFB00"/>
              </a:solidFill>
              <a:ln w="12700" cap="flat">
                <a:solidFill>
                  <a:srgbClr val="000000"/>
                </a:solidFill>
                <a:prstDash val="solid"/>
                <a:round/>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40639" marR="40639" algn="ctr" defTabSz="914400">
                  <a:defRPr b="1" sz="1800">
                    <a:uFill>
                      <a:solidFill>
                        <a:srgbClr val="000000"/>
                      </a:solidFill>
                    </a:uFill>
                    <a:latin typeface="+mn-lt"/>
                    <a:ea typeface="+mn-ea"/>
                    <a:cs typeface="+mn-cs"/>
                    <a:sym typeface="Arial"/>
                  </a:defRPr>
                </a:lvl1pPr>
              </a:lstStyle>
              <a:p>
                <a:pPr/>
                <a:r>
                  <a:t>q</a:t>
                </a:r>
              </a:p>
            </p:txBody>
          </p:sp>
          <p:sp>
            <p:nvSpPr>
              <p:cNvPr id="182" name="Line"/>
              <p:cNvSpPr/>
              <p:nvPr/>
            </p:nvSpPr>
            <p:spPr>
              <a:xfrm>
                <a:off x="139700" y="114300"/>
                <a:ext cx="165588" cy="1"/>
              </a:xfrm>
              <a:prstGeom prst="line">
                <a:avLst/>
              </a:prstGeom>
              <a:noFill/>
              <a:ln w="38100" cap="flat">
                <a:solidFill>
                  <a:srgbClr val="000000"/>
                </a:solidFill>
                <a:prstDash val="solid"/>
                <a:round/>
              </a:ln>
              <a:effectLst/>
            </p:spPr>
            <p:txBody>
              <a:bodyPr wrap="square" lIns="0" tIns="0" rIns="0" bIns="0" numCol="1" anchor="t">
                <a:noAutofit/>
              </a:bodyPr>
              <a:lstStyle/>
              <a:p>
                <a:pPr/>
              </a:p>
            </p:txBody>
          </p:sp>
        </p:grpSp>
      </p:grpSp>
      <p:grpSp>
        <p:nvGrpSpPr>
          <p:cNvPr id="187" name="Group"/>
          <p:cNvGrpSpPr/>
          <p:nvPr/>
        </p:nvGrpSpPr>
        <p:grpSpPr>
          <a:xfrm>
            <a:off x="1238621" y="1315591"/>
            <a:ext cx="6732765" cy="4724525"/>
            <a:chOff x="0" y="0"/>
            <a:chExt cx="6732764" cy="4724524"/>
          </a:xfrm>
        </p:grpSpPr>
        <p:sp>
          <p:nvSpPr>
            <p:cNvPr id="185" name="Where’s the Dynamics?"/>
            <p:cNvSpPr txBox="1"/>
            <p:nvPr/>
          </p:nvSpPr>
          <p:spPr>
            <a:xfrm>
              <a:off x="0" y="3874635"/>
              <a:ext cx="6732765" cy="849890"/>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190500" tIns="190500" rIns="190500" bIns="190500" numCol="1" anchor="t">
              <a:spAutoFit/>
            </a:bodyPr>
            <a:lstStyle/>
            <a:p>
              <a:pPr marL="40639" marR="40639" algn="ctr" defTabSz="914400">
                <a:defRPr b="1" sz="3300">
                  <a:solidFill>
                    <a:srgbClr val="FFFFFF"/>
                  </a:solidFill>
                  <a:uFill>
                    <a:solidFill>
                      <a:srgbClr val="FFFFFF"/>
                    </a:solidFill>
                  </a:uFill>
                  <a:latin typeface="+mn-lt"/>
                  <a:ea typeface="+mn-ea"/>
                  <a:cs typeface="+mn-cs"/>
                  <a:sym typeface="Arial"/>
                </a:defRPr>
              </a:pPr>
              <a:r>
                <a:rPr>
                  <a:solidFill>
                    <a:srgbClr val="032CE2"/>
                  </a:solidFill>
                  <a:uFill>
                    <a:solidFill>
                      <a:srgbClr val="032CE2"/>
                    </a:solidFill>
                  </a:uFill>
                </a:rPr>
                <a:t>Where’s the</a:t>
              </a:r>
              <a:r>
                <a:t> </a:t>
              </a:r>
              <a:r>
                <a:rPr>
                  <a:solidFill>
                    <a:srgbClr val="E32400"/>
                  </a:solidFill>
                  <a:uFill>
                    <a:solidFill>
                      <a:srgbClr val="E32400"/>
                    </a:solidFill>
                  </a:uFill>
                </a:rPr>
                <a:t>Dynamics</a:t>
              </a:r>
              <a:r>
                <a:rPr>
                  <a:solidFill>
                    <a:srgbClr val="032CE2"/>
                  </a:solidFill>
                  <a:uFill>
                    <a:solidFill>
                      <a:srgbClr val="032CE2"/>
                    </a:solidFill>
                  </a:uFill>
                </a:rPr>
                <a:t>?</a:t>
              </a:r>
            </a:p>
          </p:txBody>
        </p:sp>
        <p:pic>
          <p:nvPicPr>
            <p:cNvPr id="186" name="3531650_dbf0_1024x2000.jpg" descr="3531650_dbf0_1024x2000.jpg"/>
            <p:cNvPicPr>
              <a:picLocks noChangeAspect="1"/>
            </p:cNvPicPr>
            <p:nvPr/>
          </p:nvPicPr>
          <p:blipFill>
            <a:blip r:embed="rId6">
              <a:extLst/>
            </a:blip>
            <a:srcRect l="0" t="4140" r="0" b="18256"/>
            <a:stretch>
              <a:fillRect/>
            </a:stretch>
          </p:blipFill>
          <p:spPr>
            <a:xfrm>
              <a:off x="1279" y="0"/>
              <a:ext cx="6728537" cy="3914857"/>
            </a:xfrm>
            <a:prstGeom prst="rect">
              <a:avLst/>
            </a:prstGeom>
            <a:ln w="12700" cap="flat">
              <a:noFill/>
              <a:round/>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0" presetID="1" grpId="1" fill="hold">
                                  <p:stCondLst>
                                    <p:cond delay="0"/>
                                  </p:stCondLst>
                                  <p:iterate type="el" backwards="0">
                                    <p:tmAbs val="0"/>
                                  </p:iterate>
                                  <p:childTnLst>
                                    <p:set>
                                      <p:cBhvr>
                                        <p:cTn id="6" fill="hold">
                                          <p:stCondLst>
                                            <p:cond delay="0"/>
                                          </p:stCondLst>
                                        </p:cTn>
                                        <p:tgtEl>
                                          <p:spTgt spid="154"/>
                                        </p:tgtEl>
                                        <p:attrNameLst>
                                          <p:attrName>style.visibility</p:attrName>
                                        </p:attrNameLst>
                                      </p:cBhvr>
                                      <p:to>
                                        <p:strVal val="hidden"/>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170"/>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0"/>
                                  </p:stCondLst>
                                  <p:iterate type="el" backwards="0">
                                    <p:tmAbs val="0"/>
                                  </p:iterate>
                                  <p:childTnLst>
                                    <p:set>
                                      <p:cBhvr>
                                        <p:cTn id="12" fill="hold"/>
                                        <p:tgtEl>
                                          <p:spTgt spid="165"/>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4" fill="hold">
                                  <p:stCondLst>
                                    <p:cond delay="0"/>
                                  </p:stCondLst>
                                  <p:iterate type="el" backwards="0">
                                    <p:tmAbs val="0"/>
                                  </p:iterate>
                                  <p:childTnLst>
                                    <p:set>
                                      <p:cBhvr>
                                        <p:cTn id="15" fill="hold"/>
                                        <p:tgtEl>
                                          <p:spTgt spid="169"/>
                                        </p:tgtEl>
                                        <p:attrNameLst>
                                          <p:attrName>style.visibility</p:attrName>
                                        </p:attrNameLst>
                                      </p:cBhvr>
                                      <p:to>
                                        <p:strVal val="visible"/>
                                      </p:to>
                                    </p:set>
                                  </p:childTnLst>
                                </p:cTn>
                              </p:par>
                            </p:childTnLst>
                          </p:cTn>
                        </p:par>
                        <p:par>
                          <p:cTn id="16" fill="hold">
                            <p:stCondLst>
                              <p:cond delay="0"/>
                            </p:stCondLst>
                            <p:childTnLst>
                              <p:par>
                                <p:cTn id="17" presetClass="entr" nodeType="afterEffect" presetSubtype="0" presetID="1" grpId="5" fill="hold">
                                  <p:stCondLst>
                                    <p:cond delay="0"/>
                                  </p:stCondLst>
                                  <p:iterate type="el" backwards="0">
                                    <p:tmAbs val="0"/>
                                  </p:iterate>
                                  <p:childTnLst>
                                    <p:set>
                                      <p:cBhvr>
                                        <p:cTn id="18" fill="hold"/>
                                        <p:tgtEl>
                                          <p:spTgt spid="178"/>
                                        </p:tgtEl>
                                        <p:attrNameLst>
                                          <p:attrName>style.visibility</p:attrName>
                                        </p:attrNameLst>
                                      </p:cBhvr>
                                      <p:to>
                                        <p:strVal val="visible"/>
                                      </p:to>
                                    </p:set>
                                  </p:childTnLst>
                                </p:cTn>
                              </p:par>
                            </p:childTnLst>
                          </p:cTn>
                        </p:par>
                        <p:par>
                          <p:cTn id="19" fill="hold">
                            <p:stCondLst>
                              <p:cond delay="0"/>
                            </p:stCondLst>
                            <p:childTnLst>
                              <p:par>
                                <p:cTn id="20" presetClass="entr" nodeType="afterEffect" presetSubtype="0" presetID="1" grpId="6" fill="hold">
                                  <p:stCondLst>
                                    <p:cond delay="0"/>
                                  </p:stCondLst>
                                  <p:iterate type="el" backwards="0">
                                    <p:tmAbs val="0"/>
                                  </p:iterate>
                                  <p:childTnLst>
                                    <p:set>
                                      <p:cBhvr>
                                        <p:cTn id="21" fill="hold"/>
                                        <p:tgtEl>
                                          <p:spTgt spid="17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Class="entr" nodeType="clickEffect" presetSubtype="16" presetID="23" grpId="7" fill="hold">
                                  <p:stCondLst>
                                    <p:cond delay="0"/>
                                  </p:stCondLst>
                                  <p:iterate type="el" backwards="0">
                                    <p:tmAbs val="0"/>
                                  </p:iterate>
                                  <p:childTnLst>
                                    <p:set>
                                      <p:cBhvr>
                                        <p:cTn id="25" fill="hold"/>
                                        <p:tgtEl>
                                          <p:spTgt spid="187"/>
                                        </p:tgtEl>
                                        <p:attrNameLst>
                                          <p:attrName>style.visibility</p:attrName>
                                        </p:attrNameLst>
                                      </p:cBhvr>
                                      <p:to>
                                        <p:strVal val="visible"/>
                                      </p:to>
                                    </p:set>
                                    <p:anim calcmode="lin" valueType="num">
                                      <p:cBhvr>
                                        <p:cTn id="26" dur="750" fill="hold"/>
                                        <p:tgtEl>
                                          <p:spTgt spid="187"/>
                                        </p:tgtEl>
                                        <p:attrNameLst>
                                          <p:attrName>ppt_w</p:attrName>
                                        </p:attrNameLst>
                                      </p:cBhvr>
                                      <p:tavLst>
                                        <p:tav tm="0">
                                          <p:val>
                                            <p:fltVal val="0"/>
                                          </p:val>
                                        </p:tav>
                                        <p:tav tm="100000">
                                          <p:val>
                                            <p:strVal val="#ppt_w"/>
                                          </p:val>
                                        </p:tav>
                                      </p:tavLst>
                                    </p:anim>
                                    <p:anim calcmode="lin" valueType="num">
                                      <p:cBhvr>
                                        <p:cTn id="27" dur="750" fill="hold"/>
                                        <p:tgtEl>
                                          <p:spTgt spid="18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8" grpId="5"/>
      <p:bldP build="whole" bldLvl="1" animBg="1" rev="0" advAuto="0" spid="187" grpId="7"/>
      <p:bldP build="whole" bldLvl="1" animBg="1" rev="0" advAuto="0" spid="174" grpId="6"/>
      <p:bldP build="whole" bldLvl="1" animBg="1" rev="0" advAuto="0" spid="165" grpId="3"/>
      <p:bldP build="whole" bldLvl="1" animBg="1" rev="0" advAuto="0" spid="169" grpId="4"/>
      <p:bldP build="whole" bldLvl="1" animBg="1" rev="0" advAuto="0" spid="154" grpId="1"/>
      <p:bldP build="whole" bldLvl="1" animBg="1" rev="0" advAuto="0" spid="170" grpId="2"/>
    </p:bldLst>
  </p:timing>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sp>
        <p:nvSpPr>
          <p:cNvPr id="722" name="eA…"/>
          <p:cNvSpPr txBox="1"/>
          <p:nvPr/>
        </p:nvSpPr>
        <p:spPr>
          <a:xfrm>
            <a:off x="1208929" y="1449362"/>
            <a:ext cx="6113116" cy="322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6800"/>
            </a:pPr>
            <a:r>
              <a:t>eA</a:t>
            </a:r>
          </a:p>
          <a:p>
            <a:pPr>
              <a:defRPr b="1" sz="6800"/>
            </a:pPr>
            <a:r>
              <a:t>Diffractive VM Production</a:t>
            </a: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4"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725" name="Key Observables for Saturation"/>
          <p:cNvSpPr txBox="1"/>
          <p:nvPr>
            <p:ph type="title"/>
          </p:nvPr>
        </p:nvSpPr>
        <p:spPr>
          <a:prstGeom prst="rect">
            <a:avLst/>
          </a:prstGeom>
        </p:spPr>
        <p:txBody>
          <a:bodyPr/>
          <a:lstStyle/>
          <a:p>
            <a:pPr/>
            <a:r>
              <a:t>Key Observables for Saturation</a:t>
            </a:r>
          </a:p>
        </p:txBody>
      </p:sp>
      <p:sp>
        <p:nvSpPr>
          <p:cNvPr id="726" name="Body"/>
          <p:cNvSpPr txBox="1"/>
          <p:nvPr>
            <p:ph type="body" idx="1"/>
          </p:nvPr>
        </p:nvSpPr>
        <p:spPr>
          <a:prstGeom prst="rect">
            <a:avLst/>
          </a:prstGeom>
        </p:spPr>
        <p:txBody>
          <a:bodyPr/>
          <a:lstStyle/>
          <a:p>
            <a:pPr/>
          </a:p>
        </p:txBody>
      </p:sp>
      <p:sp>
        <p:nvSpPr>
          <p:cNvPr id="72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sp>
        <p:nvSpPr>
          <p:cNvPr id="728" name="Diffraction:"/>
          <p:cNvSpPr txBox="1"/>
          <p:nvPr/>
        </p:nvSpPr>
        <p:spPr>
          <a:xfrm>
            <a:off x="198782" y="462308"/>
            <a:ext cx="2157970" cy="54407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b="1" sz="3200">
                <a:solidFill>
                  <a:srgbClr val="0000FF"/>
                </a:solidFill>
                <a:effectLst>
                  <a:outerShdw sx="100000" sy="100000" kx="0" ky="0" algn="b" rotWithShape="0" blurRad="38100" dist="38100" dir="2700000">
                    <a:srgbClr val="000000">
                      <a:alpha val="43137"/>
                    </a:srgbClr>
                  </a:outerShdw>
                </a:effectLst>
                <a:latin typeface="Times New Roman"/>
                <a:ea typeface="Times New Roman"/>
                <a:cs typeface="Times New Roman"/>
                <a:sym typeface="Times New Roman"/>
              </a:defRPr>
            </a:lvl1pPr>
          </a:lstStyle>
          <a:p>
            <a:pPr/>
            <a:r>
              <a:t>Diffraction:</a:t>
            </a:r>
          </a:p>
        </p:txBody>
      </p:sp>
      <p:sp>
        <p:nvSpPr>
          <p:cNvPr id="729" name="xIP: Momentum fraction of the “Pomeron” with respect to the hadron.…"/>
          <p:cNvSpPr txBox="1"/>
          <p:nvPr/>
        </p:nvSpPr>
        <p:spPr>
          <a:xfrm>
            <a:off x="293342" y="4778375"/>
            <a:ext cx="8229601" cy="96869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defTabSz="914400">
              <a:defRPr b="1" sz="1800">
                <a:solidFill>
                  <a:srgbClr val="322F31"/>
                </a:solidFill>
                <a:effectLst>
                  <a:outerShdw sx="100000" sy="100000" kx="0" ky="0" algn="b" rotWithShape="0" blurRad="38100" dist="38100" dir="2700000">
                    <a:srgbClr val="000000">
                      <a:alpha val="43137"/>
                    </a:srgbClr>
                  </a:outerShdw>
                </a:effectLst>
                <a:latin typeface="Times New Roman"/>
                <a:ea typeface="Times New Roman"/>
                <a:cs typeface="Times New Roman"/>
                <a:sym typeface="Times New Roman"/>
              </a:defRPr>
            </a:pPr>
            <a:r>
              <a:t>x</a:t>
            </a:r>
            <a:r>
              <a:rPr baseline="-25000"/>
              <a:t>IP</a:t>
            </a:r>
            <a:r>
              <a:t>: Momentum fraction of the </a:t>
            </a:r>
            <a:r>
              <a:t>“</a:t>
            </a:r>
            <a:r>
              <a:t>Pomeron</a:t>
            </a:r>
            <a:r>
              <a:t>”</a:t>
            </a:r>
            <a:r>
              <a:t> with respect to the hadron. </a:t>
            </a:r>
          </a:p>
          <a:p>
            <a:pPr defTabSz="914400">
              <a:defRPr b="1" sz="1800">
                <a:solidFill>
                  <a:srgbClr val="322F31"/>
                </a:solidFill>
                <a:effectLst>
                  <a:outerShdw sx="100000" sy="100000" kx="0" ky="0" algn="b" rotWithShape="0" blurRad="38100" dist="38100" dir="2700000">
                    <a:srgbClr val="000000">
                      <a:alpha val="43137"/>
                    </a:srgbClr>
                  </a:outerShdw>
                </a:effectLst>
                <a:latin typeface="Times New Roman"/>
                <a:ea typeface="Times New Roman"/>
                <a:cs typeface="Times New Roman"/>
                <a:sym typeface="Times New Roman"/>
              </a:defRPr>
            </a:pPr>
            <a:r>
              <a:t>       The rapidity gap between produced  particles and the proton or nucleus is </a:t>
            </a:r>
          </a:p>
          <a:p>
            <a:pPr defTabSz="914400">
              <a:defRPr b="1" sz="1800">
                <a:solidFill>
                  <a:srgbClr val="322F31"/>
                </a:solidFill>
                <a:effectLst>
                  <a:outerShdw sx="100000" sy="100000" kx="0" ky="0" algn="b" rotWithShape="0" blurRad="38100" dist="38100" dir="2700000">
                    <a:srgbClr val="000000">
                      <a:alpha val="43137"/>
                    </a:srgbClr>
                  </a:outerShdw>
                </a:effectLst>
                <a:latin typeface="Times New Roman"/>
                <a:ea typeface="Times New Roman"/>
                <a:cs typeface="Times New Roman"/>
                <a:sym typeface="Times New Roman"/>
              </a:defRPr>
            </a:pPr>
            <a:r>
              <a:t>        </a:t>
            </a:r>
            <a:r>
              <a:rPr>
                <a:solidFill>
                  <a:srgbClr val="0000FF"/>
                </a:solidFill>
              </a:rPr>
              <a:t>Y ~ ln(1/x</a:t>
            </a:r>
            <a:r>
              <a:rPr baseline="-25000">
                <a:solidFill>
                  <a:srgbClr val="0000FF"/>
                </a:solidFill>
              </a:rPr>
              <a:t>IP</a:t>
            </a:r>
            <a:r>
              <a:rPr>
                <a:solidFill>
                  <a:srgbClr val="0000FF"/>
                </a:solidFill>
              </a:rPr>
              <a:t> )</a:t>
            </a:r>
          </a:p>
        </p:txBody>
      </p:sp>
      <p:sp>
        <p:nvSpPr>
          <p:cNvPr id="730" name="MX2: Squared mass is the diffractive final state"/>
          <p:cNvSpPr txBox="1"/>
          <p:nvPr/>
        </p:nvSpPr>
        <p:spPr>
          <a:xfrm>
            <a:off x="293342" y="4200525"/>
            <a:ext cx="8229601" cy="39186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defTabSz="914400">
              <a:defRPr b="1" sz="1800">
                <a:solidFill>
                  <a:srgbClr val="322F31"/>
                </a:solidFill>
                <a:effectLst>
                  <a:outerShdw sx="100000" sy="100000" kx="0" ky="0" algn="b" rotWithShape="0" blurRad="38100" dist="38100" dir="2700000">
                    <a:srgbClr val="000000">
                      <a:alpha val="43137"/>
                    </a:srgbClr>
                  </a:outerShdw>
                </a:effectLst>
                <a:latin typeface="Times New Roman"/>
                <a:ea typeface="Times New Roman"/>
                <a:cs typeface="Times New Roman"/>
                <a:sym typeface="Times New Roman"/>
              </a:defRPr>
            </a:pPr>
            <a:r>
              <a:t>M</a:t>
            </a:r>
            <a:r>
              <a:rPr baseline="-25000"/>
              <a:t>X</a:t>
            </a:r>
            <a:r>
              <a:rPr baseline="30000"/>
              <a:t>2</a:t>
            </a:r>
            <a:r>
              <a:t>: Squared mass is the diffractive final state</a:t>
            </a:r>
          </a:p>
        </p:txBody>
      </p:sp>
      <p:pic>
        <p:nvPicPr>
          <p:cNvPr id="731" name="image67.tif" descr="image67.tif"/>
          <p:cNvPicPr>
            <a:picLocks noChangeAspect="1"/>
          </p:cNvPicPr>
          <p:nvPr/>
        </p:nvPicPr>
        <p:blipFill>
          <a:blip r:embed="rId2">
            <a:extLst/>
          </a:blip>
          <a:stretch>
            <a:fillRect/>
          </a:stretch>
        </p:blipFill>
        <p:spPr>
          <a:xfrm>
            <a:off x="521960" y="517525"/>
            <a:ext cx="3108980" cy="4191000"/>
          </a:xfrm>
          <a:prstGeom prst="rect">
            <a:avLst/>
          </a:prstGeom>
          <a:ln w="12700">
            <a:miter lim="400000"/>
          </a:ln>
        </p:spPr>
      </p:pic>
      <p:sp>
        <p:nvSpPr>
          <p:cNvPr id="732" name="Diffractive events are indicative of a color neutral exchange between the virtual photon and the proton or nucleus over several units in rapidity."/>
          <p:cNvSpPr txBox="1"/>
          <p:nvPr/>
        </p:nvSpPr>
        <p:spPr>
          <a:xfrm>
            <a:off x="4118045" y="2054225"/>
            <a:ext cx="4572001" cy="114852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914400">
              <a:defRPr b="1" sz="1800">
                <a:solidFill>
                  <a:srgbClr val="322F31"/>
                </a:solidFill>
                <a:effectLst>
                  <a:outerShdw sx="100000" sy="100000" kx="0" ky="0" algn="b" rotWithShape="0" blurRad="38100" dist="38100" dir="2700000">
                    <a:srgbClr val="000000">
                      <a:alpha val="43137"/>
                    </a:srgbClr>
                  </a:outerShdw>
                </a:effectLst>
                <a:latin typeface="Times New Roman"/>
                <a:ea typeface="Times New Roman"/>
                <a:cs typeface="Times New Roman"/>
                <a:sym typeface="Times New Roman"/>
              </a:defRPr>
            </a:lvl1pPr>
          </a:lstStyle>
          <a:p>
            <a:pPr/>
            <a:r>
              <a:t>Diffractive events are indicative of a color neutral exchange between the virtual photon and the proton or nucleus over several units in rapidity.</a:t>
            </a: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4"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735" name="3d-Imaging of Nuclei"/>
          <p:cNvSpPr txBox="1"/>
          <p:nvPr>
            <p:ph type="title"/>
          </p:nvPr>
        </p:nvSpPr>
        <p:spPr>
          <a:prstGeom prst="rect">
            <a:avLst/>
          </a:prstGeom>
        </p:spPr>
        <p:txBody>
          <a:bodyPr/>
          <a:lstStyle/>
          <a:p>
            <a:pPr/>
            <a:r>
              <a:t>3d-Imaging of Nuclei</a:t>
            </a:r>
          </a:p>
        </p:txBody>
      </p:sp>
      <p:sp>
        <p:nvSpPr>
          <p:cNvPr id="736" name="Body"/>
          <p:cNvSpPr txBox="1"/>
          <p:nvPr>
            <p:ph type="body" idx="1"/>
          </p:nvPr>
        </p:nvSpPr>
        <p:spPr>
          <a:prstGeom prst="rect">
            <a:avLst/>
          </a:prstGeom>
        </p:spPr>
        <p:txBody>
          <a:bodyPr/>
          <a:lstStyle/>
          <a:p>
            <a:pPr/>
          </a:p>
        </p:txBody>
      </p:sp>
      <p:sp>
        <p:nvSpPr>
          <p:cNvPr id="73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grpSp>
        <p:nvGrpSpPr>
          <p:cNvPr id="740" name="Group"/>
          <p:cNvGrpSpPr/>
          <p:nvPr/>
        </p:nvGrpSpPr>
        <p:grpSpPr>
          <a:xfrm>
            <a:off x="233043" y="1568245"/>
            <a:ext cx="6904378" cy="403555"/>
            <a:chOff x="0" y="0"/>
            <a:chExt cx="6904377" cy="403553"/>
          </a:xfrm>
        </p:grpSpPr>
        <p:sp>
          <p:nvSpPr>
            <p:cNvPr id="738" name="Diffractive vector meson production:"/>
            <p:cNvSpPr txBox="1"/>
            <p:nvPr/>
          </p:nvSpPr>
          <p:spPr>
            <a:xfrm>
              <a:off x="0" y="4926"/>
              <a:ext cx="5064563" cy="393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914400">
                <a:defRPr b="1" sz="1600">
                  <a:solidFill>
                    <a:srgbClr val="322F31"/>
                  </a:solidFill>
                  <a:effectLst>
                    <a:outerShdw sx="100000" sy="100000" kx="0" ky="0" algn="b" rotWithShape="0" blurRad="38100" dist="38100" dir="2700000">
                      <a:srgbClr val="000000">
                        <a:alpha val="43137"/>
                      </a:srgbClr>
                    </a:outerShdw>
                  </a:effectLst>
                  <a:uFill>
                    <a:solidFill>
                      <a:srgbClr val="000000"/>
                    </a:solidFill>
                  </a:uFill>
                  <a:latin typeface="Comic Sans MS"/>
                  <a:ea typeface="Comic Sans MS"/>
                  <a:cs typeface="Comic Sans MS"/>
                  <a:sym typeface="Comic Sans MS"/>
                </a:defRPr>
              </a:lvl1pPr>
            </a:lstStyle>
            <a:p>
              <a:pPr/>
              <a:r>
                <a:t>Diffractive vector meson production:</a:t>
              </a:r>
            </a:p>
          </p:txBody>
        </p:sp>
        <p:sp>
          <p:nvSpPr>
            <p:cNvPr id="739" name="e + Au → e′ + Au′ + J/ψ, φ, ρ"/>
            <p:cNvSpPr txBox="1"/>
            <p:nvPr/>
          </p:nvSpPr>
          <p:spPr>
            <a:xfrm>
              <a:off x="3837327" y="0"/>
              <a:ext cx="3067051" cy="40355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defTabSz="914400">
                <a:defRPr b="1" sz="1600">
                  <a:solidFill>
                    <a:srgbClr val="322F31"/>
                  </a:solidFill>
                  <a:effectLst>
                    <a:outerShdw sx="100000" sy="100000" kx="0" ky="0" algn="b" rotWithShape="0" blurRad="38100" dist="38100" dir="2700000">
                      <a:srgbClr val="000000">
                        <a:alpha val="43137"/>
                      </a:srgbClr>
                    </a:outerShdw>
                  </a:effectLst>
                  <a:uFill>
                    <a:solidFill>
                      <a:srgbClr val="000000"/>
                    </a:solidFill>
                  </a:uFill>
                  <a:latin typeface="Comic Sans MS"/>
                  <a:ea typeface="Comic Sans MS"/>
                  <a:cs typeface="Comic Sans MS"/>
                  <a:sym typeface="Comic Sans MS"/>
                </a:defRPr>
              </a:pPr>
              <a:r>
                <a:t>e + Au → e</a:t>
              </a:r>
              <a:r>
                <a:rPr b="0">
                  <a:latin typeface="Symbol"/>
                  <a:ea typeface="Symbol"/>
                  <a:cs typeface="Symbol"/>
                  <a:sym typeface="Symbol"/>
                </a:rPr>
                <a:t>¢</a:t>
              </a:r>
              <a:r>
                <a:t> + Au</a:t>
              </a:r>
              <a:r>
                <a:rPr b="0">
                  <a:latin typeface="Symbol"/>
                  <a:ea typeface="Symbol"/>
                  <a:cs typeface="Symbol"/>
                  <a:sym typeface="Symbol"/>
                </a:rPr>
                <a:t>¢</a:t>
              </a:r>
              <a:r>
                <a:t> + J/</a:t>
              </a:r>
              <a:r>
                <a:rPr b="0">
                  <a:latin typeface="Symbol"/>
                  <a:ea typeface="Symbol"/>
                  <a:cs typeface="Symbol"/>
                  <a:sym typeface="Symbol"/>
                </a:rPr>
                <a:t>y,</a:t>
              </a:r>
              <a:r>
                <a:t> </a:t>
              </a:r>
              <a:r>
                <a:rPr b="0">
                  <a:latin typeface="Symbol"/>
                  <a:ea typeface="Symbol"/>
                  <a:cs typeface="Symbol"/>
                  <a:sym typeface="Symbol"/>
                </a:rPr>
                <a:t>f, r</a:t>
              </a:r>
            </a:p>
          </p:txBody>
        </p:sp>
      </p:grpSp>
      <p:sp>
        <p:nvSpPr>
          <p:cNvPr id="741" name="Momentum transfer t = |pAu-pAu′|2 conjugate to bT"/>
          <p:cNvSpPr txBox="1"/>
          <p:nvPr/>
        </p:nvSpPr>
        <p:spPr>
          <a:xfrm>
            <a:off x="269329" y="1903532"/>
            <a:ext cx="5465267" cy="39518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285750" marR="41275" indent="-285750" defTabSz="914400">
              <a:buClr>
                <a:srgbClr val="0000FF"/>
              </a:buClr>
              <a:buSzPct val="100000"/>
              <a:buChar char="➢"/>
              <a:defRPr b="1" sz="1600">
                <a:solidFill>
                  <a:srgbClr val="322F31"/>
                </a:solidFill>
                <a:effectLst>
                  <a:outerShdw sx="100000" sy="100000" kx="0" ky="0" algn="b" rotWithShape="0" blurRad="38100" dist="38100" dir="2700000">
                    <a:srgbClr val="000000">
                      <a:alpha val="43137"/>
                    </a:srgbClr>
                  </a:outerShdw>
                </a:effectLst>
                <a:uFill>
                  <a:solidFill>
                    <a:srgbClr val="000000"/>
                  </a:solidFill>
                </a:uFill>
                <a:latin typeface="Comic Sans MS"/>
                <a:ea typeface="Comic Sans MS"/>
                <a:cs typeface="Comic Sans MS"/>
                <a:sym typeface="Comic Sans MS"/>
              </a:defRPr>
            </a:pPr>
            <a:r>
              <a:t>Momentum transfer t = |p</a:t>
            </a:r>
            <a:r>
              <a:rPr baseline="-5998"/>
              <a:t>Au</a:t>
            </a:r>
            <a:r>
              <a:t>-p</a:t>
            </a:r>
            <a:r>
              <a:rPr baseline="-5998"/>
              <a:t>Au</a:t>
            </a:r>
            <a:r>
              <a:rPr b="0" baseline="-5998">
                <a:latin typeface="Symbol"/>
                <a:ea typeface="Symbol"/>
                <a:cs typeface="Symbol"/>
                <a:sym typeface="Symbol"/>
              </a:rPr>
              <a:t>¢</a:t>
            </a:r>
            <a:r>
              <a:t>|</a:t>
            </a:r>
            <a:r>
              <a:rPr baseline="31999"/>
              <a:t>2 </a:t>
            </a:r>
            <a:r>
              <a:t>conjugate to b</a:t>
            </a:r>
            <a:r>
              <a:rPr baseline="-5998"/>
              <a:t>T</a:t>
            </a:r>
            <a:r>
              <a:t> </a:t>
            </a:r>
          </a:p>
        </p:txBody>
      </p:sp>
      <p:sp>
        <p:nvSpPr>
          <p:cNvPr id="742" name="1950-60: Measurement of charge (proton) distribution in nuclei…"/>
          <p:cNvSpPr txBox="1"/>
          <p:nvPr/>
        </p:nvSpPr>
        <p:spPr>
          <a:xfrm>
            <a:off x="176801" y="409850"/>
            <a:ext cx="7603385" cy="977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914400">
              <a:defRPr b="1" sz="1600">
                <a:solidFill>
                  <a:srgbClr val="0000FF"/>
                </a:solidFill>
                <a:effectLst>
                  <a:outerShdw sx="100000" sy="100000" kx="0" ky="0" algn="b" rotWithShape="0" blurRad="38100" dist="38100" dir="2700000">
                    <a:srgbClr val="000000">
                      <a:alpha val="43137"/>
                    </a:srgbClr>
                  </a:outerShdw>
                </a:effectLst>
                <a:uFill>
                  <a:solidFill>
                    <a:srgbClr val="000000"/>
                  </a:solidFill>
                </a:uFill>
                <a:latin typeface="Comic Sans MS"/>
                <a:ea typeface="Comic Sans MS"/>
                <a:cs typeface="Comic Sans MS"/>
                <a:sym typeface="Comic Sans MS"/>
              </a:defRPr>
            </a:pPr>
            <a:r>
              <a:t>1950-60: </a:t>
            </a:r>
            <a:r>
              <a:rPr>
                <a:solidFill>
                  <a:srgbClr val="322F31"/>
                </a:solidFill>
              </a:rPr>
              <a:t>Measurement of charge (proton) distribution in nuclei</a:t>
            </a:r>
          </a:p>
          <a:p>
            <a:pPr defTabSz="914400">
              <a:defRPr b="1" sz="1600">
                <a:solidFill>
                  <a:srgbClr val="0000FF"/>
                </a:solidFill>
                <a:effectLst>
                  <a:outerShdw sx="100000" sy="100000" kx="0" ky="0" algn="b" rotWithShape="0" blurRad="38100" dist="38100" dir="2700000">
                    <a:srgbClr val="000000">
                      <a:alpha val="43137"/>
                    </a:srgbClr>
                  </a:outerShdw>
                </a:effectLst>
                <a:uFill>
                  <a:solidFill>
                    <a:srgbClr val="000000"/>
                  </a:solidFill>
                </a:uFill>
                <a:latin typeface="Comic Sans MS"/>
                <a:ea typeface="Comic Sans MS"/>
                <a:cs typeface="Comic Sans MS"/>
                <a:sym typeface="Comic Sans MS"/>
              </a:defRPr>
            </a:pPr>
            <a:r>
              <a:t>Ongoing:</a:t>
            </a:r>
            <a:r>
              <a:rPr>
                <a:solidFill>
                  <a:srgbClr val="322F31"/>
                </a:solidFill>
              </a:rPr>
              <a:t> Measurement of neutron distribution in nuclei</a:t>
            </a:r>
          </a:p>
          <a:p>
            <a:pPr defTabSz="914400">
              <a:defRPr b="1" sz="1600">
                <a:solidFill>
                  <a:srgbClr val="0000FF"/>
                </a:solidFill>
                <a:effectLst>
                  <a:outerShdw sx="100000" sy="100000" kx="0" ky="0" algn="b" rotWithShape="0" blurRad="38100" dist="38100" dir="2700000">
                    <a:srgbClr val="000000">
                      <a:alpha val="43137"/>
                    </a:srgbClr>
                  </a:outerShdw>
                </a:effectLst>
                <a:uFill>
                  <a:solidFill>
                    <a:srgbClr val="000000"/>
                  </a:solidFill>
                </a:uFill>
                <a:latin typeface="Comic Sans MS"/>
                <a:ea typeface="Comic Sans MS"/>
                <a:cs typeface="Comic Sans MS"/>
                <a:sym typeface="Comic Sans MS"/>
              </a:defRPr>
            </a:pPr>
            <a:r>
              <a:t>EIC ⇒ </a:t>
            </a:r>
            <a:r>
              <a:t>spatial g</a:t>
            </a:r>
            <a:r>
              <a:t>luon distribution in nuclei</a:t>
            </a:r>
            <a:r>
              <a:t> </a:t>
            </a:r>
            <a:r>
              <a:rPr b="0">
                <a:latin typeface="Wingdings"/>
                <a:ea typeface="Wingdings"/>
                <a:cs typeface="Wingdings"/>
                <a:sym typeface="Wingdings"/>
              </a:rPr>
              <a:t> </a:t>
            </a:r>
            <a:r>
              <a:t>Saturated or non-saturated ?</a:t>
            </a:r>
          </a:p>
        </p:txBody>
      </p:sp>
      <p:sp>
        <p:nvSpPr>
          <p:cNvPr id="743" name="Method:"/>
          <p:cNvSpPr txBox="1"/>
          <p:nvPr/>
        </p:nvSpPr>
        <p:spPr>
          <a:xfrm>
            <a:off x="196757" y="1241615"/>
            <a:ext cx="934741" cy="393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914400">
              <a:defRPr b="1" sz="1600">
                <a:solidFill>
                  <a:srgbClr val="322F31"/>
                </a:solidFill>
                <a:effectLst>
                  <a:outerShdw sx="100000" sy="100000" kx="0" ky="0" algn="b" rotWithShape="0" blurRad="38100" dist="38100" dir="2700000">
                    <a:srgbClr val="000000">
                      <a:alpha val="43137"/>
                    </a:srgbClr>
                  </a:outerShdw>
                </a:effectLst>
                <a:uFill>
                  <a:solidFill>
                    <a:srgbClr val="000000"/>
                  </a:solidFill>
                </a:uFill>
                <a:latin typeface="Comic Sans MS"/>
                <a:ea typeface="Comic Sans MS"/>
                <a:cs typeface="Comic Sans MS"/>
                <a:sym typeface="Comic Sans MS"/>
              </a:defRPr>
            </a:lvl1pPr>
          </a:lstStyle>
          <a:p>
            <a:pPr/>
            <a:r>
              <a:t>Method:</a:t>
            </a:r>
          </a:p>
        </p:txBody>
      </p:sp>
      <p:pic>
        <p:nvPicPr>
          <p:cNvPr id="744" name="image73.tif" descr="image73.tif"/>
          <p:cNvPicPr>
            <a:picLocks noChangeAspect="1"/>
          </p:cNvPicPr>
          <p:nvPr/>
        </p:nvPicPr>
        <p:blipFill>
          <a:blip r:embed="rId2">
            <a:extLst/>
          </a:blip>
          <a:stretch>
            <a:fillRect/>
          </a:stretch>
        </p:blipFill>
        <p:spPr>
          <a:xfrm>
            <a:off x="0" y="2393488"/>
            <a:ext cx="4660900" cy="3200401"/>
          </a:xfrm>
          <a:prstGeom prst="rect">
            <a:avLst/>
          </a:prstGeom>
          <a:ln w="12700">
            <a:miter lim="400000"/>
          </a:ln>
        </p:spPr>
      </p:pic>
      <p:pic>
        <p:nvPicPr>
          <p:cNvPr id="745" name="image74.tif" descr="image74.tif"/>
          <p:cNvPicPr>
            <a:picLocks noChangeAspect="1"/>
          </p:cNvPicPr>
          <p:nvPr/>
        </p:nvPicPr>
        <p:blipFill>
          <a:blip r:embed="rId3">
            <a:extLst/>
          </a:blip>
          <a:stretch>
            <a:fillRect/>
          </a:stretch>
        </p:blipFill>
        <p:spPr>
          <a:xfrm>
            <a:off x="4490129" y="2416299"/>
            <a:ext cx="4699001" cy="3098801"/>
          </a:xfrm>
          <a:prstGeom prst="rect">
            <a:avLst/>
          </a:prstGeom>
          <a:ln w="12700">
            <a:miter lim="400000"/>
          </a:ln>
        </p:spPr>
      </p:pic>
      <p:sp>
        <p:nvSpPr>
          <p:cNvPr id="746" name="Only eRHIC has enough phase space to map out the 3d gluon distribution in the  saturation regime"/>
          <p:cNvSpPr txBox="1"/>
          <p:nvPr/>
        </p:nvSpPr>
        <p:spPr>
          <a:xfrm>
            <a:off x="850366" y="5610519"/>
            <a:ext cx="7454349" cy="76429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914400">
              <a:defRPr b="1" sz="2400">
                <a:solidFill>
                  <a:srgbClr val="0000FF"/>
                </a:solidFill>
                <a:effectLst>
                  <a:outerShdw sx="100000" sy="100000" kx="0" ky="0" algn="b" rotWithShape="0" blurRad="38100" dist="38100" dir="2700000">
                    <a:srgbClr val="000000">
                      <a:alpha val="43137"/>
                    </a:srgbClr>
                  </a:outerShdw>
                </a:effectLst>
                <a:latin typeface="Times New Roman"/>
                <a:ea typeface="Times New Roman"/>
                <a:cs typeface="Times New Roman"/>
                <a:sym typeface="Times New Roman"/>
              </a:defRPr>
            </a:lvl1pPr>
          </a:lstStyle>
          <a:p>
            <a:pPr/>
            <a:r>
              <a:t>Only eRHIC has enough phase space to map out the 3d gluon distribution in the  saturation regime</a:t>
            </a:r>
          </a:p>
        </p:txBody>
      </p:sp>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8"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749" name="EIC: Spatial Gluon Distribution from dσ/dt"/>
          <p:cNvSpPr txBox="1"/>
          <p:nvPr>
            <p:ph type="title"/>
          </p:nvPr>
        </p:nvSpPr>
        <p:spPr>
          <a:xfrm>
            <a:off x="106362" y="33352"/>
            <a:ext cx="8931276" cy="664537"/>
          </a:xfrm>
          <a:prstGeom prst="rect">
            <a:avLst/>
          </a:prstGeom>
        </p:spPr>
        <p:txBody>
          <a:bodyPr/>
          <a:lstStyle/>
          <a:p>
            <a:pPr>
              <a:defRPr sz="3400"/>
            </a:pPr>
            <a:r>
              <a:t>EIC: Spatial Gluon Distribution from d</a:t>
            </a:r>
            <a:r>
              <a:rPr>
                <a:latin typeface="Symbol"/>
                <a:ea typeface="Symbol"/>
                <a:cs typeface="Symbol"/>
                <a:sym typeface="Symbol"/>
              </a:rPr>
              <a:t>s</a:t>
            </a:r>
            <a:r>
              <a:t>/d</a:t>
            </a:r>
            <a:r>
              <a:rPr i="1"/>
              <a:t>t</a:t>
            </a:r>
          </a:p>
        </p:txBody>
      </p:sp>
      <p:sp>
        <p:nvSpPr>
          <p:cNvPr id="750" name="Slide Number"/>
          <p:cNvSpPr txBox="1"/>
          <p:nvPr>
            <p:ph type="sldNum" sz="quarter" idx="2"/>
          </p:nvPr>
        </p:nvSpPr>
        <p:spPr>
          <a:xfrm>
            <a:off x="8738728" y="6553200"/>
            <a:ext cx="312069" cy="304800"/>
          </a:xfrm>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grpSp>
        <p:nvGrpSpPr>
          <p:cNvPr id="753" name="Group"/>
          <p:cNvGrpSpPr/>
          <p:nvPr/>
        </p:nvGrpSpPr>
        <p:grpSpPr>
          <a:xfrm>
            <a:off x="138701" y="2486994"/>
            <a:ext cx="8956862" cy="473721"/>
            <a:chOff x="0" y="0"/>
            <a:chExt cx="8956860" cy="473719"/>
          </a:xfrm>
        </p:grpSpPr>
        <p:sp>
          <p:nvSpPr>
            <p:cNvPr id="751" name="Diffractive vector meson production:"/>
            <p:cNvSpPr txBox="1"/>
            <p:nvPr/>
          </p:nvSpPr>
          <p:spPr>
            <a:xfrm>
              <a:off x="0" y="13245"/>
              <a:ext cx="5064562" cy="4472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marL="40639" marR="40639" defTabSz="914400">
                <a:defRPr sz="2400">
                  <a:uFill>
                    <a:solidFill>
                      <a:srgbClr val="000000"/>
                    </a:solidFill>
                  </a:uFill>
                  <a:latin typeface="+mn-lt"/>
                  <a:ea typeface="+mn-ea"/>
                  <a:cs typeface="+mn-cs"/>
                  <a:sym typeface="Arial"/>
                </a:defRPr>
              </a:lvl1pPr>
            </a:lstStyle>
            <a:p>
              <a:pPr/>
              <a:r>
                <a:t>Diffractive vector meson production:</a:t>
              </a:r>
            </a:p>
          </p:txBody>
        </p:sp>
        <p:sp>
          <p:nvSpPr>
            <p:cNvPr id="752" name="e + Au → e′ + Au′ + J/ψ, φ, ρ"/>
            <p:cNvSpPr txBox="1"/>
            <p:nvPr/>
          </p:nvSpPr>
          <p:spPr>
            <a:xfrm>
              <a:off x="4998469" y="0"/>
              <a:ext cx="3958392" cy="4737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marL="40639" marR="40639" defTabSz="914400">
                <a:defRPr sz="2400">
                  <a:uFill>
                    <a:solidFill>
                      <a:srgbClr val="000000"/>
                    </a:solidFill>
                  </a:uFill>
                  <a:latin typeface="+mn-lt"/>
                  <a:ea typeface="+mn-ea"/>
                  <a:cs typeface="+mn-cs"/>
                  <a:sym typeface="Arial"/>
                </a:defRPr>
              </a:pPr>
              <a:r>
                <a:t>e + Au → e</a:t>
              </a:r>
              <a:r>
                <a:rPr>
                  <a:latin typeface="Symbol"/>
                  <a:ea typeface="Symbol"/>
                  <a:cs typeface="Symbol"/>
                  <a:sym typeface="Symbol"/>
                </a:rPr>
                <a:t>¢</a:t>
              </a:r>
              <a:r>
                <a:t> + Au</a:t>
              </a:r>
              <a:r>
                <a:rPr>
                  <a:latin typeface="Symbol"/>
                  <a:ea typeface="Symbol"/>
                  <a:cs typeface="Symbol"/>
                  <a:sym typeface="Symbol"/>
                </a:rPr>
                <a:t>¢</a:t>
              </a:r>
              <a:r>
                <a:t> + J/</a:t>
              </a:r>
              <a:r>
                <a:rPr>
                  <a:latin typeface="Symbol"/>
                  <a:ea typeface="Symbol"/>
                  <a:cs typeface="Symbol"/>
                  <a:sym typeface="Symbol"/>
                </a:rPr>
                <a:t>y,</a:t>
              </a:r>
              <a:r>
                <a:t> </a:t>
              </a:r>
              <a:r>
                <a:rPr>
                  <a:latin typeface="Symbol"/>
                  <a:ea typeface="Symbol"/>
                  <a:cs typeface="Symbol"/>
                  <a:sym typeface="Symbol"/>
                </a:rPr>
                <a:t>f, r</a:t>
              </a:r>
            </a:p>
          </p:txBody>
        </p:sp>
      </p:grpSp>
      <p:sp>
        <p:nvSpPr>
          <p:cNvPr id="754" name="Momentum transfer t = |pAu-pAu′|2 conjugate to bT"/>
          <p:cNvSpPr txBox="1"/>
          <p:nvPr/>
        </p:nvSpPr>
        <p:spPr>
          <a:xfrm>
            <a:off x="138701" y="2911315"/>
            <a:ext cx="6447570" cy="4469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254000" marR="41275" indent="-254000" defTabSz="914400">
              <a:buClr>
                <a:srgbClr val="FF2600"/>
              </a:buClr>
              <a:buSzPct val="150000"/>
              <a:buChar char="•"/>
              <a:defRPr sz="2200">
                <a:uFill>
                  <a:solidFill>
                    <a:srgbClr val="000000"/>
                  </a:solidFill>
                </a:uFill>
                <a:latin typeface="+mn-lt"/>
                <a:ea typeface="+mn-ea"/>
                <a:cs typeface="+mn-cs"/>
                <a:sym typeface="Arial"/>
              </a:defRPr>
            </a:pPr>
            <a:r>
              <a:t>Momentum transfer </a:t>
            </a:r>
            <a:r>
              <a:rPr i="1"/>
              <a:t>t</a:t>
            </a:r>
            <a:r>
              <a:t> = |</a:t>
            </a:r>
            <a:r>
              <a:rPr b="1"/>
              <a:t>p</a:t>
            </a:r>
            <a:r>
              <a:rPr baseline="-5999"/>
              <a:t>Au</a:t>
            </a:r>
            <a:r>
              <a:t>-</a:t>
            </a:r>
            <a:r>
              <a:rPr b="1"/>
              <a:t>p</a:t>
            </a:r>
            <a:r>
              <a:rPr baseline="-5999"/>
              <a:t>Au</a:t>
            </a:r>
            <a:r>
              <a:rPr baseline="-5999">
                <a:latin typeface="Symbol"/>
                <a:ea typeface="Symbol"/>
                <a:cs typeface="Symbol"/>
                <a:sym typeface="Symbol"/>
              </a:rPr>
              <a:t>¢</a:t>
            </a:r>
            <a:r>
              <a:t>|</a:t>
            </a:r>
            <a:r>
              <a:rPr baseline="31999"/>
              <a:t>2 </a:t>
            </a:r>
            <a:r>
              <a:t>conjugate to </a:t>
            </a:r>
            <a:r>
              <a:rPr i="1"/>
              <a:t>b</a:t>
            </a:r>
            <a:r>
              <a:rPr baseline="-5999" i="1"/>
              <a:t>T</a:t>
            </a:r>
            <a:r>
              <a:t> </a:t>
            </a:r>
          </a:p>
        </p:txBody>
      </p:sp>
      <p:sp>
        <p:nvSpPr>
          <p:cNvPr id="755" name="1950-60: Measurement of charge (proton) distribution in nuclei…"/>
          <p:cNvSpPr txBox="1"/>
          <p:nvPr/>
        </p:nvSpPr>
        <p:spPr>
          <a:xfrm>
            <a:off x="241915" y="796660"/>
            <a:ext cx="8660170" cy="11584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0639" marR="40639" defTabSz="914400">
              <a:defRPr sz="2400">
                <a:uFill>
                  <a:solidFill>
                    <a:srgbClr val="000000"/>
                  </a:solidFill>
                </a:uFill>
                <a:latin typeface="+mn-lt"/>
                <a:ea typeface="+mn-ea"/>
                <a:cs typeface="+mn-cs"/>
                <a:sym typeface="Arial"/>
              </a:defRPr>
            </a:pPr>
            <a:r>
              <a:rPr>
                <a:solidFill>
                  <a:srgbClr val="941100"/>
                </a:solidFill>
              </a:rPr>
              <a:t>1950-60:</a:t>
            </a:r>
            <a:r>
              <a:t> Measurement of charge (proton) distribution in nuclei</a:t>
            </a:r>
          </a:p>
          <a:p>
            <a:pPr marL="40639" marR="40639" defTabSz="914400">
              <a:defRPr sz="2400">
                <a:uFill>
                  <a:solidFill>
                    <a:srgbClr val="000000"/>
                  </a:solidFill>
                </a:uFill>
                <a:latin typeface="+mn-lt"/>
                <a:ea typeface="+mn-ea"/>
                <a:cs typeface="+mn-cs"/>
                <a:sym typeface="Arial"/>
              </a:defRPr>
            </a:pPr>
            <a:r>
              <a:rPr>
                <a:solidFill>
                  <a:srgbClr val="941100"/>
                </a:solidFill>
              </a:rPr>
              <a:t>Ongoing:</a:t>
            </a:r>
            <a:r>
              <a:t> Measurement of neutron distribution in nuclei</a:t>
            </a:r>
          </a:p>
          <a:p>
            <a:pPr marL="40639" marR="40639" defTabSz="914400">
              <a:defRPr sz="2400">
                <a:solidFill>
                  <a:srgbClr val="941100"/>
                </a:solidFill>
                <a:uFill>
                  <a:solidFill>
                    <a:srgbClr val="000000"/>
                  </a:solidFill>
                </a:uFill>
                <a:latin typeface="+mn-lt"/>
                <a:ea typeface="+mn-ea"/>
                <a:cs typeface="+mn-cs"/>
                <a:sym typeface="Arial"/>
              </a:defRPr>
            </a:pPr>
            <a:r>
              <a:t>EIC ⇒ Gluon distribution in nuclei</a:t>
            </a:r>
          </a:p>
        </p:txBody>
      </p:sp>
      <p:sp>
        <p:nvSpPr>
          <p:cNvPr id="756" name="Method:"/>
          <p:cNvSpPr txBox="1"/>
          <p:nvPr/>
        </p:nvSpPr>
        <p:spPr>
          <a:xfrm>
            <a:off x="138701" y="2045311"/>
            <a:ext cx="1339910" cy="4472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39" marR="40639" defTabSz="914400">
              <a:defRPr b="1" sz="2400">
                <a:uFill>
                  <a:solidFill>
                    <a:srgbClr val="000000"/>
                  </a:solidFill>
                </a:uFill>
                <a:latin typeface="+mn-lt"/>
                <a:ea typeface="+mn-ea"/>
                <a:cs typeface="+mn-cs"/>
                <a:sym typeface="Arial"/>
              </a:defRPr>
            </a:lvl1pPr>
          </a:lstStyle>
          <a:p>
            <a:pPr/>
            <a:r>
              <a:t>Method:</a:t>
            </a:r>
          </a:p>
        </p:txBody>
      </p:sp>
      <p:pic>
        <p:nvPicPr>
          <p:cNvPr id="757" name="2.26-diff_dsigdt_15x100.pdf.pdf" descr="2.26-diff_dsigdt_15x100.pdf.pdf"/>
          <p:cNvPicPr>
            <a:picLocks noChangeAspect="1"/>
          </p:cNvPicPr>
          <p:nvPr/>
        </p:nvPicPr>
        <p:blipFill>
          <a:blip r:embed="rId3">
            <a:extLst/>
          </a:blip>
          <a:srcRect l="50857" t="0" r="0" b="0"/>
          <a:stretch>
            <a:fillRect/>
          </a:stretch>
        </p:blipFill>
        <p:spPr>
          <a:xfrm>
            <a:off x="4643333" y="1184766"/>
            <a:ext cx="4089758" cy="4082068"/>
          </a:xfrm>
          <a:prstGeom prst="rect">
            <a:avLst/>
          </a:prstGeom>
          <a:ln w="12700"/>
        </p:spPr>
      </p:pic>
      <p:grpSp>
        <p:nvGrpSpPr>
          <p:cNvPr id="761" name="Group"/>
          <p:cNvGrpSpPr/>
          <p:nvPr/>
        </p:nvGrpSpPr>
        <p:grpSpPr>
          <a:xfrm>
            <a:off x="410909" y="1184766"/>
            <a:ext cx="4010383" cy="4082068"/>
            <a:chOff x="0" y="0"/>
            <a:chExt cx="4010381" cy="4082067"/>
          </a:xfrm>
        </p:grpSpPr>
        <p:pic>
          <p:nvPicPr>
            <p:cNvPr id="758" name="2.26-diff_dsigdt_15x100.pdf.pdf" descr="2.26-diff_dsigdt_15x100.pdf.pdf"/>
            <p:cNvPicPr>
              <a:picLocks noChangeAspect="1"/>
            </p:cNvPicPr>
            <p:nvPr/>
          </p:nvPicPr>
          <p:blipFill>
            <a:blip r:embed="rId3">
              <a:extLst/>
            </a:blip>
            <a:srcRect l="0" t="0" r="51810" b="0"/>
            <a:stretch>
              <a:fillRect/>
            </a:stretch>
          </p:blipFill>
          <p:spPr>
            <a:xfrm>
              <a:off x="0" y="0"/>
              <a:ext cx="4010382" cy="4082068"/>
            </a:xfrm>
            <a:prstGeom prst="rect">
              <a:avLst/>
            </a:prstGeom>
            <a:ln w="12700" cap="flat">
              <a:noFill/>
              <a:round/>
            </a:ln>
            <a:effectLst/>
          </p:spPr>
        </p:pic>
        <p:sp>
          <p:nvSpPr>
            <p:cNvPr id="759" name="coherent"/>
            <p:cNvSpPr txBox="1"/>
            <p:nvPr/>
          </p:nvSpPr>
          <p:spPr>
            <a:xfrm>
              <a:off x="2305520" y="2228922"/>
              <a:ext cx="1044562" cy="36082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defRPr sz="1800">
                  <a:solidFill>
                    <a:srgbClr val="941751"/>
                  </a:solidFill>
                  <a:uFill>
                    <a:solidFill>
                      <a:srgbClr val="000000"/>
                    </a:solidFill>
                  </a:uFill>
                  <a:latin typeface="+mn-lt"/>
                  <a:ea typeface="+mn-ea"/>
                  <a:cs typeface="+mn-cs"/>
                  <a:sym typeface="Arial"/>
                </a:defRPr>
              </a:lvl1pPr>
            </a:lstStyle>
            <a:p>
              <a:pPr/>
              <a:r>
                <a:t>coherent</a:t>
              </a:r>
            </a:p>
          </p:txBody>
        </p:sp>
        <p:sp>
          <p:nvSpPr>
            <p:cNvPr id="760" name="incoherent"/>
            <p:cNvSpPr txBox="1"/>
            <p:nvPr/>
          </p:nvSpPr>
          <p:spPr>
            <a:xfrm rot="154964">
              <a:off x="2623020" y="1695522"/>
              <a:ext cx="1222486" cy="36082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defRPr sz="1800">
                  <a:solidFill>
                    <a:srgbClr val="941100"/>
                  </a:solidFill>
                  <a:uFill>
                    <a:solidFill>
                      <a:srgbClr val="000000"/>
                    </a:solidFill>
                  </a:uFill>
                  <a:latin typeface="+mn-lt"/>
                  <a:ea typeface="+mn-ea"/>
                  <a:cs typeface="+mn-cs"/>
                  <a:sym typeface="Arial"/>
                </a:defRPr>
              </a:lvl1pPr>
            </a:lstStyle>
            <a:p>
              <a:pPr/>
              <a:r>
                <a:t>incoherent</a:t>
              </a:r>
            </a:p>
          </p:txBody>
        </p:sp>
      </p:grpSp>
      <p:sp>
        <p:nvSpPr>
          <p:cNvPr id="762" name="dσ/dt: diffractive pattern known from wave optics…"/>
          <p:cNvSpPr txBox="1"/>
          <p:nvPr>
            <p:ph type="body" sz="half" idx="1"/>
          </p:nvPr>
        </p:nvSpPr>
        <p:spPr>
          <a:xfrm>
            <a:off x="87285" y="5202386"/>
            <a:ext cx="8763001" cy="1566714"/>
          </a:xfrm>
          <a:prstGeom prst="rect">
            <a:avLst/>
          </a:prstGeom>
        </p:spPr>
        <p:txBody>
          <a:bodyPr/>
          <a:lstStyle/>
          <a:p>
            <a:pPr lvl="1">
              <a:spcBef>
                <a:spcPts val="0"/>
              </a:spcBef>
              <a:defRPr sz="2400"/>
            </a:pPr>
            <a:r>
              <a:t>d</a:t>
            </a:r>
            <a:r>
              <a:rPr>
                <a:latin typeface="Symbol"/>
                <a:ea typeface="Symbol"/>
                <a:cs typeface="Symbol"/>
                <a:sym typeface="Symbol"/>
              </a:rPr>
              <a:t>s</a:t>
            </a:r>
            <a:r>
              <a:t>/d</a:t>
            </a:r>
            <a:r>
              <a:rPr i="1"/>
              <a:t>t:</a:t>
            </a:r>
            <a:r>
              <a:t> diffractive pattern known from wave optics</a:t>
            </a:r>
          </a:p>
          <a:p>
            <a:pPr lvl="1">
              <a:spcBef>
                <a:spcPts val="0"/>
              </a:spcBef>
              <a:defRPr sz="2400"/>
            </a:pPr>
            <a:r>
              <a:rPr>
                <a:latin typeface="Symbol"/>
                <a:ea typeface="Symbol"/>
                <a:cs typeface="Symbol"/>
                <a:sym typeface="Symbol"/>
              </a:rPr>
              <a:t>f </a:t>
            </a:r>
            <a:r>
              <a:t>sensitive to saturation effects, smaller J/</a:t>
            </a:r>
            <a:r>
              <a:rPr>
                <a:latin typeface="Symbol"/>
                <a:ea typeface="Symbol"/>
                <a:cs typeface="Symbol"/>
                <a:sym typeface="Symbol"/>
              </a:rPr>
              <a:t>y </a:t>
            </a:r>
            <a:r>
              <a:t>shows no effect</a:t>
            </a:r>
          </a:p>
          <a:p>
            <a:pPr lvl="1">
              <a:spcBef>
                <a:spcPts val="0"/>
              </a:spcBef>
              <a:defRPr sz="2400"/>
            </a:pPr>
            <a:r>
              <a:t>J/</a:t>
            </a:r>
            <a:r>
              <a:rPr>
                <a:latin typeface="Symbol"/>
                <a:ea typeface="Symbol"/>
                <a:cs typeface="Symbol"/>
                <a:sym typeface="Symbol"/>
              </a:rPr>
              <a:t>y</a:t>
            </a:r>
            <a:r>
              <a:t> perfectly suited to extract source distribution</a:t>
            </a:r>
          </a:p>
        </p:txBody>
      </p:sp>
      <p:grpSp>
        <p:nvGrpSpPr>
          <p:cNvPr id="767" name="Group"/>
          <p:cNvGrpSpPr/>
          <p:nvPr/>
        </p:nvGrpSpPr>
        <p:grpSpPr>
          <a:xfrm>
            <a:off x="4611140" y="2763848"/>
            <a:ext cx="4407226" cy="2313006"/>
            <a:chOff x="51734" y="77100"/>
            <a:chExt cx="4407224" cy="2313005"/>
          </a:xfrm>
        </p:grpSpPr>
        <p:grpSp>
          <p:nvGrpSpPr>
            <p:cNvPr id="765" name="Group"/>
            <p:cNvGrpSpPr/>
            <p:nvPr/>
          </p:nvGrpSpPr>
          <p:grpSpPr>
            <a:xfrm>
              <a:off x="51734" y="77100"/>
              <a:ext cx="4407226" cy="2313006"/>
              <a:chOff x="51734" y="77100"/>
              <a:chExt cx="4407224" cy="2313005"/>
            </a:xfrm>
          </p:grpSpPr>
          <p:pic>
            <p:nvPicPr>
              <p:cNvPr id="763" name="source_all.pdf" descr="source_all.pdf"/>
              <p:cNvPicPr>
                <a:picLocks noChangeAspect="1"/>
              </p:cNvPicPr>
              <p:nvPr/>
            </p:nvPicPr>
            <p:blipFill>
              <a:blip r:embed="rId4">
                <a:extLst/>
              </a:blip>
              <a:srcRect l="0" t="0" r="50437" b="50689"/>
              <a:stretch>
                <a:fillRect/>
              </a:stretch>
            </p:blipFill>
            <p:spPr>
              <a:xfrm>
                <a:off x="51735" y="77100"/>
                <a:ext cx="4407225" cy="2313006"/>
              </a:xfrm>
              <a:prstGeom prst="rect">
                <a:avLst/>
              </a:prstGeom>
              <a:ln w="12700" cap="flat">
                <a:noFill/>
                <a:round/>
              </a:ln>
              <a:effectLst/>
            </p:spPr>
          </p:pic>
          <p:sp>
            <p:nvSpPr>
              <p:cNvPr id="764" name="Rectangle"/>
              <p:cNvSpPr/>
              <p:nvPr/>
            </p:nvSpPr>
            <p:spPr>
              <a:xfrm>
                <a:off x="745301" y="154200"/>
                <a:ext cx="308402" cy="282701"/>
              </a:xfrm>
              <a:prstGeom prst="rect">
                <a:avLst/>
              </a:prstGeom>
              <a:solidFill>
                <a:srgbClr val="FFFFFF"/>
              </a:solidFill>
              <a:ln w="12700" cap="flat">
                <a:noFill/>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grpSp>
        <p:sp>
          <p:nvSpPr>
            <p:cNvPr id="766" name="PRC 87 (2013) 024913"/>
            <p:cNvSpPr txBox="1"/>
            <p:nvPr/>
          </p:nvSpPr>
          <p:spPr>
            <a:xfrm>
              <a:off x="1670717" y="1475433"/>
              <a:ext cx="1765199" cy="44575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marL="40639" marR="40639" defTabSz="914400">
                <a:defRPr sz="1300">
                  <a:solidFill>
                    <a:srgbClr val="008F00"/>
                  </a:solidFill>
                  <a:uFill>
                    <a:solidFill>
                      <a:srgbClr val="000000"/>
                    </a:solidFill>
                  </a:uFill>
                  <a:latin typeface="+mn-lt"/>
                  <a:ea typeface="+mn-ea"/>
                  <a:cs typeface="+mn-cs"/>
                  <a:sym typeface="Arial"/>
                </a:defRPr>
              </a:lvl1pPr>
            </a:lstStyle>
            <a:p>
              <a:pPr/>
              <a:r>
                <a:t>PRC 87 (2013) 024913</a:t>
              </a:r>
            </a:p>
          </p:txBody>
        </p:sp>
      </p:grpSp>
      <p:sp>
        <p:nvSpPr>
          <p:cNvPr id="768" name="Converges to input F(b) rapidly: |t| &lt; 0.1 almost enough…"/>
          <p:cNvSpPr txBox="1"/>
          <p:nvPr/>
        </p:nvSpPr>
        <p:spPr>
          <a:xfrm>
            <a:off x="350072" y="5252225"/>
            <a:ext cx="8161227" cy="14416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54000" marR="41275" indent="-254000" defTabSz="914400">
              <a:buClr>
                <a:srgbClr val="FF2600"/>
              </a:buClr>
              <a:buSzPct val="150000"/>
              <a:buChar char="•"/>
              <a:defRPr sz="2200">
                <a:uFill>
                  <a:solidFill>
                    <a:srgbClr val="000000"/>
                  </a:solidFill>
                </a:uFill>
                <a:latin typeface="+mn-lt"/>
                <a:ea typeface="+mn-ea"/>
                <a:cs typeface="+mn-cs"/>
                <a:sym typeface="Arial"/>
              </a:defRPr>
            </a:pPr>
            <a:r>
              <a:t>Converges to input F(b) rapidly: |</a:t>
            </a:r>
            <a:r>
              <a:rPr i="1"/>
              <a:t>t</a:t>
            </a:r>
            <a:r>
              <a:t>| &lt; 0.1 almost enough</a:t>
            </a:r>
          </a:p>
          <a:p>
            <a:pPr marL="254000" marR="41275" indent="-254000" defTabSz="914400">
              <a:buClr>
                <a:srgbClr val="FF2600"/>
              </a:buClr>
              <a:buSzPct val="150000"/>
              <a:buChar char="•"/>
              <a:defRPr sz="2200">
                <a:uFill>
                  <a:solidFill>
                    <a:srgbClr val="000000"/>
                  </a:solidFill>
                </a:uFill>
                <a:latin typeface="+mn-lt"/>
                <a:ea typeface="+mn-ea"/>
                <a:cs typeface="+mn-cs"/>
                <a:sym typeface="Arial"/>
              </a:defRPr>
            </a:pPr>
            <a:r>
              <a:rPr>
                <a:solidFill>
                  <a:srgbClr val="941100"/>
                </a:solidFill>
              </a:rPr>
              <a:t>Recover accurately any input distribution used in model used to generate pseudo-data</a:t>
            </a:r>
            <a:r>
              <a:t> (here Wood-Saxon)</a:t>
            </a:r>
          </a:p>
          <a:p>
            <a:pPr lvl="1" marL="214923" marR="41275" indent="-214923" defTabSz="914400">
              <a:buClr>
                <a:srgbClr val="FF2600"/>
              </a:buClr>
              <a:buSzPct val="150000"/>
              <a:buChar char="•"/>
              <a:defRPr sz="2200">
                <a:uFill>
                  <a:solidFill>
                    <a:srgbClr val="000000"/>
                  </a:solidFill>
                </a:uFill>
                <a:latin typeface="+mn-lt"/>
                <a:ea typeface="+mn-ea"/>
                <a:cs typeface="+mn-cs"/>
                <a:sym typeface="Arial"/>
              </a:defRPr>
            </a:pPr>
            <a:r>
              <a:t>Systematic measurement requires </a:t>
            </a:r>
            <a:r>
              <a:rPr>
                <a:latin typeface="Symbol"/>
                <a:ea typeface="Symbol"/>
                <a:cs typeface="Symbol"/>
                <a:sym typeface="Symbol"/>
              </a:rPr>
              <a:t>ò</a:t>
            </a:r>
            <a:r>
              <a:rPr b="1">
                <a:latin typeface="Helvetica"/>
                <a:ea typeface="Helvetica"/>
                <a:cs typeface="Helvetica"/>
                <a:sym typeface="Helvetica"/>
              </a:rPr>
              <a:t>L</a:t>
            </a:r>
            <a:r>
              <a:t>dt</a:t>
            </a:r>
            <a:r>
              <a:rPr b="1">
                <a:latin typeface="Helvetica"/>
                <a:ea typeface="Helvetica"/>
                <a:cs typeface="Helvetica"/>
                <a:sym typeface="Helvetica"/>
              </a:rPr>
              <a:t> </a:t>
            </a:r>
            <a:r>
              <a:t>&gt;&gt;</a:t>
            </a:r>
            <a:r>
              <a:rPr>
                <a:latin typeface="Lucida Calligraphy"/>
                <a:ea typeface="Lucida Calligraphy"/>
                <a:cs typeface="Lucida Calligraphy"/>
                <a:sym typeface="Lucida Calligraphy"/>
              </a:rPr>
              <a:t> </a:t>
            </a:r>
            <a:r>
              <a:t>1 fb</a:t>
            </a:r>
            <a:r>
              <a:rPr baseline="31999"/>
              <a:t>-1</a:t>
            </a:r>
            <a:r>
              <a:t>/A</a:t>
            </a:r>
          </a:p>
        </p:txBody>
      </p:sp>
      <p:grpSp>
        <p:nvGrpSpPr>
          <p:cNvPr id="772" name="Group"/>
          <p:cNvGrpSpPr/>
          <p:nvPr/>
        </p:nvGrpSpPr>
        <p:grpSpPr>
          <a:xfrm>
            <a:off x="4563039" y="1513136"/>
            <a:ext cx="3375159" cy="1108276"/>
            <a:chOff x="0" y="0"/>
            <a:chExt cx="3375158" cy="1108275"/>
          </a:xfrm>
        </p:grpSpPr>
        <p:sp>
          <p:nvSpPr>
            <p:cNvPr id="769" name="Line"/>
            <p:cNvSpPr/>
            <p:nvPr/>
          </p:nvSpPr>
          <p:spPr>
            <a:xfrm flipH="1">
              <a:off x="0" y="223614"/>
              <a:ext cx="580461" cy="1"/>
            </a:xfrm>
            <a:prstGeom prst="line">
              <a:avLst/>
            </a:prstGeom>
            <a:noFill/>
            <a:ln w="88900" cap="flat">
              <a:solidFill>
                <a:srgbClr val="000000"/>
              </a:solidFill>
              <a:prstDash val="solid"/>
              <a:round/>
              <a:headEnd type="stealth" w="med" len="med"/>
            </a:ln>
            <a:effectLst/>
          </p:spPr>
          <p:txBody>
            <a:bodyPr wrap="square" lIns="0" tIns="0" rIns="0" bIns="0" numCol="1" anchor="t">
              <a:noAutofit/>
            </a:bodyPr>
            <a:lstStyle/>
            <a:p>
              <a:pPr/>
            </a:p>
          </p:txBody>
        </p:sp>
        <p:sp>
          <p:nvSpPr>
            <p:cNvPr id="770" name="Line"/>
            <p:cNvSpPr/>
            <p:nvPr/>
          </p:nvSpPr>
          <p:spPr>
            <a:xfrm flipH="1" flipV="1">
              <a:off x="2540000" y="625675"/>
              <a:ext cx="8961" cy="482601"/>
            </a:xfrm>
            <a:prstGeom prst="line">
              <a:avLst/>
            </a:prstGeom>
            <a:noFill/>
            <a:ln w="88900" cap="flat">
              <a:solidFill>
                <a:srgbClr val="000000"/>
              </a:solidFill>
              <a:prstDash val="solid"/>
              <a:round/>
              <a:headEnd type="stealth" w="med" len="med"/>
            </a:ln>
            <a:effectLst/>
          </p:spPr>
          <p:txBody>
            <a:bodyPr wrap="square" lIns="0" tIns="0" rIns="0" bIns="0" numCol="1" anchor="t">
              <a:noAutofit/>
            </a:bodyPr>
            <a:lstStyle/>
            <a:p>
              <a:pPr/>
            </a:p>
          </p:txBody>
        </p:sp>
        <p:sp>
          <p:nvSpPr>
            <p:cNvPr id="771" name="Fourier Transform"/>
            <p:cNvSpPr txBox="1"/>
            <p:nvPr/>
          </p:nvSpPr>
          <p:spPr>
            <a:xfrm>
              <a:off x="803993" y="-1"/>
              <a:ext cx="2571166" cy="4472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defRPr i="1" sz="2400">
                  <a:uFill>
                    <a:solidFill>
                      <a:srgbClr val="000000"/>
                    </a:solidFill>
                  </a:uFill>
                  <a:latin typeface="+mn-lt"/>
                  <a:ea typeface="+mn-ea"/>
                  <a:cs typeface="+mn-cs"/>
                  <a:sym typeface="Arial"/>
                </a:defRPr>
              </a:lvl1pPr>
            </a:lstStyle>
            <a:p>
              <a:pPr/>
              <a:r>
                <a:t>Fourier Transform</a:t>
              </a:r>
            </a:p>
          </p:txBody>
        </p:sp>
      </p:grpSp>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0" presetID="1" grpId="1" fill="hold">
                                  <p:stCondLst>
                                    <p:cond delay="0"/>
                                  </p:stCondLst>
                                  <p:iterate type="el" backwards="0">
                                    <p:tmAbs val="0"/>
                                  </p:iterate>
                                  <p:childTnLst>
                                    <p:set>
                                      <p:cBhvr>
                                        <p:cTn id="6" fill="hold">
                                          <p:stCondLst>
                                            <p:cond delay="0"/>
                                          </p:stCondLst>
                                        </p:cTn>
                                        <p:tgtEl>
                                          <p:spTgt spid="755"/>
                                        </p:tgtEl>
                                        <p:attrNameLst>
                                          <p:attrName>style.visibility</p:attrName>
                                        </p:attrNameLst>
                                      </p:cBhvr>
                                      <p:to>
                                        <p:strVal val="hidden"/>
                                      </p:to>
                                    </p:set>
                                  </p:childTnLst>
                                </p:cTn>
                              </p:par>
                            </p:childTnLst>
                          </p:cTn>
                        </p:par>
                        <p:par>
                          <p:cTn id="7" fill="hold">
                            <p:stCondLst>
                              <p:cond delay="0"/>
                            </p:stCondLst>
                            <p:childTnLst>
                              <p:par>
                                <p:cTn id="8" presetClass="exit" nodeType="afterEffect" presetSubtype="0" presetID="1" grpId="2" fill="hold">
                                  <p:stCondLst>
                                    <p:cond delay="0"/>
                                  </p:stCondLst>
                                  <p:iterate type="el" backwards="0">
                                    <p:tmAbs val="0"/>
                                  </p:iterate>
                                  <p:childTnLst>
                                    <p:set>
                                      <p:cBhvr>
                                        <p:cTn id="9" fill="hold">
                                          <p:stCondLst>
                                            <p:cond delay="0"/>
                                          </p:stCondLst>
                                        </p:cTn>
                                        <p:tgtEl>
                                          <p:spTgt spid="756"/>
                                        </p:tgtEl>
                                        <p:attrNameLst>
                                          <p:attrName>style.visibility</p:attrName>
                                        </p:attrNameLst>
                                      </p:cBhvr>
                                      <p:to>
                                        <p:strVal val="hidden"/>
                                      </p:to>
                                    </p:set>
                                  </p:childTnLst>
                                </p:cTn>
                              </p:par>
                            </p:childTnLst>
                          </p:cTn>
                        </p:par>
                        <p:par>
                          <p:cTn id="10" fill="hold">
                            <p:stCondLst>
                              <p:cond delay="0"/>
                            </p:stCondLst>
                            <p:childTnLst>
                              <p:par>
                                <p:cTn id="11" presetClass="exit" nodeType="afterEffect" presetSubtype="0" presetID="1" grpId="3" fill="hold">
                                  <p:stCondLst>
                                    <p:cond delay="0"/>
                                  </p:stCondLst>
                                  <p:iterate type="el" backwards="0">
                                    <p:tmAbs val="0"/>
                                  </p:iterate>
                                  <p:childTnLst>
                                    <p:set>
                                      <p:cBhvr>
                                        <p:cTn id="12" fill="hold">
                                          <p:stCondLst>
                                            <p:cond delay="0"/>
                                          </p:stCondLst>
                                        </p:cTn>
                                        <p:tgtEl>
                                          <p:spTgt spid="754"/>
                                        </p:tgtEl>
                                        <p:attrNameLst>
                                          <p:attrName>style.visibility</p:attrName>
                                        </p:attrNameLst>
                                      </p:cBhvr>
                                      <p:to>
                                        <p:strVal val="hidden"/>
                                      </p:to>
                                    </p:set>
                                  </p:childTnLst>
                                </p:cTn>
                              </p:par>
                            </p:childTnLst>
                          </p:cTn>
                        </p:par>
                        <p:par>
                          <p:cTn id="13" fill="hold">
                            <p:stCondLst>
                              <p:cond delay="0"/>
                            </p:stCondLst>
                            <p:childTnLst>
                              <p:par>
                                <p:cTn id="14" presetClass="path" nodeType="afterEffect" presetSubtype="0" presetID="-1" grpId="4" accel="50000" decel="50000" fill="hold">
                                  <p:stCondLst>
                                    <p:cond delay="0"/>
                                  </p:stCondLst>
                                  <p:childTnLst>
                                    <p:animMotion path="M 0.000000 0.000000 L -0.006380 -0.258898" origin="layout" pathEditMode="relative">
                                      <p:cBhvr>
                                        <p:cTn id="15" dur="300" fill="hold"/>
                                        <p:tgtEl>
                                          <p:spTgt spid="753"/>
                                        </p:tgtEl>
                                        <p:attrNameLst>
                                          <p:attrName>ppt_x</p:attrName>
                                          <p:attrName>ppt_y</p:attrName>
                                        </p:attrNameLst>
                                      </p:cBhvr>
                                    </p:animMotion>
                                  </p:childTnLst>
                                </p:cTn>
                              </p:par>
                            </p:childTnLst>
                          </p:cTn>
                        </p:par>
                        <p:par>
                          <p:cTn id="16" fill="hold">
                            <p:stCondLst>
                              <p:cond delay="300"/>
                            </p:stCondLst>
                            <p:childTnLst>
                              <p:par>
                                <p:cTn id="17" presetClass="entr" nodeType="afterEffect" presetSubtype="0" presetID="1" grpId="5" fill="hold">
                                  <p:stCondLst>
                                    <p:cond delay="0"/>
                                  </p:stCondLst>
                                  <p:iterate type="el" backwards="0">
                                    <p:tmAbs val="0"/>
                                  </p:iterate>
                                  <p:childTnLst>
                                    <p:set>
                                      <p:cBhvr>
                                        <p:cTn id="18" fill="hold"/>
                                        <p:tgtEl>
                                          <p:spTgt spid="757"/>
                                        </p:tgtEl>
                                        <p:attrNameLst>
                                          <p:attrName>style.visibility</p:attrName>
                                        </p:attrNameLst>
                                      </p:cBhvr>
                                      <p:to>
                                        <p:strVal val="visible"/>
                                      </p:to>
                                    </p:set>
                                  </p:childTnLst>
                                </p:cTn>
                              </p:par>
                            </p:childTnLst>
                          </p:cTn>
                        </p:par>
                        <p:par>
                          <p:cTn id="19" fill="hold">
                            <p:stCondLst>
                              <p:cond delay="300"/>
                            </p:stCondLst>
                            <p:childTnLst>
                              <p:par>
                                <p:cTn id="20" presetClass="entr" nodeType="afterEffect" presetSubtype="0" presetID="1" grpId="6" fill="hold">
                                  <p:stCondLst>
                                    <p:cond delay="0"/>
                                  </p:stCondLst>
                                  <p:iterate type="el" backwards="0">
                                    <p:tmAbs val="0"/>
                                  </p:iterate>
                                  <p:childTnLst>
                                    <p:set>
                                      <p:cBhvr>
                                        <p:cTn id="21" fill="hold"/>
                                        <p:tgtEl>
                                          <p:spTgt spid="761"/>
                                        </p:tgtEl>
                                        <p:attrNameLst>
                                          <p:attrName>style.visibility</p:attrName>
                                        </p:attrNameLst>
                                      </p:cBhvr>
                                      <p:to>
                                        <p:strVal val="visible"/>
                                      </p:to>
                                    </p:set>
                                  </p:childTnLst>
                                </p:cTn>
                              </p:par>
                            </p:childTnLst>
                          </p:cTn>
                        </p:par>
                        <p:par>
                          <p:cTn id="22" fill="hold">
                            <p:stCondLst>
                              <p:cond delay="300"/>
                            </p:stCondLst>
                            <p:childTnLst>
                              <p:par>
                                <p:cTn id="23" presetClass="entr" nodeType="afterEffect" presetSubtype="0" presetID="1" grpId="7" fill="hold">
                                  <p:stCondLst>
                                    <p:cond delay="0"/>
                                  </p:stCondLst>
                                  <p:iterate type="el" backwards="0">
                                    <p:tmAbs val="0"/>
                                  </p:iterate>
                                  <p:childTnLst>
                                    <p:set>
                                      <p:cBhvr>
                                        <p:cTn id="24" fill="hold"/>
                                        <p:tgtEl>
                                          <p:spTgt spid="76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xit" nodeType="clickEffect" presetSubtype="0" presetID="1" grpId="8" fill="hold">
                                  <p:stCondLst>
                                    <p:cond delay="0"/>
                                  </p:stCondLst>
                                  <p:iterate type="el" backwards="0">
                                    <p:tmAbs val="0"/>
                                  </p:iterate>
                                  <p:childTnLst>
                                    <p:set>
                                      <p:cBhvr>
                                        <p:cTn id="28" fill="hold">
                                          <p:stCondLst>
                                            <p:cond delay="0"/>
                                          </p:stCondLst>
                                        </p:cTn>
                                        <p:tgtEl>
                                          <p:spTgt spid="762"/>
                                        </p:tgtEl>
                                        <p:attrNameLst>
                                          <p:attrName>style.visibility</p:attrName>
                                        </p:attrNameLst>
                                      </p:cBhvr>
                                      <p:to>
                                        <p:strVal val="hidden"/>
                                      </p:to>
                                    </p:set>
                                  </p:childTnLst>
                                </p:cTn>
                              </p:par>
                            </p:childTnLst>
                          </p:cTn>
                        </p:par>
                        <p:par>
                          <p:cTn id="29" fill="hold">
                            <p:stCondLst>
                              <p:cond delay="0"/>
                            </p:stCondLst>
                            <p:childTnLst>
                              <p:par>
                                <p:cTn id="30" presetClass="exit" nodeType="afterEffect" presetSubtype="0" presetID="1" grpId="9" fill="hold">
                                  <p:stCondLst>
                                    <p:cond delay="0"/>
                                  </p:stCondLst>
                                  <p:iterate type="el" backwards="0">
                                    <p:tmAbs val="0"/>
                                  </p:iterate>
                                  <p:childTnLst>
                                    <p:set>
                                      <p:cBhvr>
                                        <p:cTn id="31" fill="hold">
                                          <p:stCondLst>
                                            <p:cond delay="0"/>
                                          </p:stCondLst>
                                        </p:cTn>
                                        <p:tgtEl>
                                          <p:spTgt spid="757"/>
                                        </p:tgtEl>
                                        <p:attrNameLst>
                                          <p:attrName>style.visibility</p:attrName>
                                        </p:attrNameLst>
                                      </p:cBhvr>
                                      <p:to>
                                        <p:strVal val="hidden"/>
                                      </p:to>
                                    </p:set>
                                  </p:childTnLst>
                                </p:cTn>
                              </p:par>
                            </p:childTnLst>
                          </p:cTn>
                        </p:par>
                        <p:par>
                          <p:cTn id="32" fill="hold">
                            <p:stCondLst>
                              <p:cond delay="0"/>
                            </p:stCondLst>
                            <p:childTnLst>
                              <p:par>
                                <p:cTn id="33" presetClass="entr" nodeType="afterEffect" presetSubtype="0" presetID="1" grpId="10" fill="hold">
                                  <p:stCondLst>
                                    <p:cond delay="0"/>
                                  </p:stCondLst>
                                  <p:iterate type="el" backwards="0">
                                    <p:tmAbs val="0"/>
                                  </p:iterate>
                                  <p:childTnLst>
                                    <p:set>
                                      <p:cBhvr>
                                        <p:cTn id="34" fill="hold"/>
                                        <p:tgtEl>
                                          <p:spTgt spid="772"/>
                                        </p:tgtEl>
                                        <p:attrNameLst>
                                          <p:attrName>style.visibility</p:attrName>
                                        </p:attrNameLst>
                                      </p:cBhvr>
                                      <p:to>
                                        <p:strVal val="visible"/>
                                      </p:to>
                                    </p:set>
                                  </p:childTnLst>
                                </p:cTn>
                              </p:par>
                            </p:childTnLst>
                          </p:cTn>
                        </p:par>
                        <p:par>
                          <p:cTn id="35" fill="hold">
                            <p:stCondLst>
                              <p:cond delay="0"/>
                            </p:stCondLst>
                            <p:childTnLst>
                              <p:par>
                                <p:cTn id="36" presetClass="entr" nodeType="afterEffect" presetSubtype="0" presetID="1" grpId="11" fill="hold">
                                  <p:stCondLst>
                                    <p:cond delay="0"/>
                                  </p:stCondLst>
                                  <p:iterate type="el" backwards="0">
                                    <p:tmAbs val="0"/>
                                  </p:iterate>
                                  <p:childTnLst>
                                    <p:set>
                                      <p:cBhvr>
                                        <p:cTn id="37" fill="hold"/>
                                        <p:tgtEl>
                                          <p:spTgt spid="768"/>
                                        </p:tgtEl>
                                        <p:attrNameLst>
                                          <p:attrName>style.visibility</p:attrName>
                                        </p:attrNameLst>
                                      </p:cBhvr>
                                      <p:to>
                                        <p:strVal val="visible"/>
                                      </p:to>
                                    </p:set>
                                  </p:childTnLst>
                                </p:cTn>
                              </p:par>
                            </p:childTnLst>
                          </p:cTn>
                        </p:par>
                        <p:par>
                          <p:cTn id="38" fill="hold">
                            <p:stCondLst>
                              <p:cond delay="0"/>
                            </p:stCondLst>
                            <p:childTnLst>
                              <p:par>
                                <p:cTn id="39" presetClass="entr" nodeType="afterEffect" presetSubtype="0" presetID="1" grpId="12" fill="hold">
                                  <p:stCondLst>
                                    <p:cond delay="0"/>
                                  </p:stCondLst>
                                  <p:iterate type="el" backwards="0">
                                    <p:tmAbs val="0"/>
                                  </p:iterate>
                                  <p:childTnLst>
                                    <p:set>
                                      <p:cBhvr>
                                        <p:cTn id="40" fill="hold"/>
                                        <p:tgtEl>
                                          <p:spTgt spid="76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62" grpId="7"/>
      <p:bldP build="whole" bldLvl="1" animBg="1" rev="0" advAuto="0" spid="762" grpId="8"/>
      <p:bldP build="whole" bldLvl="1" animBg="1" rev="0" advAuto="0" spid="768" grpId="11"/>
      <p:bldP build="whole" bldLvl="1" animBg="1" rev="0" advAuto="0" spid="757" grpId="9"/>
      <p:bldP build="whole" bldLvl="1" animBg="1" rev="0" advAuto="0" spid="761" grpId="6"/>
      <p:bldP build="whole" bldLvl="1" animBg="1" rev="0" advAuto="0" spid="755" grpId="1"/>
      <p:bldP build="whole" bldLvl="1" animBg="1" rev="0" advAuto="0" spid="756" grpId="2"/>
      <p:bldP build="whole" bldLvl="1" animBg="1" rev="0" advAuto="0" spid="772" grpId="10"/>
      <p:bldP build="whole" bldLvl="1" animBg="1" rev="0" advAuto="0" spid="767" grpId="12"/>
      <p:bldP build="whole" bldLvl="1" animBg="1" rev="0" advAuto="0" spid="754" grpId="3"/>
      <p:bldP build="whole" bldLvl="1" animBg="1" rev="0" advAuto="0" spid="757" grpId="5"/>
    </p:bldLst>
  </p:timing>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sp>
        <p:nvSpPr>
          <p:cNvPr id="777" name="eA…"/>
          <p:cNvSpPr txBox="1"/>
          <p:nvPr/>
        </p:nvSpPr>
        <p:spPr>
          <a:xfrm>
            <a:off x="1208929" y="1970062"/>
            <a:ext cx="5777740" cy="2184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6800"/>
            </a:pPr>
            <a:r>
              <a:t>eA</a:t>
            </a:r>
          </a:p>
          <a:p>
            <a:pPr>
              <a:defRPr b="1" sz="6800"/>
            </a:pPr>
            <a:r>
              <a:t>σ</a:t>
            </a:r>
            <a:r>
              <a:rPr baseline="-5999"/>
              <a:t>diffractive </a:t>
            </a:r>
            <a:r>
              <a:t>/ σ</a:t>
            </a:r>
            <a:r>
              <a:rPr baseline="-5999"/>
              <a:t>total</a:t>
            </a: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9"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780" name="Key Observables for Saturation: Inclusive Diffraction"/>
          <p:cNvSpPr txBox="1"/>
          <p:nvPr>
            <p:ph type="title"/>
          </p:nvPr>
        </p:nvSpPr>
        <p:spPr>
          <a:prstGeom prst="rect">
            <a:avLst/>
          </a:prstGeom>
        </p:spPr>
        <p:txBody>
          <a:bodyPr/>
          <a:lstStyle/>
          <a:p>
            <a:pPr/>
            <a:r>
              <a:t>Key Observables for Saturation: Inclusive Diffraction</a:t>
            </a:r>
          </a:p>
        </p:txBody>
      </p:sp>
      <p:sp>
        <p:nvSpPr>
          <p:cNvPr id="781" name="Body"/>
          <p:cNvSpPr txBox="1"/>
          <p:nvPr>
            <p:ph type="body" idx="1"/>
          </p:nvPr>
        </p:nvSpPr>
        <p:spPr>
          <a:prstGeom prst="rect">
            <a:avLst/>
          </a:prstGeom>
        </p:spPr>
        <p:txBody>
          <a:bodyPr/>
          <a:lstStyle/>
          <a:p>
            <a:pPr/>
          </a:p>
        </p:txBody>
      </p:sp>
      <p:sp>
        <p:nvSpPr>
          <p:cNvPr id="78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pic>
        <p:nvPicPr>
          <p:cNvPr id="783" name="inclusive_diffractive_qqg_suppression_sqrts_empty.pdf" descr="inclusive_diffractive_qqg_suppression_sqrts_empty.pdf"/>
          <p:cNvPicPr>
            <a:picLocks noChangeAspect="1"/>
          </p:cNvPicPr>
          <p:nvPr/>
        </p:nvPicPr>
        <p:blipFill>
          <a:blip r:embed="rId2">
            <a:extLst/>
          </a:blip>
          <a:stretch>
            <a:fillRect/>
          </a:stretch>
        </p:blipFill>
        <p:spPr>
          <a:xfrm>
            <a:off x="1124225" y="342347"/>
            <a:ext cx="7721601" cy="5562601"/>
          </a:xfrm>
          <a:prstGeom prst="rect">
            <a:avLst/>
          </a:prstGeom>
          <a:ln w="12700">
            <a:miter lim="400000"/>
          </a:ln>
        </p:spPr>
      </p:pic>
      <p:pic>
        <p:nvPicPr>
          <p:cNvPr id="784" name="inclusive_diffractive_qqg_suppression_sqrts_40.pdf" descr="inclusive_diffractive_qqg_suppression_sqrts_40.pdf"/>
          <p:cNvPicPr>
            <a:picLocks noChangeAspect="1"/>
          </p:cNvPicPr>
          <p:nvPr/>
        </p:nvPicPr>
        <p:blipFill>
          <a:blip r:embed="rId3">
            <a:extLst/>
          </a:blip>
          <a:stretch>
            <a:fillRect/>
          </a:stretch>
        </p:blipFill>
        <p:spPr>
          <a:xfrm>
            <a:off x="1135270" y="342347"/>
            <a:ext cx="7721601" cy="5562601"/>
          </a:xfrm>
          <a:prstGeom prst="rect">
            <a:avLst/>
          </a:prstGeom>
          <a:ln w="12700">
            <a:miter lim="400000"/>
          </a:ln>
        </p:spPr>
      </p:pic>
      <p:pic>
        <p:nvPicPr>
          <p:cNvPr id="785" name="inclusive_diffractive_qqg_suppression_sqrts_90.pdf" descr="inclusive_diffractive_qqg_suppression_sqrts_90.pdf"/>
          <p:cNvPicPr>
            <a:picLocks noChangeAspect="1"/>
          </p:cNvPicPr>
          <p:nvPr/>
        </p:nvPicPr>
        <p:blipFill>
          <a:blip r:embed="rId4">
            <a:extLst/>
          </a:blip>
          <a:stretch>
            <a:fillRect/>
          </a:stretch>
        </p:blipFill>
        <p:spPr>
          <a:xfrm>
            <a:off x="1124225" y="342347"/>
            <a:ext cx="7721601" cy="5562601"/>
          </a:xfrm>
          <a:prstGeom prst="rect">
            <a:avLst/>
          </a:prstGeom>
          <a:ln w="12700">
            <a:miter lim="400000"/>
          </a:ln>
        </p:spPr>
      </p:pic>
      <p:sp>
        <p:nvSpPr>
          <p:cNvPr id="786" name="Only eRHIC has sufficient phase space in x and Q2 to map out the effect of saturation on…"/>
          <p:cNvSpPr txBox="1"/>
          <p:nvPr/>
        </p:nvSpPr>
        <p:spPr>
          <a:xfrm>
            <a:off x="173080" y="5698435"/>
            <a:ext cx="8820372" cy="61513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defTabSz="914400">
              <a:defRPr b="1" sz="1800">
                <a:solidFill>
                  <a:srgbClr val="0000FF"/>
                </a:solidFill>
                <a:effectLst>
                  <a:outerShdw sx="100000" sy="100000" kx="0" ky="0" algn="b" rotWithShape="0" blurRad="38100" dist="38100" dir="2700000">
                    <a:srgbClr val="000000">
                      <a:alpha val="43137"/>
                    </a:srgbClr>
                  </a:outerShdw>
                </a:effectLst>
                <a:latin typeface="Times New Roman"/>
                <a:ea typeface="Times New Roman"/>
                <a:cs typeface="Times New Roman"/>
                <a:sym typeface="Times New Roman"/>
              </a:defRPr>
            </a:pPr>
            <a:r>
              <a:t>Only eRHIC has sufficient phase space in x and Q</a:t>
            </a:r>
            <a:r>
              <a:rPr baseline="30000"/>
              <a:t>2</a:t>
            </a:r>
            <a:r>
              <a:t> to map out the effect of saturation on</a:t>
            </a:r>
            <a:endParaRPr>
              <a:latin typeface="Comic Sans MS"/>
              <a:ea typeface="Comic Sans MS"/>
              <a:cs typeface="Comic Sans MS"/>
              <a:sym typeface="Comic Sans MS"/>
            </a:endParaRPr>
          </a:p>
          <a:p>
            <a:pPr algn="ctr" defTabSz="914400">
              <a:defRPr b="1" sz="1800">
                <a:solidFill>
                  <a:srgbClr val="0000FF"/>
                </a:solidFill>
                <a:effectLst>
                  <a:outerShdw sx="100000" sy="100000" kx="0" ky="0" algn="b" rotWithShape="0" blurRad="38100" dist="38100" dir="2700000">
                    <a:srgbClr val="000000">
                      <a:alpha val="43137"/>
                    </a:srgbClr>
                  </a:outerShdw>
                </a:effectLst>
                <a:latin typeface="Times New Roman"/>
                <a:ea typeface="Times New Roman"/>
                <a:cs typeface="Times New Roman"/>
                <a:sym typeface="Times New Roman"/>
              </a:defRPr>
            </a:pPr>
            <a:r>
              <a:t>inclusive diffractive events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0" presetID="1" grpId="1" fill="hold">
                                  <p:stCondLst>
                                    <p:cond delay="0"/>
                                  </p:stCondLst>
                                  <p:iterate type="el" backwards="0">
                                    <p:tmAbs val="0"/>
                                  </p:iterate>
                                  <p:childTnLst>
                                    <p:set>
                                      <p:cBhvr>
                                        <p:cTn id="6" fill="hold">
                                          <p:stCondLst>
                                            <p:cond delay="0"/>
                                          </p:stCondLst>
                                        </p:cTn>
                                        <p:tgtEl>
                                          <p:spTgt spid="783"/>
                                        </p:tgtEl>
                                        <p:attrNameLst>
                                          <p:attrName>style.visibility</p:attrName>
                                        </p:attrNameLst>
                                      </p:cBhvr>
                                      <p:to>
                                        <p:strVal val="hidden"/>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78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xit" nodeType="clickEffect" presetSubtype="0" presetID="1" grpId="3" fill="hold">
                                  <p:stCondLst>
                                    <p:cond delay="0"/>
                                  </p:stCondLst>
                                  <p:iterate type="el" backwards="0">
                                    <p:tmAbs val="0"/>
                                  </p:iterate>
                                  <p:childTnLst>
                                    <p:set>
                                      <p:cBhvr>
                                        <p:cTn id="13" fill="hold">
                                          <p:stCondLst>
                                            <p:cond delay="0"/>
                                          </p:stCondLst>
                                        </p:cTn>
                                        <p:tgtEl>
                                          <p:spTgt spid="784"/>
                                        </p:tgtEl>
                                        <p:attrNameLst>
                                          <p:attrName>style.visibility</p:attrName>
                                        </p:attrNameLst>
                                      </p:cBhvr>
                                      <p:to>
                                        <p:strVal val="hidden"/>
                                      </p:to>
                                    </p:set>
                                  </p:childTnLst>
                                </p:cTn>
                              </p:par>
                            </p:childTnLst>
                          </p:cTn>
                        </p:par>
                        <p:par>
                          <p:cTn id="14" fill="hold">
                            <p:stCondLst>
                              <p:cond delay="0"/>
                            </p:stCondLst>
                            <p:childTnLst>
                              <p:par>
                                <p:cTn id="15" presetClass="entr" nodeType="afterEffect" presetSubtype="0" presetID="1" grpId="4" fill="hold">
                                  <p:stCondLst>
                                    <p:cond delay="0"/>
                                  </p:stCondLst>
                                  <p:iterate type="el" backwards="0">
                                    <p:tmAbs val="0"/>
                                  </p:iterate>
                                  <p:childTnLst>
                                    <p:set>
                                      <p:cBhvr>
                                        <p:cTn id="16" fill="hold"/>
                                        <p:tgtEl>
                                          <p:spTgt spid="78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83" grpId="1"/>
      <p:bldP build="whole" bldLvl="1" animBg="1" rev="0" advAuto="0" spid="784" grpId="2"/>
      <p:bldP build="whole" bldLvl="1" animBg="1" rev="0" advAuto="0" spid="784" grpId="3"/>
      <p:bldP build="whole" bldLvl="1" animBg="1" rev="0" advAuto="0" spid="785" grpId="4"/>
    </p:bldLst>
  </p:timing>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8"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789" name="Day 1 Measurement: σdiffractive/σtotal"/>
          <p:cNvSpPr txBox="1"/>
          <p:nvPr>
            <p:ph type="title"/>
          </p:nvPr>
        </p:nvSpPr>
        <p:spPr>
          <a:prstGeom prst="rect">
            <a:avLst/>
          </a:prstGeom>
        </p:spPr>
        <p:txBody>
          <a:bodyPr/>
          <a:lstStyle/>
          <a:p>
            <a:pPr/>
            <a:r>
              <a:t>Day 1 Measurement: σ</a:t>
            </a:r>
            <a:r>
              <a:rPr baseline="-5999"/>
              <a:t>diffractive</a:t>
            </a:r>
            <a:r>
              <a:t>/σ</a:t>
            </a:r>
            <a:r>
              <a:rPr baseline="-5999"/>
              <a:t>total</a:t>
            </a:r>
          </a:p>
        </p:txBody>
      </p:sp>
      <p:sp>
        <p:nvSpPr>
          <p:cNvPr id="790" name="HERA observed: ~14% of all events are diffractive…"/>
          <p:cNvSpPr txBox="1"/>
          <p:nvPr>
            <p:ph type="body" sz="half" idx="1"/>
          </p:nvPr>
        </p:nvSpPr>
        <p:spPr>
          <a:xfrm>
            <a:off x="5184769" y="873490"/>
            <a:ext cx="3834854" cy="4380028"/>
          </a:xfrm>
          <a:prstGeom prst="rect">
            <a:avLst/>
          </a:prstGeom>
        </p:spPr>
        <p:txBody>
          <a:bodyPr/>
          <a:lstStyle/>
          <a:p>
            <a:pPr lvl="1" marL="254000">
              <a:defRPr sz="2200"/>
            </a:pPr>
            <a:r>
              <a:t>HERA observed: ~14% of all events are diffractive</a:t>
            </a:r>
          </a:p>
          <a:p>
            <a:pPr lvl="1" marL="254000">
              <a:defRPr sz="2200"/>
            </a:pPr>
            <a:r>
              <a:t>Saturation models (CGC) predict up to σ</a:t>
            </a:r>
            <a:r>
              <a:rPr baseline="-5999"/>
              <a:t>diff</a:t>
            </a:r>
            <a:r>
              <a:t>/σ</a:t>
            </a:r>
            <a:r>
              <a:rPr baseline="-5999"/>
              <a:t>tot</a:t>
            </a:r>
            <a:r>
              <a:t> ~ 25% in eA</a:t>
            </a:r>
            <a:r>
              <a:rPr baseline="-5999"/>
              <a:t> </a:t>
            </a:r>
            <a:endParaRPr baseline="-5999"/>
          </a:p>
          <a:p>
            <a:pPr lvl="1" marL="254000">
              <a:defRPr sz="2200"/>
            </a:pPr>
            <a:r>
              <a:t>Ratio enhanced for small M</a:t>
            </a:r>
            <a:r>
              <a:rPr baseline="-5999"/>
              <a:t>X</a:t>
            </a:r>
            <a:r>
              <a:t> and suppressed for large M</a:t>
            </a:r>
            <a:r>
              <a:rPr baseline="-5999"/>
              <a:t>X</a:t>
            </a:r>
            <a:r>
              <a:t>  </a:t>
            </a:r>
            <a:r>
              <a:rPr>
                <a:solidFill>
                  <a:srgbClr val="FF0000"/>
                </a:solidFill>
                <a:latin typeface="Symbol"/>
                <a:ea typeface="Symbol"/>
                <a:cs typeface="Symbol"/>
                <a:sym typeface="Symbol"/>
              </a:rPr>
              <a:t>Þ</a:t>
            </a:r>
            <a:r>
              <a:rPr>
                <a:solidFill>
                  <a:srgbClr val="FF0000"/>
                </a:solidFill>
              </a:rPr>
              <a:t> sign change</a:t>
            </a:r>
            <a:endParaRPr>
              <a:solidFill>
                <a:srgbClr val="FF0000"/>
              </a:solidFill>
            </a:endParaRPr>
          </a:p>
          <a:p>
            <a:pPr lvl="1" marL="254000">
              <a:defRPr sz="2200"/>
            </a:pPr>
            <a:r>
              <a:t>Standard QCD predicts no M</a:t>
            </a:r>
            <a:r>
              <a:rPr baseline="-5999"/>
              <a:t>X</a:t>
            </a:r>
            <a:r>
              <a:t> dependence and a moderate suppression due to</a:t>
            </a:r>
            <a:r>
              <a:rPr baseline="-5999"/>
              <a:t> </a:t>
            </a:r>
            <a:r>
              <a:t>shadowing.</a:t>
            </a:r>
          </a:p>
        </p:txBody>
      </p:sp>
      <p:sp>
        <p:nvSpPr>
          <p:cNvPr id="79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pic>
        <p:nvPicPr>
          <p:cNvPr id="792" name="2.25-Mx2_Q25_x1e-3-combo.pdf" descr="2.25-Mx2_Q25_x1e-3-combo.pdf"/>
          <p:cNvPicPr>
            <a:picLocks noChangeAspect="1"/>
          </p:cNvPicPr>
          <p:nvPr/>
        </p:nvPicPr>
        <p:blipFill>
          <a:blip r:embed="rId3">
            <a:extLst/>
          </a:blip>
          <a:stretch>
            <a:fillRect/>
          </a:stretch>
        </p:blipFill>
        <p:spPr>
          <a:xfrm>
            <a:off x="113955" y="742597"/>
            <a:ext cx="4644330" cy="5901373"/>
          </a:xfrm>
          <a:prstGeom prst="rect">
            <a:avLst/>
          </a:prstGeom>
          <a:ln w="12700"/>
        </p:spPr>
      </p:pic>
      <p:pic>
        <p:nvPicPr>
          <p:cNvPr id="793" name="image69.pdf" descr="image69.pdf"/>
          <p:cNvPicPr>
            <a:picLocks noChangeAspect="1"/>
          </p:cNvPicPr>
          <p:nvPr/>
        </p:nvPicPr>
        <p:blipFill>
          <a:blip r:embed="rId4">
            <a:extLst/>
          </a:blip>
          <a:stretch>
            <a:fillRect/>
          </a:stretch>
        </p:blipFill>
        <p:spPr>
          <a:xfrm>
            <a:off x="155834" y="923201"/>
            <a:ext cx="4865273" cy="3404743"/>
          </a:xfrm>
          <a:prstGeom prst="rect">
            <a:avLst/>
          </a:prstGeom>
          <a:ln w="12700">
            <a:miter lim="400000"/>
          </a:ln>
        </p:spPr>
      </p:pic>
      <p:sp>
        <p:nvSpPr>
          <p:cNvPr id="794" name="Observing these dependencies…"/>
          <p:cNvSpPr txBox="1"/>
          <p:nvPr/>
        </p:nvSpPr>
        <p:spPr>
          <a:xfrm>
            <a:off x="490209" y="4749895"/>
            <a:ext cx="4427172" cy="144653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defTabSz="914400">
              <a:defRPr sz="2200">
                <a:solidFill>
                  <a:srgbClr val="021EAA"/>
                </a:solidFill>
                <a:latin typeface="+mn-lt"/>
                <a:ea typeface="+mn-ea"/>
                <a:cs typeface="+mn-cs"/>
                <a:sym typeface="Arial"/>
              </a:defRPr>
            </a:pPr>
            <a:r>
              <a:t>Observing these dependencies </a:t>
            </a:r>
          </a:p>
          <a:p>
            <a:pPr defTabSz="914400">
              <a:defRPr sz="2200">
                <a:solidFill>
                  <a:srgbClr val="021EAA"/>
                </a:solidFill>
                <a:latin typeface="+mn-lt"/>
                <a:ea typeface="+mn-ea"/>
                <a:cs typeface="+mn-cs"/>
                <a:sym typeface="Arial"/>
              </a:defRPr>
            </a:pPr>
            <a:r>
              <a:t>on M</a:t>
            </a:r>
            <a:r>
              <a:rPr baseline="-21545"/>
              <a:t>x</a:t>
            </a:r>
            <a:r>
              <a:t> over a wide range in x and Q</a:t>
            </a:r>
            <a:r>
              <a:rPr baseline="30363"/>
              <a:t>2 </a:t>
            </a:r>
            <a:r>
              <a:t>is crucial!</a:t>
            </a:r>
          </a:p>
          <a:p>
            <a:pPr defTabSz="914400">
              <a:defRPr sz="2200">
                <a:solidFill>
                  <a:srgbClr val="FF2600"/>
                </a:solidFill>
                <a:latin typeface="+mn-lt"/>
                <a:ea typeface="+mn-ea"/>
                <a:cs typeface="+mn-cs"/>
                <a:sym typeface="Arial"/>
              </a:defRPr>
            </a:pPr>
            <a:r>
              <a:t>Again large √s is key</a:t>
            </a:r>
          </a:p>
        </p:txBody>
      </p:sp>
      <p:grpSp>
        <p:nvGrpSpPr>
          <p:cNvPr id="797" name="Group"/>
          <p:cNvGrpSpPr/>
          <p:nvPr/>
        </p:nvGrpSpPr>
        <p:grpSpPr>
          <a:xfrm>
            <a:off x="5268179" y="5167069"/>
            <a:ext cx="3668033" cy="1417975"/>
            <a:chOff x="0" y="0"/>
            <a:chExt cx="3668031" cy="1417974"/>
          </a:xfrm>
        </p:grpSpPr>
        <p:sp>
          <p:nvSpPr>
            <p:cNvPr id="795" name="Arrow"/>
            <p:cNvSpPr/>
            <p:nvPr/>
          </p:nvSpPr>
          <p:spPr>
            <a:xfrm rot="5400000">
              <a:off x="1400545" y="-64108"/>
              <a:ext cx="613219" cy="741434"/>
            </a:xfrm>
            <a:prstGeom prst="rightArrow">
              <a:avLst>
                <a:gd name="adj1" fmla="val 26782"/>
                <a:gd name="adj2" fmla="val 49582"/>
              </a:avLst>
            </a:prstGeom>
            <a:solidFill>
              <a:srgbClr val="00D2A9"/>
            </a:solidFill>
            <a:ln w="12700" cap="flat">
              <a:solidFill>
                <a:srgbClr val="000000"/>
              </a:solidFill>
              <a:prstDash val="solid"/>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796" name="Unambiguous signature for reaching the saturation limit"/>
            <p:cNvSpPr txBox="1"/>
            <p:nvPr/>
          </p:nvSpPr>
          <p:spPr>
            <a:xfrm>
              <a:off x="0" y="665115"/>
              <a:ext cx="3668032" cy="7528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2200">
                  <a:solidFill>
                    <a:srgbClr val="941100"/>
                  </a:solidFill>
                  <a:latin typeface="+mn-lt"/>
                  <a:ea typeface="+mn-ea"/>
                  <a:cs typeface="+mn-cs"/>
                  <a:sym typeface="Arial"/>
                </a:defRPr>
              </a:lvl1pPr>
            </a:lstStyle>
            <a:p>
              <a:pPr/>
              <a:r>
                <a:t>Unambiguous signature for reaching the saturation limit</a:t>
              </a:r>
            </a:p>
          </p:txBody>
        </p:sp>
      </p:grpSp>
      <p:grpSp>
        <p:nvGrpSpPr>
          <p:cNvPr id="802" name="Group"/>
          <p:cNvGrpSpPr/>
          <p:nvPr/>
        </p:nvGrpSpPr>
        <p:grpSpPr>
          <a:xfrm>
            <a:off x="5275530" y="918439"/>
            <a:ext cx="3773821" cy="5400158"/>
            <a:chOff x="0" y="0"/>
            <a:chExt cx="3773820" cy="5400157"/>
          </a:xfrm>
        </p:grpSpPr>
        <p:sp>
          <p:nvSpPr>
            <p:cNvPr id="798" name="Nucleus is “blacker” than proton. Elastic scattering probability of a qq̅  dipole is maximal in the “black” limit"/>
            <p:cNvSpPr txBox="1"/>
            <p:nvPr/>
          </p:nvSpPr>
          <p:spPr>
            <a:xfrm>
              <a:off x="0" y="0"/>
              <a:ext cx="3773821" cy="12616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2000">
                  <a:latin typeface="+mn-lt"/>
                  <a:ea typeface="+mn-ea"/>
                  <a:cs typeface="+mn-cs"/>
                  <a:sym typeface="Arial"/>
                </a:defRPr>
              </a:lvl1pPr>
            </a:lstStyle>
            <a:p>
              <a:pPr/>
              <a:r>
                <a:t>Nucleus is “blacker” than proton. Elastic scattering probability of a qq̅  dipole is maximal in the “black” limit</a:t>
              </a:r>
            </a:p>
          </p:txBody>
        </p:sp>
        <p:sp>
          <p:nvSpPr>
            <p:cNvPr id="799" name="qq̅g  component vanishes in black disk limit"/>
            <p:cNvSpPr txBox="1"/>
            <p:nvPr/>
          </p:nvSpPr>
          <p:spPr>
            <a:xfrm>
              <a:off x="100746" y="2959022"/>
              <a:ext cx="3572330" cy="7024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2100">
                  <a:latin typeface="+mn-lt"/>
                  <a:ea typeface="+mn-ea"/>
                  <a:cs typeface="+mn-cs"/>
                  <a:sym typeface="Arial"/>
                </a:defRPr>
              </a:lvl1pPr>
            </a:lstStyle>
            <a:p>
              <a:pPr/>
              <a:r>
                <a:t>qq̅g  component vanishes in black disk limit</a:t>
              </a:r>
            </a:p>
          </p:txBody>
        </p:sp>
        <p:pic>
          <p:nvPicPr>
            <p:cNvPr id="800" name="dipole-1.pdf" descr="dipole-1.pdf"/>
            <p:cNvPicPr>
              <a:picLocks noChangeAspect="1"/>
            </p:cNvPicPr>
            <p:nvPr/>
          </p:nvPicPr>
          <p:blipFill>
            <a:blip r:embed="rId5">
              <a:extLst/>
            </a:blip>
            <a:stretch>
              <a:fillRect/>
            </a:stretch>
          </p:blipFill>
          <p:spPr>
            <a:xfrm>
              <a:off x="512657" y="1317254"/>
              <a:ext cx="2540001" cy="1586205"/>
            </a:xfrm>
            <a:prstGeom prst="rect">
              <a:avLst/>
            </a:prstGeom>
            <a:ln w="12700" cap="flat">
              <a:noFill/>
              <a:round/>
            </a:ln>
            <a:effectLst/>
          </p:spPr>
        </p:pic>
        <p:pic>
          <p:nvPicPr>
            <p:cNvPr id="801" name="dipole-2.pdf" descr="dipole-2.pdf"/>
            <p:cNvPicPr>
              <a:picLocks noChangeAspect="1"/>
            </p:cNvPicPr>
            <p:nvPr/>
          </p:nvPicPr>
          <p:blipFill>
            <a:blip r:embed="rId6">
              <a:extLst/>
            </a:blip>
            <a:stretch>
              <a:fillRect/>
            </a:stretch>
          </p:blipFill>
          <p:spPr>
            <a:xfrm>
              <a:off x="616910" y="3679177"/>
              <a:ext cx="2540001" cy="1720981"/>
            </a:xfrm>
            <a:prstGeom prst="rect">
              <a:avLst/>
            </a:prstGeom>
            <a:ln w="12700" cap="flat">
              <a:noFill/>
              <a:round/>
            </a:ln>
            <a:effectLst/>
          </p:spPr>
        </p:pic>
      </p:grpSp>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0" presetID="1" grpId="1" fill="hold">
                                  <p:stCondLst>
                                    <p:cond delay="0"/>
                                  </p:stCondLst>
                                  <p:iterate type="el" backwards="0">
                                    <p:tmAbs val="0"/>
                                  </p:iterate>
                                  <p:childTnLst>
                                    <p:set>
                                      <p:cBhvr>
                                        <p:cTn id="6" fill="hold">
                                          <p:stCondLst>
                                            <p:cond delay="0"/>
                                          </p:stCondLst>
                                        </p:cTn>
                                        <p:tgtEl>
                                          <p:spTgt spid="792"/>
                                        </p:tgtEl>
                                        <p:attrNameLst>
                                          <p:attrName>style.visibility</p:attrName>
                                        </p:attrNameLst>
                                      </p:cBhvr>
                                      <p:to>
                                        <p:strVal val="hidden"/>
                                      </p:to>
                                    </p:set>
                                  </p:childTnLst>
                                </p:cTn>
                              </p:par>
                            </p:childTnLst>
                          </p:cTn>
                        </p:par>
                        <p:par>
                          <p:cTn id="7" fill="hold">
                            <p:stCondLst>
                              <p:cond delay="0"/>
                            </p:stCondLst>
                            <p:childTnLst>
                              <p:par>
                                <p:cTn id="8" presetClass="exit" nodeType="afterEffect" presetSubtype="0" presetID="1" grpId="2" fill="hold">
                                  <p:stCondLst>
                                    <p:cond delay="0"/>
                                  </p:stCondLst>
                                  <p:iterate type="el" backwards="0">
                                    <p:tmAbs val="0"/>
                                  </p:iterate>
                                  <p:childTnLst>
                                    <p:set>
                                      <p:cBhvr>
                                        <p:cTn id="9" fill="hold">
                                          <p:stCondLst>
                                            <p:cond delay="0"/>
                                          </p:stCondLst>
                                        </p:cTn>
                                        <p:tgtEl>
                                          <p:spTgt spid="797"/>
                                        </p:tgtEl>
                                        <p:attrNameLst>
                                          <p:attrName>style.visibility</p:attrName>
                                        </p:attrNameLst>
                                      </p:cBhvr>
                                      <p:to>
                                        <p:strVal val="hidden"/>
                                      </p:to>
                                    </p:set>
                                  </p:childTnLst>
                                </p:cTn>
                              </p:par>
                            </p:childTnLst>
                          </p:cTn>
                        </p:par>
                        <p:par>
                          <p:cTn id="10" fill="hold">
                            <p:stCondLst>
                              <p:cond delay="0"/>
                            </p:stCondLst>
                            <p:childTnLst>
                              <p:par>
                                <p:cTn id="11" presetClass="exit" nodeType="afterEffect" presetSubtype="0" presetID="1" grpId="3" fill="hold">
                                  <p:stCondLst>
                                    <p:cond delay="0"/>
                                  </p:stCondLst>
                                  <p:iterate type="el" backwards="0">
                                    <p:tmAbs val="0"/>
                                  </p:iterate>
                                  <p:childTnLst>
                                    <p:set>
                                      <p:cBhvr>
                                        <p:cTn id="12" fill="hold">
                                          <p:stCondLst>
                                            <p:cond delay="0"/>
                                          </p:stCondLst>
                                        </p:cTn>
                                        <p:tgtEl>
                                          <p:spTgt spid="790"/>
                                        </p:tgtEl>
                                        <p:attrNameLst>
                                          <p:attrName>style.visibility</p:attrName>
                                        </p:attrNameLst>
                                      </p:cBhvr>
                                      <p:to>
                                        <p:strVal val="hidden"/>
                                      </p:to>
                                    </p:set>
                                  </p:childTnLst>
                                </p:cTn>
                              </p:par>
                            </p:childTnLst>
                          </p:cTn>
                        </p:par>
                        <p:par>
                          <p:cTn id="13" fill="hold">
                            <p:stCondLst>
                              <p:cond delay="0"/>
                            </p:stCondLst>
                            <p:childTnLst>
                              <p:par>
                                <p:cTn id="14" presetClass="entr" nodeType="afterEffect" presetSubtype="0" presetID="1" grpId="4" fill="hold">
                                  <p:stCondLst>
                                    <p:cond delay="0"/>
                                  </p:stCondLst>
                                  <p:iterate type="el" backwards="0">
                                    <p:tmAbs val="0"/>
                                  </p:iterate>
                                  <p:childTnLst>
                                    <p:set>
                                      <p:cBhvr>
                                        <p:cTn id="15" fill="hold"/>
                                        <p:tgtEl>
                                          <p:spTgt spid="793"/>
                                        </p:tgtEl>
                                        <p:attrNameLst>
                                          <p:attrName>style.visibility</p:attrName>
                                        </p:attrNameLst>
                                      </p:cBhvr>
                                      <p:to>
                                        <p:strVal val="visible"/>
                                      </p:to>
                                    </p:set>
                                  </p:childTnLst>
                                </p:cTn>
                              </p:par>
                            </p:childTnLst>
                          </p:cTn>
                        </p:par>
                        <p:par>
                          <p:cTn id="16" fill="hold">
                            <p:stCondLst>
                              <p:cond delay="0"/>
                            </p:stCondLst>
                            <p:childTnLst>
                              <p:par>
                                <p:cTn id="17" presetClass="entr" nodeType="afterEffect" presetSubtype="0" presetID="1" grpId="5" fill="hold">
                                  <p:stCondLst>
                                    <p:cond delay="0"/>
                                  </p:stCondLst>
                                  <p:iterate type="el" backwards="0">
                                    <p:tmAbs val="0"/>
                                  </p:iterate>
                                  <p:childTnLst>
                                    <p:set>
                                      <p:cBhvr>
                                        <p:cTn id="18" fill="hold"/>
                                        <p:tgtEl>
                                          <p:spTgt spid="802"/>
                                        </p:tgtEl>
                                        <p:attrNameLst>
                                          <p:attrName>style.visibility</p:attrName>
                                        </p:attrNameLst>
                                      </p:cBhvr>
                                      <p:to>
                                        <p:strVal val="visible"/>
                                      </p:to>
                                    </p:set>
                                  </p:childTnLst>
                                </p:cTn>
                              </p:par>
                            </p:childTnLst>
                          </p:cTn>
                        </p:par>
                        <p:par>
                          <p:cTn id="19" fill="hold">
                            <p:stCondLst>
                              <p:cond delay="0"/>
                            </p:stCondLst>
                            <p:childTnLst>
                              <p:par>
                                <p:cTn id="20" presetClass="entr" nodeType="afterEffect" presetSubtype="0" presetID="1" grpId="6" fill="hold">
                                  <p:stCondLst>
                                    <p:cond delay="0"/>
                                  </p:stCondLst>
                                  <p:iterate type="el" backwards="0">
                                    <p:tmAbs val="0"/>
                                  </p:iterate>
                                  <p:childTnLst>
                                    <p:set>
                                      <p:cBhvr>
                                        <p:cTn id="21" fill="hold"/>
                                        <p:tgtEl>
                                          <p:spTgt spid="79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97" grpId="2"/>
      <p:bldP build="whole" bldLvl="1" animBg="1" rev="0" advAuto="0" spid="794" grpId="6"/>
      <p:bldP build="whole" bldLvl="1" animBg="1" rev="0" advAuto="0" spid="802" grpId="5"/>
      <p:bldP build="whole" bldLvl="1" animBg="1" rev="0" advAuto="0" spid="790" grpId="3"/>
      <p:bldP build="whole" bldLvl="1" animBg="1" rev="0" advAuto="0" spid="792" grpId="1"/>
      <p:bldP build="whole" bldLvl="1" animBg="1" rev="0" advAuto="0" spid="793" grpId="4"/>
    </p:bldLst>
  </p:timing>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sp>
        <p:nvSpPr>
          <p:cNvPr id="807" name="eA…"/>
          <p:cNvSpPr txBox="1"/>
          <p:nvPr/>
        </p:nvSpPr>
        <p:spPr>
          <a:xfrm>
            <a:off x="1208929" y="1449362"/>
            <a:ext cx="5008315" cy="322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6800"/>
            </a:pPr>
            <a:r>
              <a:t>eA</a:t>
            </a:r>
          </a:p>
          <a:p>
            <a:pPr>
              <a:defRPr b="1" sz="6800"/>
            </a:pPr>
            <a:r>
              <a:t>Di-Hadrons</a:t>
            </a:r>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9"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810" name="Line"/>
          <p:cNvSpPr/>
          <p:nvPr/>
        </p:nvSpPr>
        <p:spPr>
          <a:xfrm flipH="1">
            <a:off x="1977389" y="1023877"/>
            <a:ext cx="1604963" cy="630240"/>
          </a:xfrm>
          <a:prstGeom prst="line">
            <a:avLst/>
          </a:prstGeom>
          <a:ln w="25400">
            <a:solidFill>
              <a:srgbClr val="D90B00"/>
            </a:solidFill>
            <a:headEnd type="stealth"/>
          </a:ln>
        </p:spPr>
        <p:txBody>
          <a:bodyPr lIns="45719" rIns="45719"/>
          <a:lstStyle/>
          <a:p>
            <a:pPr defTabSz="914400">
              <a:defRPr b="1" sz="1800">
                <a:solidFill>
                  <a:srgbClr val="322F31"/>
                </a:solidFill>
                <a:effectLst>
                  <a:outerShdw sx="100000" sy="100000" kx="0" ky="0" algn="b" rotWithShape="0" blurRad="38100" dist="38100" dir="2700000">
                    <a:srgbClr val="000000">
                      <a:alpha val="43137"/>
                    </a:srgbClr>
                  </a:outerShdw>
                </a:effectLst>
                <a:latin typeface="+mn-lt"/>
                <a:ea typeface="+mn-ea"/>
                <a:cs typeface="+mn-cs"/>
                <a:sym typeface="Arial"/>
              </a:defRPr>
            </a:pPr>
          </a:p>
        </p:txBody>
      </p:sp>
      <p:sp>
        <p:nvSpPr>
          <p:cNvPr id="811" name="Line"/>
          <p:cNvSpPr/>
          <p:nvPr/>
        </p:nvSpPr>
        <p:spPr>
          <a:xfrm flipH="1" flipV="1">
            <a:off x="1990089" y="1743016"/>
            <a:ext cx="1638300" cy="487363"/>
          </a:xfrm>
          <a:prstGeom prst="line">
            <a:avLst/>
          </a:prstGeom>
          <a:ln w="25400">
            <a:solidFill>
              <a:srgbClr val="0000FF"/>
            </a:solidFill>
            <a:headEnd type="stealth"/>
          </a:ln>
        </p:spPr>
        <p:txBody>
          <a:bodyPr lIns="45719" rIns="45719"/>
          <a:lstStyle/>
          <a:p>
            <a:pPr defTabSz="914400">
              <a:defRPr b="1" sz="1800">
                <a:solidFill>
                  <a:srgbClr val="322F31"/>
                </a:solidFill>
                <a:effectLst>
                  <a:outerShdw sx="100000" sy="100000" kx="0" ky="0" algn="b" rotWithShape="0" blurRad="38100" dist="38100" dir="2700000">
                    <a:srgbClr val="000000">
                      <a:alpha val="43137"/>
                    </a:srgbClr>
                  </a:outerShdw>
                </a:effectLst>
                <a:latin typeface="+mn-lt"/>
                <a:ea typeface="+mn-ea"/>
                <a:cs typeface="+mn-cs"/>
                <a:sym typeface="Arial"/>
              </a:defRPr>
            </a:pPr>
          </a:p>
        </p:txBody>
      </p:sp>
      <p:grpSp>
        <p:nvGrpSpPr>
          <p:cNvPr id="816" name="Group"/>
          <p:cNvGrpSpPr/>
          <p:nvPr/>
        </p:nvGrpSpPr>
        <p:grpSpPr>
          <a:xfrm>
            <a:off x="1931510" y="1529199"/>
            <a:ext cx="181189" cy="372089"/>
            <a:chOff x="0" y="0"/>
            <a:chExt cx="181188" cy="372087"/>
          </a:xfrm>
        </p:grpSpPr>
        <p:sp>
          <p:nvSpPr>
            <p:cNvPr id="812" name="Oval"/>
            <p:cNvSpPr/>
            <p:nvPr/>
          </p:nvSpPr>
          <p:spPr>
            <a:xfrm>
              <a:off x="-1" y="0"/>
              <a:ext cx="181190" cy="372088"/>
            </a:xfrm>
            <a:prstGeom prst="ellipse">
              <a:avLst/>
            </a:prstGeom>
            <a:solidFill>
              <a:srgbClr val="FFFFFF"/>
            </a:solidFill>
            <a:ln w="25400" cap="flat">
              <a:solidFill>
                <a:srgbClr val="808080"/>
              </a:solidFill>
              <a:prstDash val="solid"/>
              <a:round/>
            </a:ln>
            <a:effectLst/>
          </p:spPr>
          <p:txBody>
            <a:bodyPr wrap="square" lIns="45719" tIns="45719" rIns="45719" bIns="45719" numCol="1" anchor="ctr">
              <a:noAutofit/>
            </a:bodyPr>
            <a:lstStyle/>
            <a:p>
              <a:pPr algn="ctr" defTabSz="914400">
                <a:spcBef>
                  <a:spcPts val="1000"/>
                </a:spcBef>
                <a:defRPr b="1" sz="2000">
                  <a:solidFill>
                    <a:srgbClr val="322F31"/>
                  </a:solidFill>
                  <a:effectLst>
                    <a:outerShdw sx="100000" sy="100000" kx="0" ky="0" algn="b" rotWithShape="0" blurRad="38100" dist="38100" dir="2700000">
                      <a:srgbClr val="000000">
                        <a:alpha val="43137"/>
                      </a:srgbClr>
                    </a:outerShdw>
                  </a:effectLst>
                  <a:latin typeface="Comic Sans MS"/>
                  <a:ea typeface="Comic Sans MS"/>
                  <a:cs typeface="Comic Sans MS"/>
                  <a:sym typeface="Comic Sans MS"/>
                </a:defRPr>
              </a:pPr>
            </a:p>
          </p:txBody>
        </p:sp>
        <p:sp>
          <p:nvSpPr>
            <p:cNvPr id="813" name="Oval"/>
            <p:cNvSpPr/>
            <p:nvPr/>
          </p:nvSpPr>
          <p:spPr>
            <a:xfrm>
              <a:off x="65428" y="169377"/>
              <a:ext cx="50331" cy="37209"/>
            </a:xfrm>
            <a:prstGeom prst="ellipse">
              <a:avLst/>
            </a:prstGeom>
            <a:solidFill>
              <a:srgbClr val="FFFFFF"/>
            </a:solidFill>
            <a:ln w="25400" cap="flat">
              <a:solidFill>
                <a:srgbClr val="BFBFBF"/>
              </a:solidFill>
              <a:prstDash val="solid"/>
              <a:round/>
            </a:ln>
            <a:effectLst/>
          </p:spPr>
          <p:txBody>
            <a:bodyPr wrap="square" lIns="45719" tIns="45719" rIns="45719" bIns="45719" numCol="1" anchor="ctr">
              <a:noAutofit/>
            </a:bodyPr>
            <a:lstStyle/>
            <a:p>
              <a:pPr defTabSz="914400">
                <a:defRPr b="1" sz="1800">
                  <a:solidFill>
                    <a:srgbClr val="322F31"/>
                  </a:solidFill>
                  <a:effectLst>
                    <a:outerShdw sx="100000" sy="100000" kx="0" ky="0" algn="b" rotWithShape="0" blurRad="38100" dist="38100" dir="2700000">
                      <a:srgbClr val="000000">
                        <a:alpha val="43137"/>
                      </a:srgbClr>
                    </a:outerShdw>
                  </a:effectLst>
                  <a:latin typeface="Comic Sans MS"/>
                  <a:ea typeface="Comic Sans MS"/>
                  <a:cs typeface="Comic Sans MS"/>
                  <a:sym typeface="Comic Sans MS"/>
                </a:defRPr>
              </a:pPr>
            </a:p>
          </p:txBody>
        </p:sp>
        <p:sp>
          <p:nvSpPr>
            <p:cNvPr id="814" name="Oval"/>
            <p:cNvSpPr/>
            <p:nvPr/>
          </p:nvSpPr>
          <p:spPr>
            <a:xfrm>
              <a:off x="65953" y="260461"/>
              <a:ext cx="49283" cy="41085"/>
            </a:xfrm>
            <a:prstGeom prst="ellipse">
              <a:avLst/>
            </a:prstGeom>
            <a:solidFill>
              <a:srgbClr val="FFFFFF"/>
            </a:solidFill>
            <a:ln w="25400" cap="flat">
              <a:solidFill>
                <a:srgbClr val="BFBFBF"/>
              </a:solidFill>
              <a:prstDash val="solid"/>
              <a:round/>
            </a:ln>
            <a:effectLst/>
          </p:spPr>
          <p:txBody>
            <a:bodyPr wrap="square" lIns="45719" tIns="45719" rIns="45719" bIns="45719" numCol="1" anchor="ctr">
              <a:noAutofit/>
            </a:bodyPr>
            <a:lstStyle/>
            <a:p>
              <a:pPr algn="ctr" defTabSz="914400">
                <a:spcBef>
                  <a:spcPts val="1000"/>
                </a:spcBef>
                <a:defRPr b="1" sz="2000">
                  <a:solidFill>
                    <a:srgbClr val="322F31"/>
                  </a:solidFill>
                  <a:effectLst>
                    <a:outerShdw sx="100000" sy="100000" kx="0" ky="0" algn="b" rotWithShape="0" blurRad="38100" dist="38100" dir="2700000">
                      <a:srgbClr val="000000">
                        <a:alpha val="43137"/>
                      </a:srgbClr>
                    </a:outerShdw>
                  </a:effectLst>
                  <a:latin typeface="Comic Sans MS"/>
                  <a:ea typeface="Comic Sans MS"/>
                  <a:cs typeface="Comic Sans MS"/>
                  <a:sym typeface="Comic Sans MS"/>
                </a:defRPr>
              </a:pPr>
            </a:p>
          </p:txBody>
        </p:sp>
        <p:sp>
          <p:nvSpPr>
            <p:cNvPr id="815" name="Oval"/>
            <p:cNvSpPr/>
            <p:nvPr/>
          </p:nvSpPr>
          <p:spPr>
            <a:xfrm>
              <a:off x="65953" y="74417"/>
              <a:ext cx="49283" cy="41085"/>
            </a:xfrm>
            <a:prstGeom prst="ellipse">
              <a:avLst/>
            </a:prstGeom>
            <a:solidFill>
              <a:srgbClr val="FFFFFF"/>
            </a:solidFill>
            <a:ln w="25400" cap="flat">
              <a:solidFill>
                <a:srgbClr val="BFBFBF"/>
              </a:solidFill>
              <a:prstDash val="solid"/>
              <a:round/>
            </a:ln>
            <a:effectLst/>
          </p:spPr>
          <p:txBody>
            <a:bodyPr wrap="square" lIns="45719" tIns="45719" rIns="45719" bIns="45719" numCol="1" anchor="ctr">
              <a:noAutofit/>
            </a:bodyPr>
            <a:lstStyle/>
            <a:p>
              <a:pPr algn="ctr" defTabSz="914400">
                <a:spcBef>
                  <a:spcPts val="1000"/>
                </a:spcBef>
                <a:defRPr b="1" sz="2000">
                  <a:solidFill>
                    <a:srgbClr val="322F31"/>
                  </a:solidFill>
                  <a:effectLst>
                    <a:outerShdw sx="100000" sy="100000" kx="0" ky="0" algn="b" rotWithShape="0" blurRad="38100" dist="38100" dir="2700000">
                      <a:srgbClr val="000000">
                        <a:alpha val="43137"/>
                      </a:srgbClr>
                    </a:outerShdw>
                  </a:effectLst>
                  <a:latin typeface="Comic Sans MS"/>
                  <a:ea typeface="Comic Sans MS"/>
                  <a:cs typeface="Comic Sans MS"/>
                  <a:sym typeface="Comic Sans MS"/>
                </a:defRPr>
              </a:pPr>
            </a:p>
          </p:txBody>
        </p:sp>
      </p:grpSp>
      <p:sp>
        <p:nvSpPr>
          <p:cNvPr id="817" name="Key Observables for Saturation"/>
          <p:cNvSpPr txBox="1"/>
          <p:nvPr>
            <p:ph type="title"/>
          </p:nvPr>
        </p:nvSpPr>
        <p:spPr>
          <a:prstGeom prst="rect">
            <a:avLst/>
          </a:prstGeom>
        </p:spPr>
        <p:txBody>
          <a:bodyPr/>
          <a:lstStyle/>
          <a:p>
            <a:pPr/>
            <a:r>
              <a:t>Key Observables for Saturation</a:t>
            </a:r>
          </a:p>
        </p:txBody>
      </p:sp>
      <p:sp>
        <p:nvSpPr>
          <p:cNvPr id="818" name="Body"/>
          <p:cNvSpPr txBox="1"/>
          <p:nvPr>
            <p:ph type="body" idx="1"/>
          </p:nvPr>
        </p:nvSpPr>
        <p:spPr>
          <a:prstGeom prst="rect">
            <a:avLst/>
          </a:prstGeom>
        </p:spPr>
        <p:txBody>
          <a:bodyPr/>
          <a:lstStyle/>
          <a:p>
            <a:pPr/>
          </a:p>
        </p:txBody>
      </p:sp>
      <p:sp>
        <p:nvSpPr>
          <p:cNvPr id="81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pic>
        <p:nvPicPr>
          <p:cNvPr id="820" name="image56.pdf" descr="image56.pdf"/>
          <p:cNvPicPr>
            <a:picLocks noChangeAspect="1"/>
          </p:cNvPicPr>
          <p:nvPr/>
        </p:nvPicPr>
        <p:blipFill>
          <a:blip r:embed="rId2">
            <a:extLst/>
          </a:blip>
          <a:stretch>
            <a:fillRect/>
          </a:stretch>
        </p:blipFill>
        <p:spPr>
          <a:xfrm>
            <a:off x="5926761" y="2401622"/>
            <a:ext cx="3098798" cy="2302832"/>
          </a:xfrm>
          <a:prstGeom prst="rect">
            <a:avLst/>
          </a:prstGeom>
          <a:ln w="12700">
            <a:miter lim="400000"/>
          </a:ln>
        </p:spPr>
      </p:pic>
      <p:sp>
        <p:nvSpPr>
          <p:cNvPr id="821" name="Line"/>
          <p:cNvSpPr/>
          <p:nvPr/>
        </p:nvSpPr>
        <p:spPr>
          <a:xfrm flipH="1" flipV="1">
            <a:off x="6553292" y="3934089"/>
            <a:ext cx="1066802" cy="16940"/>
          </a:xfrm>
          <a:prstGeom prst="line">
            <a:avLst/>
          </a:prstGeom>
          <a:ln w="25400">
            <a:solidFill>
              <a:srgbClr val="322F31"/>
            </a:solidFill>
            <a:tailEnd type="triangle"/>
          </a:ln>
        </p:spPr>
        <p:txBody>
          <a:bodyPr lIns="45719" rIns="45719"/>
          <a:lstStyle/>
          <a:p>
            <a:pPr defTabSz="914400">
              <a:defRPr b="1" sz="1800">
                <a:solidFill>
                  <a:srgbClr val="322F31"/>
                </a:solidFill>
                <a:effectLst>
                  <a:outerShdw sx="100000" sy="100000" kx="0" ky="0" algn="b" rotWithShape="0" blurRad="38100" dist="38100" dir="2700000">
                    <a:srgbClr val="000000">
                      <a:alpha val="43137"/>
                    </a:srgbClr>
                  </a:outerShdw>
                </a:effectLst>
                <a:latin typeface="+mn-lt"/>
                <a:ea typeface="+mn-ea"/>
                <a:cs typeface="+mn-cs"/>
                <a:sym typeface="Arial"/>
              </a:defRPr>
            </a:pPr>
          </a:p>
        </p:txBody>
      </p:sp>
      <p:sp>
        <p:nvSpPr>
          <p:cNvPr id="822" name="Line"/>
          <p:cNvSpPr/>
          <p:nvPr/>
        </p:nvSpPr>
        <p:spPr>
          <a:xfrm flipH="1" flipV="1">
            <a:off x="7035892" y="3942555"/>
            <a:ext cx="558801" cy="8472"/>
          </a:xfrm>
          <a:prstGeom prst="line">
            <a:avLst/>
          </a:prstGeom>
          <a:ln w="25400">
            <a:solidFill>
              <a:srgbClr val="322F31"/>
            </a:solidFill>
            <a:tailEnd type="triangle"/>
          </a:ln>
        </p:spPr>
        <p:txBody>
          <a:bodyPr lIns="45719" rIns="45719"/>
          <a:lstStyle/>
          <a:p>
            <a:pPr defTabSz="914400">
              <a:defRPr b="1" sz="1800">
                <a:solidFill>
                  <a:srgbClr val="322F31"/>
                </a:solidFill>
                <a:effectLst>
                  <a:outerShdw sx="100000" sy="100000" kx="0" ky="0" algn="b" rotWithShape="0" blurRad="38100" dist="38100" dir="2700000">
                    <a:srgbClr val="000000">
                      <a:alpha val="43137"/>
                    </a:srgbClr>
                  </a:outerShdw>
                </a:effectLst>
                <a:latin typeface="+mn-lt"/>
                <a:ea typeface="+mn-ea"/>
                <a:cs typeface="+mn-cs"/>
                <a:sym typeface="Arial"/>
              </a:defRPr>
            </a:pPr>
          </a:p>
        </p:txBody>
      </p:sp>
      <p:sp>
        <p:nvSpPr>
          <p:cNvPr id="823" name="x"/>
          <p:cNvSpPr txBox="1"/>
          <p:nvPr/>
        </p:nvSpPr>
        <p:spPr>
          <a:xfrm>
            <a:off x="7442289" y="3705490"/>
            <a:ext cx="218441" cy="34843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b="1" sz="1800">
                <a:solidFill>
                  <a:srgbClr val="322F31"/>
                </a:solidFill>
                <a:effectLst>
                  <a:outerShdw sx="100000" sy="100000" kx="0" ky="0" algn="b" rotWithShape="0" blurRad="38100" dist="38100" dir="2700000">
                    <a:srgbClr val="000000">
                      <a:alpha val="43137"/>
                    </a:srgbClr>
                  </a:outerShdw>
                </a:effectLst>
                <a:latin typeface="Times New Roman"/>
                <a:ea typeface="Times New Roman"/>
                <a:cs typeface="Times New Roman"/>
                <a:sym typeface="Times New Roman"/>
              </a:defRPr>
            </a:lvl1pPr>
          </a:lstStyle>
          <a:p>
            <a:pPr/>
            <a:r>
              <a:t>x</a:t>
            </a:r>
          </a:p>
        </p:txBody>
      </p:sp>
      <p:sp>
        <p:nvSpPr>
          <p:cNvPr id="824" name="Di-Hadron Correlations:"/>
          <p:cNvSpPr txBox="1"/>
          <p:nvPr/>
        </p:nvSpPr>
        <p:spPr>
          <a:xfrm>
            <a:off x="0" y="373966"/>
            <a:ext cx="3335497" cy="42139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b="1" sz="2400">
                <a:solidFill>
                  <a:srgbClr val="0000FF"/>
                </a:solidFill>
                <a:latin typeface="Times New Roman"/>
                <a:ea typeface="Times New Roman"/>
                <a:cs typeface="Times New Roman"/>
                <a:sym typeface="Times New Roman"/>
              </a:defRPr>
            </a:lvl1pPr>
          </a:lstStyle>
          <a:p>
            <a:pPr/>
            <a:r>
              <a:t>Di-Hadron Correlations:</a:t>
            </a:r>
          </a:p>
        </p:txBody>
      </p:sp>
      <p:grpSp>
        <p:nvGrpSpPr>
          <p:cNvPr id="828" name="Group"/>
          <p:cNvGrpSpPr/>
          <p:nvPr/>
        </p:nvGrpSpPr>
        <p:grpSpPr>
          <a:xfrm>
            <a:off x="1663519" y="1223426"/>
            <a:ext cx="1747869" cy="931232"/>
            <a:chOff x="0" y="0"/>
            <a:chExt cx="1747867" cy="931231"/>
          </a:xfrm>
        </p:grpSpPr>
        <p:pic>
          <p:nvPicPr>
            <p:cNvPr id="825" name="image60.png" descr="image60.png"/>
            <p:cNvPicPr>
              <a:picLocks noChangeAspect="1"/>
            </p:cNvPicPr>
            <p:nvPr/>
          </p:nvPicPr>
          <p:blipFill>
            <a:blip r:embed="rId3">
              <a:extLst/>
            </a:blip>
            <a:stretch>
              <a:fillRect/>
            </a:stretch>
          </p:blipFill>
          <p:spPr>
            <a:xfrm rot="21479235">
              <a:off x="15904" y="8415"/>
              <a:ext cx="495302" cy="914401"/>
            </a:xfrm>
            <a:prstGeom prst="rect">
              <a:avLst/>
            </a:prstGeom>
            <a:ln w="12700" cap="flat">
              <a:noFill/>
              <a:miter lim="400000"/>
            </a:ln>
            <a:effectLst/>
          </p:spPr>
        </p:pic>
        <p:sp>
          <p:nvSpPr>
            <p:cNvPr id="826" name="Line"/>
            <p:cNvSpPr/>
            <p:nvPr/>
          </p:nvSpPr>
          <p:spPr>
            <a:xfrm>
              <a:off x="388967" y="468790"/>
              <a:ext cx="1358901" cy="1"/>
            </a:xfrm>
            <a:prstGeom prst="line">
              <a:avLst/>
            </a:prstGeom>
            <a:noFill/>
            <a:ln w="38100" cap="flat">
              <a:solidFill>
                <a:srgbClr val="290082"/>
              </a:solidFill>
              <a:prstDash val="solid"/>
              <a:round/>
              <a:headEnd type="stealth" w="med" len="med"/>
            </a:ln>
            <a:effectLst/>
          </p:spPr>
          <p:txBody>
            <a:bodyPr wrap="square" lIns="45719" tIns="45719" rIns="45719" bIns="45719" numCol="1" anchor="t">
              <a:noAutofit/>
            </a:bodyPr>
            <a:lstStyle/>
            <a:p>
              <a:pPr defTabSz="914400">
                <a:defRPr b="1" sz="1800">
                  <a:solidFill>
                    <a:srgbClr val="322F31"/>
                  </a:solidFill>
                  <a:effectLst>
                    <a:outerShdw sx="100000" sy="100000" kx="0" ky="0" algn="b" rotWithShape="0" blurRad="38100" dist="38100" dir="2700000">
                      <a:srgbClr val="000000">
                        <a:alpha val="43137"/>
                      </a:srgbClr>
                    </a:outerShdw>
                  </a:effectLst>
                  <a:latin typeface="+mn-lt"/>
                  <a:ea typeface="+mn-ea"/>
                  <a:cs typeface="+mn-cs"/>
                  <a:sym typeface="Arial"/>
                </a:defRPr>
              </a:pPr>
            </a:p>
          </p:txBody>
        </p:sp>
        <p:sp>
          <p:nvSpPr>
            <p:cNvPr id="827" name="A"/>
            <p:cNvSpPr txBox="1"/>
            <p:nvPr/>
          </p:nvSpPr>
          <p:spPr>
            <a:xfrm>
              <a:off x="1265267" y="132240"/>
              <a:ext cx="217477" cy="25922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indent="39687" defTabSz="914400">
                <a:defRPr b="1" sz="1800">
                  <a:solidFill>
                    <a:srgbClr val="322F31"/>
                  </a:solidFill>
                  <a:effectLst>
                    <a:outerShdw sx="100000" sy="100000" kx="0" ky="0" algn="b" rotWithShape="0" blurRad="38100" dist="38100" dir="2700000">
                      <a:srgbClr val="000000">
                        <a:alpha val="43137"/>
                      </a:srgbClr>
                    </a:outerShdw>
                  </a:effectLst>
                  <a:latin typeface="+mn-lt"/>
                  <a:ea typeface="+mn-ea"/>
                  <a:cs typeface="+mn-cs"/>
                  <a:sym typeface="Arial"/>
                </a:defRPr>
              </a:lvl1pPr>
            </a:lstStyle>
            <a:p>
              <a:pPr/>
              <a:r>
                <a:t>A</a:t>
              </a:r>
            </a:p>
          </p:txBody>
        </p:sp>
      </p:grpSp>
      <p:grpSp>
        <p:nvGrpSpPr>
          <p:cNvPr id="831" name="Group"/>
          <p:cNvGrpSpPr/>
          <p:nvPr/>
        </p:nvGrpSpPr>
        <p:grpSpPr>
          <a:xfrm>
            <a:off x="2061803" y="1349325"/>
            <a:ext cx="1357314" cy="342901"/>
            <a:chOff x="0" y="0"/>
            <a:chExt cx="1357312" cy="342900"/>
          </a:xfrm>
        </p:grpSpPr>
        <p:sp>
          <p:nvSpPr>
            <p:cNvPr id="829" name="Line"/>
            <p:cNvSpPr/>
            <p:nvPr/>
          </p:nvSpPr>
          <p:spPr>
            <a:xfrm>
              <a:off x="0" y="342900"/>
              <a:ext cx="1357313" cy="0"/>
            </a:xfrm>
            <a:prstGeom prst="line">
              <a:avLst/>
            </a:prstGeom>
            <a:noFill/>
            <a:ln w="38100" cap="flat">
              <a:solidFill>
                <a:srgbClr val="290082"/>
              </a:solidFill>
              <a:prstDash val="solid"/>
              <a:round/>
              <a:headEnd type="stealth" w="med" len="med"/>
            </a:ln>
            <a:effectLst/>
          </p:spPr>
          <p:txBody>
            <a:bodyPr wrap="square" lIns="45719" tIns="45719" rIns="45719" bIns="45719" numCol="1" anchor="t">
              <a:noAutofit/>
            </a:bodyPr>
            <a:lstStyle/>
            <a:p>
              <a:pPr defTabSz="914400">
                <a:defRPr b="1" sz="1800">
                  <a:solidFill>
                    <a:srgbClr val="322F31"/>
                  </a:solidFill>
                  <a:effectLst>
                    <a:outerShdw sx="100000" sy="100000" kx="0" ky="0" algn="b" rotWithShape="0" blurRad="38100" dist="38100" dir="2700000">
                      <a:srgbClr val="000000">
                        <a:alpha val="43137"/>
                      </a:srgbClr>
                    </a:outerShdw>
                  </a:effectLst>
                  <a:latin typeface="+mn-lt"/>
                  <a:ea typeface="+mn-ea"/>
                  <a:cs typeface="+mn-cs"/>
                  <a:sym typeface="Arial"/>
                </a:defRPr>
              </a:pPr>
            </a:p>
          </p:txBody>
        </p:sp>
        <p:sp>
          <p:nvSpPr>
            <p:cNvPr id="830" name="p"/>
            <p:cNvSpPr txBox="1"/>
            <p:nvPr/>
          </p:nvSpPr>
          <p:spPr>
            <a:xfrm>
              <a:off x="712787" y="0"/>
              <a:ext cx="192027" cy="2592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indent="39687" defTabSz="914400">
                <a:defRPr b="1" sz="1800">
                  <a:solidFill>
                    <a:srgbClr val="322F31"/>
                  </a:solidFill>
                  <a:effectLst>
                    <a:outerShdw sx="100000" sy="100000" kx="0" ky="0" algn="b" rotWithShape="0" blurRad="38100" dist="38100" dir="2700000">
                      <a:srgbClr val="000000">
                        <a:alpha val="43137"/>
                      </a:srgbClr>
                    </a:outerShdw>
                  </a:effectLst>
                  <a:latin typeface="+mn-lt"/>
                  <a:ea typeface="+mn-ea"/>
                  <a:cs typeface="+mn-cs"/>
                  <a:sym typeface="Arial"/>
                </a:defRPr>
              </a:lvl1pPr>
            </a:lstStyle>
            <a:p>
              <a:pPr/>
              <a:r>
                <a:t>p</a:t>
              </a:r>
            </a:p>
          </p:txBody>
        </p:sp>
      </p:grpSp>
      <p:sp>
        <p:nvSpPr>
          <p:cNvPr id="832" name="jet-1"/>
          <p:cNvSpPr txBox="1"/>
          <p:nvPr/>
        </p:nvSpPr>
        <p:spPr>
          <a:xfrm>
            <a:off x="3534980" y="857118"/>
            <a:ext cx="591742" cy="2921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indent="39687" algn="ctr" defTabSz="914400">
              <a:defRPr b="1" sz="1600">
                <a:solidFill>
                  <a:srgbClr val="FF0000"/>
                </a:solidFill>
                <a:effectLst>
                  <a:outerShdw sx="100000" sy="100000" kx="0" ky="0" algn="b" rotWithShape="0" blurRad="38100" dist="38100" dir="2700000">
                    <a:srgbClr val="000000">
                      <a:alpha val="43137"/>
                    </a:srgbClr>
                  </a:outerShdw>
                </a:effectLst>
                <a:latin typeface="Comic Sans MS"/>
                <a:ea typeface="Comic Sans MS"/>
                <a:cs typeface="Comic Sans MS"/>
                <a:sym typeface="Comic Sans MS"/>
              </a:defRPr>
            </a:lvl1pPr>
          </a:lstStyle>
          <a:p>
            <a:pPr/>
            <a:r>
              <a:t>jet-1</a:t>
            </a:r>
          </a:p>
        </p:txBody>
      </p:sp>
      <p:sp>
        <p:nvSpPr>
          <p:cNvPr id="833" name="jet-2"/>
          <p:cNvSpPr txBox="1"/>
          <p:nvPr/>
        </p:nvSpPr>
        <p:spPr>
          <a:xfrm>
            <a:off x="3593962" y="2087365"/>
            <a:ext cx="591742" cy="2921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indent="39687" algn="ctr" defTabSz="914400">
              <a:defRPr b="1" sz="1600">
                <a:solidFill>
                  <a:srgbClr val="0000FF"/>
                </a:solidFill>
                <a:effectLst>
                  <a:outerShdw sx="100000" sy="100000" kx="0" ky="0" algn="b" rotWithShape="0" blurRad="38100" dist="38100" dir="2700000">
                    <a:srgbClr val="000000">
                      <a:alpha val="43137"/>
                    </a:srgbClr>
                  </a:outerShdw>
                </a:effectLst>
                <a:latin typeface="Comic Sans MS"/>
                <a:ea typeface="Comic Sans MS"/>
                <a:cs typeface="Comic Sans MS"/>
                <a:sym typeface="Comic Sans MS"/>
              </a:defRPr>
            </a:lvl1pPr>
          </a:lstStyle>
          <a:p>
            <a:pPr/>
            <a:r>
              <a:t>jet-2</a:t>
            </a:r>
          </a:p>
        </p:txBody>
      </p:sp>
      <p:sp>
        <p:nvSpPr>
          <p:cNvPr id="834" name="side-view:"/>
          <p:cNvSpPr txBox="1"/>
          <p:nvPr/>
        </p:nvSpPr>
        <p:spPr>
          <a:xfrm>
            <a:off x="179338" y="879892"/>
            <a:ext cx="1187911" cy="3175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indent="39687" defTabSz="914400">
              <a:defRPr b="1" sz="1800">
                <a:solidFill>
                  <a:srgbClr val="322F31"/>
                </a:solidFill>
                <a:latin typeface="Comic Sans MS"/>
                <a:ea typeface="Comic Sans MS"/>
                <a:cs typeface="Comic Sans MS"/>
                <a:sym typeface="Comic Sans MS"/>
              </a:defRPr>
            </a:lvl1pPr>
          </a:lstStyle>
          <a:p>
            <a:pPr/>
            <a:r>
              <a:t>side-view:</a:t>
            </a:r>
          </a:p>
        </p:txBody>
      </p:sp>
      <p:sp>
        <p:nvSpPr>
          <p:cNvPr id="835" name="Low gluon density (ep):…"/>
          <p:cNvSpPr txBox="1"/>
          <p:nvPr/>
        </p:nvSpPr>
        <p:spPr>
          <a:xfrm>
            <a:off x="211299" y="2353097"/>
            <a:ext cx="2998901" cy="88615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39687" defTabSz="914400">
              <a:defRPr b="1" sz="1600">
                <a:solidFill>
                  <a:srgbClr val="0000FF"/>
                </a:solidFill>
                <a:latin typeface="Comic Sans MS"/>
                <a:ea typeface="Comic Sans MS"/>
                <a:cs typeface="Comic Sans MS"/>
                <a:sym typeface="Comic Sans MS"/>
              </a:defRPr>
            </a:pPr>
            <a:r>
              <a:t>Low gluon density (ep):</a:t>
            </a:r>
          </a:p>
          <a:p>
            <a:pPr indent="39687" defTabSz="914400">
              <a:defRPr b="1" sz="1600">
                <a:solidFill>
                  <a:srgbClr val="322F31"/>
                </a:solidFill>
                <a:latin typeface="Comic Sans MS"/>
                <a:ea typeface="Comic Sans MS"/>
                <a:cs typeface="Comic Sans MS"/>
                <a:sym typeface="Comic Sans MS"/>
              </a:defRPr>
            </a:pPr>
            <a:r>
              <a:t>pQCD predicts 2→2 process </a:t>
            </a:r>
          </a:p>
          <a:p>
            <a:pPr indent="39687" defTabSz="914400">
              <a:defRPr b="1" sz="1600">
                <a:solidFill>
                  <a:srgbClr val="322F31"/>
                </a:solidFill>
                <a:latin typeface="Comic Sans MS"/>
                <a:ea typeface="Comic Sans MS"/>
                <a:cs typeface="Comic Sans MS"/>
                <a:sym typeface="Comic Sans MS"/>
              </a:defRPr>
            </a:pPr>
            <a:r>
              <a:t>⇒ back-to-back di-jet</a:t>
            </a:r>
          </a:p>
        </p:txBody>
      </p:sp>
      <p:grpSp>
        <p:nvGrpSpPr>
          <p:cNvPr id="874" name="Group"/>
          <p:cNvGrpSpPr/>
          <p:nvPr/>
        </p:nvGrpSpPr>
        <p:grpSpPr>
          <a:xfrm>
            <a:off x="1776388" y="1816940"/>
            <a:ext cx="821506" cy="579576"/>
            <a:chOff x="0" y="0"/>
            <a:chExt cx="821505" cy="579574"/>
          </a:xfrm>
        </p:grpSpPr>
        <p:grpSp>
          <p:nvGrpSpPr>
            <p:cNvPr id="872" name="Group"/>
            <p:cNvGrpSpPr/>
            <p:nvPr/>
          </p:nvGrpSpPr>
          <p:grpSpPr>
            <a:xfrm>
              <a:off x="0" y="0"/>
              <a:ext cx="821506" cy="579575"/>
              <a:chOff x="0" y="0"/>
              <a:chExt cx="821505" cy="579574"/>
            </a:xfrm>
          </p:grpSpPr>
          <p:sp>
            <p:nvSpPr>
              <p:cNvPr id="836" name="Line"/>
              <p:cNvSpPr/>
              <p:nvPr/>
            </p:nvSpPr>
            <p:spPr>
              <a:xfrm flipH="1" flipV="1">
                <a:off x="5530" y="14423"/>
                <a:ext cx="577851" cy="254001"/>
              </a:xfrm>
              <a:prstGeom prst="line">
                <a:avLst/>
              </a:prstGeom>
              <a:noFill/>
              <a:ln w="25400" cap="flat">
                <a:solidFill>
                  <a:srgbClr val="290082"/>
                </a:solidFill>
                <a:prstDash val="solid"/>
                <a:round/>
                <a:headEnd type="stealth" w="med" len="med"/>
              </a:ln>
              <a:effectLst/>
            </p:spPr>
            <p:txBody>
              <a:bodyPr wrap="square" lIns="45719" tIns="45719" rIns="45719" bIns="45719" numCol="1" anchor="t">
                <a:noAutofit/>
              </a:bodyPr>
              <a:lstStyle/>
              <a:p>
                <a:pPr defTabSz="914400">
                  <a:defRPr b="1" sz="1800">
                    <a:solidFill>
                      <a:srgbClr val="322F31"/>
                    </a:solidFill>
                    <a:effectLst>
                      <a:outerShdw sx="100000" sy="100000" kx="0" ky="0" algn="b" rotWithShape="0" blurRad="38100" dist="38100" dir="2700000">
                        <a:srgbClr val="000000">
                          <a:alpha val="43137"/>
                        </a:srgbClr>
                      </a:outerShdw>
                    </a:effectLst>
                    <a:latin typeface="+mn-lt"/>
                    <a:ea typeface="+mn-ea"/>
                    <a:cs typeface="+mn-cs"/>
                    <a:sym typeface="Arial"/>
                  </a:defRPr>
                </a:pPr>
              </a:p>
            </p:txBody>
          </p:sp>
          <p:grpSp>
            <p:nvGrpSpPr>
              <p:cNvPr id="847" name="Group"/>
              <p:cNvGrpSpPr/>
              <p:nvPr/>
            </p:nvGrpSpPr>
            <p:grpSpPr>
              <a:xfrm>
                <a:off x="213337" y="105212"/>
                <a:ext cx="216235" cy="316663"/>
                <a:chOff x="0" y="0"/>
                <a:chExt cx="216234" cy="316661"/>
              </a:xfrm>
            </p:grpSpPr>
            <p:sp>
              <p:nvSpPr>
                <p:cNvPr id="837" name="Line"/>
                <p:cNvSpPr/>
                <p:nvPr/>
              </p:nvSpPr>
              <p:spPr>
                <a:xfrm rot="14136194">
                  <a:off x="65261" y="120066"/>
                  <a:ext cx="88902" cy="48394"/>
                </a:xfrm>
                <a:custGeom>
                  <a:avLst/>
                  <a:gdLst/>
                  <a:ahLst/>
                  <a:cxnLst>
                    <a:cxn ang="0">
                      <a:pos x="wd2" y="hd2"/>
                    </a:cxn>
                    <a:cxn ang="5400000">
                      <a:pos x="wd2" y="hd2"/>
                    </a:cxn>
                    <a:cxn ang="10800000">
                      <a:pos x="wd2" y="hd2"/>
                    </a:cxn>
                    <a:cxn ang="16200000">
                      <a:pos x="wd2" y="hd2"/>
                    </a:cxn>
                  </a:cxnLst>
                  <a:rect l="0" t="0" r="r" b="b"/>
                  <a:pathLst>
                    <a:path w="21547" h="21497" fill="norm" stroke="1" extrusionOk="0">
                      <a:moveTo>
                        <a:pt x="21547" y="55"/>
                      </a:moveTo>
                      <a:cubicBezTo>
                        <a:pt x="21600" y="11792"/>
                        <a:pt x="16819" y="21392"/>
                        <a:pt x="10870" y="21496"/>
                      </a:cubicBezTo>
                      <a:cubicBezTo>
                        <a:pt x="4920" y="21600"/>
                        <a:pt x="53" y="12169"/>
                        <a:pt x="1" y="432"/>
                      </a:cubicBezTo>
                      <a:cubicBezTo>
                        <a:pt x="0" y="288"/>
                        <a:pt x="0" y="144"/>
                        <a:pt x="1" y="0"/>
                      </a:cubicBezTo>
                    </a:path>
                  </a:pathLst>
                </a:custGeom>
                <a:noFill/>
                <a:ln w="28575" cap="flat">
                  <a:solidFill>
                    <a:srgbClr val="322F31"/>
                  </a:solidFill>
                  <a:prstDash val="solid"/>
                  <a:round/>
                </a:ln>
                <a:effectLst/>
              </p:spPr>
              <p:txBody>
                <a:bodyPr wrap="square" lIns="45719" tIns="45719" rIns="45719" bIns="45719" numCol="1" anchor="t">
                  <a:noAutofit/>
                </a:bodyPr>
                <a:lstStyle/>
                <a:p>
                  <a:pPr defTabSz="914400">
                    <a:defRPr b="1" sz="1800">
                      <a:solidFill>
                        <a:srgbClr val="322F31"/>
                      </a:solidFill>
                      <a:effectLst>
                        <a:outerShdw sx="100000" sy="100000" kx="0" ky="0" algn="b" rotWithShape="0" blurRad="38100" dist="38100" dir="2700000">
                          <a:srgbClr val="000000">
                            <a:alpha val="43137"/>
                          </a:srgbClr>
                        </a:outerShdw>
                      </a:effectLst>
                      <a:latin typeface="Comic Sans MS"/>
                      <a:ea typeface="Comic Sans MS"/>
                      <a:cs typeface="Comic Sans MS"/>
                      <a:sym typeface="Comic Sans MS"/>
                    </a:defRPr>
                  </a:pPr>
                </a:p>
              </p:txBody>
            </p:sp>
            <p:sp>
              <p:nvSpPr>
                <p:cNvPr id="838" name="Line"/>
                <p:cNvSpPr/>
                <p:nvPr/>
              </p:nvSpPr>
              <p:spPr>
                <a:xfrm rot="14136194">
                  <a:off x="45895" y="129910"/>
                  <a:ext cx="33339" cy="451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4835" y="0"/>
                        <a:pt x="10800" y="0"/>
                      </a:cubicBezTo>
                      <a:cubicBezTo>
                        <a:pt x="16765" y="0"/>
                        <a:pt x="21600" y="9671"/>
                        <a:pt x="21600" y="21600"/>
                      </a:cubicBezTo>
                    </a:path>
                  </a:pathLst>
                </a:custGeom>
                <a:noFill/>
                <a:ln w="28575" cap="flat">
                  <a:solidFill>
                    <a:srgbClr val="322F31"/>
                  </a:solidFill>
                  <a:prstDash val="solid"/>
                  <a:round/>
                </a:ln>
                <a:effectLst/>
              </p:spPr>
              <p:txBody>
                <a:bodyPr wrap="square" lIns="45719" tIns="45719" rIns="45719" bIns="45719" numCol="1" anchor="t">
                  <a:noAutofit/>
                </a:bodyPr>
                <a:lstStyle/>
                <a:p>
                  <a:pPr defTabSz="914400">
                    <a:defRPr b="1" sz="1800">
                      <a:solidFill>
                        <a:srgbClr val="322F31"/>
                      </a:solidFill>
                      <a:effectLst>
                        <a:outerShdw sx="100000" sy="100000" kx="0" ky="0" algn="b" rotWithShape="0" blurRad="38100" dist="38100" dir="2700000">
                          <a:srgbClr val="000000">
                            <a:alpha val="43137"/>
                          </a:srgbClr>
                        </a:outerShdw>
                      </a:effectLst>
                      <a:latin typeface="Comic Sans MS"/>
                      <a:ea typeface="Comic Sans MS"/>
                      <a:cs typeface="Comic Sans MS"/>
                      <a:sym typeface="Comic Sans MS"/>
                    </a:defRPr>
                  </a:pPr>
                </a:p>
              </p:txBody>
            </p:sp>
            <p:sp>
              <p:nvSpPr>
                <p:cNvPr id="839" name="Line"/>
                <p:cNvSpPr/>
                <p:nvPr/>
              </p:nvSpPr>
              <p:spPr>
                <a:xfrm rot="14136194">
                  <a:off x="30837" y="70944"/>
                  <a:ext cx="90489" cy="48394"/>
                </a:xfrm>
                <a:custGeom>
                  <a:avLst/>
                  <a:gdLst/>
                  <a:ahLst/>
                  <a:cxnLst>
                    <a:cxn ang="0">
                      <a:pos x="wd2" y="hd2"/>
                    </a:cxn>
                    <a:cxn ang="5400000">
                      <a:pos x="wd2" y="hd2"/>
                    </a:cxn>
                    <a:cxn ang="10800000">
                      <a:pos x="wd2" y="hd2"/>
                    </a:cxn>
                    <a:cxn ang="16200000">
                      <a:pos x="wd2" y="hd2"/>
                    </a:cxn>
                  </a:cxnLst>
                  <a:rect l="0" t="0" r="r" b="b"/>
                  <a:pathLst>
                    <a:path w="21546" h="21495" fill="norm" stroke="1" extrusionOk="0">
                      <a:moveTo>
                        <a:pt x="21546" y="56"/>
                      </a:moveTo>
                      <a:cubicBezTo>
                        <a:pt x="21600" y="11789"/>
                        <a:pt x="16821" y="21387"/>
                        <a:pt x="10871" y="21494"/>
                      </a:cubicBezTo>
                      <a:cubicBezTo>
                        <a:pt x="4921" y="21600"/>
                        <a:pt x="55" y="12175"/>
                        <a:pt x="1" y="442"/>
                      </a:cubicBezTo>
                      <a:cubicBezTo>
                        <a:pt x="0" y="294"/>
                        <a:pt x="0" y="147"/>
                        <a:pt x="1" y="0"/>
                      </a:cubicBezTo>
                    </a:path>
                  </a:pathLst>
                </a:custGeom>
                <a:noFill/>
                <a:ln w="28575" cap="flat">
                  <a:solidFill>
                    <a:srgbClr val="322F31"/>
                  </a:solidFill>
                  <a:prstDash val="solid"/>
                  <a:round/>
                </a:ln>
                <a:effectLst/>
              </p:spPr>
              <p:txBody>
                <a:bodyPr wrap="square" lIns="45719" tIns="45719" rIns="45719" bIns="45719" numCol="1" anchor="t">
                  <a:noAutofit/>
                </a:bodyPr>
                <a:lstStyle/>
                <a:p>
                  <a:pPr defTabSz="914400">
                    <a:defRPr b="1" sz="1800">
                      <a:solidFill>
                        <a:srgbClr val="322F31"/>
                      </a:solidFill>
                      <a:effectLst>
                        <a:outerShdw sx="100000" sy="100000" kx="0" ky="0" algn="b" rotWithShape="0" blurRad="38100" dist="38100" dir="2700000">
                          <a:srgbClr val="000000">
                            <a:alpha val="43137"/>
                          </a:srgbClr>
                        </a:outerShdw>
                      </a:effectLst>
                      <a:latin typeface="Comic Sans MS"/>
                      <a:ea typeface="Comic Sans MS"/>
                      <a:cs typeface="Comic Sans MS"/>
                      <a:sym typeface="Comic Sans MS"/>
                    </a:defRPr>
                  </a:pPr>
                </a:p>
              </p:txBody>
            </p:sp>
            <p:sp>
              <p:nvSpPr>
                <p:cNvPr id="840" name="Line"/>
                <p:cNvSpPr/>
                <p:nvPr/>
              </p:nvSpPr>
              <p:spPr>
                <a:xfrm rot="14136194">
                  <a:off x="11382" y="82355"/>
                  <a:ext cx="33338" cy="451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4835" y="0"/>
                        <a:pt x="10800" y="0"/>
                      </a:cubicBezTo>
                      <a:cubicBezTo>
                        <a:pt x="16765" y="0"/>
                        <a:pt x="21600" y="9671"/>
                        <a:pt x="21600" y="21600"/>
                      </a:cubicBezTo>
                    </a:path>
                  </a:pathLst>
                </a:custGeom>
                <a:noFill/>
                <a:ln w="28575" cap="flat">
                  <a:solidFill>
                    <a:srgbClr val="322F31"/>
                  </a:solidFill>
                  <a:prstDash val="solid"/>
                  <a:round/>
                </a:ln>
                <a:effectLst/>
              </p:spPr>
              <p:txBody>
                <a:bodyPr wrap="square" lIns="45719" tIns="45719" rIns="45719" bIns="45719" numCol="1" anchor="t">
                  <a:noAutofit/>
                </a:bodyPr>
                <a:lstStyle/>
                <a:p>
                  <a:pPr defTabSz="914400">
                    <a:defRPr b="1" sz="1800">
                      <a:solidFill>
                        <a:srgbClr val="322F31"/>
                      </a:solidFill>
                      <a:effectLst>
                        <a:outerShdw sx="100000" sy="100000" kx="0" ky="0" algn="b" rotWithShape="0" blurRad="38100" dist="38100" dir="2700000">
                          <a:srgbClr val="000000">
                            <a:alpha val="43137"/>
                          </a:srgbClr>
                        </a:outerShdw>
                      </a:effectLst>
                      <a:latin typeface="Comic Sans MS"/>
                      <a:ea typeface="Comic Sans MS"/>
                      <a:cs typeface="Comic Sans MS"/>
                      <a:sym typeface="Comic Sans MS"/>
                    </a:defRPr>
                  </a:pPr>
                </a:p>
              </p:txBody>
            </p:sp>
            <p:sp>
              <p:nvSpPr>
                <p:cNvPr id="841" name="Line"/>
                <p:cNvSpPr/>
                <p:nvPr/>
              </p:nvSpPr>
              <p:spPr>
                <a:xfrm rot="14136194">
                  <a:off x="2573" y="26805"/>
                  <a:ext cx="90489" cy="48394"/>
                </a:xfrm>
                <a:custGeom>
                  <a:avLst/>
                  <a:gdLst/>
                  <a:ahLst/>
                  <a:cxnLst>
                    <a:cxn ang="0">
                      <a:pos x="wd2" y="hd2"/>
                    </a:cxn>
                    <a:cxn ang="5400000">
                      <a:pos x="wd2" y="hd2"/>
                    </a:cxn>
                    <a:cxn ang="10800000">
                      <a:pos x="wd2" y="hd2"/>
                    </a:cxn>
                    <a:cxn ang="16200000">
                      <a:pos x="wd2" y="hd2"/>
                    </a:cxn>
                  </a:cxnLst>
                  <a:rect l="0" t="0" r="r" b="b"/>
                  <a:pathLst>
                    <a:path w="21547" h="21496" fill="norm" stroke="1" extrusionOk="0">
                      <a:moveTo>
                        <a:pt x="21547" y="56"/>
                      </a:moveTo>
                      <a:cubicBezTo>
                        <a:pt x="21600" y="11791"/>
                        <a:pt x="16820" y="21389"/>
                        <a:pt x="10870" y="21495"/>
                      </a:cubicBezTo>
                      <a:cubicBezTo>
                        <a:pt x="4921" y="21600"/>
                        <a:pt x="54" y="12172"/>
                        <a:pt x="1" y="437"/>
                      </a:cubicBezTo>
                      <a:cubicBezTo>
                        <a:pt x="0" y="291"/>
                        <a:pt x="0" y="146"/>
                        <a:pt x="1" y="0"/>
                      </a:cubicBezTo>
                    </a:path>
                  </a:pathLst>
                </a:custGeom>
                <a:noFill/>
                <a:ln w="28575" cap="flat">
                  <a:solidFill>
                    <a:srgbClr val="322F31"/>
                  </a:solidFill>
                  <a:prstDash val="solid"/>
                  <a:round/>
                </a:ln>
                <a:effectLst/>
              </p:spPr>
              <p:txBody>
                <a:bodyPr wrap="square" lIns="45719" tIns="45719" rIns="45719" bIns="45719" numCol="1" anchor="t">
                  <a:noAutofit/>
                </a:bodyPr>
                <a:lstStyle/>
                <a:p>
                  <a:pPr defTabSz="914400">
                    <a:defRPr b="1" sz="1800">
                      <a:solidFill>
                        <a:srgbClr val="322F31"/>
                      </a:solidFill>
                      <a:effectLst>
                        <a:outerShdw sx="100000" sy="100000" kx="0" ky="0" algn="b" rotWithShape="0" blurRad="38100" dist="38100" dir="2700000">
                          <a:srgbClr val="000000">
                            <a:alpha val="43137"/>
                          </a:srgbClr>
                        </a:outerShdw>
                      </a:effectLst>
                      <a:latin typeface="Comic Sans MS"/>
                      <a:ea typeface="Comic Sans MS"/>
                      <a:cs typeface="Comic Sans MS"/>
                      <a:sym typeface="Comic Sans MS"/>
                    </a:defRPr>
                  </a:pPr>
                </a:p>
              </p:txBody>
            </p:sp>
            <p:sp>
              <p:nvSpPr>
                <p:cNvPr id="842" name="Line"/>
                <p:cNvSpPr/>
                <p:nvPr/>
              </p:nvSpPr>
              <p:spPr>
                <a:xfrm rot="14136194">
                  <a:off x="98560" y="175944"/>
                  <a:ext cx="90490" cy="41942"/>
                </a:xfrm>
                <a:custGeom>
                  <a:avLst/>
                  <a:gdLst/>
                  <a:ahLst/>
                  <a:cxnLst>
                    <a:cxn ang="0">
                      <a:pos x="wd2" y="hd2"/>
                    </a:cxn>
                    <a:cxn ang="5400000">
                      <a:pos x="wd2" y="hd2"/>
                    </a:cxn>
                    <a:cxn ang="10800000">
                      <a:pos x="wd2" y="hd2"/>
                    </a:cxn>
                    <a:cxn ang="16200000">
                      <a:pos x="wd2" y="hd2"/>
                    </a:cxn>
                  </a:cxnLst>
                  <a:rect l="0" t="0" r="r" b="b"/>
                  <a:pathLst>
                    <a:path w="21538" h="21479" fill="norm" stroke="1" extrusionOk="0">
                      <a:moveTo>
                        <a:pt x="21538" y="64"/>
                      </a:moveTo>
                      <a:cubicBezTo>
                        <a:pt x="21600" y="11769"/>
                        <a:pt x="16829" y="21357"/>
                        <a:pt x="10881" y="21478"/>
                      </a:cubicBezTo>
                      <a:cubicBezTo>
                        <a:pt x="4934" y="21600"/>
                        <a:pt x="63" y="12210"/>
                        <a:pt x="1" y="505"/>
                      </a:cubicBezTo>
                      <a:cubicBezTo>
                        <a:pt x="0" y="337"/>
                        <a:pt x="0" y="168"/>
                        <a:pt x="1" y="0"/>
                      </a:cubicBezTo>
                    </a:path>
                  </a:pathLst>
                </a:custGeom>
                <a:noFill/>
                <a:ln w="28575" cap="flat">
                  <a:solidFill>
                    <a:srgbClr val="322F31"/>
                  </a:solidFill>
                  <a:prstDash val="solid"/>
                  <a:round/>
                </a:ln>
                <a:effectLst/>
              </p:spPr>
              <p:txBody>
                <a:bodyPr wrap="square" lIns="45719" tIns="45719" rIns="45719" bIns="45719" numCol="1" anchor="t">
                  <a:noAutofit/>
                </a:bodyPr>
                <a:lstStyle/>
                <a:p>
                  <a:pPr defTabSz="914400">
                    <a:defRPr b="1" sz="1800">
                      <a:solidFill>
                        <a:srgbClr val="322F31"/>
                      </a:solidFill>
                      <a:effectLst>
                        <a:outerShdw sx="100000" sy="100000" kx="0" ky="0" algn="b" rotWithShape="0" blurRad="38100" dist="38100" dir="2700000">
                          <a:srgbClr val="000000">
                            <a:alpha val="43137"/>
                          </a:srgbClr>
                        </a:outerShdw>
                      </a:effectLst>
                      <a:latin typeface="Comic Sans MS"/>
                      <a:ea typeface="Comic Sans MS"/>
                      <a:cs typeface="Comic Sans MS"/>
                      <a:sym typeface="Comic Sans MS"/>
                    </a:defRPr>
                  </a:pPr>
                </a:p>
              </p:txBody>
            </p:sp>
            <p:sp>
              <p:nvSpPr>
                <p:cNvPr id="843" name="Line"/>
                <p:cNvSpPr/>
                <p:nvPr/>
              </p:nvSpPr>
              <p:spPr>
                <a:xfrm rot="14136194">
                  <a:off x="66144" y="173764"/>
                  <a:ext cx="33339" cy="451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4835" y="0"/>
                        <a:pt x="10800" y="0"/>
                      </a:cubicBezTo>
                      <a:cubicBezTo>
                        <a:pt x="16765" y="0"/>
                        <a:pt x="21600" y="9671"/>
                        <a:pt x="21600" y="21600"/>
                      </a:cubicBezTo>
                    </a:path>
                  </a:pathLst>
                </a:custGeom>
                <a:noFill/>
                <a:ln w="28575" cap="flat">
                  <a:solidFill>
                    <a:srgbClr val="322F31"/>
                  </a:solidFill>
                  <a:prstDash val="solid"/>
                  <a:round/>
                </a:ln>
                <a:effectLst/>
              </p:spPr>
              <p:txBody>
                <a:bodyPr wrap="square" lIns="45719" tIns="45719" rIns="45719" bIns="45719" numCol="1" anchor="t">
                  <a:noAutofit/>
                </a:bodyPr>
                <a:lstStyle/>
                <a:p>
                  <a:pPr defTabSz="914400">
                    <a:defRPr b="1" sz="1800">
                      <a:solidFill>
                        <a:srgbClr val="322F31"/>
                      </a:solidFill>
                      <a:effectLst>
                        <a:outerShdw sx="100000" sy="100000" kx="0" ky="0" algn="b" rotWithShape="0" blurRad="38100" dist="38100" dir="2700000">
                          <a:srgbClr val="000000">
                            <a:alpha val="43137"/>
                          </a:srgbClr>
                        </a:outerShdw>
                      </a:effectLst>
                      <a:latin typeface="Comic Sans MS"/>
                      <a:ea typeface="Comic Sans MS"/>
                      <a:cs typeface="Comic Sans MS"/>
                      <a:sym typeface="Comic Sans MS"/>
                    </a:defRPr>
                  </a:pPr>
                </a:p>
              </p:txBody>
            </p:sp>
            <p:sp>
              <p:nvSpPr>
                <p:cNvPr id="844" name="Line"/>
                <p:cNvSpPr/>
                <p:nvPr/>
              </p:nvSpPr>
              <p:spPr>
                <a:xfrm rot="14136194">
                  <a:off x="127372" y="213022"/>
                  <a:ext cx="88902" cy="46781"/>
                </a:xfrm>
                <a:custGeom>
                  <a:avLst/>
                  <a:gdLst/>
                  <a:ahLst/>
                  <a:cxnLst>
                    <a:cxn ang="0">
                      <a:pos x="wd2" y="hd2"/>
                    </a:cxn>
                    <a:cxn ang="5400000">
                      <a:pos x="wd2" y="hd2"/>
                    </a:cxn>
                    <a:cxn ang="10800000">
                      <a:pos x="wd2" y="hd2"/>
                    </a:cxn>
                    <a:cxn ang="16200000">
                      <a:pos x="wd2" y="hd2"/>
                    </a:cxn>
                  </a:cxnLst>
                  <a:rect l="0" t="0" r="r" b="b"/>
                  <a:pathLst>
                    <a:path w="21547" h="21497" fill="norm" stroke="1" extrusionOk="0">
                      <a:moveTo>
                        <a:pt x="21547" y="55"/>
                      </a:moveTo>
                      <a:cubicBezTo>
                        <a:pt x="21600" y="11792"/>
                        <a:pt x="16819" y="21392"/>
                        <a:pt x="10870" y="21496"/>
                      </a:cubicBezTo>
                      <a:cubicBezTo>
                        <a:pt x="4920" y="21600"/>
                        <a:pt x="53" y="12169"/>
                        <a:pt x="1" y="432"/>
                      </a:cubicBezTo>
                      <a:cubicBezTo>
                        <a:pt x="0" y="288"/>
                        <a:pt x="0" y="144"/>
                        <a:pt x="1" y="0"/>
                      </a:cubicBezTo>
                    </a:path>
                  </a:pathLst>
                </a:custGeom>
                <a:noFill/>
                <a:ln w="28575" cap="flat">
                  <a:solidFill>
                    <a:srgbClr val="322F31"/>
                  </a:solidFill>
                  <a:prstDash val="solid"/>
                  <a:round/>
                </a:ln>
                <a:effectLst/>
              </p:spPr>
              <p:txBody>
                <a:bodyPr wrap="square" lIns="45719" tIns="45719" rIns="45719" bIns="45719" numCol="1" anchor="t">
                  <a:noAutofit/>
                </a:bodyPr>
                <a:lstStyle/>
                <a:p>
                  <a:pPr defTabSz="914400">
                    <a:defRPr b="1" sz="1800">
                      <a:solidFill>
                        <a:srgbClr val="322F31"/>
                      </a:solidFill>
                      <a:effectLst>
                        <a:outerShdw sx="100000" sy="100000" kx="0" ky="0" algn="b" rotWithShape="0" blurRad="38100" dist="38100" dir="2700000">
                          <a:srgbClr val="000000">
                            <a:alpha val="43137"/>
                          </a:srgbClr>
                        </a:outerShdw>
                      </a:effectLst>
                      <a:latin typeface="Comic Sans MS"/>
                      <a:ea typeface="Comic Sans MS"/>
                      <a:cs typeface="Comic Sans MS"/>
                      <a:sym typeface="Comic Sans MS"/>
                    </a:defRPr>
                  </a:pPr>
                </a:p>
              </p:txBody>
            </p:sp>
            <p:sp>
              <p:nvSpPr>
                <p:cNvPr id="845" name="Line"/>
                <p:cNvSpPr/>
                <p:nvPr/>
              </p:nvSpPr>
              <p:spPr>
                <a:xfrm rot="14136194">
                  <a:off x="91112" y="209530"/>
                  <a:ext cx="34926" cy="403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4835" y="0"/>
                        <a:pt x="10800" y="0"/>
                      </a:cubicBezTo>
                      <a:cubicBezTo>
                        <a:pt x="16765" y="0"/>
                        <a:pt x="21600" y="9671"/>
                        <a:pt x="21600" y="21600"/>
                      </a:cubicBezTo>
                    </a:path>
                  </a:pathLst>
                </a:custGeom>
                <a:noFill/>
                <a:ln w="28575" cap="flat">
                  <a:solidFill>
                    <a:srgbClr val="322F31"/>
                  </a:solidFill>
                  <a:prstDash val="solid"/>
                  <a:round/>
                </a:ln>
                <a:effectLst/>
              </p:spPr>
              <p:txBody>
                <a:bodyPr wrap="square" lIns="45719" tIns="45719" rIns="45719" bIns="45719" numCol="1" anchor="t">
                  <a:noAutofit/>
                </a:bodyPr>
                <a:lstStyle/>
                <a:p>
                  <a:pPr defTabSz="914400">
                    <a:defRPr b="1" sz="1800">
                      <a:solidFill>
                        <a:srgbClr val="322F31"/>
                      </a:solidFill>
                      <a:effectLst>
                        <a:outerShdw sx="100000" sy="100000" kx="0" ky="0" algn="b" rotWithShape="0" blurRad="38100" dist="38100" dir="2700000">
                          <a:srgbClr val="000000">
                            <a:alpha val="43137"/>
                          </a:srgbClr>
                        </a:outerShdw>
                      </a:effectLst>
                      <a:latin typeface="Comic Sans MS"/>
                      <a:ea typeface="Comic Sans MS"/>
                      <a:cs typeface="Comic Sans MS"/>
                      <a:sym typeface="Comic Sans MS"/>
                    </a:defRPr>
                  </a:pPr>
                </a:p>
              </p:txBody>
            </p:sp>
            <p:sp>
              <p:nvSpPr>
                <p:cNvPr id="846" name="Line"/>
                <p:cNvSpPr/>
                <p:nvPr/>
              </p:nvSpPr>
              <p:spPr>
                <a:xfrm rot="14136194">
                  <a:off x="134273" y="267566"/>
                  <a:ext cx="33339" cy="451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4835" y="0"/>
                        <a:pt x="10800" y="0"/>
                      </a:cubicBezTo>
                      <a:cubicBezTo>
                        <a:pt x="16765" y="0"/>
                        <a:pt x="21600" y="9671"/>
                        <a:pt x="21600" y="21600"/>
                      </a:cubicBezTo>
                    </a:path>
                  </a:pathLst>
                </a:custGeom>
                <a:noFill/>
                <a:ln w="28575" cap="flat">
                  <a:solidFill>
                    <a:srgbClr val="322F31"/>
                  </a:solidFill>
                  <a:prstDash val="solid"/>
                  <a:round/>
                </a:ln>
                <a:effectLst/>
              </p:spPr>
              <p:txBody>
                <a:bodyPr wrap="square" lIns="45719" tIns="45719" rIns="45719" bIns="45719" numCol="1" anchor="t">
                  <a:noAutofit/>
                </a:bodyPr>
                <a:lstStyle/>
                <a:p>
                  <a:pPr defTabSz="914400">
                    <a:defRPr b="1" sz="1800">
                      <a:solidFill>
                        <a:srgbClr val="322F31"/>
                      </a:solidFill>
                      <a:effectLst>
                        <a:outerShdw sx="100000" sy="100000" kx="0" ky="0" algn="b" rotWithShape="0" blurRad="38100" dist="38100" dir="2700000">
                          <a:srgbClr val="000000">
                            <a:alpha val="43137"/>
                          </a:srgbClr>
                        </a:outerShdw>
                      </a:effectLst>
                      <a:latin typeface="Comic Sans MS"/>
                      <a:ea typeface="Comic Sans MS"/>
                      <a:cs typeface="Comic Sans MS"/>
                      <a:sym typeface="Comic Sans MS"/>
                    </a:defRPr>
                  </a:pPr>
                </a:p>
              </p:txBody>
            </p:sp>
          </p:grpSp>
          <p:grpSp>
            <p:nvGrpSpPr>
              <p:cNvPr id="858" name="Group"/>
              <p:cNvGrpSpPr/>
              <p:nvPr/>
            </p:nvGrpSpPr>
            <p:grpSpPr>
              <a:xfrm>
                <a:off x="-1" y="37015"/>
                <a:ext cx="212989" cy="315499"/>
                <a:chOff x="0" y="0"/>
                <a:chExt cx="212987" cy="315497"/>
              </a:xfrm>
            </p:grpSpPr>
            <p:sp>
              <p:nvSpPr>
                <p:cNvPr id="848" name="Line"/>
                <p:cNvSpPr/>
                <p:nvPr/>
              </p:nvSpPr>
              <p:spPr>
                <a:xfrm rot="3356602">
                  <a:off x="57359" y="148370"/>
                  <a:ext cx="88459" cy="47626"/>
                </a:xfrm>
                <a:custGeom>
                  <a:avLst/>
                  <a:gdLst/>
                  <a:ahLst/>
                  <a:cxnLst>
                    <a:cxn ang="0">
                      <a:pos x="wd2" y="hd2"/>
                    </a:cxn>
                    <a:cxn ang="5400000">
                      <a:pos x="wd2" y="hd2"/>
                    </a:cxn>
                    <a:cxn ang="10800000">
                      <a:pos x="wd2" y="hd2"/>
                    </a:cxn>
                    <a:cxn ang="16200000">
                      <a:pos x="wd2" y="hd2"/>
                    </a:cxn>
                  </a:cxnLst>
                  <a:rect l="0" t="0" r="r" b="b"/>
                  <a:pathLst>
                    <a:path w="21547" h="21496" fill="norm" stroke="1" extrusionOk="0">
                      <a:moveTo>
                        <a:pt x="21547" y="56"/>
                      </a:moveTo>
                      <a:cubicBezTo>
                        <a:pt x="21600" y="11791"/>
                        <a:pt x="16820" y="21389"/>
                        <a:pt x="10870" y="21495"/>
                      </a:cubicBezTo>
                      <a:cubicBezTo>
                        <a:pt x="4921" y="21600"/>
                        <a:pt x="54" y="12172"/>
                        <a:pt x="1" y="437"/>
                      </a:cubicBezTo>
                      <a:cubicBezTo>
                        <a:pt x="0" y="292"/>
                        <a:pt x="0" y="146"/>
                        <a:pt x="1" y="0"/>
                      </a:cubicBezTo>
                    </a:path>
                  </a:pathLst>
                </a:custGeom>
                <a:noFill/>
                <a:ln w="28575" cap="flat">
                  <a:solidFill>
                    <a:srgbClr val="322F31"/>
                  </a:solidFill>
                  <a:prstDash val="solid"/>
                  <a:round/>
                </a:ln>
                <a:effectLst/>
              </p:spPr>
              <p:txBody>
                <a:bodyPr wrap="square" lIns="45719" tIns="45719" rIns="45719" bIns="45719" numCol="1" anchor="t">
                  <a:noAutofit/>
                </a:bodyPr>
                <a:lstStyle/>
                <a:p>
                  <a:pPr defTabSz="914400">
                    <a:defRPr b="1" sz="1800">
                      <a:solidFill>
                        <a:srgbClr val="322F31"/>
                      </a:solidFill>
                      <a:effectLst>
                        <a:outerShdw sx="100000" sy="100000" kx="0" ky="0" algn="b" rotWithShape="0" blurRad="38100" dist="38100" dir="2700000">
                          <a:srgbClr val="000000">
                            <a:alpha val="43137"/>
                          </a:srgbClr>
                        </a:outerShdw>
                      </a:effectLst>
                      <a:latin typeface="Comic Sans MS"/>
                      <a:ea typeface="Comic Sans MS"/>
                      <a:cs typeface="Comic Sans MS"/>
                      <a:sym typeface="Comic Sans MS"/>
                    </a:defRPr>
                  </a:pPr>
                </a:p>
              </p:txBody>
            </p:sp>
            <p:sp>
              <p:nvSpPr>
                <p:cNvPr id="849" name="Line"/>
                <p:cNvSpPr/>
                <p:nvPr/>
              </p:nvSpPr>
              <p:spPr>
                <a:xfrm rot="3356602">
                  <a:off x="135085" y="141842"/>
                  <a:ext cx="33172" cy="444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4835" y="0"/>
                        <a:pt x="10800" y="0"/>
                      </a:cubicBezTo>
                      <a:cubicBezTo>
                        <a:pt x="16765" y="0"/>
                        <a:pt x="21600" y="9671"/>
                        <a:pt x="21600" y="21600"/>
                      </a:cubicBezTo>
                    </a:path>
                  </a:pathLst>
                </a:custGeom>
                <a:noFill/>
                <a:ln w="28575" cap="flat">
                  <a:solidFill>
                    <a:srgbClr val="322F31"/>
                  </a:solidFill>
                  <a:prstDash val="solid"/>
                  <a:round/>
                </a:ln>
                <a:effectLst/>
              </p:spPr>
              <p:txBody>
                <a:bodyPr wrap="square" lIns="45719" tIns="45719" rIns="45719" bIns="45719" numCol="1" anchor="t">
                  <a:noAutofit/>
                </a:bodyPr>
                <a:lstStyle/>
                <a:p>
                  <a:pPr defTabSz="914400">
                    <a:defRPr b="1" sz="1800">
                      <a:solidFill>
                        <a:srgbClr val="322F31"/>
                      </a:solidFill>
                      <a:effectLst>
                        <a:outerShdw sx="100000" sy="100000" kx="0" ky="0" algn="b" rotWithShape="0" blurRad="38100" dist="38100" dir="2700000">
                          <a:srgbClr val="000000">
                            <a:alpha val="43137"/>
                          </a:srgbClr>
                        </a:outerShdw>
                      </a:effectLst>
                      <a:latin typeface="Comic Sans MS"/>
                      <a:ea typeface="Comic Sans MS"/>
                      <a:cs typeface="Comic Sans MS"/>
                      <a:sym typeface="Comic Sans MS"/>
                    </a:defRPr>
                  </a:pPr>
                </a:p>
              </p:txBody>
            </p:sp>
            <p:sp>
              <p:nvSpPr>
                <p:cNvPr id="850" name="Line"/>
                <p:cNvSpPr/>
                <p:nvPr/>
              </p:nvSpPr>
              <p:spPr>
                <a:xfrm rot="3356602">
                  <a:off x="87995" y="200532"/>
                  <a:ext cx="90039" cy="47628"/>
                </a:xfrm>
                <a:custGeom>
                  <a:avLst/>
                  <a:gdLst/>
                  <a:ahLst/>
                  <a:cxnLst>
                    <a:cxn ang="0">
                      <a:pos x="wd2" y="hd2"/>
                    </a:cxn>
                    <a:cxn ang="5400000">
                      <a:pos x="wd2" y="hd2"/>
                    </a:cxn>
                    <a:cxn ang="10800000">
                      <a:pos x="wd2" y="hd2"/>
                    </a:cxn>
                    <a:cxn ang="16200000">
                      <a:pos x="wd2" y="hd2"/>
                    </a:cxn>
                  </a:cxnLst>
                  <a:rect l="0" t="0" r="r" b="b"/>
                  <a:pathLst>
                    <a:path w="21547" h="21496" fill="norm" stroke="1" extrusionOk="0">
                      <a:moveTo>
                        <a:pt x="21547" y="56"/>
                      </a:moveTo>
                      <a:cubicBezTo>
                        <a:pt x="21600" y="11791"/>
                        <a:pt x="16820" y="21389"/>
                        <a:pt x="10870" y="21495"/>
                      </a:cubicBezTo>
                      <a:cubicBezTo>
                        <a:pt x="4921" y="21600"/>
                        <a:pt x="54" y="12172"/>
                        <a:pt x="1" y="438"/>
                      </a:cubicBezTo>
                      <a:cubicBezTo>
                        <a:pt x="0" y="292"/>
                        <a:pt x="0" y="146"/>
                        <a:pt x="1" y="0"/>
                      </a:cubicBezTo>
                    </a:path>
                  </a:pathLst>
                </a:custGeom>
                <a:noFill/>
                <a:ln w="28575" cap="flat">
                  <a:solidFill>
                    <a:srgbClr val="322F31"/>
                  </a:solidFill>
                  <a:prstDash val="solid"/>
                  <a:round/>
                </a:ln>
                <a:effectLst/>
              </p:spPr>
              <p:txBody>
                <a:bodyPr wrap="square" lIns="45719" tIns="45719" rIns="45719" bIns="45719" numCol="1" anchor="t">
                  <a:noAutofit/>
                </a:bodyPr>
                <a:lstStyle/>
                <a:p>
                  <a:pPr defTabSz="914400">
                    <a:defRPr b="1" sz="1800">
                      <a:solidFill>
                        <a:srgbClr val="322F31"/>
                      </a:solidFill>
                      <a:effectLst>
                        <a:outerShdw sx="100000" sy="100000" kx="0" ky="0" algn="b" rotWithShape="0" blurRad="38100" dist="38100" dir="2700000">
                          <a:srgbClr val="000000">
                            <a:alpha val="43137"/>
                          </a:srgbClr>
                        </a:outerShdw>
                      </a:effectLst>
                      <a:latin typeface="Comic Sans MS"/>
                      <a:ea typeface="Comic Sans MS"/>
                      <a:cs typeface="Comic Sans MS"/>
                      <a:sym typeface="Comic Sans MS"/>
                    </a:defRPr>
                  </a:pPr>
                </a:p>
              </p:txBody>
            </p:sp>
            <p:sp>
              <p:nvSpPr>
                <p:cNvPr id="851" name="Line"/>
                <p:cNvSpPr/>
                <p:nvPr/>
              </p:nvSpPr>
              <p:spPr>
                <a:xfrm rot="3356602">
                  <a:off x="169357" y="191921"/>
                  <a:ext cx="33173" cy="428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4835" y="0"/>
                        <a:pt x="10800" y="0"/>
                      </a:cubicBezTo>
                      <a:cubicBezTo>
                        <a:pt x="16765" y="0"/>
                        <a:pt x="21600" y="9671"/>
                        <a:pt x="21600" y="21600"/>
                      </a:cubicBezTo>
                    </a:path>
                  </a:pathLst>
                </a:custGeom>
                <a:noFill/>
                <a:ln w="28575" cap="flat">
                  <a:solidFill>
                    <a:srgbClr val="322F31"/>
                  </a:solidFill>
                  <a:prstDash val="solid"/>
                  <a:round/>
                </a:ln>
                <a:effectLst/>
              </p:spPr>
              <p:txBody>
                <a:bodyPr wrap="square" lIns="45719" tIns="45719" rIns="45719" bIns="45719" numCol="1" anchor="t">
                  <a:noAutofit/>
                </a:bodyPr>
                <a:lstStyle/>
                <a:p>
                  <a:pPr defTabSz="914400">
                    <a:defRPr b="1" sz="1800">
                      <a:solidFill>
                        <a:srgbClr val="322F31"/>
                      </a:solidFill>
                      <a:effectLst>
                        <a:outerShdw sx="100000" sy="100000" kx="0" ky="0" algn="b" rotWithShape="0" blurRad="38100" dist="38100" dir="2700000">
                          <a:srgbClr val="000000">
                            <a:alpha val="43137"/>
                          </a:srgbClr>
                        </a:outerShdw>
                      </a:effectLst>
                      <a:latin typeface="Comic Sans MS"/>
                      <a:ea typeface="Comic Sans MS"/>
                      <a:cs typeface="Comic Sans MS"/>
                      <a:sym typeface="Comic Sans MS"/>
                    </a:defRPr>
                  </a:pPr>
                </a:p>
              </p:txBody>
            </p:sp>
            <p:sp>
              <p:nvSpPr>
                <p:cNvPr id="852" name="Line"/>
                <p:cNvSpPr/>
                <p:nvPr/>
              </p:nvSpPr>
              <p:spPr>
                <a:xfrm rot="3356602">
                  <a:off x="121133" y="241052"/>
                  <a:ext cx="90039" cy="47626"/>
                </a:xfrm>
                <a:custGeom>
                  <a:avLst/>
                  <a:gdLst/>
                  <a:ahLst/>
                  <a:cxnLst>
                    <a:cxn ang="0">
                      <a:pos x="wd2" y="hd2"/>
                    </a:cxn>
                    <a:cxn ang="5400000">
                      <a:pos x="wd2" y="hd2"/>
                    </a:cxn>
                    <a:cxn ang="10800000">
                      <a:pos x="wd2" y="hd2"/>
                    </a:cxn>
                    <a:cxn ang="16200000">
                      <a:pos x="wd2" y="hd2"/>
                    </a:cxn>
                  </a:cxnLst>
                  <a:rect l="0" t="0" r="r" b="b"/>
                  <a:pathLst>
                    <a:path w="21546" h="21494" fill="norm" stroke="1" extrusionOk="0">
                      <a:moveTo>
                        <a:pt x="21546" y="56"/>
                      </a:moveTo>
                      <a:cubicBezTo>
                        <a:pt x="21600" y="11789"/>
                        <a:pt x="16821" y="21387"/>
                        <a:pt x="10871" y="21493"/>
                      </a:cubicBezTo>
                      <a:cubicBezTo>
                        <a:pt x="4922" y="21600"/>
                        <a:pt x="55" y="12175"/>
                        <a:pt x="1" y="442"/>
                      </a:cubicBezTo>
                      <a:cubicBezTo>
                        <a:pt x="0" y="295"/>
                        <a:pt x="0" y="147"/>
                        <a:pt x="1" y="0"/>
                      </a:cubicBezTo>
                    </a:path>
                  </a:pathLst>
                </a:custGeom>
                <a:noFill/>
                <a:ln w="28575" cap="flat">
                  <a:solidFill>
                    <a:srgbClr val="322F31"/>
                  </a:solidFill>
                  <a:prstDash val="solid"/>
                  <a:round/>
                </a:ln>
                <a:effectLst/>
              </p:spPr>
              <p:txBody>
                <a:bodyPr wrap="square" lIns="45719" tIns="45719" rIns="45719" bIns="45719" numCol="1" anchor="t">
                  <a:noAutofit/>
                </a:bodyPr>
                <a:lstStyle/>
                <a:p>
                  <a:pPr defTabSz="914400">
                    <a:defRPr b="1" sz="1800">
                      <a:solidFill>
                        <a:srgbClr val="322F31"/>
                      </a:solidFill>
                      <a:effectLst>
                        <a:outerShdw sx="100000" sy="100000" kx="0" ky="0" algn="b" rotWithShape="0" blurRad="38100" dist="38100" dir="2700000">
                          <a:srgbClr val="000000">
                            <a:alpha val="43137"/>
                          </a:srgbClr>
                        </a:outerShdw>
                      </a:effectLst>
                      <a:latin typeface="Comic Sans MS"/>
                      <a:ea typeface="Comic Sans MS"/>
                      <a:cs typeface="Comic Sans MS"/>
                      <a:sym typeface="Comic Sans MS"/>
                    </a:defRPr>
                  </a:pPr>
                </a:p>
              </p:txBody>
            </p:sp>
            <p:sp>
              <p:nvSpPr>
                <p:cNvPr id="853" name="Line"/>
                <p:cNvSpPr/>
                <p:nvPr/>
              </p:nvSpPr>
              <p:spPr>
                <a:xfrm rot="3356602">
                  <a:off x="16020" y="100886"/>
                  <a:ext cx="91615" cy="47626"/>
                </a:xfrm>
                <a:custGeom>
                  <a:avLst/>
                  <a:gdLst/>
                  <a:ahLst/>
                  <a:cxnLst>
                    <a:cxn ang="0">
                      <a:pos x="wd2" y="hd2"/>
                    </a:cxn>
                    <a:cxn ang="5400000">
                      <a:pos x="wd2" y="hd2"/>
                    </a:cxn>
                    <a:cxn ang="10800000">
                      <a:pos x="wd2" y="hd2"/>
                    </a:cxn>
                    <a:cxn ang="16200000">
                      <a:pos x="wd2" y="hd2"/>
                    </a:cxn>
                  </a:cxnLst>
                  <a:rect l="0" t="0" r="r" b="b"/>
                  <a:pathLst>
                    <a:path w="21545" h="21493" fill="norm" stroke="1" extrusionOk="0">
                      <a:moveTo>
                        <a:pt x="21545" y="57"/>
                      </a:moveTo>
                      <a:cubicBezTo>
                        <a:pt x="21600" y="11788"/>
                        <a:pt x="16821" y="21385"/>
                        <a:pt x="10872" y="21492"/>
                      </a:cubicBezTo>
                      <a:cubicBezTo>
                        <a:pt x="4922" y="21600"/>
                        <a:pt x="55" y="12178"/>
                        <a:pt x="1" y="447"/>
                      </a:cubicBezTo>
                      <a:cubicBezTo>
                        <a:pt x="0" y="298"/>
                        <a:pt x="0" y="149"/>
                        <a:pt x="1" y="0"/>
                      </a:cubicBezTo>
                    </a:path>
                  </a:pathLst>
                </a:custGeom>
                <a:noFill/>
                <a:ln w="28575" cap="flat">
                  <a:solidFill>
                    <a:srgbClr val="322F31"/>
                  </a:solidFill>
                  <a:prstDash val="solid"/>
                  <a:round/>
                </a:ln>
                <a:effectLst/>
              </p:spPr>
              <p:txBody>
                <a:bodyPr wrap="square" lIns="45719" tIns="45719" rIns="45719" bIns="45719" numCol="1" anchor="t">
                  <a:noAutofit/>
                </a:bodyPr>
                <a:lstStyle/>
                <a:p>
                  <a:pPr defTabSz="914400">
                    <a:defRPr b="1" sz="1800">
                      <a:solidFill>
                        <a:srgbClr val="322F31"/>
                      </a:solidFill>
                      <a:effectLst>
                        <a:outerShdw sx="100000" sy="100000" kx="0" ky="0" algn="b" rotWithShape="0" blurRad="38100" dist="38100" dir="2700000">
                          <a:srgbClr val="000000">
                            <a:alpha val="43137"/>
                          </a:srgbClr>
                        </a:outerShdw>
                      </a:effectLst>
                      <a:latin typeface="Comic Sans MS"/>
                      <a:ea typeface="Comic Sans MS"/>
                      <a:cs typeface="Comic Sans MS"/>
                      <a:sym typeface="Comic Sans MS"/>
                    </a:defRPr>
                  </a:pPr>
                </a:p>
              </p:txBody>
            </p:sp>
            <p:sp>
              <p:nvSpPr>
                <p:cNvPr id="854" name="Line"/>
                <p:cNvSpPr/>
                <p:nvPr/>
              </p:nvSpPr>
              <p:spPr>
                <a:xfrm rot="3356602">
                  <a:off x="105773" y="101857"/>
                  <a:ext cx="34752" cy="428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4835" y="0"/>
                        <a:pt x="10800" y="0"/>
                      </a:cubicBezTo>
                      <a:cubicBezTo>
                        <a:pt x="16765" y="0"/>
                        <a:pt x="21600" y="9671"/>
                        <a:pt x="21600" y="21600"/>
                      </a:cubicBezTo>
                    </a:path>
                  </a:pathLst>
                </a:custGeom>
                <a:noFill/>
                <a:ln w="28575" cap="flat">
                  <a:solidFill>
                    <a:srgbClr val="322F31"/>
                  </a:solidFill>
                  <a:prstDash val="solid"/>
                  <a:round/>
                </a:ln>
                <a:effectLst/>
              </p:spPr>
              <p:txBody>
                <a:bodyPr wrap="square" lIns="45719" tIns="45719" rIns="45719" bIns="45719" numCol="1" anchor="t">
                  <a:noAutofit/>
                </a:bodyPr>
                <a:lstStyle/>
                <a:p>
                  <a:pPr defTabSz="914400">
                    <a:defRPr b="1" sz="1800">
                      <a:solidFill>
                        <a:srgbClr val="322F31"/>
                      </a:solidFill>
                      <a:effectLst>
                        <a:outerShdw sx="100000" sy="100000" kx="0" ky="0" algn="b" rotWithShape="0" blurRad="38100" dist="38100" dir="2700000">
                          <a:srgbClr val="000000">
                            <a:alpha val="43137"/>
                          </a:srgbClr>
                        </a:outerShdw>
                      </a:effectLst>
                      <a:latin typeface="Comic Sans MS"/>
                      <a:ea typeface="Comic Sans MS"/>
                      <a:cs typeface="Comic Sans MS"/>
                      <a:sym typeface="Comic Sans MS"/>
                    </a:defRPr>
                  </a:pPr>
                </a:p>
              </p:txBody>
            </p:sp>
            <p:sp>
              <p:nvSpPr>
                <p:cNvPr id="855" name="Line"/>
                <p:cNvSpPr/>
                <p:nvPr/>
              </p:nvSpPr>
              <p:spPr>
                <a:xfrm rot="3356602">
                  <a:off x="-390" y="56643"/>
                  <a:ext cx="88459" cy="46038"/>
                </a:xfrm>
                <a:custGeom>
                  <a:avLst/>
                  <a:gdLst/>
                  <a:ahLst/>
                  <a:cxnLst>
                    <a:cxn ang="0">
                      <a:pos x="wd2" y="hd2"/>
                    </a:cxn>
                    <a:cxn ang="5400000">
                      <a:pos x="wd2" y="hd2"/>
                    </a:cxn>
                    <a:cxn ang="10800000">
                      <a:pos x="wd2" y="hd2"/>
                    </a:cxn>
                    <a:cxn ang="16200000">
                      <a:pos x="wd2" y="hd2"/>
                    </a:cxn>
                  </a:cxnLst>
                  <a:rect l="0" t="0" r="r" b="b"/>
                  <a:pathLst>
                    <a:path w="21547" h="21496" fill="norm" stroke="1" extrusionOk="0">
                      <a:moveTo>
                        <a:pt x="21547" y="56"/>
                      </a:moveTo>
                      <a:cubicBezTo>
                        <a:pt x="21600" y="11791"/>
                        <a:pt x="16820" y="21389"/>
                        <a:pt x="10870" y="21495"/>
                      </a:cubicBezTo>
                      <a:cubicBezTo>
                        <a:pt x="4921" y="21600"/>
                        <a:pt x="54" y="12172"/>
                        <a:pt x="1" y="437"/>
                      </a:cubicBezTo>
                      <a:cubicBezTo>
                        <a:pt x="0" y="292"/>
                        <a:pt x="0" y="146"/>
                        <a:pt x="1" y="0"/>
                      </a:cubicBezTo>
                    </a:path>
                  </a:pathLst>
                </a:custGeom>
                <a:noFill/>
                <a:ln w="28575" cap="flat">
                  <a:solidFill>
                    <a:srgbClr val="322F31"/>
                  </a:solidFill>
                  <a:prstDash val="solid"/>
                  <a:round/>
                </a:ln>
                <a:effectLst/>
              </p:spPr>
              <p:txBody>
                <a:bodyPr wrap="square" lIns="45719" tIns="45719" rIns="45719" bIns="45719" numCol="1" anchor="t">
                  <a:noAutofit/>
                </a:bodyPr>
                <a:lstStyle/>
                <a:p>
                  <a:pPr defTabSz="914400">
                    <a:defRPr b="1" sz="1800">
                      <a:solidFill>
                        <a:srgbClr val="322F31"/>
                      </a:solidFill>
                      <a:effectLst>
                        <a:outerShdw sx="100000" sy="100000" kx="0" ky="0" algn="b" rotWithShape="0" blurRad="38100" dist="38100" dir="2700000">
                          <a:srgbClr val="000000">
                            <a:alpha val="43137"/>
                          </a:srgbClr>
                        </a:outerShdw>
                      </a:effectLst>
                      <a:latin typeface="Comic Sans MS"/>
                      <a:ea typeface="Comic Sans MS"/>
                      <a:cs typeface="Comic Sans MS"/>
                      <a:sym typeface="Comic Sans MS"/>
                    </a:defRPr>
                  </a:pPr>
                </a:p>
              </p:txBody>
            </p:sp>
            <p:sp>
              <p:nvSpPr>
                <p:cNvPr id="856" name="Line"/>
                <p:cNvSpPr/>
                <p:nvPr/>
              </p:nvSpPr>
              <p:spPr>
                <a:xfrm rot="3356602">
                  <a:off x="71297" y="59698"/>
                  <a:ext cx="34752" cy="365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4835" y="0"/>
                        <a:pt x="10800" y="0"/>
                      </a:cubicBezTo>
                      <a:cubicBezTo>
                        <a:pt x="16765" y="0"/>
                        <a:pt x="21600" y="9671"/>
                        <a:pt x="21600" y="21600"/>
                      </a:cubicBezTo>
                    </a:path>
                  </a:pathLst>
                </a:custGeom>
                <a:noFill/>
                <a:ln w="28575" cap="flat">
                  <a:solidFill>
                    <a:srgbClr val="322F31"/>
                  </a:solidFill>
                  <a:prstDash val="solid"/>
                  <a:round/>
                </a:ln>
                <a:effectLst/>
              </p:spPr>
              <p:txBody>
                <a:bodyPr wrap="square" lIns="45719" tIns="45719" rIns="45719" bIns="45719" numCol="1" anchor="t">
                  <a:noAutofit/>
                </a:bodyPr>
                <a:lstStyle/>
                <a:p>
                  <a:pPr defTabSz="914400">
                    <a:defRPr b="1" sz="1800">
                      <a:solidFill>
                        <a:srgbClr val="322F31"/>
                      </a:solidFill>
                      <a:effectLst>
                        <a:outerShdw sx="100000" sy="100000" kx="0" ky="0" algn="b" rotWithShape="0" blurRad="38100" dist="38100" dir="2700000">
                          <a:srgbClr val="000000">
                            <a:alpha val="43137"/>
                          </a:srgbClr>
                        </a:outerShdw>
                      </a:effectLst>
                      <a:latin typeface="Comic Sans MS"/>
                      <a:ea typeface="Comic Sans MS"/>
                      <a:cs typeface="Comic Sans MS"/>
                      <a:sym typeface="Comic Sans MS"/>
                    </a:defRPr>
                  </a:pPr>
                </a:p>
              </p:txBody>
            </p:sp>
            <p:sp>
              <p:nvSpPr>
                <p:cNvPr id="857" name="Line"/>
                <p:cNvSpPr/>
                <p:nvPr/>
              </p:nvSpPr>
              <p:spPr>
                <a:xfrm rot="3356602">
                  <a:off x="46375" y="4311"/>
                  <a:ext cx="33172" cy="428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4835" y="0"/>
                        <a:pt x="10800" y="0"/>
                      </a:cubicBezTo>
                      <a:cubicBezTo>
                        <a:pt x="16765" y="0"/>
                        <a:pt x="21600" y="9671"/>
                        <a:pt x="21600" y="21600"/>
                      </a:cubicBezTo>
                    </a:path>
                  </a:pathLst>
                </a:custGeom>
                <a:noFill/>
                <a:ln w="28575" cap="flat">
                  <a:solidFill>
                    <a:srgbClr val="322F31"/>
                  </a:solidFill>
                  <a:prstDash val="solid"/>
                  <a:round/>
                </a:ln>
                <a:effectLst/>
              </p:spPr>
              <p:txBody>
                <a:bodyPr wrap="square" lIns="45719" tIns="45719" rIns="45719" bIns="45719" numCol="1" anchor="t">
                  <a:noAutofit/>
                </a:bodyPr>
                <a:lstStyle/>
                <a:p>
                  <a:pPr defTabSz="914400">
                    <a:defRPr b="1" sz="1800">
                      <a:solidFill>
                        <a:srgbClr val="322F31"/>
                      </a:solidFill>
                      <a:effectLst>
                        <a:outerShdw sx="100000" sy="100000" kx="0" ky="0" algn="b" rotWithShape="0" blurRad="38100" dist="38100" dir="2700000">
                          <a:srgbClr val="000000">
                            <a:alpha val="43137"/>
                          </a:srgbClr>
                        </a:outerShdw>
                      </a:effectLst>
                      <a:latin typeface="Comic Sans MS"/>
                      <a:ea typeface="Comic Sans MS"/>
                      <a:cs typeface="Comic Sans MS"/>
                      <a:sym typeface="Comic Sans MS"/>
                    </a:defRPr>
                  </a:pPr>
                </a:p>
              </p:txBody>
            </p:sp>
          </p:grpSp>
          <p:grpSp>
            <p:nvGrpSpPr>
              <p:cNvPr id="869" name="Group"/>
              <p:cNvGrpSpPr/>
              <p:nvPr/>
            </p:nvGrpSpPr>
            <p:grpSpPr>
              <a:xfrm>
                <a:off x="125620" y="-1"/>
                <a:ext cx="316038" cy="132198"/>
                <a:chOff x="0" y="0"/>
                <a:chExt cx="316037" cy="132196"/>
              </a:xfrm>
            </p:grpSpPr>
            <p:sp>
              <p:nvSpPr>
                <p:cNvPr id="859" name="Line"/>
                <p:cNvSpPr/>
                <p:nvPr/>
              </p:nvSpPr>
              <p:spPr>
                <a:xfrm rot="11226256">
                  <a:off x="115549" y="12942"/>
                  <a:ext cx="90937" cy="46781"/>
                </a:xfrm>
                <a:custGeom>
                  <a:avLst/>
                  <a:gdLst/>
                  <a:ahLst/>
                  <a:cxnLst>
                    <a:cxn ang="0">
                      <a:pos x="wd2" y="hd2"/>
                    </a:cxn>
                    <a:cxn ang="5400000">
                      <a:pos x="wd2" y="hd2"/>
                    </a:cxn>
                    <a:cxn ang="10800000">
                      <a:pos x="wd2" y="hd2"/>
                    </a:cxn>
                    <a:cxn ang="16200000">
                      <a:pos x="wd2" y="hd2"/>
                    </a:cxn>
                  </a:cxnLst>
                  <a:rect l="0" t="0" r="r" b="b"/>
                  <a:pathLst>
                    <a:path w="21545" h="21493" fill="norm" stroke="1" extrusionOk="0">
                      <a:moveTo>
                        <a:pt x="21545" y="57"/>
                      </a:moveTo>
                      <a:cubicBezTo>
                        <a:pt x="21600" y="11788"/>
                        <a:pt x="16821" y="21385"/>
                        <a:pt x="10872" y="21492"/>
                      </a:cubicBezTo>
                      <a:cubicBezTo>
                        <a:pt x="4922" y="21600"/>
                        <a:pt x="55" y="12178"/>
                        <a:pt x="1" y="447"/>
                      </a:cubicBezTo>
                      <a:cubicBezTo>
                        <a:pt x="0" y="298"/>
                        <a:pt x="0" y="149"/>
                        <a:pt x="1" y="0"/>
                      </a:cubicBezTo>
                    </a:path>
                  </a:pathLst>
                </a:custGeom>
                <a:noFill/>
                <a:ln w="28575" cap="flat">
                  <a:solidFill>
                    <a:srgbClr val="322F31"/>
                  </a:solidFill>
                  <a:prstDash val="solid"/>
                  <a:round/>
                </a:ln>
                <a:effectLst/>
              </p:spPr>
              <p:txBody>
                <a:bodyPr wrap="square" lIns="45719" tIns="45719" rIns="45719" bIns="45719" numCol="1" anchor="t">
                  <a:noAutofit/>
                </a:bodyPr>
                <a:lstStyle/>
                <a:p>
                  <a:pPr defTabSz="914400">
                    <a:defRPr b="1" sz="1800">
                      <a:solidFill>
                        <a:srgbClr val="322F31"/>
                      </a:solidFill>
                      <a:effectLst>
                        <a:outerShdw sx="100000" sy="100000" kx="0" ky="0" algn="b" rotWithShape="0" blurRad="38100" dist="38100" dir="2700000">
                          <a:srgbClr val="000000">
                            <a:alpha val="43137"/>
                          </a:srgbClr>
                        </a:outerShdw>
                      </a:effectLst>
                      <a:latin typeface="Comic Sans MS"/>
                      <a:ea typeface="Comic Sans MS"/>
                      <a:cs typeface="Comic Sans MS"/>
                      <a:sym typeface="Comic Sans MS"/>
                    </a:defRPr>
                  </a:pPr>
                </a:p>
              </p:txBody>
            </p:sp>
            <p:sp>
              <p:nvSpPr>
                <p:cNvPr id="860" name="Line"/>
                <p:cNvSpPr/>
                <p:nvPr/>
              </p:nvSpPr>
              <p:spPr>
                <a:xfrm rot="11226256">
                  <a:off x="115816" y="61408"/>
                  <a:ext cx="33505" cy="451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4835" y="0"/>
                        <a:pt x="10800" y="0"/>
                      </a:cubicBezTo>
                      <a:cubicBezTo>
                        <a:pt x="16765" y="0"/>
                        <a:pt x="21600" y="9671"/>
                        <a:pt x="21600" y="21600"/>
                      </a:cubicBezTo>
                    </a:path>
                  </a:pathLst>
                </a:custGeom>
                <a:noFill/>
                <a:ln w="28575" cap="flat">
                  <a:solidFill>
                    <a:srgbClr val="322F31"/>
                  </a:solidFill>
                  <a:prstDash val="solid"/>
                  <a:round/>
                </a:ln>
                <a:effectLst/>
              </p:spPr>
              <p:txBody>
                <a:bodyPr wrap="square" lIns="45719" tIns="45719" rIns="45719" bIns="45719" numCol="1" anchor="t">
                  <a:noAutofit/>
                </a:bodyPr>
                <a:lstStyle/>
                <a:p>
                  <a:pPr defTabSz="914400">
                    <a:defRPr b="1" sz="1800">
                      <a:solidFill>
                        <a:srgbClr val="322F31"/>
                      </a:solidFill>
                      <a:effectLst>
                        <a:outerShdw sx="100000" sy="100000" kx="0" ky="0" algn="b" rotWithShape="0" blurRad="38100" dist="38100" dir="2700000">
                          <a:srgbClr val="000000">
                            <a:alpha val="43137"/>
                          </a:srgbClr>
                        </a:outerShdw>
                      </a:effectLst>
                      <a:latin typeface="Comic Sans MS"/>
                      <a:ea typeface="Comic Sans MS"/>
                      <a:cs typeface="Comic Sans MS"/>
                      <a:sym typeface="Comic Sans MS"/>
                    </a:defRPr>
                  </a:pPr>
                </a:p>
              </p:txBody>
            </p:sp>
            <p:sp>
              <p:nvSpPr>
                <p:cNvPr id="861" name="Line"/>
                <p:cNvSpPr/>
                <p:nvPr/>
              </p:nvSpPr>
              <p:spPr>
                <a:xfrm rot="11226256">
                  <a:off x="55284" y="5437"/>
                  <a:ext cx="90942" cy="48394"/>
                </a:xfrm>
                <a:custGeom>
                  <a:avLst/>
                  <a:gdLst/>
                  <a:ahLst/>
                  <a:cxnLst>
                    <a:cxn ang="0">
                      <a:pos x="wd2" y="hd2"/>
                    </a:cxn>
                    <a:cxn ang="5400000">
                      <a:pos x="wd2" y="hd2"/>
                    </a:cxn>
                    <a:cxn ang="10800000">
                      <a:pos x="wd2" y="hd2"/>
                    </a:cxn>
                    <a:cxn ang="16200000">
                      <a:pos x="wd2" y="hd2"/>
                    </a:cxn>
                  </a:cxnLst>
                  <a:rect l="0" t="0" r="r" b="b"/>
                  <a:pathLst>
                    <a:path w="21547" h="21496" fill="norm" stroke="1" extrusionOk="0">
                      <a:moveTo>
                        <a:pt x="21547" y="56"/>
                      </a:moveTo>
                      <a:cubicBezTo>
                        <a:pt x="21600" y="11791"/>
                        <a:pt x="16820" y="21389"/>
                        <a:pt x="10870" y="21495"/>
                      </a:cubicBezTo>
                      <a:cubicBezTo>
                        <a:pt x="4921" y="21600"/>
                        <a:pt x="54" y="12172"/>
                        <a:pt x="1" y="437"/>
                      </a:cubicBezTo>
                      <a:cubicBezTo>
                        <a:pt x="0" y="292"/>
                        <a:pt x="0" y="146"/>
                        <a:pt x="1" y="0"/>
                      </a:cubicBezTo>
                    </a:path>
                  </a:pathLst>
                </a:custGeom>
                <a:noFill/>
                <a:ln w="28575" cap="flat">
                  <a:solidFill>
                    <a:srgbClr val="322F31"/>
                  </a:solidFill>
                  <a:prstDash val="solid"/>
                  <a:round/>
                </a:ln>
                <a:effectLst/>
              </p:spPr>
              <p:txBody>
                <a:bodyPr wrap="square" lIns="45719" tIns="45719" rIns="45719" bIns="45719" numCol="1" anchor="t">
                  <a:noAutofit/>
                </a:bodyPr>
                <a:lstStyle/>
                <a:p>
                  <a:pPr defTabSz="914400">
                    <a:defRPr b="1" sz="1800">
                      <a:solidFill>
                        <a:srgbClr val="322F31"/>
                      </a:solidFill>
                      <a:effectLst>
                        <a:outerShdw sx="100000" sy="100000" kx="0" ky="0" algn="b" rotWithShape="0" blurRad="38100" dist="38100" dir="2700000">
                          <a:srgbClr val="000000">
                            <a:alpha val="43137"/>
                          </a:srgbClr>
                        </a:outerShdw>
                      </a:effectLst>
                      <a:latin typeface="Comic Sans MS"/>
                      <a:ea typeface="Comic Sans MS"/>
                      <a:cs typeface="Comic Sans MS"/>
                      <a:sym typeface="Comic Sans MS"/>
                    </a:defRPr>
                  </a:pPr>
                </a:p>
              </p:txBody>
            </p:sp>
            <p:sp>
              <p:nvSpPr>
                <p:cNvPr id="862" name="Line"/>
                <p:cNvSpPr/>
                <p:nvPr/>
              </p:nvSpPr>
              <p:spPr>
                <a:xfrm rot="11226256">
                  <a:off x="54558" y="53941"/>
                  <a:ext cx="36696" cy="371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4835" y="0"/>
                        <a:pt x="10800" y="0"/>
                      </a:cubicBezTo>
                      <a:cubicBezTo>
                        <a:pt x="16765" y="0"/>
                        <a:pt x="21600" y="9671"/>
                        <a:pt x="21600" y="21600"/>
                      </a:cubicBezTo>
                    </a:path>
                  </a:pathLst>
                </a:custGeom>
                <a:noFill/>
                <a:ln w="28575" cap="flat">
                  <a:solidFill>
                    <a:srgbClr val="322F31"/>
                  </a:solidFill>
                  <a:prstDash val="solid"/>
                  <a:round/>
                </a:ln>
                <a:effectLst/>
              </p:spPr>
              <p:txBody>
                <a:bodyPr wrap="square" lIns="45719" tIns="45719" rIns="45719" bIns="45719" numCol="1" anchor="t">
                  <a:noAutofit/>
                </a:bodyPr>
                <a:lstStyle/>
                <a:p>
                  <a:pPr defTabSz="914400">
                    <a:defRPr b="1" sz="1800">
                      <a:solidFill>
                        <a:srgbClr val="322F31"/>
                      </a:solidFill>
                      <a:effectLst>
                        <a:outerShdw sx="100000" sy="100000" kx="0" ky="0" algn="b" rotWithShape="0" blurRad="38100" dist="38100" dir="2700000">
                          <a:srgbClr val="000000">
                            <a:alpha val="43137"/>
                          </a:srgbClr>
                        </a:outerShdw>
                      </a:effectLst>
                      <a:latin typeface="Comic Sans MS"/>
                      <a:ea typeface="Comic Sans MS"/>
                      <a:cs typeface="Comic Sans MS"/>
                      <a:sym typeface="Comic Sans MS"/>
                    </a:defRPr>
                  </a:pPr>
                </a:p>
              </p:txBody>
            </p:sp>
            <p:sp>
              <p:nvSpPr>
                <p:cNvPr id="863" name="Line"/>
                <p:cNvSpPr/>
                <p:nvPr/>
              </p:nvSpPr>
              <p:spPr>
                <a:xfrm rot="11226256">
                  <a:off x="2051" y="11670"/>
                  <a:ext cx="89343" cy="38716"/>
                </a:xfrm>
                <a:custGeom>
                  <a:avLst/>
                  <a:gdLst/>
                  <a:ahLst/>
                  <a:cxnLst>
                    <a:cxn ang="0">
                      <a:pos x="wd2" y="hd2"/>
                    </a:cxn>
                    <a:cxn ang="5400000">
                      <a:pos x="wd2" y="hd2"/>
                    </a:cxn>
                    <a:cxn ang="10800000">
                      <a:pos x="wd2" y="hd2"/>
                    </a:cxn>
                    <a:cxn ang="16200000">
                      <a:pos x="wd2" y="hd2"/>
                    </a:cxn>
                  </a:cxnLst>
                  <a:rect l="0" t="0" r="r" b="b"/>
                  <a:pathLst>
                    <a:path w="21536" h="21476" fill="norm" stroke="1" extrusionOk="0">
                      <a:moveTo>
                        <a:pt x="21536" y="66"/>
                      </a:moveTo>
                      <a:cubicBezTo>
                        <a:pt x="21600" y="11765"/>
                        <a:pt x="16831" y="21350"/>
                        <a:pt x="10884" y="21475"/>
                      </a:cubicBezTo>
                      <a:cubicBezTo>
                        <a:pt x="4937" y="21600"/>
                        <a:pt x="64" y="12218"/>
                        <a:pt x="1" y="519"/>
                      </a:cubicBezTo>
                      <a:cubicBezTo>
                        <a:pt x="0" y="346"/>
                        <a:pt x="0" y="173"/>
                        <a:pt x="1" y="0"/>
                      </a:cubicBezTo>
                    </a:path>
                  </a:pathLst>
                </a:custGeom>
                <a:noFill/>
                <a:ln w="28575" cap="flat">
                  <a:solidFill>
                    <a:srgbClr val="322F31"/>
                  </a:solidFill>
                  <a:prstDash val="solid"/>
                  <a:round/>
                </a:ln>
                <a:effectLst/>
              </p:spPr>
              <p:txBody>
                <a:bodyPr wrap="square" lIns="45719" tIns="45719" rIns="45719" bIns="45719" numCol="1" anchor="t">
                  <a:noAutofit/>
                </a:bodyPr>
                <a:lstStyle/>
                <a:p>
                  <a:pPr defTabSz="914400">
                    <a:defRPr b="1" sz="1800">
                      <a:solidFill>
                        <a:srgbClr val="322F31"/>
                      </a:solidFill>
                      <a:effectLst>
                        <a:outerShdw sx="100000" sy="100000" kx="0" ky="0" algn="b" rotWithShape="0" blurRad="38100" dist="38100" dir="2700000">
                          <a:srgbClr val="000000">
                            <a:alpha val="43137"/>
                          </a:srgbClr>
                        </a:outerShdw>
                      </a:effectLst>
                      <a:latin typeface="Comic Sans MS"/>
                      <a:ea typeface="Comic Sans MS"/>
                      <a:cs typeface="Comic Sans MS"/>
                      <a:sym typeface="Comic Sans MS"/>
                    </a:defRPr>
                  </a:pPr>
                </a:p>
              </p:txBody>
            </p:sp>
            <p:sp>
              <p:nvSpPr>
                <p:cNvPr id="864" name="Line"/>
                <p:cNvSpPr/>
                <p:nvPr/>
              </p:nvSpPr>
              <p:spPr>
                <a:xfrm rot="11226256">
                  <a:off x="178766" y="22539"/>
                  <a:ext cx="92538" cy="45168"/>
                </a:xfrm>
                <a:custGeom>
                  <a:avLst/>
                  <a:gdLst/>
                  <a:ahLst/>
                  <a:cxnLst>
                    <a:cxn ang="0">
                      <a:pos x="wd2" y="hd2"/>
                    </a:cxn>
                    <a:cxn ang="5400000">
                      <a:pos x="wd2" y="hd2"/>
                    </a:cxn>
                    <a:cxn ang="10800000">
                      <a:pos x="wd2" y="hd2"/>
                    </a:cxn>
                    <a:cxn ang="16200000">
                      <a:pos x="wd2" y="hd2"/>
                    </a:cxn>
                  </a:cxnLst>
                  <a:rect l="0" t="0" r="r" b="b"/>
                  <a:pathLst>
                    <a:path w="21543" h="21489" fill="norm" stroke="1" extrusionOk="0">
                      <a:moveTo>
                        <a:pt x="21543" y="59"/>
                      </a:moveTo>
                      <a:cubicBezTo>
                        <a:pt x="21600" y="11782"/>
                        <a:pt x="16824" y="21375"/>
                        <a:pt x="10875" y="21488"/>
                      </a:cubicBezTo>
                      <a:cubicBezTo>
                        <a:pt x="4926" y="21600"/>
                        <a:pt x="58" y="12188"/>
                        <a:pt x="1" y="466"/>
                      </a:cubicBezTo>
                      <a:cubicBezTo>
                        <a:pt x="0" y="311"/>
                        <a:pt x="0" y="155"/>
                        <a:pt x="1" y="0"/>
                      </a:cubicBezTo>
                    </a:path>
                  </a:pathLst>
                </a:custGeom>
                <a:noFill/>
                <a:ln w="28575" cap="flat">
                  <a:solidFill>
                    <a:srgbClr val="322F31"/>
                  </a:solidFill>
                  <a:prstDash val="solid"/>
                  <a:round/>
                </a:ln>
                <a:effectLst/>
              </p:spPr>
              <p:txBody>
                <a:bodyPr wrap="square" lIns="45719" tIns="45719" rIns="45719" bIns="45719" numCol="1" anchor="t">
                  <a:noAutofit/>
                </a:bodyPr>
                <a:lstStyle/>
                <a:p>
                  <a:pPr defTabSz="914400">
                    <a:defRPr b="1" sz="1800">
                      <a:solidFill>
                        <a:srgbClr val="322F31"/>
                      </a:solidFill>
                      <a:effectLst>
                        <a:outerShdw sx="100000" sy="100000" kx="0" ky="0" algn="b" rotWithShape="0" blurRad="38100" dist="38100" dir="2700000">
                          <a:srgbClr val="000000">
                            <a:alpha val="43137"/>
                          </a:srgbClr>
                        </a:outerShdw>
                      </a:effectLst>
                      <a:latin typeface="Comic Sans MS"/>
                      <a:ea typeface="Comic Sans MS"/>
                      <a:cs typeface="Comic Sans MS"/>
                      <a:sym typeface="Comic Sans MS"/>
                    </a:defRPr>
                  </a:pPr>
                </a:p>
              </p:txBody>
            </p:sp>
            <p:sp>
              <p:nvSpPr>
                <p:cNvPr id="865" name="Line"/>
                <p:cNvSpPr/>
                <p:nvPr/>
              </p:nvSpPr>
              <p:spPr>
                <a:xfrm rot="11226256">
                  <a:off x="166665" y="67932"/>
                  <a:ext cx="36696" cy="419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4835" y="0"/>
                        <a:pt x="10800" y="0"/>
                      </a:cubicBezTo>
                      <a:cubicBezTo>
                        <a:pt x="16765" y="0"/>
                        <a:pt x="21600" y="9671"/>
                        <a:pt x="21600" y="21600"/>
                      </a:cubicBezTo>
                    </a:path>
                  </a:pathLst>
                </a:custGeom>
                <a:noFill/>
                <a:ln w="28575" cap="flat">
                  <a:solidFill>
                    <a:srgbClr val="322F31"/>
                  </a:solidFill>
                  <a:prstDash val="solid"/>
                  <a:round/>
                </a:ln>
                <a:effectLst/>
              </p:spPr>
              <p:txBody>
                <a:bodyPr wrap="square" lIns="45719" tIns="45719" rIns="45719" bIns="45719" numCol="1" anchor="t">
                  <a:noAutofit/>
                </a:bodyPr>
                <a:lstStyle/>
                <a:p>
                  <a:pPr defTabSz="914400">
                    <a:defRPr b="1" sz="1800">
                      <a:solidFill>
                        <a:srgbClr val="322F31"/>
                      </a:solidFill>
                      <a:effectLst>
                        <a:outerShdw sx="100000" sy="100000" kx="0" ky="0" algn="b" rotWithShape="0" blurRad="38100" dist="38100" dir="2700000">
                          <a:srgbClr val="000000">
                            <a:alpha val="43137"/>
                          </a:srgbClr>
                        </a:outerShdw>
                      </a:effectLst>
                      <a:latin typeface="Comic Sans MS"/>
                      <a:ea typeface="Comic Sans MS"/>
                      <a:cs typeface="Comic Sans MS"/>
                      <a:sym typeface="Comic Sans MS"/>
                    </a:defRPr>
                  </a:pPr>
                </a:p>
              </p:txBody>
            </p:sp>
            <p:sp>
              <p:nvSpPr>
                <p:cNvPr id="866" name="Line"/>
                <p:cNvSpPr/>
                <p:nvPr/>
              </p:nvSpPr>
              <p:spPr>
                <a:xfrm rot="11226256">
                  <a:off x="223793" y="34461"/>
                  <a:ext cx="89347" cy="46781"/>
                </a:xfrm>
                <a:custGeom>
                  <a:avLst/>
                  <a:gdLst/>
                  <a:ahLst/>
                  <a:cxnLst>
                    <a:cxn ang="0">
                      <a:pos x="wd2" y="hd2"/>
                    </a:cxn>
                    <a:cxn ang="5400000">
                      <a:pos x="wd2" y="hd2"/>
                    </a:cxn>
                    <a:cxn ang="10800000">
                      <a:pos x="wd2" y="hd2"/>
                    </a:cxn>
                    <a:cxn ang="16200000">
                      <a:pos x="wd2" y="hd2"/>
                    </a:cxn>
                  </a:cxnLst>
                  <a:rect l="0" t="0" r="r" b="b"/>
                  <a:pathLst>
                    <a:path w="21547" h="21496" fill="norm" stroke="1" extrusionOk="0">
                      <a:moveTo>
                        <a:pt x="21547" y="56"/>
                      </a:moveTo>
                      <a:cubicBezTo>
                        <a:pt x="21600" y="11791"/>
                        <a:pt x="16820" y="21389"/>
                        <a:pt x="10870" y="21495"/>
                      </a:cubicBezTo>
                      <a:cubicBezTo>
                        <a:pt x="4921" y="21600"/>
                        <a:pt x="54" y="12172"/>
                        <a:pt x="1" y="437"/>
                      </a:cubicBezTo>
                      <a:cubicBezTo>
                        <a:pt x="0" y="292"/>
                        <a:pt x="0" y="146"/>
                        <a:pt x="1" y="0"/>
                      </a:cubicBezTo>
                    </a:path>
                  </a:pathLst>
                </a:custGeom>
                <a:noFill/>
                <a:ln w="28575" cap="flat">
                  <a:solidFill>
                    <a:srgbClr val="322F31"/>
                  </a:solidFill>
                  <a:prstDash val="solid"/>
                  <a:round/>
                </a:ln>
                <a:effectLst/>
              </p:spPr>
              <p:txBody>
                <a:bodyPr wrap="square" lIns="45719" tIns="45719" rIns="45719" bIns="45719" numCol="1" anchor="t">
                  <a:noAutofit/>
                </a:bodyPr>
                <a:lstStyle/>
                <a:p>
                  <a:pPr defTabSz="914400">
                    <a:defRPr b="1" sz="1800">
                      <a:solidFill>
                        <a:srgbClr val="322F31"/>
                      </a:solidFill>
                      <a:effectLst>
                        <a:outerShdw sx="100000" sy="100000" kx="0" ky="0" algn="b" rotWithShape="0" blurRad="38100" dist="38100" dir="2700000">
                          <a:srgbClr val="000000">
                            <a:alpha val="43137"/>
                          </a:srgbClr>
                        </a:outerShdw>
                      </a:effectLst>
                      <a:latin typeface="Comic Sans MS"/>
                      <a:ea typeface="Comic Sans MS"/>
                      <a:cs typeface="Comic Sans MS"/>
                      <a:sym typeface="Comic Sans MS"/>
                    </a:defRPr>
                  </a:pPr>
                </a:p>
              </p:txBody>
            </p:sp>
            <p:sp>
              <p:nvSpPr>
                <p:cNvPr id="867" name="Line"/>
                <p:cNvSpPr/>
                <p:nvPr/>
              </p:nvSpPr>
              <p:spPr>
                <a:xfrm rot="11226256">
                  <a:off x="221783" y="76334"/>
                  <a:ext cx="35101" cy="435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4835" y="0"/>
                        <a:pt x="10800" y="0"/>
                      </a:cubicBezTo>
                      <a:cubicBezTo>
                        <a:pt x="16765" y="0"/>
                        <a:pt x="21600" y="9671"/>
                        <a:pt x="21600" y="21600"/>
                      </a:cubicBezTo>
                    </a:path>
                  </a:pathLst>
                </a:custGeom>
                <a:noFill/>
                <a:ln w="28575" cap="flat">
                  <a:solidFill>
                    <a:srgbClr val="322F31"/>
                  </a:solidFill>
                  <a:prstDash val="solid"/>
                  <a:round/>
                </a:ln>
                <a:effectLst/>
              </p:spPr>
              <p:txBody>
                <a:bodyPr wrap="square" lIns="45719" tIns="45719" rIns="45719" bIns="45719" numCol="1" anchor="t">
                  <a:noAutofit/>
                </a:bodyPr>
                <a:lstStyle/>
                <a:p>
                  <a:pPr defTabSz="914400">
                    <a:defRPr b="1" sz="1800">
                      <a:solidFill>
                        <a:srgbClr val="322F31"/>
                      </a:solidFill>
                      <a:effectLst>
                        <a:outerShdw sx="100000" sy="100000" kx="0" ky="0" algn="b" rotWithShape="0" blurRad="38100" dist="38100" dir="2700000">
                          <a:srgbClr val="000000">
                            <a:alpha val="43137"/>
                          </a:srgbClr>
                        </a:outerShdw>
                      </a:effectLst>
                      <a:latin typeface="Comic Sans MS"/>
                      <a:ea typeface="Comic Sans MS"/>
                      <a:cs typeface="Comic Sans MS"/>
                      <a:sym typeface="Comic Sans MS"/>
                    </a:defRPr>
                  </a:pPr>
                </a:p>
              </p:txBody>
            </p:sp>
            <p:sp>
              <p:nvSpPr>
                <p:cNvPr id="868" name="Line"/>
                <p:cNvSpPr/>
                <p:nvPr/>
              </p:nvSpPr>
              <p:spPr>
                <a:xfrm rot="11226256">
                  <a:off x="279968" y="86738"/>
                  <a:ext cx="33506" cy="435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4835" y="0"/>
                        <a:pt x="10800" y="0"/>
                      </a:cubicBezTo>
                      <a:cubicBezTo>
                        <a:pt x="16765" y="0"/>
                        <a:pt x="21600" y="9671"/>
                        <a:pt x="21600" y="21600"/>
                      </a:cubicBezTo>
                    </a:path>
                  </a:pathLst>
                </a:custGeom>
                <a:noFill/>
                <a:ln w="28575" cap="flat">
                  <a:solidFill>
                    <a:srgbClr val="322F31"/>
                  </a:solidFill>
                  <a:prstDash val="solid"/>
                  <a:round/>
                </a:ln>
                <a:effectLst/>
              </p:spPr>
              <p:txBody>
                <a:bodyPr wrap="square" lIns="45719" tIns="45719" rIns="45719" bIns="45719" numCol="1" anchor="t">
                  <a:noAutofit/>
                </a:bodyPr>
                <a:lstStyle/>
                <a:p>
                  <a:pPr defTabSz="914400">
                    <a:defRPr b="1" sz="1800">
                      <a:solidFill>
                        <a:srgbClr val="322F31"/>
                      </a:solidFill>
                      <a:effectLst>
                        <a:outerShdw sx="100000" sy="100000" kx="0" ky="0" algn="b" rotWithShape="0" blurRad="38100" dist="38100" dir="2700000">
                          <a:srgbClr val="000000">
                            <a:alpha val="43137"/>
                          </a:srgbClr>
                        </a:outerShdw>
                      </a:effectLst>
                      <a:latin typeface="Comic Sans MS"/>
                      <a:ea typeface="Comic Sans MS"/>
                      <a:cs typeface="Comic Sans MS"/>
                      <a:sym typeface="Comic Sans MS"/>
                    </a:defRPr>
                  </a:pPr>
                </a:p>
              </p:txBody>
            </p:sp>
          </p:grpSp>
          <p:sp>
            <p:nvSpPr>
              <p:cNvPr id="870" name="Line"/>
              <p:cNvSpPr/>
              <p:nvPr/>
            </p:nvSpPr>
            <p:spPr>
              <a:xfrm flipH="1" flipV="1">
                <a:off x="373830" y="65224"/>
                <a:ext cx="447676" cy="84138"/>
              </a:xfrm>
              <a:prstGeom prst="line">
                <a:avLst/>
              </a:prstGeom>
              <a:noFill/>
              <a:ln w="25400" cap="flat">
                <a:solidFill>
                  <a:srgbClr val="290082"/>
                </a:solidFill>
                <a:prstDash val="solid"/>
                <a:round/>
                <a:headEnd type="stealth" w="med" len="med"/>
              </a:ln>
              <a:effectLst/>
            </p:spPr>
            <p:txBody>
              <a:bodyPr wrap="square" lIns="45719" tIns="45719" rIns="45719" bIns="45719" numCol="1" anchor="t">
                <a:noAutofit/>
              </a:bodyPr>
              <a:lstStyle/>
              <a:p>
                <a:pPr defTabSz="914400">
                  <a:defRPr b="1" sz="1800">
                    <a:solidFill>
                      <a:srgbClr val="322F31"/>
                    </a:solidFill>
                    <a:effectLst>
                      <a:outerShdw sx="100000" sy="100000" kx="0" ky="0" algn="b" rotWithShape="0" blurRad="38100" dist="38100" dir="2700000">
                        <a:srgbClr val="000000">
                          <a:alpha val="43137"/>
                        </a:srgbClr>
                      </a:outerShdw>
                    </a:effectLst>
                    <a:latin typeface="+mn-lt"/>
                    <a:ea typeface="+mn-ea"/>
                    <a:cs typeface="+mn-cs"/>
                    <a:sym typeface="Arial"/>
                  </a:defRPr>
                </a:pPr>
              </a:p>
            </p:txBody>
          </p:sp>
          <p:sp>
            <p:nvSpPr>
              <p:cNvPr id="871" name="Line"/>
              <p:cNvSpPr/>
              <p:nvPr/>
            </p:nvSpPr>
            <p:spPr>
              <a:xfrm flipH="1" flipV="1">
                <a:off x="381768" y="379549"/>
                <a:ext cx="138113" cy="200026"/>
              </a:xfrm>
              <a:prstGeom prst="line">
                <a:avLst/>
              </a:prstGeom>
              <a:noFill/>
              <a:ln w="25400" cap="flat">
                <a:solidFill>
                  <a:srgbClr val="290082"/>
                </a:solidFill>
                <a:prstDash val="solid"/>
                <a:round/>
                <a:headEnd type="stealth" w="med" len="med"/>
              </a:ln>
              <a:effectLst/>
            </p:spPr>
            <p:txBody>
              <a:bodyPr wrap="square" lIns="45719" tIns="45719" rIns="45719" bIns="45719" numCol="1" anchor="t">
                <a:noAutofit/>
              </a:bodyPr>
              <a:lstStyle/>
              <a:p>
                <a:pPr defTabSz="914400">
                  <a:defRPr b="1" sz="1800">
                    <a:solidFill>
                      <a:srgbClr val="322F31"/>
                    </a:solidFill>
                    <a:effectLst>
                      <a:outerShdw sx="100000" sy="100000" kx="0" ky="0" algn="b" rotWithShape="0" blurRad="38100" dist="38100" dir="2700000">
                        <a:srgbClr val="000000">
                          <a:alpha val="43137"/>
                        </a:srgbClr>
                      </a:outerShdw>
                    </a:effectLst>
                    <a:latin typeface="+mn-lt"/>
                    <a:ea typeface="+mn-ea"/>
                    <a:cs typeface="+mn-cs"/>
                    <a:sym typeface="Arial"/>
                  </a:defRPr>
                </a:pPr>
              </a:p>
            </p:txBody>
          </p:sp>
        </p:grpSp>
        <p:sp>
          <p:nvSpPr>
            <p:cNvPr id="873" name="Line"/>
            <p:cNvSpPr/>
            <p:nvPr/>
          </p:nvSpPr>
          <p:spPr>
            <a:xfrm flipH="1" flipV="1">
              <a:off x="203968" y="325574"/>
              <a:ext cx="168276" cy="225426"/>
            </a:xfrm>
            <a:prstGeom prst="line">
              <a:avLst/>
            </a:prstGeom>
            <a:noFill/>
            <a:ln w="25400" cap="flat">
              <a:solidFill>
                <a:srgbClr val="290082"/>
              </a:solidFill>
              <a:prstDash val="solid"/>
              <a:round/>
              <a:headEnd type="stealth" w="med" len="med"/>
            </a:ln>
            <a:effectLst/>
          </p:spPr>
          <p:txBody>
            <a:bodyPr wrap="square" lIns="45719" tIns="45719" rIns="45719" bIns="45719" numCol="1" anchor="t">
              <a:noAutofit/>
            </a:bodyPr>
            <a:lstStyle/>
            <a:p>
              <a:pPr defTabSz="914400">
                <a:defRPr b="1" sz="1800">
                  <a:solidFill>
                    <a:srgbClr val="322F31"/>
                  </a:solidFill>
                  <a:effectLst>
                    <a:outerShdw sx="100000" sy="100000" kx="0" ky="0" algn="b" rotWithShape="0" blurRad="38100" dist="38100" dir="2700000">
                      <a:srgbClr val="000000">
                        <a:alpha val="43137"/>
                      </a:srgbClr>
                    </a:outerShdw>
                  </a:effectLst>
                  <a:latin typeface="+mn-lt"/>
                  <a:ea typeface="+mn-ea"/>
                  <a:cs typeface="+mn-cs"/>
                  <a:sym typeface="Arial"/>
                </a:defRPr>
              </a:pPr>
            </a:p>
          </p:txBody>
        </p:sp>
      </p:grpSp>
      <p:sp>
        <p:nvSpPr>
          <p:cNvPr id="875" name="beam-view:"/>
          <p:cNvSpPr txBox="1"/>
          <p:nvPr/>
        </p:nvSpPr>
        <p:spPr>
          <a:xfrm>
            <a:off x="5230354" y="888304"/>
            <a:ext cx="1318507" cy="3175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indent="39687" defTabSz="914400">
              <a:defRPr b="1" sz="1800">
                <a:solidFill>
                  <a:srgbClr val="322F31"/>
                </a:solidFill>
                <a:latin typeface="Comic Sans MS"/>
                <a:ea typeface="Comic Sans MS"/>
                <a:cs typeface="Comic Sans MS"/>
                <a:sym typeface="Comic Sans MS"/>
              </a:defRPr>
            </a:lvl1pPr>
          </a:lstStyle>
          <a:p>
            <a:pPr/>
            <a:r>
              <a:t>beam-view:</a:t>
            </a:r>
          </a:p>
        </p:txBody>
      </p:sp>
      <p:sp>
        <p:nvSpPr>
          <p:cNvPr id="876" name="Line"/>
          <p:cNvSpPr/>
          <p:nvPr/>
        </p:nvSpPr>
        <p:spPr>
          <a:xfrm flipV="1">
            <a:off x="7406443" y="1565210"/>
            <a:ext cx="671514" cy="530226"/>
          </a:xfrm>
          <a:prstGeom prst="line">
            <a:avLst/>
          </a:prstGeom>
          <a:ln w="25400">
            <a:solidFill>
              <a:srgbClr val="290082"/>
            </a:solidFill>
            <a:headEnd type="stealth"/>
          </a:ln>
        </p:spPr>
        <p:txBody>
          <a:bodyPr lIns="45719" rIns="45719"/>
          <a:lstStyle/>
          <a:p>
            <a:pPr defTabSz="914400">
              <a:defRPr b="1" sz="1800">
                <a:solidFill>
                  <a:srgbClr val="322F31"/>
                </a:solidFill>
                <a:effectLst>
                  <a:outerShdw sx="100000" sy="100000" kx="0" ky="0" algn="b" rotWithShape="0" blurRad="38100" dist="38100" dir="2700000">
                    <a:srgbClr val="000000">
                      <a:alpha val="43137"/>
                    </a:srgbClr>
                  </a:outerShdw>
                </a:effectLst>
                <a:latin typeface="+mn-lt"/>
                <a:ea typeface="+mn-ea"/>
                <a:cs typeface="+mn-cs"/>
                <a:sym typeface="Arial"/>
              </a:defRPr>
            </a:pPr>
          </a:p>
        </p:txBody>
      </p:sp>
      <p:sp>
        <p:nvSpPr>
          <p:cNvPr id="877" name="Line"/>
          <p:cNvSpPr/>
          <p:nvPr/>
        </p:nvSpPr>
        <p:spPr>
          <a:xfrm flipH="1">
            <a:off x="8090656" y="933385"/>
            <a:ext cx="796926" cy="619127"/>
          </a:xfrm>
          <a:prstGeom prst="line">
            <a:avLst/>
          </a:prstGeom>
          <a:ln w="25400">
            <a:solidFill>
              <a:srgbClr val="D90B00"/>
            </a:solidFill>
            <a:headEnd type="stealth"/>
          </a:ln>
        </p:spPr>
        <p:txBody>
          <a:bodyPr lIns="45719" rIns="45719"/>
          <a:lstStyle/>
          <a:p>
            <a:pPr defTabSz="914400">
              <a:defRPr b="1" sz="1800">
                <a:solidFill>
                  <a:srgbClr val="322F31"/>
                </a:solidFill>
                <a:effectLst>
                  <a:outerShdw sx="100000" sy="100000" kx="0" ky="0" algn="b" rotWithShape="0" blurRad="38100" dist="38100" dir="2700000">
                    <a:srgbClr val="000000">
                      <a:alpha val="43137"/>
                    </a:srgbClr>
                  </a:outerShdw>
                </a:effectLst>
                <a:latin typeface="+mn-lt"/>
                <a:ea typeface="+mn-ea"/>
                <a:cs typeface="+mn-cs"/>
                <a:sym typeface="Arial"/>
              </a:defRPr>
            </a:pPr>
          </a:p>
        </p:txBody>
      </p:sp>
      <p:grpSp>
        <p:nvGrpSpPr>
          <p:cNvPr id="880" name="Group"/>
          <p:cNvGrpSpPr/>
          <p:nvPr/>
        </p:nvGrpSpPr>
        <p:grpSpPr>
          <a:xfrm>
            <a:off x="7603293" y="1046097"/>
            <a:ext cx="1016001" cy="1016001"/>
            <a:chOff x="0" y="0"/>
            <a:chExt cx="1016000" cy="1016000"/>
          </a:xfrm>
        </p:grpSpPr>
        <p:sp>
          <p:nvSpPr>
            <p:cNvPr id="878" name="Circle"/>
            <p:cNvSpPr/>
            <p:nvPr/>
          </p:nvSpPr>
          <p:spPr>
            <a:xfrm>
              <a:off x="0" y="-1"/>
              <a:ext cx="1016000" cy="1016001"/>
            </a:xfrm>
            <a:prstGeom prst="ellipse">
              <a:avLst/>
            </a:prstGeom>
            <a:noFill/>
            <a:ln w="12700" cap="flat">
              <a:solidFill>
                <a:srgbClr val="322F31"/>
              </a:solidFill>
              <a:prstDash val="solid"/>
              <a:round/>
            </a:ln>
            <a:effectLst/>
          </p:spPr>
          <p:txBody>
            <a:bodyPr wrap="square" lIns="45719" tIns="45719" rIns="45719" bIns="45719" numCol="1" anchor="t">
              <a:noAutofit/>
            </a:bodyPr>
            <a:lstStyle/>
            <a:p>
              <a:pPr defTabSz="914400">
                <a:defRPr b="1" sz="1800">
                  <a:solidFill>
                    <a:srgbClr val="322F31"/>
                  </a:solidFill>
                  <a:effectLst>
                    <a:outerShdw sx="100000" sy="100000" kx="0" ky="0" algn="b" rotWithShape="0" blurRad="38100" dist="38100" dir="2700000">
                      <a:srgbClr val="000000">
                        <a:alpha val="43137"/>
                      </a:srgbClr>
                    </a:outerShdw>
                  </a:effectLst>
                  <a:latin typeface="Comic Sans MS"/>
                  <a:ea typeface="Comic Sans MS"/>
                  <a:cs typeface="Comic Sans MS"/>
                  <a:sym typeface="Comic Sans MS"/>
                </a:defRPr>
              </a:pPr>
            </a:p>
          </p:txBody>
        </p:sp>
        <p:sp>
          <p:nvSpPr>
            <p:cNvPr id="879" name="Circle"/>
            <p:cNvSpPr/>
            <p:nvPr/>
          </p:nvSpPr>
          <p:spPr>
            <a:xfrm>
              <a:off x="457200" y="457200"/>
              <a:ext cx="101600" cy="101600"/>
            </a:xfrm>
            <a:prstGeom prst="ellipse">
              <a:avLst/>
            </a:prstGeom>
            <a:solidFill>
              <a:srgbClr val="8071B4"/>
            </a:solidFill>
            <a:ln w="12700" cap="flat">
              <a:solidFill>
                <a:srgbClr val="322F31"/>
              </a:solidFill>
              <a:prstDash val="solid"/>
              <a:round/>
            </a:ln>
            <a:effectLst/>
          </p:spPr>
          <p:txBody>
            <a:bodyPr wrap="square" lIns="45719" tIns="45719" rIns="45719" bIns="45719" numCol="1" anchor="t">
              <a:noAutofit/>
            </a:bodyPr>
            <a:lstStyle/>
            <a:p>
              <a:pPr defTabSz="914400">
                <a:defRPr b="1" sz="1800">
                  <a:solidFill>
                    <a:srgbClr val="322F31"/>
                  </a:solidFill>
                  <a:effectLst>
                    <a:outerShdw sx="100000" sy="100000" kx="0" ky="0" algn="b" rotWithShape="0" blurRad="38100" dist="38100" dir="2700000">
                      <a:srgbClr val="000000">
                        <a:alpha val="43137"/>
                      </a:srgbClr>
                    </a:outerShdw>
                  </a:effectLst>
                  <a:latin typeface="Comic Sans MS"/>
                  <a:ea typeface="Comic Sans MS"/>
                  <a:cs typeface="Comic Sans MS"/>
                  <a:sym typeface="Comic Sans MS"/>
                </a:defRPr>
              </a:pPr>
            </a:p>
          </p:txBody>
        </p:sp>
      </p:grpSp>
      <p:sp>
        <p:nvSpPr>
          <p:cNvPr id="881" name="Line"/>
          <p:cNvSpPr/>
          <p:nvPr/>
        </p:nvSpPr>
        <p:spPr>
          <a:xfrm rot="215652">
            <a:off x="7887454" y="1349311"/>
            <a:ext cx="509608" cy="488968"/>
          </a:xfrm>
          <a:custGeom>
            <a:avLst/>
            <a:gdLst/>
            <a:ahLst/>
            <a:cxnLst>
              <a:cxn ang="0">
                <a:pos x="wd2" y="hd2"/>
              </a:cxn>
              <a:cxn ang="5400000">
                <a:pos x="wd2" y="hd2"/>
              </a:cxn>
              <a:cxn ang="10800000">
                <a:pos x="wd2" y="hd2"/>
              </a:cxn>
              <a:cxn ang="16200000">
                <a:pos x="wd2" y="hd2"/>
              </a:cxn>
            </a:cxnLst>
            <a:rect l="0" t="0" r="r" b="b"/>
            <a:pathLst>
              <a:path w="18129" h="15888" fill="norm" stroke="1" extrusionOk="0">
                <a:moveTo>
                  <a:pt x="15632" y="0"/>
                </a:moveTo>
                <a:cubicBezTo>
                  <a:pt x="21600" y="5465"/>
                  <a:pt x="17053" y="21600"/>
                  <a:pt x="0" y="13793"/>
                </a:cubicBezTo>
              </a:path>
            </a:pathLst>
          </a:custGeom>
          <a:ln w="12700">
            <a:solidFill>
              <a:srgbClr val="322F31"/>
            </a:solidFill>
            <a:tailEnd type="triangle"/>
          </a:ln>
        </p:spPr>
        <p:txBody>
          <a:bodyPr lIns="45719" rIns="45719"/>
          <a:lstStyle/>
          <a:p>
            <a:pPr defTabSz="914400">
              <a:defRPr b="1" sz="1800">
                <a:solidFill>
                  <a:srgbClr val="322F31"/>
                </a:solidFill>
                <a:effectLst>
                  <a:outerShdw sx="100000" sy="100000" kx="0" ky="0" algn="b" rotWithShape="0" blurRad="38100" dist="38100" dir="2700000">
                    <a:srgbClr val="000000">
                      <a:alpha val="43137"/>
                    </a:srgbClr>
                  </a:outerShdw>
                </a:effectLst>
                <a:latin typeface="Comic Sans MS"/>
                <a:ea typeface="Comic Sans MS"/>
                <a:cs typeface="Comic Sans MS"/>
                <a:sym typeface="Comic Sans MS"/>
              </a:defRPr>
            </a:pPr>
          </a:p>
        </p:txBody>
      </p:sp>
      <p:sp>
        <p:nvSpPr>
          <p:cNvPr id="882" name="π"/>
          <p:cNvSpPr txBox="1"/>
          <p:nvPr/>
        </p:nvSpPr>
        <p:spPr>
          <a:xfrm>
            <a:off x="8035093" y="1477897"/>
            <a:ext cx="177851" cy="2286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indent="39687" defTabSz="914400">
              <a:defRPr sz="1800">
                <a:solidFill>
                  <a:srgbClr val="322F31"/>
                </a:solidFill>
                <a:effectLst>
                  <a:outerShdw sx="100000" sy="100000" kx="0" ky="0" algn="b" rotWithShape="0" blurRad="38100" dist="38100" dir="2700000">
                    <a:srgbClr val="000000">
                      <a:alpha val="43137"/>
                    </a:srgbClr>
                  </a:outerShdw>
                </a:effectLst>
                <a:latin typeface="Symbol"/>
                <a:ea typeface="Symbol"/>
                <a:cs typeface="Symbol"/>
                <a:sym typeface="Symbol"/>
              </a:defRPr>
            </a:lvl1pPr>
          </a:lstStyle>
          <a:p>
            <a:pPr/>
            <a:r>
              <a:t>p</a:t>
            </a:r>
          </a:p>
        </p:txBody>
      </p:sp>
      <p:grpSp>
        <p:nvGrpSpPr>
          <p:cNvPr id="886" name="Group"/>
          <p:cNvGrpSpPr/>
          <p:nvPr/>
        </p:nvGrpSpPr>
        <p:grpSpPr>
          <a:xfrm>
            <a:off x="7645668" y="1566868"/>
            <a:ext cx="431800" cy="336550"/>
            <a:chOff x="0" y="0"/>
            <a:chExt cx="431798" cy="336549"/>
          </a:xfrm>
        </p:grpSpPr>
        <p:sp>
          <p:nvSpPr>
            <p:cNvPr id="883" name="Line"/>
            <p:cNvSpPr/>
            <p:nvPr/>
          </p:nvSpPr>
          <p:spPr>
            <a:xfrm flipV="1">
              <a:off x="0" y="12700"/>
              <a:ext cx="425449" cy="307975"/>
            </a:xfrm>
            <a:prstGeom prst="line">
              <a:avLst/>
            </a:prstGeom>
            <a:noFill/>
            <a:ln w="25400" cap="flat">
              <a:solidFill>
                <a:srgbClr val="290082"/>
              </a:solidFill>
              <a:prstDash val="solid"/>
              <a:round/>
              <a:headEnd type="stealth" w="med" len="med"/>
            </a:ln>
            <a:effectLst/>
          </p:spPr>
          <p:txBody>
            <a:bodyPr wrap="square" lIns="45719" tIns="45719" rIns="45719" bIns="45719" numCol="1" anchor="t">
              <a:noAutofit/>
            </a:bodyPr>
            <a:lstStyle/>
            <a:p>
              <a:pPr defTabSz="914400">
                <a:defRPr b="1" sz="1800">
                  <a:solidFill>
                    <a:srgbClr val="322F31"/>
                  </a:solidFill>
                  <a:effectLst>
                    <a:outerShdw sx="100000" sy="100000" kx="0" ky="0" algn="b" rotWithShape="0" blurRad="38100" dist="38100" dir="2700000">
                      <a:srgbClr val="000000">
                        <a:alpha val="43137"/>
                      </a:srgbClr>
                    </a:outerShdw>
                  </a:effectLst>
                  <a:latin typeface="+mn-lt"/>
                  <a:ea typeface="+mn-ea"/>
                  <a:cs typeface="+mn-cs"/>
                  <a:sym typeface="Arial"/>
                </a:defRPr>
              </a:pPr>
            </a:p>
          </p:txBody>
        </p:sp>
        <p:sp>
          <p:nvSpPr>
            <p:cNvPr id="884" name="Line"/>
            <p:cNvSpPr/>
            <p:nvPr/>
          </p:nvSpPr>
          <p:spPr>
            <a:xfrm flipV="1">
              <a:off x="0" y="7937"/>
              <a:ext cx="423863" cy="104775"/>
            </a:xfrm>
            <a:prstGeom prst="line">
              <a:avLst/>
            </a:prstGeom>
            <a:noFill/>
            <a:ln w="25400" cap="flat">
              <a:solidFill>
                <a:srgbClr val="290082"/>
              </a:solidFill>
              <a:prstDash val="solid"/>
              <a:round/>
              <a:headEnd type="stealth" w="med" len="med"/>
            </a:ln>
            <a:effectLst/>
          </p:spPr>
          <p:txBody>
            <a:bodyPr wrap="square" lIns="45719" tIns="45719" rIns="45719" bIns="45719" numCol="1" anchor="t">
              <a:noAutofit/>
            </a:bodyPr>
            <a:lstStyle/>
            <a:p>
              <a:pPr defTabSz="914400">
                <a:defRPr b="1" sz="1800">
                  <a:solidFill>
                    <a:srgbClr val="322F31"/>
                  </a:solidFill>
                  <a:effectLst>
                    <a:outerShdw sx="100000" sy="100000" kx="0" ky="0" algn="b" rotWithShape="0" blurRad="38100" dist="38100" dir="2700000">
                      <a:srgbClr val="000000">
                        <a:alpha val="43137"/>
                      </a:srgbClr>
                    </a:outerShdw>
                  </a:effectLst>
                  <a:latin typeface="+mn-lt"/>
                  <a:ea typeface="+mn-ea"/>
                  <a:cs typeface="+mn-cs"/>
                  <a:sym typeface="Arial"/>
                </a:defRPr>
              </a:pPr>
            </a:p>
          </p:txBody>
        </p:sp>
        <p:sp>
          <p:nvSpPr>
            <p:cNvPr id="885" name="Line"/>
            <p:cNvSpPr/>
            <p:nvPr/>
          </p:nvSpPr>
          <p:spPr>
            <a:xfrm flipV="1">
              <a:off x="215899" y="0"/>
              <a:ext cx="215900" cy="336550"/>
            </a:xfrm>
            <a:prstGeom prst="line">
              <a:avLst/>
            </a:prstGeom>
            <a:noFill/>
            <a:ln w="25400" cap="flat">
              <a:solidFill>
                <a:srgbClr val="290082"/>
              </a:solidFill>
              <a:prstDash val="solid"/>
              <a:round/>
              <a:headEnd type="stealth" w="med" len="med"/>
            </a:ln>
            <a:effectLst/>
          </p:spPr>
          <p:txBody>
            <a:bodyPr wrap="square" lIns="45719" tIns="45719" rIns="45719" bIns="45719" numCol="1" anchor="t">
              <a:noAutofit/>
            </a:bodyPr>
            <a:lstStyle/>
            <a:p>
              <a:pPr defTabSz="914400">
                <a:defRPr b="1" sz="1800">
                  <a:solidFill>
                    <a:srgbClr val="322F31"/>
                  </a:solidFill>
                  <a:effectLst>
                    <a:outerShdw sx="100000" sy="100000" kx="0" ky="0" algn="b" rotWithShape="0" blurRad="38100" dist="38100" dir="2700000">
                      <a:srgbClr val="000000">
                        <a:alpha val="43137"/>
                      </a:srgbClr>
                    </a:outerShdw>
                  </a:effectLst>
                  <a:latin typeface="+mn-lt"/>
                  <a:ea typeface="+mn-ea"/>
                  <a:cs typeface="+mn-cs"/>
                  <a:sym typeface="Arial"/>
                </a:defRPr>
              </a:pPr>
            </a:p>
          </p:txBody>
        </p:sp>
      </p:grpSp>
      <p:sp>
        <p:nvSpPr>
          <p:cNvPr id="887" name="High gluon density (eA):…"/>
          <p:cNvSpPr txBox="1"/>
          <p:nvPr/>
        </p:nvSpPr>
        <p:spPr>
          <a:xfrm>
            <a:off x="4715566" y="1529719"/>
            <a:ext cx="3563156" cy="88615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39687" defTabSz="914400">
              <a:defRPr b="1" sz="1600">
                <a:solidFill>
                  <a:srgbClr val="0000FF"/>
                </a:solidFill>
                <a:latin typeface="Comic Sans MS"/>
                <a:ea typeface="Comic Sans MS"/>
                <a:cs typeface="Comic Sans MS"/>
                <a:sym typeface="Comic Sans MS"/>
              </a:defRPr>
            </a:pPr>
            <a:r>
              <a:t>High gluon density (eA):</a:t>
            </a:r>
          </a:p>
          <a:p>
            <a:pPr indent="39687" defTabSz="914400">
              <a:defRPr b="1" sz="1600">
                <a:solidFill>
                  <a:srgbClr val="322F31"/>
                </a:solidFill>
                <a:latin typeface="Comic Sans MS"/>
                <a:ea typeface="Comic Sans MS"/>
                <a:cs typeface="Comic Sans MS"/>
                <a:sym typeface="Comic Sans MS"/>
              </a:defRPr>
            </a:pPr>
            <a:r>
              <a:t>2 → many process</a:t>
            </a:r>
          </a:p>
          <a:p>
            <a:pPr indent="39687" defTabSz="914400">
              <a:defRPr b="1" sz="1600">
                <a:solidFill>
                  <a:srgbClr val="322F31"/>
                </a:solidFill>
                <a:latin typeface="Comic Sans MS"/>
                <a:ea typeface="Comic Sans MS"/>
                <a:cs typeface="Comic Sans MS"/>
                <a:sym typeface="Comic Sans MS"/>
              </a:defRPr>
            </a:pPr>
            <a:r>
              <a:t>⇒ expect broadening of away-side</a:t>
            </a:r>
          </a:p>
        </p:txBody>
      </p:sp>
      <p:sp>
        <p:nvSpPr>
          <p:cNvPr id="888" name="Only eRHIC allows to study the evolution of Qs with x"/>
          <p:cNvSpPr txBox="1"/>
          <p:nvPr/>
        </p:nvSpPr>
        <p:spPr>
          <a:xfrm>
            <a:off x="463826" y="3214104"/>
            <a:ext cx="4903304" cy="82220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defTabSz="914400">
              <a:defRPr b="1" sz="2400">
                <a:solidFill>
                  <a:srgbClr val="0000FF"/>
                </a:solidFill>
                <a:latin typeface="Times New Roman"/>
                <a:ea typeface="Times New Roman"/>
                <a:cs typeface="Times New Roman"/>
                <a:sym typeface="Times New Roman"/>
              </a:defRPr>
            </a:pPr>
            <a:r>
              <a:t>Only eRHIC allows to study the evolution of Q</a:t>
            </a:r>
            <a:r>
              <a:rPr baseline="-25000"/>
              <a:t>s </a:t>
            </a:r>
            <a:r>
              <a:t>with x</a:t>
            </a:r>
          </a:p>
        </p:txBody>
      </p:sp>
      <p:pic>
        <p:nvPicPr>
          <p:cNvPr id="889" name="image61.png" descr="image61.png"/>
          <p:cNvPicPr>
            <a:picLocks noChangeAspect="1"/>
          </p:cNvPicPr>
          <p:nvPr/>
        </p:nvPicPr>
        <p:blipFill>
          <a:blip r:embed="rId4">
            <a:extLst/>
          </a:blip>
          <a:stretch>
            <a:fillRect/>
          </a:stretch>
        </p:blipFill>
        <p:spPr>
          <a:xfrm>
            <a:off x="6071120" y="4751651"/>
            <a:ext cx="2885716" cy="2104763"/>
          </a:xfrm>
          <a:prstGeom prst="rect">
            <a:avLst/>
          </a:prstGeom>
          <a:ln w="12700">
            <a:miter lim="400000"/>
          </a:ln>
        </p:spPr>
      </p:pic>
      <p:pic>
        <p:nvPicPr>
          <p:cNvPr id="890" name="image62.png" descr="image62.png"/>
          <p:cNvPicPr>
            <a:picLocks noChangeAspect="1"/>
          </p:cNvPicPr>
          <p:nvPr/>
        </p:nvPicPr>
        <p:blipFill>
          <a:blip r:embed="rId5">
            <a:extLst/>
          </a:blip>
          <a:stretch>
            <a:fillRect/>
          </a:stretch>
        </p:blipFill>
        <p:spPr>
          <a:xfrm>
            <a:off x="6090370" y="4786571"/>
            <a:ext cx="2880954" cy="2071429"/>
          </a:xfrm>
          <a:prstGeom prst="rect">
            <a:avLst/>
          </a:prstGeom>
          <a:ln w="12700">
            <a:miter lim="400000"/>
          </a:ln>
        </p:spPr>
      </p:pic>
      <p:pic>
        <p:nvPicPr>
          <p:cNvPr id="891" name="image63.png" descr="image63.png"/>
          <p:cNvPicPr>
            <a:picLocks noChangeAspect="1"/>
          </p:cNvPicPr>
          <p:nvPr/>
        </p:nvPicPr>
        <p:blipFill>
          <a:blip r:embed="rId6">
            <a:extLst/>
          </a:blip>
          <a:stretch>
            <a:fillRect/>
          </a:stretch>
        </p:blipFill>
        <p:spPr>
          <a:xfrm>
            <a:off x="6107041" y="4812126"/>
            <a:ext cx="2897144" cy="2044287"/>
          </a:xfrm>
          <a:prstGeom prst="rect">
            <a:avLst/>
          </a:prstGeom>
          <a:ln w="12700">
            <a:miter lim="400000"/>
          </a:ln>
        </p:spPr>
      </p:pic>
      <p:pic>
        <p:nvPicPr>
          <p:cNvPr id="892" name="image64.pdf" descr="image64.pdf"/>
          <p:cNvPicPr>
            <a:picLocks noChangeAspect="1"/>
          </p:cNvPicPr>
          <p:nvPr/>
        </p:nvPicPr>
        <p:blipFill>
          <a:blip r:embed="rId7">
            <a:extLst/>
          </a:blip>
          <a:srcRect l="0" t="8634" r="14334" b="0"/>
          <a:stretch>
            <a:fillRect/>
          </a:stretch>
        </p:blipFill>
        <p:spPr>
          <a:xfrm>
            <a:off x="1340710" y="4216399"/>
            <a:ext cx="3701189" cy="2673470"/>
          </a:xfrm>
          <a:prstGeom prst="rect">
            <a:avLst/>
          </a:prstGeom>
          <a:ln w="12700">
            <a:miter lim="400000"/>
          </a:ln>
        </p:spPr>
      </p:pic>
      <p:pic>
        <p:nvPicPr>
          <p:cNvPr id="893" name="image65.pdf" descr="image65.pdf"/>
          <p:cNvPicPr>
            <a:picLocks noChangeAspect="1"/>
          </p:cNvPicPr>
          <p:nvPr/>
        </p:nvPicPr>
        <p:blipFill>
          <a:blip r:embed="rId8">
            <a:extLst/>
          </a:blip>
          <a:srcRect l="7769" t="7767" r="13190" b="0"/>
          <a:stretch>
            <a:fillRect/>
          </a:stretch>
        </p:blipFill>
        <p:spPr>
          <a:xfrm>
            <a:off x="1676400" y="4190999"/>
            <a:ext cx="3414970" cy="2712882"/>
          </a:xfrm>
          <a:prstGeom prst="rect">
            <a:avLst/>
          </a:prstGeom>
          <a:ln w="12700">
            <a:miter lim="400000"/>
          </a:ln>
        </p:spPr>
      </p:pic>
      <p:pic>
        <p:nvPicPr>
          <p:cNvPr id="894" name="image66.pdf" descr="image66.pdf"/>
          <p:cNvPicPr>
            <a:picLocks noChangeAspect="1"/>
          </p:cNvPicPr>
          <p:nvPr/>
        </p:nvPicPr>
        <p:blipFill>
          <a:blip r:embed="rId9">
            <a:extLst/>
          </a:blip>
          <a:srcRect l="6855" t="8569" r="13778" b="0"/>
          <a:stretch>
            <a:fillRect/>
          </a:stretch>
        </p:blipFill>
        <p:spPr>
          <a:xfrm>
            <a:off x="1638300" y="4214407"/>
            <a:ext cx="3429001" cy="2675343"/>
          </a:xfrm>
          <a:prstGeom prst="rect">
            <a:avLst/>
          </a:prstGeom>
          <a:ln w="12700">
            <a:miter lim="400000"/>
          </a:ln>
        </p:spPr>
      </p:pic>
      <p:sp>
        <p:nvSpPr>
          <p:cNvPr id="895" name="Arrow"/>
          <p:cNvSpPr/>
          <p:nvPr/>
        </p:nvSpPr>
        <p:spPr>
          <a:xfrm>
            <a:off x="5113127" y="5488346"/>
            <a:ext cx="982870" cy="188016"/>
          </a:xfrm>
          <a:prstGeom prst="leftArrow">
            <a:avLst>
              <a:gd name="adj1" fmla="val 50000"/>
              <a:gd name="adj2" fmla="val 50000"/>
            </a:avLst>
          </a:prstGeom>
          <a:gradFill>
            <a:gsLst>
              <a:gs pos="0">
                <a:srgbClr val="0000FF"/>
              </a:gs>
              <a:gs pos="50000">
                <a:srgbClr val="FFFFFF"/>
              </a:gs>
              <a:gs pos="100000">
                <a:srgbClr val="0000FF"/>
              </a:gs>
            </a:gsLst>
          </a:gradFill>
          <a:ln>
            <a:solidFill>
              <a:srgbClr val="000090"/>
            </a:solidFill>
          </a:ln>
        </p:spPr>
        <p:txBody>
          <a:bodyPr lIns="45719" rIns="45719"/>
          <a:lstStyle/>
          <a:p>
            <a:pPr defTabSz="914400">
              <a:defRPr sz="2800">
                <a:solidFill>
                  <a:srgbClr val="322F31"/>
                </a:solidFill>
                <a:latin typeface="+mn-lt"/>
                <a:ea typeface="+mn-ea"/>
                <a:cs typeface="+mn-cs"/>
                <a:sym typeface="Arial"/>
              </a:defRPr>
            </a:pPr>
          </a:p>
        </p:txBody>
      </p:sp>
      <p:sp>
        <p:nvSpPr>
          <p:cNvPr id="896" name="Ratio"/>
          <p:cNvSpPr txBox="1"/>
          <p:nvPr/>
        </p:nvSpPr>
        <p:spPr>
          <a:xfrm>
            <a:off x="5333993" y="5190437"/>
            <a:ext cx="637466" cy="34843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b="1" sz="1800">
                <a:solidFill>
                  <a:srgbClr val="322F31"/>
                </a:solidFill>
                <a:effectLst>
                  <a:outerShdw sx="100000" sy="100000" kx="0" ky="0" algn="b" rotWithShape="0" blurRad="38100" dist="38100" dir="2700000">
                    <a:srgbClr val="000000">
                      <a:alpha val="43137"/>
                    </a:srgbClr>
                  </a:outerShdw>
                </a:effectLst>
                <a:latin typeface="Times New Roman"/>
                <a:ea typeface="Times New Roman"/>
                <a:cs typeface="Times New Roman"/>
                <a:sym typeface="Times New Roman"/>
              </a:defRPr>
            </a:lvl1pPr>
          </a:lstStyle>
          <a:p>
            <a:pPr/>
            <a:r>
              <a:t>Ratio</a:t>
            </a:r>
          </a:p>
        </p:txBody>
      </p:sp>
      <p:grpSp>
        <p:nvGrpSpPr>
          <p:cNvPr id="902" name="Group"/>
          <p:cNvGrpSpPr/>
          <p:nvPr/>
        </p:nvGrpSpPr>
        <p:grpSpPr>
          <a:xfrm>
            <a:off x="434145" y="1078265"/>
            <a:ext cx="1466238" cy="979295"/>
            <a:chOff x="0" y="0"/>
            <a:chExt cx="1466236" cy="979293"/>
          </a:xfrm>
        </p:grpSpPr>
        <p:sp>
          <p:nvSpPr>
            <p:cNvPr id="897" name="Shape"/>
            <p:cNvSpPr/>
            <p:nvPr/>
          </p:nvSpPr>
          <p:spPr>
            <a:xfrm rot="16200000">
              <a:off x="1115042" y="315405"/>
              <a:ext cx="140107" cy="5622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4835" y="0"/>
                    <a:pt x="10800" y="0"/>
                  </a:cubicBezTo>
                  <a:cubicBezTo>
                    <a:pt x="16765" y="0"/>
                    <a:pt x="21600" y="9671"/>
                    <a:pt x="21600" y="21600"/>
                  </a:cubicBezTo>
                  <a:lnTo>
                    <a:pt x="16200" y="21600"/>
                  </a:lnTo>
                  <a:cubicBezTo>
                    <a:pt x="16200" y="10414"/>
                    <a:pt x="13782" y="1346"/>
                    <a:pt x="10800" y="1346"/>
                  </a:cubicBezTo>
                  <a:cubicBezTo>
                    <a:pt x="7818" y="1346"/>
                    <a:pt x="5400" y="10414"/>
                    <a:pt x="5400" y="21600"/>
                  </a:cubicBezTo>
                  <a:close/>
                </a:path>
              </a:pathLst>
            </a:custGeom>
            <a:noFill/>
            <a:ln w="9525" cap="flat">
              <a:solidFill>
                <a:srgbClr val="322F31"/>
              </a:solidFill>
              <a:prstDash val="solid"/>
              <a:round/>
            </a:ln>
            <a:effectLst/>
          </p:spPr>
          <p:txBody>
            <a:bodyPr wrap="square" lIns="45719" tIns="45719" rIns="45719" bIns="45719" numCol="1" anchor="t">
              <a:noAutofit/>
            </a:bodyPr>
            <a:lstStyle/>
            <a:p>
              <a:pPr defTabSz="914400">
                <a:defRPr sz="2800">
                  <a:solidFill>
                    <a:srgbClr val="322F31"/>
                  </a:solidFill>
                  <a:latin typeface="+mn-lt"/>
                  <a:ea typeface="+mn-ea"/>
                  <a:cs typeface="+mn-cs"/>
                  <a:sym typeface="Arial"/>
                </a:defRPr>
              </a:pPr>
            </a:p>
          </p:txBody>
        </p:sp>
        <p:pic>
          <p:nvPicPr>
            <p:cNvPr id="898" name="image8.tif" descr="image8.tif"/>
            <p:cNvPicPr>
              <a:picLocks noChangeAspect="1"/>
            </p:cNvPicPr>
            <p:nvPr/>
          </p:nvPicPr>
          <p:blipFill>
            <a:blip r:embed="rId10">
              <a:extLst/>
            </a:blip>
            <a:srcRect l="34533" t="38038" r="38893" b="27136"/>
            <a:stretch>
              <a:fillRect/>
            </a:stretch>
          </p:blipFill>
          <p:spPr>
            <a:xfrm rot="18960000">
              <a:off x="159671" y="126808"/>
              <a:ext cx="658289" cy="725678"/>
            </a:xfrm>
            <a:prstGeom prst="rect">
              <a:avLst/>
            </a:prstGeom>
            <a:ln w="12700" cap="flat">
              <a:noFill/>
              <a:miter lim="400000"/>
            </a:ln>
            <a:effectLst/>
          </p:spPr>
        </p:pic>
        <p:sp>
          <p:nvSpPr>
            <p:cNvPr id="899" name="Rectangle"/>
            <p:cNvSpPr/>
            <p:nvPr/>
          </p:nvSpPr>
          <p:spPr>
            <a:xfrm>
              <a:off x="518441" y="725057"/>
              <a:ext cx="496957" cy="195543"/>
            </a:xfrm>
            <a:prstGeom prst="rect">
              <a:avLst/>
            </a:prstGeom>
            <a:solidFill>
              <a:srgbClr val="FFFFFF"/>
            </a:solidFill>
            <a:ln w="12700" cap="flat">
              <a:noFill/>
              <a:miter lim="400000"/>
            </a:ln>
            <a:effectLst/>
          </p:spPr>
          <p:txBody>
            <a:bodyPr wrap="square" lIns="45719" tIns="45719" rIns="45719" bIns="45719" numCol="1" anchor="t">
              <a:noAutofit/>
            </a:bodyPr>
            <a:lstStyle/>
            <a:p>
              <a:pPr defTabSz="914400">
                <a:defRPr sz="2800">
                  <a:solidFill>
                    <a:srgbClr val="322F31"/>
                  </a:solidFill>
                  <a:latin typeface="+mn-lt"/>
                  <a:ea typeface="+mn-ea"/>
                  <a:cs typeface="+mn-cs"/>
                  <a:sym typeface="Arial"/>
                </a:defRPr>
              </a:pPr>
            </a:p>
          </p:txBody>
        </p:sp>
        <p:pic>
          <p:nvPicPr>
            <p:cNvPr id="900" name="image58.pdf" descr="image58.pdf"/>
            <p:cNvPicPr>
              <a:picLocks noChangeAspect="1"/>
            </p:cNvPicPr>
            <p:nvPr/>
          </p:nvPicPr>
          <p:blipFill>
            <a:blip r:embed="rId11">
              <a:extLst/>
            </a:blip>
            <a:stretch>
              <a:fillRect/>
            </a:stretch>
          </p:blipFill>
          <p:spPr>
            <a:xfrm>
              <a:off x="974059" y="662183"/>
              <a:ext cx="127001" cy="177801"/>
            </a:xfrm>
            <a:prstGeom prst="rect">
              <a:avLst/>
            </a:prstGeom>
            <a:ln w="12700" cap="flat">
              <a:noFill/>
              <a:miter lim="400000"/>
            </a:ln>
            <a:effectLst/>
          </p:spPr>
        </p:pic>
        <p:pic>
          <p:nvPicPr>
            <p:cNvPr id="901" name="image59.pdf" descr="image59.pdf"/>
            <p:cNvPicPr>
              <a:picLocks noChangeAspect="1"/>
            </p:cNvPicPr>
            <p:nvPr/>
          </p:nvPicPr>
          <p:blipFill>
            <a:blip r:embed="rId12">
              <a:extLst/>
            </a:blip>
            <a:stretch>
              <a:fillRect/>
            </a:stretch>
          </p:blipFill>
          <p:spPr>
            <a:xfrm>
              <a:off x="1038383" y="378986"/>
              <a:ext cx="127001" cy="165101"/>
            </a:xfrm>
            <a:prstGeom prst="rect">
              <a:avLst/>
            </a:prstGeom>
            <a:ln w="12700" cap="flat">
              <a:noFill/>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902"/>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816"/>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0"/>
                                  </p:stCondLst>
                                  <p:iterate type="el" backwards="0">
                                    <p:tmAbs val="0"/>
                                  </p:iterate>
                                  <p:childTnLst>
                                    <p:set>
                                      <p:cBhvr>
                                        <p:cTn id="12" fill="hold"/>
                                        <p:tgtEl>
                                          <p:spTgt spid="831"/>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4" fill="hold">
                                  <p:stCondLst>
                                    <p:cond delay="0"/>
                                  </p:stCondLst>
                                  <p:iterate type="el" backwards="0">
                                    <p:tmAbs val="0"/>
                                  </p:iterate>
                                  <p:childTnLst>
                                    <p:set>
                                      <p:cBhvr>
                                        <p:cTn id="15" fill="hold"/>
                                        <p:tgtEl>
                                          <p:spTgt spid="832"/>
                                        </p:tgtEl>
                                        <p:attrNameLst>
                                          <p:attrName>style.visibility</p:attrName>
                                        </p:attrNameLst>
                                      </p:cBhvr>
                                      <p:to>
                                        <p:strVal val="visible"/>
                                      </p:to>
                                    </p:set>
                                  </p:childTnLst>
                                </p:cTn>
                              </p:par>
                            </p:childTnLst>
                          </p:cTn>
                        </p:par>
                        <p:par>
                          <p:cTn id="16" fill="hold">
                            <p:stCondLst>
                              <p:cond delay="0"/>
                            </p:stCondLst>
                            <p:childTnLst>
                              <p:par>
                                <p:cTn id="17" presetClass="entr" nodeType="afterEffect" presetSubtype="0" presetID="1" grpId="5" fill="hold">
                                  <p:stCondLst>
                                    <p:cond delay="0"/>
                                  </p:stCondLst>
                                  <p:iterate type="el" backwards="0">
                                    <p:tmAbs val="0"/>
                                  </p:iterate>
                                  <p:childTnLst>
                                    <p:set>
                                      <p:cBhvr>
                                        <p:cTn id="18" fill="hold"/>
                                        <p:tgtEl>
                                          <p:spTgt spid="833"/>
                                        </p:tgtEl>
                                        <p:attrNameLst>
                                          <p:attrName>style.visibility</p:attrName>
                                        </p:attrNameLst>
                                      </p:cBhvr>
                                      <p:to>
                                        <p:strVal val="visible"/>
                                      </p:to>
                                    </p:set>
                                  </p:childTnLst>
                                </p:cTn>
                              </p:par>
                            </p:childTnLst>
                          </p:cTn>
                        </p:par>
                        <p:par>
                          <p:cTn id="19" fill="hold">
                            <p:stCondLst>
                              <p:cond delay="0"/>
                            </p:stCondLst>
                            <p:childTnLst>
                              <p:par>
                                <p:cTn id="20" presetClass="entr" nodeType="afterEffect" presetSubtype="0" presetID="1" grpId="6" fill="hold">
                                  <p:stCondLst>
                                    <p:cond delay="0"/>
                                  </p:stCondLst>
                                  <p:iterate type="el" backwards="0">
                                    <p:tmAbs val="0"/>
                                  </p:iterate>
                                  <p:childTnLst>
                                    <p:set>
                                      <p:cBhvr>
                                        <p:cTn id="21" fill="hold"/>
                                        <p:tgtEl>
                                          <p:spTgt spid="834"/>
                                        </p:tgtEl>
                                        <p:attrNameLst>
                                          <p:attrName>style.visibility</p:attrName>
                                        </p:attrNameLst>
                                      </p:cBhvr>
                                      <p:to>
                                        <p:strVal val="visible"/>
                                      </p:to>
                                    </p:set>
                                  </p:childTnLst>
                                </p:cTn>
                              </p:par>
                            </p:childTnLst>
                          </p:cTn>
                        </p:par>
                        <p:par>
                          <p:cTn id="22" fill="hold">
                            <p:stCondLst>
                              <p:cond delay="0"/>
                            </p:stCondLst>
                            <p:childTnLst>
                              <p:par>
                                <p:cTn id="23" presetClass="entr" nodeType="afterEffect" presetSubtype="0" presetID="1" grpId="7" fill="hold">
                                  <p:stCondLst>
                                    <p:cond delay="0"/>
                                  </p:stCondLst>
                                  <p:iterate type="el" backwards="0">
                                    <p:tmAbs val="0"/>
                                  </p:iterate>
                                  <p:childTnLst>
                                    <p:set>
                                      <p:cBhvr>
                                        <p:cTn id="24" fill="hold"/>
                                        <p:tgtEl>
                                          <p:spTgt spid="835"/>
                                        </p:tgtEl>
                                        <p:attrNameLst>
                                          <p:attrName>style.visibility</p:attrName>
                                        </p:attrNameLst>
                                      </p:cBhvr>
                                      <p:to>
                                        <p:strVal val="visible"/>
                                      </p:to>
                                    </p:set>
                                  </p:childTnLst>
                                </p:cTn>
                              </p:par>
                            </p:childTnLst>
                          </p:cTn>
                        </p:par>
                        <p:par>
                          <p:cTn id="25" fill="hold">
                            <p:stCondLst>
                              <p:cond delay="0"/>
                            </p:stCondLst>
                            <p:childTnLst>
                              <p:par>
                                <p:cTn id="26" presetClass="entr" nodeType="afterEffect" presetSubtype="0" presetID="1" grpId="8" fill="hold">
                                  <p:stCondLst>
                                    <p:cond delay="0"/>
                                  </p:stCondLst>
                                  <p:iterate type="el" backwards="0">
                                    <p:tmAbs val="0"/>
                                  </p:iterate>
                                  <p:childTnLst>
                                    <p:set>
                                      <p:cBhvr>
                                        <p:cTn id="27" fill="hold"/>
                                        <p:tgtEl>
                                          <p:spTgt spid="811"/>
                                        </p:tgtEl>
                                        <p:attrNameLst>
                                          <p:attrName>style.visibility</p:attrName>
                                        </p:attrNameLst>
                                      </p:cBhvr>
                                      <p:to>
                                        <p:strVal val="visible"/>
                                      </p:to>
                                    </p:set>
                                  </p:childTnLst>
                                </p:cTn>
                              </p:par>
                            </p:childTnLst>
                          </p:cTn>
                        </p:par>
                        <p:par>
                          <p:cTn id="28" fill="hold">
                            <p:stCondLst>
                              <p:cond delay="0"/>
                            </p:stCondLst>
                            <p:childTnLst>
                              <p:par>
                                <p:cTn id="29" presetClass="entr" nodeType="afterEffect" presetSubtype="0" presetID="1" grpId="9" fill="hold">
                                  <p:stCondLst>
                                    <p:cond delay="0"/>
                                  </p:stCondLst>
                                  <p:iterate type="el" backwards="0">
                                    <p:tmAbs val="0"/>
                                  </p:iterate>
                                  <p:childTnLst>
                                    <p:set>
                                      <p:cBhvr>
                                        <p:cTn id="30" fill="hold"/>
                                        <p:tgtEl>
                                          <p:spTgt spid="880"/>
                                        </p:tgtEl>
                                        <p:attrNameLst>
                                          <p:attrName>style.visibility</p:attrName>
                                        </p:attrNameLst>
                                      </p:cBhvr>
                                      <p:to>
                                        <p:strVal val="visible"/>
                                      </p:to>
                                    </p:set>
                                  </p:childTnLst>
                                </p:cTn>
                              </p:par>
                            </p:childTnLst>
                          </p:cTn>
                        </p:par>
                        <p:par>
                          <p:cTn id="31" fill="hold">
                            <p:stCondLst>
                              <p:cond delay="0"/>
                            </p:stCondLst>
                            <p:childTnLst>
                              <p:par>
                                <p:cTn id="32" presetClass="entr" nodeType="afterEffect" presetSubtype="0" presetID="1" grpId="10" fill="hold">
                                  <p:stCondLst>
                                    <p:cond delay="0"/>
                                  </p:stCondLst>
                                  <p:iterate type="el" backwards="0">
                                    <p:tmAbs val="0"/>
                                  </p:iterate>
                                  <p:childTnLst>
                                    <p:set>
                                      <p:cBhvr>
                                        <p:cTn id="33" fill="hold"/>
                                        <p:tgtEl>
                                          <p:spTgt spid="877"/>
                                        </p:tgtEl>
                                        <p:attrNameLst>
                                          <p:attrName>style.visibility</p:attrName>
                                        </p:attrNameLst>
                                      </p:cBhvr>
                                      <p:to>
                                        <p:strVal val="visible"/>
                                      </p:to>
                                    </p:set>
                                  </p:childTnLst>
                                </p:cTn>
                              </p:par>
                            </p:childTnLst>
                          </p:cTn>
                        </p:par>
                        <p:par>
                          <p:cTn id="34" fill="hold">
                            <p:stCondLst>
                              <p:cond delay="0"/>
                            </p:stCondLst>
                            <p:childTnLst>
                              <p:par>
                                <p:cTn id="35" presetClass="entr" nodeType="afterEffect" presetSubtype="0" presetID="1" grpId="11" fill="hold">
                                  <p:stCondLst>
                                    <p:cond delay="0"/>
                                  </p:stCondLst>
                                  <p:iterate type="el" backwards="0">
                                    <p:tmAbs val="0"/>
                                  </p:iterate>
                                  <p:childTnLst>
                                    <p:set>
                                      <p:cBhvr>
                                        <p:cTn id="36" fill="hold"/>
                                        <p:tgtEl>
                                          <p:spTgt spid="876"/>
                                        </p:tgtEl>
                                        <p:attrNameLst>
                                          <p:attrName>style.visibility</p:attrName>
                                        </p:attrNameLst>
                                      </p:cBhvr>
                                      <p:to>
                                        <p:strVal val="visible"/>
                                      </p:to>
                                    </p:set>
                                  </p:childTnLst>
                                </p:cTn>
                              </p:par>
                            </p:childTnLst>
                          </p:cTn>
                        </p:par>
                        <p:par>
                          <p:cTn id="37" fill="hold">
                            <p:stCondLst>
                              <p:cond delay="0"/>
                            </p:stCondLst>
                            <p:childTnLst>
                              <p:par>
                                <p:cTn id="38" presetClass="entr" nodeType="afterEffect" presetSubtype="0" presetID="1" grpId="12" fill="hold">
                                  <p:stCondLst>
                                    <p:cond delay="0"/>
                                  </p:stCondLst>
                                  <p:iterate type="el" backwards="0">
                                    <p:tmAbs val="0"/>
                                  </p:iterate>
                                  <p:childTnLst>
                                    <p:set>
                                      <p:cBhvr>
                                        <p:cTn id="39" fill="hold"/>
                                        <p:tgtEl>
                                          <p:spTgt spid="875"/>
                                        </p:tgtEl>
                                        <p:attrNameLst>
                                          <p:attrName>style.visibility</p:attrName>
                                        </p:attrNameLst>
                                      </p:cBhvr>
                                      <p:to>
                                        <p:strVal val="visible"/>
                                      </p:to>
                                    </p:set>
                                  </p:childTnLst>
                                </p:cTn>
                              </p:par>
                            </p:childTnLst>
                          </p:cTn>
                        </p:par>
                        <p:par>
                          <p:cTn id="40" fill="hold">
                            <p:stCondLst>
                              <p:cond delay="0"/>
                            </p:stCondLst>
                            <p:childTnLst>
                              <p:par>
                                <p:cTn id="41" presetClass="entr" nodeType="afterEffect" presetSubtype="0" presetID="1" grpId="13" fill="hold">
                                  <p:stCondLst>
                                    <p:cond delay="0"/>
                                  </p:stCondLst>
                                  <p:iterate type="el" backwards="0">
                                    <p:tmAbs val="0"/>
                                  </p:iterate>
                                  <p:childTnLst>
                                    <p:set>
                                      <p:cBhvr>
                                        <p:cTn id="42" fill="hold"/>
                                        <p:tgtEl>
                                          <p:spTgt spid="882"/>
                                        </p:tgtEl>
                                        <p:attrNameLst>
                                          <p:attrName>style.visibility</p:attrName>
                                        </p:attrNameLst>
                                      </p:cBhvr>
                                      <p:to>
                                        <p:strVal val="visible"/>
                                      </p:to>
                                    </p:set>
                                  </p:childTnLst>
                                </p:cTn>
                              </p:par>
                            </p:childTnLst>
                          </p:cTn>
                        </p:par>
                        <p:par>
                          <p:cTn id="43" fill="hold">
                            <p:stCondLst>
                              <p:cond delay="0"/>
                            </p:stCondLst>
                            <p:childTnLst>
                              <p:par>
                                <p:cTn id="44" presetClass="entr" nodeType="afterEffect" presetSubtype="0" presetID="1" grpId="14" fill="hold">
                                  <p:stCondLst>
                                    <p:cond delay="0"/>
                                  </p:stCondLst>
                                  <p:iterate type="el" backwards="0">
                                    <p:tmAbs val="0"/>
                                  </p:iterate>
                                  <p:childTnLst>
                                    <p:set>
                                      <p:cBhvr>
                                        <p:cTn id="45" fill="hold"/>
                                        <p:tgtEl>
                                          <p:spTgt spid="881"/>
                                        </p:tgtEl>
                                        <p:attrNameLst>
                                          <p:attrName>style.visibility</p:attrName>
                                        </p:attrNameLst>
                                      </p:cBhvr>
                                      <p:to>
                                        <p:strVal val="visible"/>
                                      </p:to>
                                    </p:set>
                                  </p:childTnLst>
                                </p:cTn>
                              </p:par>
                            </p:childTnLst>
                          </p:cTn>
                        </p:par>
                        <p:par>
                          <p:cTn id="46" fill="hold">
                            <p:stCondLst>
                              <p:cond delay="0"/>
                            </p:stCondLst>
                            <p:childTnLst>
                              <p:par>
                                <p:cTn id="47" presetClass="entr" nodeType="afterEffect" presetSubtype="0" presetID="1" grpId="15" fill="hold">
                                  <p:stCondLst>
                                    <p:cond delay="0"/>
                                  </p:stCondLst>
                                  <p:iterate type="el" backwards="0">
                                    <p:tmAbs val="0"/>
                                  </p:iterate>
                                  <p:childTnLst>
                                    <p:set>
                                      <p:cBhvr>
                                        <p:cTn id="48" fill="hold"/>
                                        <p:tgtEl>
                                          <p:spTgt spid="81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Class="exit" nodeType="clickEffect" presetSubtype="0" presetID="1" grpId="16" fill="hold">
                                  <p:stCondLst>
                                    <p:cond delay="0"/>
                                  </p:stCondLst>
                                  <p:iterate type="el" backwards="0">
                                    <p:tmAbs val="0"/>
                                  </p:iterate>
                                  <p:childTnLst>
                                    <p:set>
                                      <p:cBhvr>
                                        <p:cTn id="52" fill="hold">
                                          <p:stCondLst>
                                            <p:cond delay="0"/>
                                          </p:stCondLst>
                                        </p:cTn>
                                        <p:tgtEl>
                                          <p:spTgt spid="831"/>
                                        </p:tgtEl>
                                        <p:attrNameLst>
                                          <p:attrName>style.visibility</p:attrName>
                                        </p:attrNameLst>
                                      </p:cBhvr>
                                      <p:to>
                                        <p:strVal val="hidden"/>
                                      </p:to>
                                    </p:set>
                                  </p:childTnLst>
                                </p:cTn>
                              </p:par>
                            </p:childTnLst>
                          </p:cTn>
                        </p:par>
                        <p:par>
                          <p:cTn id="53" fill="hold">
                            <p:stCondLst>
                              <p:cond delay="0"/>
                            </p:stCondLst>
                            <p:childTnLst>
                              <p:par>
                                <p:cTn id="54" presetClass="exit" nodeType="afterEffect" presetSubtype="0" presetID="1" grpId="17" fill="hold">
                                  <p:stCondLst>
                                    <p:cond delay="0"/>
                                  </p:stCondLst>
                                  <p:iterate type="el" backwards="0">
                                    <p:tmAbs val="0"/>
                                  </p:iterate>
                                  <p:childTnLst>
                                    <p:set>
                                      <p:cBhvr>
                                        <p:cTn id="55" fill="hold">
                                          <p:stCondLst>
                                            <p:cond delay="0"/>
                                          </p:stCondLst>
                                        </p:cTn>
                                        <p:tgtEl>
                                          <p:spTgt spid="811"/>
                                        </p:tgtEl>
                                        <p:attrNameLst>
                                          <p:attrName>style.visibility</p:attrName>
                                        </p:attrNameLst>
                                      </p:cBhvr>
                                      <p:to>
                                        <p:strVal val="hidden"/>
                                      </p:to>
                                    </p:set>
                                  </p:childTnLst>
                                </p:cTn>
                              </p:par>
                            </p:childTnLst>
                          </p:cTn>
                        </p:par>
                        <p:par>
                          <p:cTn id="56" fill="hold">
                            <p:stCondLst>
                              <p:cond delay="0"/>
                            </p:stCondLst>
                            <p:childTnLst>
                              <p:par>
                                <p:cTn id="57" presetClass="exit" nodeType="afterEffect" presetSubtype="0" presetID="1" grpId="18" fill="hold">
                                  <p:stCondLst>
                                    <p:cond delay="0"/>
                                  </p:stCondLst>
                                  <p:iterate type="el" backwards="0">
                                    <p:tmAbs val="0"/>
                                  </p:iterate>
                                  <p:childTnLst>
                                    <p:set>
                                      <p:cBhvr>
                                        <p:cTn id="58" fill="hold">
                                          <p:stCondLst>
                                            <p:cond delay="0"/>
                                          </p:stCondLst>
                                        </p:cTn>
                                        <p:tgtEl>
                                          <p:spTgt spid="876"/>
                                        </p:tgtEl>
                                        <p:attrNameLst>
                                          <p:attrName>style.visibility</p:attrName>
                                        </p:attrNameLst>
                                      </p:cBhvr>
                                      <p:to>
                                        <p:strVal val="hidden"/>
                                      </p:to>
                                    </p:set>
                                  </p:childTnLst>
                                </p:cTn>
                              </p:par>
                            </p:childTnLst>
                          </p:cTn>
                        </p:par>
                        <p:par>
                          <p:cTn id="59" fill="hold">
                            <p:stCondLst>
                              <p:cond delay="0"/>
                            </p:stCondLst>
                            <p:childTnLst>
                              <p:par>
                                <p:cTn id="60" presetClass="entr" nodeType="afterEffect" presetSubtype="0" presetID="1" grpId="19" fill="hold">
                                  <p:stCondLst>
                                    <p:cond delay="0"/>
                                  </p:stCondLst>
                                  <p:iterate type="el" backwards="0">
                                    <p:tmAbs val="0"/>
                                  </p:iterate>
                                  <p:childTnLst>
                                    <p:set>
                                      <p:cBhvr>
                                        <p:cTn id="61" fill="hold"/>
                                        <p:tgtEl>
                                          <p:spTgt spid="886"/>
                                        </p:tgtEl>
                                        <p:attrNameLst>
                                          <p:attrName>style.visibility</p:attrName>
                                        </p:attrNameLst>
                                      </p:cBhvr>
                                      <p:to>
                                        <p:strVal val="visible"/>
                                      </p:to>
                                    </p:set>
                                  </p:childTnLst>
                                </p:cTn>
                              </p:par>
                            </p:childTnLst>
                          </p:cTn>
                        </p:par>
                        <p:par>
                          <p:cTn id="62" fill="hold">
                            <p:stCondLst>
                              <p:cond delay="0"/>
                            </p:stCondLst>
                            <p:childTnLst>
                              <p:par>
                                <p:cTn id="63" presetClass="entr" nodeType="afterEffect" presetSubtype="0" presetID="1" grpId="20" fill="hold">
                                  <p:stCondLst>
                                    <p:cond delay="0"/>
                                  </p:stCondLst>
                                  <p:iterate type="el" backwards="0">
                                    <p:tmAbs val="0"/>
                                  </p:iterate>
                                  <p:childTnLst>
                                    <p:set>
                                      <p:cBhvr>
                                        <p:cTn id="64" fill="hold"/>
                                        <p:tgtEl>
                                          <p:spTgt spid="887"/>
                                        </p:tgtEl>
                                        <p:attrNameLst>
                                          <p:attrName>style.visibility</p:attrName>
                                        </p:attrNameLst>
                                      </p:cBhvr>
                                      <p:to>
                                        <p:strVal val="visible"/>
                                      </p:to>
                                    </p:set>
                                  </p:childTnLst>
                                </p:cTn>
                              </p:par>
                            </p:childTnLst>
                          </p:cTn>
                        </p:par>
                        <p:par>
                          <p:cTn id="65" fill="hold">
                            <p:stCondLst>
                              <p:cond delay="0"/>
                            </p:stCondLst>
                            <p:childTnLst>
                              <p:par>
                                <p:cTn id="66" presetClass="entr" nodeType="afterEffect" presetSubtype="0" presetID="1" grpId="21" fill="hold">
                                  <p:stCondLst>
                                    <p:cond delay="0"/>
                                  </p:stCondLst>
                                  <p:iterate type="el" backwards="0">
                                    <p:tmAbs val="0"/>
                                  </p:iterate>
                                  <p:childTnLst>
                                    <p:set>
                                      <p:cBhvr>
                                        <p:cTn id="67" fill="hold"/>
                                        <p:tgtEl>
                                          <p:spTgt spid="828"/>
                                        </p:tgtEl>
                                        <p:attrNameLst>
                                          <p:attrName>style.visibility</p:attrName>
                                        </p:attrNameLst>
                                      </p:cBhvr>
                                      <p:to>
                                        <p:strVal val="visible"/>
                                      </p:to>
                                    </p:set>
                                  </p:childTnLst>
                                </p:cTn>
                              </p:par>
                            </p:childTnLst>
                          </p:cTn>
                        </p:par>
                        <p:par>
                          <p:cTn id="68" fill="hold">
                            <p:stCondLst>
                              <p:cond delay="0"/>
                            </p:stCondLst>
                            <p:childTnLst>
                              <p:par>
                                <p:cTn id="69" presetClass="entr" nodeType="afterEffect" presetSubtype="0" presetID="1" grpId="22" fill="hold">
                                  <p:stCondLst>
                                    <p:cond delay="0"/>
                                  </p:stCondLst>
                                  <p:iterate type="el" backwards="0">
                                    <p:tmAbs val="0"/>
                                  </p:iterate>
                                  <p:childTnLst>
                                    <p:set>
                                      <p:cBhvr>
                                        <p:cTn id="70" fill="hold"/>
                                        <p:tgtEl>
                                          <p:spTgt spid="87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Class="entr" nodeType="clickEffect" presetSubtype="10" presetID="3" grpId="23" fill="hold">
                                  <p:stCondLst>
                                    <p:cond delay="0"/>
                                  </p:stCondLst>
                                  <p:iterate type="el" backwards="0">
                                    <p:tmAbs val="0"/>
                                  </p:iterate>
                                  <p:childTnLst>
                                    <p:set>
                                      <p:cBhvr>
                                        <p:cTn id="74" fill="hold"/>
                                        <p:tgtEl>
                                          <p:spTgt spid="820"/>
                                        </p:tgtEl>
                                        <p:attrNameLst>
                                          <p:attrName>style.visibility</p:attrName>
                                        </p:attrNameLst>
                                      </p:cBhvr>
                                      <p:to>
                                        <p:strVal val="visible"/>
                                      </p:to>
                                    </p:set>
                                    <p:animEffect filter="blinds(horizontal)" transition="in">
                                      <p:cBhvr>
                                        <p:cTn id="75" dur="500"/>
                                        <p:tgtEl>
                                          <p:spTgt spid="820"/>
                                        </p:tgtEl>
                                      </p:cBhvr>
                                    </p:animEffect>
                                  </p:childTnLst>
                                </p:cTn>
                              </p:par>
                            </p:childTnLst>
                          </p:cTn>
                        </p:par>
                      </p:childTnLst>
                    </p:cTn>
                  </p:par>
                  <p:par>
                    <p:cTn id="76" fill="hold">
                      <p:stCondLst>
                        <p:cond delay="indefinite"/>
                      </p:stCondLst>
                      <p:childTnLst>
                        <p:par>
                          <p:cTn id="77" fill="hold">
                            <p:stCondLst>
                              <p:cond delay="0"/>
                            </p:stCondLst>
                            <p:childTnLst>
                              <p:par>
                                <p:cTn id="78" presetClass="entr" nodeType="clickEffect" presetSubtype="0" presetID="1" grpId="24" fill="hold">
                                  <p:stCondLst>
                                    <p:cond delay="0"/>
                                  </p:stCondLst>
                                  <p:iterate type="el" backwards="0">
                                    <p:tmAbs val="0"/>
                                  </p:iterate>
                                  <p:childTnLst>
                                    <p:set>
                                      <p:cBhvr>
                                        <p:cTn id="79" fill="hold"/>
                                        <p:tgtEl>
                                          <p:spTgt spid="823"/>
                                        </p:tgtEl>
                                        <p:attrNameLst>
                                          <p:attrName>style.visibility</p:attrName>
                                        </p:attrNameLst>
                                      </p:cBhvr>
                                      <p:to>
                                        <p:strVal val="visible"/>
                                      </p:to>
                                    </p:set>
                                  </p:childTnLst>
                                </p:cTn>
                              </p:par>
                            </p:childTnLst>
                          </p:cTn>
                        </p:par>
                        <p:par>
                          <p:cTn id="80" fill="hold">
                            <p:stCondLst>
                              <p:cond delay="0"/>
                            </p:stCondLst>
                            <p:childTnLst>
                              <p:par>
                                <p:cTn id="81" presetClass="entr" nodeType="afterEffect" presetSubtype="10" presetID="3" grpId="25" fill="hold">
                                  <p:stCondLst>
                                    <p:cond delay="0"/>
                                  </p:stCondLst>
                                  <p:iterate type="el" backwards="0">
                                    <p:tmAbs val="0"/>
                                  </p:iterate>
                                  <p:childTnLst>
                                    <p:set>
                                      <p:cBhvr>
                                        <p:cTn id="82" fill="hold"/>
                                        <p:tgtEl>
                                          <p:spTgt spid="889"/>
                                        </p:tgtEl>
                                        <p:attrNameLst>
                                          <p:attrName>style.visibility</p:attrName>
                                        </p:attrNameLst>
                                      </p:cBhvr>
                                      <p:to>
                                        <p:strVal val="visible"/>
                                      </p:to>
                                    </p:set>
                                    <p:animEffect filter="blinds(horizontal)" transition="in">
                                      <p:cBhvr>
                                        <p:cTn id="83" dur="500"/>
                                        <p:tgtEl>
                                          <p:spTgt spid="889"/>
                                        </p:tgtEl>
                                      </p:cBhvr>
                                    </p:animEffect>
                                  </p:childTnLst>
                                </p:cTn>
                              </p:par>
                            </p:childTnLst>
                          </p:cTn>
                        </p:par>
                        <p:par>
                          <p:cTn id="84" fill="hold">
                            <p:stCondLst>
                              <p:cond delay="500"/>
                            </p:stCondLst>
                            <p:childTnLst>
                              <p:par>
                                <p:cTn id="85" presetClass="entr" nodeType="afterEffect" presetSubtype="0" presetID="1" grpId="26" fill="hold">
                                  <p:stCondLst>
                                    <p:cond delay="0"/>
                                  </p:stCondLst>
                                  <p:iterate type="el" backwards="0">
                                    <p:tmAbs val="0"/>
                                  </p:iterate>
                                  <p:childTnLst>
                                    <p:set>
                                      <p:cBhvr>
                                        <p:cTn id="86" fill="hold"/>
                                        <p:tgtEl>
                                          <p:spTgt spid="896"/>
                                        </p:tgtEl>
                                        <p:attrNameLst>
                                          <p:attrName>style.visibility</p:attrName>
                                        </p:attrNameLst>
                                      </p:cBhvr>
                                      <p:to>
                                        <p:strVal val="visible"/>
                                      </p:to>
                                    </p:set>
                                  </p:childTnLst>
                                </p:cTn>
                              </p:par>
                            </p:childTnLst>
                          </p:cTn>
                        </p:par>
                        <p:par>
                          <p:cTn id="87" fill="hold">
                            <p:stCondLst>
                              <p:cond delay="500"/>
                            </p:stCondLst>
                            <p:childTnLst>
                              <p:par>
                                <p:cTn id="88" presetClass="entr" nodeType="afterEffect" presetSubtype="0" presetID="1" grpId="27" fill="hold">
                                  <p:stCondLst>
                                    <p:cond delay="0"/>
                                  </p:stCondLst>
                                  <p:iterate type="el" backwards="0">
                                    <p:tmAbs val="0"/>
                                  </p:iterate>
                                  <p:childTnLst>
                                    <p:set>
                                      <p:cBhvr>
                                        <p:cTn id="89" fill="hold"/>
                                        <p:tgtEl>
                                          <p:spTgt spid="895"/>
                                        </p:tgtEl>
                                        <p:attrNameLst>
                                          <p:attrName>style.visibility</p:attrName>
                                        </p:attrNameLst>
                                      </p:cBhvr>
                                      <p:to>
                                        <p:strVal val="visible"/>
                                      </p:to>
                                    </p:set>
                                  </p:childTnLst>
                                </p:cTn>
                              </p:par>
                            </p:childTnLst>
                          </p:cTn>
                        </p:par>
                        <p:par>
                          <p:cTn id="90" fill="hold">
                            <p:stCondLst>
                              <p:cond delay="500"/>
                            </p:stCondLst>
                            <p:childTnLst>
                              <p:par>
                                <p:cTn id="91" presetClass="entr" nodeType="afterEffect" presetSubtype="10" presetID="3" grpId="28" fill="hold">
                                  <p:stCondLst>
                                    <p:cond delay="0"/>
                                  </p:stCondLst>
                                  <p:iterate type="el" backwards="0">
                                    <p:tmAbs val="0"/>
                                  </p:iterate>
                                  <p:childTnLst>
                                    <p:set>
                                      <p:cBhvr>
                                        <p:cTn id="92" fill="hold"/>
                                        <p:tgtEl>
                                          <p:spTgt spid="892"/>
                                        </p:tgtEl>
                                        <p:attrNameLst>
                                          <p:attrName>style.visibility</p:attrName>
                                        </p:attrNameLst>
                                      </p:cBhvr>
                                      <p:to>
                                        <p:strVal val="visible"/>
                                      </p:to>
                                    </p:set>
                                    <p:animEffect filter="blinds(horizontal)" transition="in">
                                      <p:cBhvr>
                                        <p:cTn id="93" dur="500"/>
                                        <p:tgtEl>
                                          <p:spTgt spid="892"/>
                                        </p:tgtEl>
                                      </p:cBhvr>
                                    </p:animEffect>
                                  </p:childTnLst>
                                </p:cTn>
                              </p:par>
                            </p:childTnLst>
                          </p:cTn>
                        </p:par>
                      </p:childTnLst>
                    </p:cTn>
                  </p:par>
                  <p:par>
                    <p:cTn id="94" fill="hold">
                      <p:stCondLst>
                        <p:cond delay="indefinite"/>
                      </p:stCondLst>
                      <p:childTnLst>
                        <p:par>
                          <p:cTn id="95" fill="hold">
                            <p:stCondLst>
                              <p:cond delay="0"/>
                            </p:stCondLst>
                            <p:childTnLst>
                              <p:par>
                                <p:cTn id="96" presetClass="exit" nodeType="clickEffect" presetSubtype="0" presetID="1" grpId="29" fill="hold">
                                  <p:stCondLst>
                                    <p:cond delay="0"/>
                                  </p:stCondLst>
                                  <p:iterate type="el" backwards="0">
                                    <p:tmAbs val="0"/>
                                  </p:iterate>
                                  <p:childTnLst>
                                    <p:set>
                                      <p:cBhvr>
                                        <p:cTn id="97" fill="hold">
                                          <p:stCondLst>
                                            <p:cond delay="0"/>
                                          </p:stCondLst>
                                        </p:cTn>
                                        <p:tgtEl>
                                          <p:spTgt spid="823"/>
                                        </p:tgtEl>
                                        <p:attrNameLst>
                                          <p:attrName>style.visibility</p:attrName>
                                        </p:attrNameLst>
                                      </p:cBhvr>
                                      <p:to>
                                        <p:strVal val="hidden"/>
                                      </p:to>
                                    </p:set>
                                  </p:childTnLst>
                                </p:cTn>
                              </p:par>
                            </p:childTnLst>
                          </p:cTn>
                        </p:par>
                        <p:par>
                          <p:cTn id="98" fill="hold">
                            <p:stCondLst>
                              <p:cond delay="0"/>
                            </p:stCondLst>
                            <p:childTnLst>
                              <p:par>
                                <p:cTn id="99" presetClass="exit" nodeType="afterEffect" presetSubtype="0" presetID="1" grpId="30" fill="hold">
                                  <p:stCondLst>
                                    <p:cond delay="0"/>
                                  </p:stCondLst>
                                  <p:iterate type="el" backwards="0">
                                    <p:tmAbs val="0"/>
                                  </p:iterate>
                                  <p:childTnLst>
                                    <p:set>
                                      <p:cBhvr>
                                        <p:cTn id="100" fill="hold">
                                          <p:stCondLst>
                                            <p:cond delay="0"/>
                                          </p:stCondLst>
                                        </p:cTn>
                                        <p:tgtEl>
                                          <p:spTgt spid="889"/>
                                        </p:tgtEl>
                                        <p:attrNameLst>
                                          <p:attrName>style.visibility</p:attrName>
                                        </p:attrNameLst>
                                      </p:cBhvr>
                                      <p:to>
                                        <p:strVal val="hidden"/>
                                      </p:to>
                                    </p:set>
                                  </p:childTnLst>
                                </p:cTn>
                              </p:par>
                            </p:childTnLst>
                          </p:cTn>
                        </p:par>
                        <p:par>
                          <p:cTn id="101" fill="hold">
                            <p:stCondLst>
                              <p:cond delay="0"/>
                            </p:stCondLst>
                            <p:childTnLst>
                              <p:par>
                                <p:cTn id="102" presetClass="entr" nodeType="afterEffect" presetSubtype="16" presetID="23" grpId="31" fill="hold">
                                  <p:stCondLst>
                                    <p:cond delay="0"/>
                                  </p:stCondLst>
                                  <p:iterate type="el" backwards="0">
                                    <p:tmAbs val="0"/>
                                  </p:iterate>
                                  <p:childTnLst>
                                    <p:set>
                                      <p:cBhvr>
                                        <p:cTn id="103" fill="hold"/>
                                        <p:tgtEl>
                                          <p:spTgt spid="822"/>
                                        </p:tgtEl>
                                        <p:attrNameLst>
                                          <p:attrName>style.visibility</p:attrName>
                                        </p:attrNameLst>
                                      </p:cBhvr>
                                      <p:to>
                                        <p:strVal val="visible"/>
                                      </p:to>
                                    </p:set>
                                    <p:anim calcmode="lin" valueType="num">
                                      <p:cBhvr>
                                        <p:cTn id="104" dur="1000" fill="hold"/>
                                        <p:tgtEl>
                                          <p:spTgt spid="822"/>
                                        </p:tgtEl>
                                        <p:attrNameLst>
                                          <p:attrName>ppt_w</p:attrName>
                                        </p:attrNameLst>
                                      </p:cBhvr>
                                      <p:tavLst>
                                        <p:tav tm="0">
                                          <p:val>
                                            <p:fltVal val="0"/>
                                          </p:val>
                                        </p:tav>
                                        <p:tav tm="100000">
                                          <p:val>
                                            <p:strVal val="#ppt_w"/>
                                          </p:val>
                                        </p:tav>
                                      </p:tavLst>
                                    </p:anim>
                                    <p:anim calcmode="lin" valueType="num">
                                      <p:cBhvr>
                                        <p:cTn id="105" dur="1000" fill="hold"/>
                                        <p:tgtEl>
                                          <p:spTgt spid="822"/>
                                        </p:tgtEl>
                                        <p:attrNameLst>
                                          <p:attrName>ppt_h</p:attrName>
                                        </p:attrNameLst>
                                      </p:cBhvr>
                                      <p:tavLst>
                                        <p:tav tm="0">
                                          <p:val>
                                            <p:fltVal val="0"/>
                                          </p:val>
                                        </p:tav>
                                        <p:tav tm="100000">
                                          <p:val>
                                            <p:strVal val="#ppt_h"/>
                                          </p:val>
                                        </p:tav>
                                      </p:tavLst>
                                    </p:anim>
                                  </p:childTnLst>
                                </p:cTn>
                              </p:par>
                            </p:childTnLst>
                          </p:cTn>
                        </p:par>
                        <p:par>
                          <p:cTn id="106" fill="hold">
                            <p:stCondLst>
                              <p:cond delay="1000"/>
                            </p:stCondLst>
                            <p:childTnLst>
                              <p:par>
                                <p:cTn id="107" presetClass="entr" nodeType="afterEffect" presetSubtype="10" presetID="3" grpId="32" fill="hold">
                                  <p:stCondLst>
                                    <p:cond delay="0"/>
                                  </p:stCondLst>
                                  <p:iterate type="el" backwards="0">
                                    <p:tmAbs val="0"/>
                                  </p:iterate>
                                  <p:childTnLst>
                                    <p:set>
                                      <p:cBhvr>
                                        <p:cTn id="108" fill="hold"/>
                                        <p:tgtEl>
                                          <p:spTgt spid="890"/>
                                        </p:tgtEl>
                                        <p:attrNameLst>
                                          <p:attrName>style.visibility</p:attrName>
                                        </p:attrNameLst>
                                      </p:cBhvr>
                                      <p:to>
                                        <p:strVal val="visible"/>
                                      </p:to>
                                    </p:set>
                                    <p:animEffect filter="blinds(horizontal)" transition="in">
                                      <p:cBhvr>
                                        <p:cTn id="109" dur="500"/>
                                        <p:tgtEl>
                                          <p:spTgt spid="890"/>
                                        </p:tgtEl>
                                      </p:cBhvr>
                                    </p:animEffect>
                                  </p:childTnLst>
                                </p:cTn>
                              </p:par>
                            </p:childTnLst>
                          </p:cTn>
                        </p:par>
                        <p:par>
                          <p:cTn id="110" fill="hold">
                            <p:stCondLst>
                              <p:cond delay="1500"/>
                            </p:stCondLst>
                            <p:childTnLst>
                              <p:par>
                                <p:cTn id="111" presetClass="entr" nodeType="afterEffect" presetSubtype="10" presetID="3" grpId="33" fill="hold">
                                  <p:stCondLst>
                                    <p:cond delay="0"/>
                                  </p:stCondLst>
                                  <p:iterate type="el" backwards="0">
                                    <p:tmAbs val="0"/>
                                  </p:iterate>
                                  <p:childTnLst>
                                    <p:set>
                                      <p:cBhvr>
                                        <p:cTn id="112" fill="hold"/>
                                        <p:tgtEl>
                                          <p:spTgt spid="893"/>
                                        </p:tgtEl>
                                        <p:attrNameLst>
                                          <p:attrName>style.visibility</p:attrName>
                                        </p:attrNameLst>
                                      </p:cBhvr>
                                      <p:to>
                                        <p:strVal val="visible"/>
                                      </p:to>
                                    </p:set>
                                    <p:animEffect filter="blinds(horizontal)" transition="in">
                                      <p:cBhvr>
                                        <p:cTn id="113" dur="500"/>
                                        <p:tgtEl>
                                          <p:spTgt spid="893"/>
                                        </p:tgtEl>
                                      </p:cBhvr>
                                    </p:animEffect>
                                  </p:childTnLst>
                                </p:cTn>
                              </p:par>
                            </p:childTnLst>
                          </p:cTn>
                        </p:par>
                      </p:childTnLst>
                    </p:cTn>
                  </p:par>
                  <p:par>
                    <p:cTn id="114" fill="hold">
                      <p:stCondLst>
                        <p:cond delay="indefinite"/>
                      </p:stCondLst>
                      <p:childTnLst>
                        <p:par>
                          <p:cTn id="115" fill="hold">
                            <p:stCondLst>
                              <p:cond delay="0"/>
                            </p:stCondLst>
                            <p:childTnLst>
                              <p:par>
                                <p:cTn id="116" presetClass="exit" nodeType="clickEffect" presetSubtype="0" presetID="1" grpId="34" fill="hold">
                                  <p:stCondLst>
                                    <p:cond delay="0"/>
                                  </p:stCondLst>
                                  <p:iterate type="el" backwards="0">
                                    <p:tmAbs val="0"/>
                                  </p:iterate>
                                  <p:childTnLst>
                                    <p:set>
                                      <p:cBhvr>
                                        <p:cTn id="117" fill="hold">
                                          <p:stCondLst>
                                            <p:cond delay="0"/>
                                          </p:stCondLst>
                                        </p:cTn>
                                        <p:tgtEl>
                                          <p:spTgt spid="822"/>
                                        </p:tgtEl>
                                        <p:attrNameLst>
                                          <p:attrName>style.visibility</p:attrName>
                                        </p:attrNameLst>
                                      </p:cBhvr>
                                      <p:to>
                                        <p:strVal val="hidden"/>
                                      </p:to>
                                    </p:set>
                                  </p:childTnLst>
                                </p:cTn>
                              </p:par>
                            </p:childTnLst>
                          </p:cTn>
                        </p:par>
                        <p:par>
                          <p:cTn id="118" fill="hold">
                            <p:stCondLst>
                              <p:cond delay="0"/>
                            </p:stCondLst>
                            <p:childTnLst>
                              <p:par>
                                <p:cTn id="119" presetClass="exit" nodeType="afterEffect" presetSubtype="0" presetID="1" grpId="35" fill="hold">
                                  <p:stCondLst>
                                    <p:cond delay="0"/>
                                  </p:stCondLst>
                                  <p:iterate type="el" backwards="0">
                                    <p:tmAbs val="0"/>
                                  </p:iterate>
                                  <p:childTnLst>
                                    <p:set>
                                      <p:cBhvr>
                                        <p:cTn id="120" fill="hold">
                                          <p:stCondLst>
                                            <p:cond delay="0"/>
                                          </p:stCondLst>
                                        </p:cTn>
                                        <p:tgtEl>
                                          <p:spTgt spid="890"/>
                                        </p:tgtEl>
                                        <p:attrNameLst>
                                          <p:attrName>style.visibility</p:attrName>
                                        </p:attrNameLst>
                                      </p:cBhvr>
                                      <p:to>
                                        <p:strVal val="hidden"/>
                                      </p:to>
                                    </p:set>
                                  </p:childTnLst>
                                </p:cTn>
                              </p:par>
                            </p:childTnLst>
                          </p:cTn>
                        </p:par>
                        <p:par>
                          <p:cTn id="121" fill="hold">
                            <p:stCondLst>
                              <p:cond delay="0"/>
                            </p:stCondLst>
                            <p:childTnLst>
                              <p:par>
                                <p:cTn id="122" presetClass="entr" nodeType="afterEffect" presetSubtype="16" presetID="23" grpId="36" fill="hold">
                                  <p:stCondLst>
                                    <p:cond delay="0"/>
                                  </p:stCondLst>
                                  <p:iterate type="el" backwards="0">
                                    <p:tmAbs val="0"/>
                                  </p:iterate>
                                  <p:childTnLst>
                                    <p:set>
                                      <p:cBhvr>
                                        <p:cTn id="123" fill="hold"/>
                                        <p:tgtEl>
                                          <p:spTgt spid="821"/>
                                        </p:tgtEl>
                                        <p:attrNameLst>
                                          <p:attrName>style.visibility</p:attrName>
                                        </p:attrNameLst>
                                      </p:cBhvr>
                                      <p:to>
                                        <p:strVal val="visible"/>
                                      </p:to>
                                    </p:set>
                                    <p:anim calcmode="lin" valueType="num">
                                      <p:cBhvr>
                                        <p:cTn id="124" dur="1000" fill="hold"/>
                                        <p:tgtEl>
                                          <p:spTgt spid="821"/>
                                        </p:tgtEl>
                                        <p:attrNameLst>
                                          <p:attrName>ppt_w</p:attrName>
                                        </p:attrNameLst>
                                      </p:cBhvr>
                                      <p:tavLst>
                                        <p:tav tm="0">
                                          <p:val>
                                            <p:fltVal val="0"/>
                                          </p:val>
                                        </p:tav>
                                        <p:tav tm="100000">
                                          <p:val>
                                            <p:strVal val="#ppt_w"/>
                                          </p:val>
                                        </p:tav>
                                      </p:tavLst>
                                    </p:anim>
                                    <p:anim calcmode="lin" valueType="num">
                                      <p:cBhvr>
                                        <p:cTn id="125" dur="1000" fill="hold"/>
                                        <p:tgtEl>
                                          <p:spTgt spid="821"/>
                                        </p:tgtEl>
                                        <p:attrNameLst>
                                          <p:attrName>ppt_h</p:attrName>
                                        </p:attrNameLst>
                                      </p:cBhvr>
                                      <p:tavLst>
                                        <p:tav tm="0">
                                          <p:val>
                                            <p:fltVal val="0"/>
                                          </p:val>
                                        </p:tav>
                                        <p:tav tm="100000">
                                          <p:val>
                                            <p:strVal val="#ppt_h"/>
                                          </p:val>
                                        </p:tav>
                                      </p:tavLst>
                                    </p:anim>
                                  </p:childTnLst>
                                </p:cTn>
                              </p:par>
                            </p:childTnLst>
                          </p:cTn>
                        </p:par>
                        <p:par>
                          <p:cTn id="126" fill="hold">
                            <p:stCondLst>
                              <p:cond delay="1000"/>
                            </p:stCondLst>
                            <p:childTnLst>
                              <p:par>
                                <p:cTn id="127" presetClass="entr" nodeType="afterEffect" presetSubtype="10" presetID="3" grpId="37" fill="hold">
                                  <p:stCondLst>
                                    <p:cond delay="0"/>
                                  </p:stCondLst>
                                  <p:iterate type="el" backwards="0">
                                    <p:tmAbs val="0"/>
                                  </p:iterate>
                                  <p:childTnLst>
                                    <p:set>
                                      <p:cBhvr>
                                        <p:cTn id="128" fill="hold"/>
                                        <p:tgtEl>
                                          <p:spTgt spid="891"/>
                                        </p:tgtEl>
                                        <p:attrNameLst>
                                          <p:attrName>style.visibility</p:attrName>
                                        </p:attrNameLst>
                                      </p:cBhvr>
                                      <p:to>
                                        <p:strVal val="visible"/>
                                      </p:to>
                                    </p:set>
                                    <p:animEffect filter="blinds(horizontal)" transition="in">
                                      <p:cBhvr>
                                        <p:cTn id="129" dur="500"/>
                                        <p:tgtEl>
                                          <p:spTgt spid="891"/>
                                        </p:tgtEl>
                                      </p:cBhvr>
                                    </p:animEffect>
                                  </p:childTnLst>
                                </p:cTn>
                              </p:par>
                            </p:childTnLst>
                          </p:cTn>
                        </p:par>
                        <p:par>
                          <p:cTn id="130" fill="hold">
                            <p:stCondLst>
                              <p:cond delay="1500"/>
                            </p:stCondLst>
                            <p:childTnLst>
                              <p:par>
                                <p:cTn id="131" presetClass="entr" nodeType="afterEffect" presetSubtype="10" presetID="3" grpId="38" fill="hold">
                                  <p:stCondLst>
                                    <p:cond delay="0"/>
                                  </p:stCondLst>
                                  <p:iterate type="el" backwards="0">
                                    <p:tmAbs val="0"/>
                                  </p:iterate>
                                  <p:childTnLst>
                                    <p:set>
                                      <p:cBhvr>
                                        <p:cTn id="132" fill="hold"/>
                                        <p:tgtEl>
                                          <p:spTgt spid="894"/>
                                        </p:tgtEl>
                                        <p:attrNameLst>
                                          <p:attrName>style.visibility</p:attrName>
                                        </p:attrNameLst>
                                      </p:cBhvr>
                                      <p:to>
                                        <p:strVal val="visible"/>
                                      </p:to>
                                    </p:set>
                                    <p:animEffect filter="blinds(horizontal)" transition="in">
                                      <p:cBhvr>
                                        <p:cTn id="133" dur="500"/>
                                        <p:tgtEl>
                                          <p:spTgt spid="894"/>
                                        </p:tgtEl>
                                      </p:cBhvr>
                                    </p:animEffect>
                                  </p:childTnLst>
                                </p:cTn>
                              </p:par>
                            </p:childTnLst>
                          </p:cTn>
                        </p:par>
                        <p:par>
                          <p:cTn id="134" fill="hold">
                            <p:stCondLst>
                              <p:cond delay="2000"/>
                            </p:stCondLst>
                            <p:childTnLst>
                              <p:par>
                                <p:cTn id="135" presetClass="entr" nodeType="afterEffect" presetSubtype="10" presetID="3" grpId="39" fill="hold">
                                  <p:stCondLst>
                                    <p:cond delay="0"/>
                                  </p:stCondLst>
                                  <p:iterate type="el" backwards="0">
                                    <p:tmAbs val="0"/>
                                  </p:iterate>
                                  <p:childTnLst>
                                    <p:set>
                                      <p:cBhvr>
                                        <p:cTn id="136" fill="hold"/>
                                        <p:tgtEl>
                                          <p:spTgt spid="888"/>
                                        </p:tgtEl>
                                        <p:attrNameLst>
                                          <p:attrName>style.visibility</p:attrName>
                                        </p:attrNameLst>
                                      </p:cBhvr>
                                      <p:to>
                                        <p:strVal val="visible"/>
                                      </p:to>
                                    </p:set>
                                    <p:animEffect filter="blinds(horizontal)" transition="in">
                                      <p:cBhvr>
                                        <p:cTn id="137" dur="500"/>
                                        <p:tgtEl>
                                          <p:spTgt spid="888"/>
                                        </p:tgtEl>
                                      </p:cBhvr>
                                    </p:animEffect>
                                  </p:childTnLst>
                                </p:cTn>
                              </p:par>
                            </p:childTnLst>
                          </p:cTn>
                        </p:par>
                        <p:par>
                          <p:cTn id="138" fill="hold">
                            <p:stCondLst>
                              <p:cond delay="2500"/>
                            </p:stCondLst>
                            <p:childTnLst>
                              <p:par>
                                <p:cTn id="139" presetClass="exit" nodeType="afterEffect" presetSubtype="0" presetID="1" grpId="40" fill="hold">
                                  <p:stCondLst>
                                    <p:cond delay="0"/>
                                  </p:stCondLst>
                                  <p:iterate type="el" backwards="0">
                                    <p:tmAbs val="0"/>
                                  </p:iterate>
                                  <p:childTnLst>
                                    <p:set>
                                      <p:cBhvr>
                                        <p:cTn id="140" fill="hold">
                                          <p:stCondLst>
                                            <p:cond delay="0"/>
                                          </p:stCondLst>
                                        </p:cTn>
                                        <p:tgtEl>
                                          <p:spTgt spid="893"/>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75" grpId="12"/>
      <p:bldP build="whole" bldLvl="1" animBg="1" rev="0" advAuto="0" spid="834" grpId="6"/>
      <p:bldP build="whole" bldLvl="1" animBg="1" rev="0" advAuto="0" spid="876" grpId="18"/>
      <p:bldP build="whole" bldLvl="1" animBg="1" rev="0" advAuto="0" spid="832" grpId="4"/>
      <p:bldP build="whole" bldLvl="1" animBg="1" rev="0" advAuto="0" spid="889" grpId="25"/>
      <p:bldP build="whole" bldLvl="1" animBg="1" rev="0" advAuto="0" spid="891" grpId="37"/>
      <p:bldP build="whole" bldLvl="1" animBg="1" rev="0" advAuto="0" spid="880" grpId="9"/>
      <p:bldP build="whole" bldLvl="1" animBg="1" rev="0" advAuto="0" spid="902" grpId="1"/>
      <p:bldP build="whole" bldLvl="1" animBg="1" rev="0" advAuto="0" spid="889" grpId="30"/>
      <p:bldP build="whole" bldLvl="1" animBg="1" rev="0" advAuto="0" spid="835" grpId="7"/>
      <p:bldP build="whole" bldLvl="1" animBg="1" rev="0" advAuto="0" spid="896" grpId="26"/>
      <p:bldP build="whole" bldLvl="1" animBg="1" rev="0" advAuto="0" spid="882" grpId="13"/>
      <p:bldP build="whole" bldLvl="1" animBg="1" rev="0" advAuto="0" spid="887" grpId="20"/>
      <p:bldP build="whole" bldLvl="1" animBg="1" rev="0" advAuto="0" spid="874" grpId="22"/>
      <p:bldP build="whole" bldLvl="1" animBg="1" rev="0" advAuto="0" spid="890" grpId="32"/>
      <p:bldP build="whole" bldLvl="1" animBg="1" rev="0" advAuto="0" spid="811" grpId="8"/>
      <p:bldP build="whole" bldLvl="1" animBg="1" rev="0" advAuto="0" spid="816" grpId="2"/>
      <p:bldP build="whole" bldLvl="1" animBg="1" rev="0" advAuto="0" spid="820" grpId="23"/>
      <p:bldP build="whole" bldLvl="1" animBg="1" rev="0" advAuto="0" spid="890" grpId="35"/>
      <p:bldP build="whole" bldLvl="1" animBg="1" rev="0" advAuto="0" spid="810" grpId="15"/>
      <p:bldP build="whole" bldLvl="1" animBg="1" rev="0" advAuto="0" spid="811" grpId="17"/>
      <p:bldP build="whole" bldLvl="1" animBg="1" rev="0" advAuto="0" spid="895" grpId="27"/>
      <p:bldP build="whole" bldLvl="1" animBg="1" rev="0" advAuto="0" spid="886" grpId="19"/>
      <p:bldP build="whole" bldLvl="1" animBg="1" rev="0" advAuto="0" spid="888" grpId="39"/>
      <p:bldP build="whole" bldLvl="1" animBg="1" rev="0" advAuto="0" spid="892" grpId="28"/>
      <p:bldP build="whole" bldLvl="1" animBg="1" rev="0" advAuto="0" spid="881" grpId="14"/>
      <p:bldP build="whole" bldLvl="1" animBg="1" rev="0" advAuto="0" spid="893" grpId="33"/>
      <p:bldP build="whole" bldLvl="1" animBg="1" rev="0" advAuto="0" spid="831" grpId="3"/>
      <p:bldP build="whole" bldLvl="1" animBg="1" rev="0" advAuto="0" spid="823" grpId="24"/>
      <p:bldP build="whole" bldLvl="1" animBg="1" rev="0" advAuto="0" spid="833" grpId="5"/>
      <p:bldP build="whole" bldLvl="1" animBg="1" rev="0" advAuto="0" spid="828" grpId="21"/>
      <p:bldP build="whole" bldLvl="1" animBg="1" rev="0" advAuto="0" spid="823" grpId="29"/>
      <p:bldP build="whole" bldLvl="1" animBg="1" rev="0" advAuto="0" spid="893" grpId="40"/>
      <p:bldP build="whole" bldLvl="1" animBg="1" rev="0" advAuto="0" spid="821" grpId="36"/>
      <p:bldP build="whole" bldLvl="1" animBg="1" rev="0" advAuto="0" spid="831" grpId="16"/>
      <p:bldP build="whole" bldLvl="1" animBg="1" rev="0" advAuto="0" spid="894" grpId="38"/>
      <p:bldP build="whole" bldLvl="1" animBg="1" rev="0" advAuto="0" spid="822" grpId="31"/>
      <p:bldP build="whole" bldLvl="1" animBg="1" rev="0" advAuto="0" spid="877" grpId="10"/>
      <p:bldP build="whole" bldLvl="1" animBg="1" rev="0" advAuto="0" spid="876" grpId="11"/>
      <p:bldP build="whole" bldLvl="1" animBg="1" rev="0" advAuto="0" spid="822" grpId="34"/>
    </p:bldLst>
  </p:timing>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4"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905" name="Semi-inclusive DIS: eA Dihadron Correlations"/>
          <p:cNvSpPr txBox="1"/>
          <p:nvPr>
            <p:ph type="title"/>
          </p:nvPr>
        </p:nvSpPr>
        <p:spPr>
          <a:xfrm>
            <a:off x="106362" y="32333"/>
            <a:ext cx="8931276" cy="717551"/>
          </a:xfrm>
          <a:prstGeom prst="rect">
            <a:avLst/>
          </a:prstGeom>
        </p:spPr>
        <p:txBody>
          <a:bodyPr/>
          <a:lstStyle>
            <a:lvl1pPr>
              <a:defRPr sz="3400"/>
            </a:lvl1pPr>
          </a:lstStyle>
          <a:p>
            <a:pPr/>
            <a:r>
              <a:t>Semi-inclusive DIS: eA Dihadron Correlations</a:t>
            </a:r>
          </a:p>
        </p:txBody>
      </p:sp>
      <p:sp>
        <p:nvSpPr>
          <p:cNvPr id="906" name="Slide Number"/>
          <p:cNvSpPr txBox="1"/>
          <p:nvPr>
            <p:ph type="sldNum" sz="quarter" idx="2"/>
          </p:nvPr>
        </p:nvSpPr>
        <p:spPr>
          <a:xfrm>
            <a:off x="8738728" y="6553200"/>
            <a:ext cx="312069" cy="304800"/>
          </a:xfrm>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pic>
        <p:nvPicPr>
          <p:cNvPr id="907" name="dihadrons_dphi.pdf" descr="dihadrons_dphi.pdf"/>
          <p:cNvPicPr>
            <a:picLocks noChangeAspect="1"/>
          </p:cNvPicPr>
          <p:nvPr/>
        </p:nvPicPr>
        <p:blipFill>
          <a:blip r:embed="rId2">
            <a:extLst/>
          </a:blip>
          <a:srcRect l="0" t="0" r="53194" b="0"/>
          <a:stretch>
            <a:fillRect/>
          </a:stretch>
        </p:blipFill>
        <p:spPr>
          <a:xfrm>
            <a:off x="183300" y="2692400"/>
            <a:ext cx="3893400" cy="3390900"/>
          </a:xfrm>
          <a:prstGeom prst="rect">
            <a:avLst/>
          </a:prstGeom>
          <a:ln w="12700"/>
        </p:spPr>
      </p:pic>
      <p:sp>
        <p:nvSpPr>
          <p:cNvPr id="908" name="Theory: Saturation"/>
          <p:cNvSpPr txBox="1"/>
          <p:nvPr/>
        </p:nvSpPr>
        <p:spPr>
          <a:xfrm>
            <a:off x="1092200" y="2159000"/>
            <a:ext cx="2662397" cy="4472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L="40639" marR="40639" defTabSz="914400">
              <a:defRPr sz="2400">
                <a:solidFill>
                  <a:srgbClr val="021EAA"/>
                </a:solidFill>
                <a:uFill>
                  <a:solidFill>
                    <a:srgbClr val="021EAA"/>
                  </a:solidFill>
                </a:uFill>
                <a:latin typeface="+mn-lt"/>
                <a:ea typeface="+mn-ea"/>
                <a:cs typeface="+mn-cs"/>
                <a:sym typeface="Arial"/>
              </a:defRPr>
            </a:pPr>
            <a:r>
              <a:t>Theory: </a:t>
            </a:r>
            <a:r>
              <a:rPr>
                <a:solidFill>
                  <a:srgbClr val="000000"/>
                </a:solidFill>
                <a:uFill>
                  <a:solidFill>
                    <a:srgbClr val="000000"/>
                  </a:solidFill>
                </a:uFill>
              </a:rPr>
              <a:t>Saturation</a:t>
            </a:r>
          </a:p>
        </p:txBody>
      </p:sp>
      <p:sp>
        <p:nvSpPr>
          <p:cNvPr id="909" name="Exp: Saturation versus…"/>
          <p:cNvSpPr txBox="1"/>
          <p:nvPr/>
        </p:nvSpPr>
        <p:spPr>
          <a:xfrm>
            <a:off x="5283200" y="1879600"/>
            <a:ext cx="3306227" cy="8028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L="40639" marR="40639" defTabSz="914400">
              <a:defRPr sz="2400">
                <a:uFill>
                  <a:solidFill>
                    <a:srgbClr val="000000"/>
                  </a:solidFill>
                </a:uFill>
                <a:latin typeface="+mn-lt"/>
                <a:ea typeface="+mn-ea"/>
                <a:cs typeface="+mn-cs"/>
                <a:sym typeface="Arial"/>
              </a:defRPr>
            </a:pPr>
            <a:r>
              <a:rPr>
                <a:solidFill>
                  <a:srgbClr val="021EAA"/>
                </a:solidFill>
                <a:uFill>
                  <a:solidFill>
                    <a:srgbClr val="021EAA"/>
                  </a:solidFill>
                </a:uFill>
              </a:rPr>
              <a:t>Exp:</a:t>
            </a:r>
            <a:r>
              <a:t> Saturation versus</a:t>
            </a:r>
          </a:p>
          <a:p>
            <a:pPr marL="40639" marR="40639" defTabSz="914400">
              <a:defRPr sz="2400">
                <a:uFill>
                  <a:solidFill>
                    <a:srgbClr val="000000"/>
                  </a:solidFill>
                </a:uFill>
                <a:latin typeface="+mn-lt"/>
                <a:ea typeface="+mn-ea"/>
                <a:cs typeface="+mn-cs"/>
                <a:sym typeface="Arial"/>
              </a:defRPr>
            </a:pPr>
            <a:r>
              <a:t>“conventional” scenario</a:t>
            </a:r>
          </a:p>
        </p:txBody>
      </p:sp>
      <p:sp>
        <p:nvSpPr>
          <p:cNvPr id="910" name="Line"/>
          <p:cNvSpPr/>
          <p:nvPr/>
        </p:nvSpPr>
        <p:spPr>
          <a:xfrm flipV="1">
            <a:off x="2396518" y="2840806"/>
            <a:ext cx="1" cy="1422946"/>
          </a:xfrm>
          <a:prstGeom prst="line">
            <a:avLst/>
          </a:prstGeom>
          <a:ln w="38100">
            <a:solidFill>
              <a:srgbClr val="E32400"/>
            </a:solidFill>
            <a:headEnd type="stealth"/>
          </a:ln>
        </p:spPr>
        <p:txBody>
          <a:bodyPr lIns="0" tIns="0" rIns="0" bIns="0"/>
          <a:lstStyle/>
          <a:p>
            <a:pPr/>
          </a:p>
        </p:txBody>
      </p:sp>
      <p:sp>
        <p:nvSpPr>
          <p:cNvPr id="911" name="Clear differences between sat and no-sat models"/>
          <p:cNvSpPr txBox="1"/>
          <p:nvPr/>
        </p:nvSpPr>
        <p:spPr>
          <a:xfrm>
            <a:off x="596900" y="6184900"/>
            <a:ext cx="7835900" cy="469900"/>
          </a:xfrm>
          <a:prstGeom prst="rect">
            <a:avLst/>
          </a:prstGeom>
          <a:solidFill>
            <a:srgbClr val="FFAA00"/>
          </a:solidFill>
          <a:ln w="12700">
            <a:solidFill>
              <a:srgbClr val="000000"/>
            </a:solidFill>
            <a:miter lim="400000"/>
          </a:ln>
          <a:extLst>
            <a:ext uri="{C572A759-6A51-4108-AA02-DFA0A04FC94B}">
              <ma14:wrappingTextBoxFlag xmlns:ma14="http://schemas.microsoft.com/office/mac/drawingml/2011/main" val="1"/>
            </a:ext>
          </a:extLst>
        </p:spPr>
        <p:txBody>
          <a:bodyPr lIns="50800" tIns="50800" rIns="50800" bIns="50800">
            <a:spAutoFit/>
          </a:bodyPr>
          <a:lstStyle>
            <a:lvl1pPr marR="457200" algn="ctr" defTabSz="914400">
              <a:defRPr sz="2400">
                <a:uFill>
                  <a:solidFill>
                    <a:srgbClr val="000000"/>
                  </a:solidFill>
                </a:uFill>
                <a:latin typeface="+mn-lt"/>
                <a:ea typeface="+mn-ea"/>
                <a:cs typeface="+mn-cs"/>
                <a:sym typeface="Arial"/>
              </a:defRPr>
            </a:lvl1pPr>
          </a:lstStyle>
          <a:p>
            <a:pPr>
              <a:defRPr sz="3600"/>
            </a:pPr>
            <a:r>
              <a:rPr sz="2400"/>
              <a:t>Clear differences between sat and no-sat models</a:t>
            </a:r>
          </a:p>
        </p:txBody>
      </p:sp>
      <p:sp>
        <p:nvSpPr>
          <p:cNvPr id="912" name="Line"/>
          <p:cNvSpPr/>
          <p:nvPr/>
        </p:nvSpPr>
        <p:spPr>
          <a:xfrm flipH="1" flipV="1">
            <a:off x="2795742" y="4680213"/>
            <a:ext cx="3530852" cy="19344"/>
          </a:xfrm>
          <a:prstGeom prst="line">
            <a:avLst/>
          </a:prstGeom>
          <a:ln w="25400">
            <a:solidFill>
              <a:srgbClr val="E32400"/>
            </a:solidFill>
            <a:custDash>
              <a:ds d="200000" sp="200000"/>
            </a:custDash>
            <a:headEnd type="stealth"/>
          </a:ln>
        </p:spPr>
        <p:txBody>
          <a:bodyPr lIns="0" tIns="0" rIns="0" bIns="0"/>
          <a:lstStyle/>
          <a:p>
            <a:pPr/>
          </a:p>
        </p:txBody>
      </p:sp>
      <p:sp>
        <p:nvSpPr>
          <p:cNvPr id="913" name="suppression…"/>
          <p:cNvSpPr txBox="1"/>
          <p:nvPr/>
        </p:nvSpPr>
        <p:spPr>
          <a:xfrm>
            <a:off x="2761533" y="3060700"/>
            <a:ext cx="1659131" cy="5334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p>
            <a:pPr algn="ctr">
              <a:buClr>
                <a:srgbClr val="000000"/>
              </a:buClr>
              <a:defRPr b="1" sz="1500">
                <a:solidFill>
                  <a:srgbClr val="E32400"/>
                </a:solidFill>
                <a:uFill>
                  <a:solidFill>
                    <a:srgbClr val="E32400"/>
                  </a:solidFill>
                </a:uFill>
              </a:defRPr>
            </a:pPr>
            <a:r>
              <a:t>suppression </a:t>
            </a:r>
          </a:p>
          <a:p>
            <a:pPr algn="ctr">
              <a:buClr>
                <a:srgbClr val="000000"/>
              </a:buClr>
              <a:defRPr b="1" sz="1500">
                <a:solidFill>
                  <a:srgbClr val="E32400"/>
                </a:solidFill>
                <a:uFill>
                  <a:solidFill>
                    <a:srgbClr val="E32400"/>
                  </a:solidFill>
                </a:uFill>
              </a:defRPr>
            </a:pPr>
            <a:r>
              <a:t>increasing with A</a:t>
            </a:r>
          </a:p>
        </p:txBody>
      </p:sp>
      <p:pic>
        <p:nvPicPr>
          <p:cNvPr id="914" name="jet-2jet-1Aee′qqQ2.pdf" descr="jet-2jet-1Aee′qqQ2.pdf"/>
          <p:cNvPicPr>
            <a:picLocks noChangeAspect="1"/>
          </p:cNvPicPr>
          <p:nvPr/>
        </p:nvPicPr>
        <p:blipFill>
          <a:blip r:embed="rId3">
            <a:extLst/>
          </a:blip>
          <a:stretch>
            <a:fillRect/>
          </a:stretch>
        </p:blipFill>
        <p:spPr>
          <a:xfrm>
            <a:off x="5130800" y="2527300"/>
            <a:ext cx="3022600" cy="2476500"/>
          </a:xfrm>
          <a:prstGeom prst="rect">
            <a:avLst/>
          </a:prstGeom>
          <a:ln w="12700"/>
        </p:spPr>
      </p:pic>
      <p:sp>
        <p:nvSpPr>
          <p:cNvPr id="915" name="Simple Measurement"/>
          <p:cNvSpPr txBox="1"/>
          <p:nvPr/>
        </p:nvSpPr>
        <p:spPr>
          <a:xfrm>
            <a:off x="165100" y="825500"/>
            <a:ext cx="3034765" cy="4472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914400">
              <a:defRPr sz="2400">
                <a:uFill>
                  <a:solidFill>
                    <a:srgbClr val="000000"/>
                  </a:solidFill>
                </a:uFill>
                <a:latin typeface="+mn-lt"/>
                <a:ea typeface="+mn-ea"/>
                <a:cs typeface="+mn-cs"/>
                <a:sym typeface="Arial"/>
              </a:defRPr>
            </a:lvl1pPr>
          </a:lstStyle>
          <a:p>
            <a:pPr/>
            <a:r>
              <a:t>Simple Measurement</a:t>
            </a:r>
          </a:p>
        </p:txBody>
      </p:sp>
      <p:grpSp>
        <p:nvGrpSpPr>
          <p:cNvPr id="925" name="Group"/>
          <p:cNvGrpSpPr/>
          <p:nvPr/>
        </p:nvGrpSpPr>
        <p:grpSpPr>
          <a:xfrm>
            <a:off x="3632199" y="876300"/>
            <a:ext cx="2679277" cy="1006860"/>
            <a:chOff x="0" y="0"/>
            <a:chExt cx="2679275" cy="1006859"/>
          </a:xfrm>
        </p:grpSpPr>
        <p:grpSp>
          <p:nvGrpSpPr>
            <p:cNvPr id="922" name="Group"/>
            <p:cNvGrpSpPr/>
            <p:nvPr/>
          </p:nvGrpSpPr>
          <p:grpSpPr>
            <a:xfrm>
              <a:off x="38100" y="0"/>
              <a:ext cx="1894706" cy="980570"/>
              <a:chOff x="0" y="0"/>
              <a:chExt cx="1894705" cy="980569"/>
            </a:xfrm>
          </p:grpSpPr>
          <p:sp>
            <p:nvSpPr>
              <p:cNvPr id="916" name="beam-view"/>
              <p:cNvSpPr txBox="1"/>
              <p:nvPr/>
            </p:nvSpPr>
            <p:spPr>
              <a:xfrm>
                <a:off x="0" y="0"/>
                <a:ext cx="1505829" cy="4226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marL="40639" marR="40639" defTabSz="914400">
                  <a:defRPr sz="2200">
                    <a:uFill>
                      <a:solidFill>
                        <a:srgbClr val="000000"/>
                      </a:solidFill>
                    </a:uFill>
                    <a:latin typeface="+mn-lt"/>
                    <a:ea typeface="+mn-ea"/>
                    <a:cs typeface="+mn-cs"/>
                    <a:sym typeface="Arial"/>
                  </a:defRPr>
                </a:lvl1pPr>
              </a:lstStyle>
              <a:p>
                <a:pPr/>
                <a:r>
                  <a:t>beam-view</a:t>
                </a:r>
              </a:p>
            </p:txBody>
          </p:sp>
          <p:sp>
            <p:nvSpPr>
              <p:cNvPr id="917" name="Line"/>
              <p:cNvSpPr/>
              <p:nvPr/>
            </p:nvSpPr>
            <p:spPr>
              <a:xfrm flipH="1">
                <a:off x="1097279" y="15850"/>
                <a:ext cx="797427" cy="619150"/>
              </a:xfrm>
              <a:prstGeom prst="line">
                <a:avLst/>
              </a:prstGeom>
              <a:noFill/>
              <a:ln w="25400" cap="flat">
                <a:solidFill>
                  <a:srgbClr val="E32400"/>
                </a:solidFill>
                <a:prstDash val="solid"/>
                <a:round/>
                <a:headEnd type="stealth" w="med" len="med"/>
              </a:ln>
              <a:effectLst/>
            </p:spPr>
            <p:txBody>
              <a:bodyPr wrap="square" lIns="0" tIns="0" rIns="0" bIns="0" numCol="1" anchor="t">
                <a:noAutofit/>
              </a:bodyPr>
              <a:lstStyle/>
              <a:p>
                <a:pPr/>
              </a:p>
            </p:txBody>
          </p:sp>
          <p:sp>
            <p:nvSpPr>
              <p:cNvPr id="918" name="Circle"/>
              <p:cNvSpPr/>
              <p:nvPr/>
            </p:nvSpPr>
            <p:spPr>
              <a:xfrm>
                <a:off x="1066800" y="584200"/>
                <a:ext cx="101600" cy="101600"/>
              </a:xfrm>
              <a:prstGeom prst="ellipse">
                <a:avLst/>
              </a:prstGeom>
              <a:solidFill>
                <a:srgbClr val="00D2A9"/>
              </a:solidFill>
              <a:ln w="12700" cap="flat">
                <a:solidFill>
                  <a:srgbClr val="000000"/>
                </a:solidFill>
                <a:prstDash val="solid"/>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919" name="Line"/>
              <p:cNvSpPr/>
              <p:nvPr/>
            </p:nvSpPr>
            <p:spPr>
              <a:xfrm rot="215654">
                <a:off x="894049" y="431422"/>
                <a:ext cx="510731" cy="488819"/>
              </a:xfrm>
              <a:custGeom>
                <a:avLst/>
                <a:gdLst/>
                <a:ahLst/>
                <a:cxnLst>
                  <a:cxn ang="0">
                    <a:pos x="wd2" y="hd2"/>
                  </a:cxn>
                  <a:cxn ang="5400000">
                    <a:pos x="wd2" y="hd2"/>
                  </a:cxn>
                  <a:cxn ang="10800000">
                    <a:pos x="wd2" y="hd2"/>
                  </a:cxn>
                  <a:cxn ang="16200000">
                    <a:pos x="wd2" y="hd2"/>
                  </a:cxn>
                </a:cxnLst>
                <a:rect l="0" t="0" r="r" b="b"/>
                <a:pathLst>
                  <a:path w="18128" h="15887" fill="norm" stroke="1" extrusionOk="0">
                    <a:moveTo>
                      <a:pt x="15632" y="0"/>
                    </a:moveTo>
                    <a:cubicBezTo>
                      <a:pt x="21600" y="5465"/>
                      <a:pt x="17053" y="21600"/>
                      <a:pt x="0" y="13793"/>
                    </a:cubicBezTo>
                  </a:path>
                </a:pathLst>
              </a:custGeom>
              <a:noFill/>
              <a:ln w="12700" cap="flat">
                <a:solidFill>
                  <a:srgbClr val="000000"/>
                </a:solidFill>
                <a:prstDash val="solid"/>
                <a:round/>
                <a:tailEnd type="triangle" w="med" len="med"/>
              </a:ln>
              <a:effectLst/>
            </p:spPr>
            <p:txBody>
              <a:bodyPr wrap="square" lIns="50800" tIns="50800" rIns="50800" bIns="50800" numCol="1" anchor="t">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920" name="π"/>
              <p:cNvSpPr txBox="1"/>
              <p:nvPr/>
            </p:nvSpPr>
            <p:spPr>
              <a:xfrm>
                <a:off x="1041400" y="558800"/>
                <a:ext cx="322223" cy="406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marL="40639" marR="40639" defTabSz="914400">
                  <a:defRPr sz="2400">
                    <a:uFill>
                      <a:solidFill>
                        <a:srgbClr val="000000"/>
                      </a:solidFill>
                    </a:uFill>
                    <a:latin typeface="Symbol"/>
                    <a:ea typeface="Symbol"/>
                    <a:cs typeface="Symbol"/>
                    <a:sym typeface="Symbol"/>
                  </a:defRPr>
                </a:lvl1pPr>
              </a:lstStyle>
              <a:p>
                <a:pPr/>
                <a:r>
                  <a:t>p</a:t>
                </a:r>
              </a:p>
            </p:txBody>
          </p:sp>
          <p:sp>
            <p:nvSpPr>
              <p:cNvPr id="921" name="Line"/>
              <p:cNvSpPr/>
              <p:nvPr/>
            </p:nvSpPr>
            <p:spPr>
              <a:xfrm flipV="1">
                <a:off x="646120" y="673100"/>
                <a:ext cx="425761" cy="307470"/>
              </a:xfrm>
              <a:prstGeom prst="line">
                <a:avLst/>
              </a:prstGeom>
              <a:noFill/>
              <a:ln w="25400" cap="flat">
                <a:solidFill>
                  <a:srgbClr val="371A94"/>
                </a:solidFill>
                <a:prstDash val="solid"/>
                <a:round/>
                <a:headEnd type="stealth" w="med" len="med"/>
              </a:ln>
              <a:effectLst/>
            </p:spPr>
            <p:txBody>
              <a:bodyPr wrap="square" lIns="0" tIns="0" rIns="0" bIns="0" numCol="1" anchor="t">
                <a:noAutofit/>
              </a:bodyPr>
              <a:lstStyle/>
              <a:p>
                <a:pPr/>
              </a:p>
            </p:txBody>
          </p:sp>
        </p:grpSp>
        <p:sp>
          <p:nvSpPr>
            <p:cNvPr id="923" name="pTtrigger"/>
            <p:cNvSpPr txBox="1"/>
            <p:nvPr/>
          </p:nvSpPr>
          <p:spPr>
            <a:xfrm>
              <a:off x="1727200" y="50800"/>
              <a:ext cx="952076" cy="4226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marL="40639" marR="40639" defTabSz="914400">
                <a:defRPr sz="2200">
                  <a:solidFill>
                    <a:srgbClr val="FF2600"/>
                  </a:solidFill>
                  <a:uFill>
                    <a:solidFill>
                      <a:srgbClr val="FF2600"/>
                    </a:solidFill>
                  </a:uFill>
                  <a:latin typeface="+mn-lt"/>
                  <a:ea typeface="+mn-ea"/>
                  <a:cs typeface="+mn-cs"/>
                  <a:sym typeface="Arial"/>
                </a:defRPr>
              </a:pPr>
              <a:r>
                <a:t>p</a:t>
              </a:r>
              <a:r>
                <a:rPr baseline="-5999"/>
                <a:t>T</a:t>
              </a:r>
              <a:r>
                <a:rPr baseline="31999"/>
                <a:t>trigger</a:t>
              </a:r>
            </a:p>
          </p:txBody>
        </p:sp>
        <p:sp>
          <p:nvSpPr>
            <p:cNvPr id="924" name="pTassoc"/>
            <p:cNvSpPr txBox="1"/>
            <p:nvPr/>
          </p:nvSpPr>
          <p:spPr>
            <a:xfrm>
              <a:off x="0" y="584200"/>
              <a:ext cx="890048" cy="4226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marL="40639" marR="40639" defTabSz="914400">
                <a:defRPr sz="2200">
                  <a:solidFill>
                    <a:srgbClr val="021EAA"/>
                  </a:solidFill>
                  <a:uFill>
                    <a:solidFill>
                      <a:srgbClr val="021EAA"/>
                    </a:solidFill>
                  </a:uFill>
                  <a:latin typeface="+mn-lt"/>
                  <a:ea typeface="+mn-ea"/>
                  <a:cs typeface="+mn-cs"/>
                  <a:sym typeface="Arial"/>
                </a:defRPr>
              </a:pPr>
              <a:r>
                <a:t>p</a:t>
              </a:r>
              <a:r>
                <a:rPr baseline="-5999"/>
                <a:t>T</a:t>
              </a:r>
              <a:r>
                <a:rPr baseline="31999"/>
                <a:t>assoc</a:t>
              </a:r>
            </a:p>
          </p:txBody>
        </p:sp>
      </p:grpSp>
      <p:pic>
        <p:nvPicPr>
          <p:cNvPr id="926" name="dihadrons_dphi.pdf" descr="dihadrons_dphi.pdf"/>
          <p:cNvPicPr>
            <a:picLocks noChangeAspect="1"/>
          </p:cNvPicPr>
          <p:nvPr/>
        </p:nvPicPr>
        <p:blipFill>
          <a:blip r:embed="rId2">
            <a:extLst/>
          </a:blip>
          <a:srcRect l="47788" t="0" r="0" b="0"/>
          <a:stretch>
            <a:fillRect/>
          </a:stretch>
        </p:blipFill>
        <p:spPr>
          <a:xfrm>
            <a:off x="4267200" y="2692400"/>
            <a:ext cx="4343097" cy="3390901"/>
          </a:xfrm>
          <a:prstGeom prst="rect">
            <a:avLst/>
          </a:prstGeom>
          <a:ln w="12700"/>
        </p:spPr>
      </p:pic>
      <p:sp>
        <p:nvSpPr>
          <p:cNvPr id="927" name="Line"/>
          <p:cNvSpPr/>
          <p:nvPr/>
        </p:nvSpPr>
        <p:spPr>
          <a:xfrm flipV="1">
            <a:off x="6803418" y="2944528"/>
            <a:ext cx="1" cy="1547824"/>
          </a:xfrm>
          <a:prstGeom prst="line">
            <a:avLst/>
          </a:prstGeom>
          <a:ln w="38100">
            <a:solidFill>
              <a:srgbClr val="000000"/>
            </a:solidFill>
            <a:headEnd type="stealth"/>
            <a:tailEnd type="stealth"/>
          </a:ln>
        </p:spPr>
        <p:txBody>
          <a:bodyPr lIns="0" tIns="0" rIns="0" bIns="0"/>
          <a:lstStyle/>
          <a:p>
            <a:pPr/>
          </a:p>
        </p:txBody>
      </p:sp>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2" grpId="1" fill="hold">
                                  <p:stCondLst>
                                    <p:cond delay="0"/>
                                  </p:stCondLst>
                                  <p:iterate type="el" backwards="0">
                                    <p:tmAbs val="0"/>
                                  </p:iterate>
                                  <p:childTnLst>
                                    <p:set>
                                      <p:cBhvr>
                                        <p:cTn id="6" fill="hold"/>
                                        <p:tgtEl>
                                          <p:spTgt spid="910"/>
                                        </p:tgtEl>
                                        <p:attrNameLst>
                                          <p:attrName>style.visibility</p:attrName>
                                        </p:attrNameLst>
                                      </p:cBhvr>
                                      <p:to>
                                        <p:strVal val="visible"/>
                                      </p:to>
                                    </p:set>
                                    <p:animEffect filter="wipe(up)" transition="in">
                                      <p:cBhvr>
                                        <p:cTn id="7" dur="500"/>
                                        <p:tgtEl>
                                          <p:spTgt spid="910"/>
                                        </p:tgtEl>
                                      </p:cBhvr>
                                    </p:animEffect>
                                  </p:childTnLst>
                                </p:cTn>
                              </p:par>
                            </p:childTnLst>
                          </p:cTn>
                        </p:par>
                        <p:par>
                          <p:cTn id="8" fill="hold">
                            <p:stCondLst>
                              <p:cond delay="500"/>
                            </p:stCondLst>
                            <p:childTnLst>
                              <p:par>
                                <p:cTn id="9" presetClass="entr" nodeType="afterEffect" presetSubtype="0" presetID="1" grpId="2" fill="hold">
                                  <p:stCondLst>
                                    <p:cond delay="0"/>
                                  </p:stCondLst>
                                  <p:iterate type="el" backwards="0">
                                    <p:tmAbs val="0"/>
                                  </p:iterate>
                                  <p:childTnLst>
                                    <p:set>
                                      <p:cBhvr>
                                        <p:cTn id="10" fill="hold"/>
                                        <p:tgtEl>
                                          <p:spTgt spid="9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xit" nodeType="clickEffect" presetSubtype="0" presetID="1" grpId="3" fill="hold">
                                  <p:stCondLst>
                                    <p:cond delay="0"/>
                                  </p:stCondLst>
                                  <p:iterate type="el" backwards="0">
                                    <p:tmAbs val="0"/>
                                  </p:iterate>
                                  <p:childTnLst>
                                    <p:set>
                                      <p:cBhvr>
                                        <p:cTn id="14" fill="hold">
                                          <p:stCondLst>
                                            <p:cond delay="0"/>
                                          </p:stCondLst>
                                        </p:cTn>
                                        <p:tgtEl>
                                          <p:spTgt spid="914"/>
                                        </p:tgtEl>
                                        <p:attrNameLst>
                                          <p:attrName>style.visibility</p:attrName>
                                        </p:attrNameLst>
                                      </p:cBhvr>
                                      <p:to>
                                        <p:strVal val="hidden"/>
                                      </p:to>
                                    </p:set>
                                  </p:childTnLst>
                                </p:cTn>
                              </p:par>
                            </p:childTnLst>
                          </p:cTn>
                        </p:par>
                        <p:par>
                          <p:cTn id="15" fill="hold">
                            <p:stCondLst>
                              <p:cond delay="0"/>
                            </p:stCondLst>
                            <p:childTnLst>
                              <p:par>
                                <p:cTn id="16" presetClass="entr" nodeType="afterEffect" presetSubtype="0" presetID="1" grpId="4" fill="hold">
                                  <p:stCondLst>
                                    <p:cond delay="0"/>
                                  </p:stCondLst>
                                  <p:iterate type="el" backwards="0">
                                    <p:tmAbs val="0"/>
                                  </p:iterate>
                                  <p:childTnLst>
                                    <p:set>
                                      <p:cBhvr>
                                        <p:cTn id="17" fill="hold"/>
                                        <p:tgtEl>
                                          <p:spTgt spid="926"/>
                                        </p:tgtEl>
                                        <p:attrNameLst>
                                          <p:attrName>style.visibility</p:attrName>
                                        </p:attrNameLst>
                                      </p:cBhvr>
                                      <p:to>
                                        <p:strVal val="visible"/>
                                      </p:to>
                                    </p:set>
                                  </p:childTnLst>
                                </p:cTn>
                              </p:par>
                            </p:childTnLst>
                          </p:cTn>
                        </p:par>
                        <p:par>
                          <p:cTn id="18" fill="hold">
                            <p:stCondLst>
                              <p:cond delay="0"/>
                            </p:stCondLst>
                            <p:childTnLst>
                              <p:par>
                                <p:cTn id="19" presetClass="entr" nodeType="afterEffect" presetSubtype="0" presetID="1" grpId="5" fill="hold">
                                  <p:stCondLst>
                                    <p:cond delay="0"/>
                                  </p:stCondLst>
                                  <p:iterate type="el" backwards="0">
                                    <p:tmAbs val="0"/>
                                  </p:iterate>
                                  <p:childTnLst>
                                    <p:set>
                                      <p:cBhvr>
                                        <p:cTn id="20" fill="hold"/>
                                        <p:tgtEl>
                                          <p:spTgt spid="90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6" fill="hold">
                                  <p:stCondLst>
                                    <p:cond delay="0"/>
                                  </p:stCondLst>
                                  <p:iterate type="el" backwards="0">
                                    <p:tmAbs val="0"/>
                                  </p:iterate>
                                  <p:childTnLst>
                                    <p:set>
                                      <p:cBhvr>
                                        <p:cTn id="24" fill="hold"/>
                                        <p:tgtEl>
                                          <p:spTgt spid="912"/>
                                        </p:tgtEl>
                                        <p:attrNameLst>
                                          <p:attrName>style.visibility</p:attrName>
                                        </p:attrNameLst>
                                      </p:cBhvr>
                                      <p:to>
                                        <p:strVal val="visible"/>
                                      </p:to>
                                    </p:set>
                                    <p:animEffect filter="wipe(left)" transition="in">
                                      <p:cBhvr>
                                        <p:cTn id="25" dur="500"/>
                                        <p:tgtEl>
                                          <p:spTgt spid="912"/>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16" presetID="23" grpId="7" fill="hold">
                                  <p:stCondLst>
                                    <p:cond delay="0"/>
                                  </p:stCondLst>
                                  <p:iterate type="el" backwards="0">
                                    <p:tmAbs val="0"/>
                                  </p:iterate>
                                  <p:childTnLst>
                                    <p:set>
                                      <p:cBhvr>
                                        <p:cTn id="29" fill="hold"/>
                                        <p:tgtEl>
                                          <p:spTgt spid="927"/>
                                        </p:tgtEl>
                                        <p:attrNameLst>
                                          <p:attrName>style.visibility</p:attrName>
                                        </p:attrNameLst>
                                      </p:cBhvr>
                                      <p:to>
                                        <p:strVal val="visible"/>
                                      </p:to>
                                    </p:set>
                                    <p:anim calcmode="lin" valueType="num">
                                      <p:cBhvr>
                                        <p:cTn id="30" dur="1000" fill="hold"/>
                                        <p:tgtEl>
                                          <p:spTgt spid="927"/>
                                        </p:tgtEl>
                                        <p:attrNameLst>
                                          <p:attrName>ppt_w</p:attrName>
                                        </p:attrNameLst>
                                      </p:cBhvr>
                                      <p:tavLst>
                                        <p:tav tm="0">
                                          <p:val>
                                            <p:fltVal val="0"/>
                                          </p:val>
                                        </p:tav>
                                        <p:tav tm="100000">
                                          <p:val>
                                            <p:strVal val="#ppt_w"/>
                                          </p:val>
                                        </p:tav>
                                      </p:tavLst>
                                    </p:anim>
                                    <p:anim calcmode="lin" valueType="num">
                                      <p:cBhvr>
                                        <p:cTn id="31" dur="1000" fill="hold"/>
                                        <p:tgtEl>
                                          <p:spTgt spid="927"/>
                                        </p:tgtEl>
                                        <p:attrNameLst>
                                          <p:attrName>ppt_h</p:attrName>
                                        </p:attrNameLst>
                                      </p:cBhvr>
                                      <p:tavLst>
                                        <p:tav tm="0">
                                          <p:val>
                                            <p:fltVal val="0"/>
                                          </p:val>
                                        </p:tav>
                                        <p:tav tm="100000">
                                          <p:val>
                                            <p:strVal val="#ppt_h"/>
                                          </p:val>
                                        </p:tav>
                                      </p:tavLst>
                                    </p:anim>
                                  </p:childTnLst>
                                </p:cTn>
                              </p:par>
                            </p:childTnLst>
                          </p:cTn>
                        </p:par>
                        <p:par>
                          <p:cTn id="32" fill="hold">
                            <p:stCondLst>
                              <p:cond delay="1000"/>
                            </p:stCondLst>
                            <p:childTnLst>
                              <p:par>
                                <p:cTn id="33" presetClass="entr" nodeType="afterEffect" presetSubtype="0" presetID="1" grpId="8" fill="hold">
                                  <p:stCondLst>
                                    <p:cond delay="0"/>
                                  </p:stCondLst>
                                  <p:iterate type="el" backwards="0">
                                    <p:tmAbs val="0"/>
                                  </p:iterate>
                                  <p:childTnLst>
                                    <p:set>
                                      <p:cBhvr>
                                        <p:cTn id="34" fill="hold"/>
                                        <p:tgtEl>
                                          <p:spTgt spid="91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13" grpId="2"/>
      <p:bldP build="whole" bldLvl="1" animBg="1" rev="0" advAuto="0" spid="909" grpId="5"/>
      <p:bldP build="whole" bldLvl="1" animBg="1" rev="0" advAuto="0" spid="912" grpId="6"/>
      <p:bldP build="whole" bldLvl="1" animBg="1" rev="0" advAuto="0" spid="910" grpId="1"/>
      <p:bldP build="whole" bldLvl="1" animBg="1" rev="0" advAuto="0" spid="927" grpId="7"/>
      <p:bldP build="whole" bldLvl="1" animBg="1" rev="0" advAuto="0" spid="926" grpId="4"/>
      <p:bldP build="whole" bldLvl="1" animBg="1" rev="0" advAuto="0" spid="911" grpId="8"/>
      <p:bldP build="whole" bldLvl="1" animBg="1" rev="0" advAuto="0" spid="914" grpId="3"/>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1" name="Exchange particles (gluons) carry color charge and can self-interact"/>
          <p:cNvSpPr txBox="1"/>
          <p:nvPr>
            <p:ph type="body" sz="half" idx="1"/>
          </p:nvPr>
        </p:nvSpPr>
        <p:spPr>
          <a:xfrm>
            <a:off x="158750" y="3150003"/>
            <a:ext cx="8763000" cy="1651001"/>
          </a:xfrm>
          <a:prstGeom prst="rect">
            <a:avLst/>
          </a:prstGeom>
        </p:spPr>
        <p:txBody>
          <a:bodyPr/>
          <a:lstStyle/>
          <a:p>
            <a:pPr lvl="1" marL="488461" indent="-234461">
              <a:spcBef>
                <a:spcPts val="100"/>
              </a:spcBef>
              <a:defRPr sz="2400"/>
            </a:pPr>
            <a:r>
              <a:t>Exchange particles (gluons) carry color charge and can </a:t>
            </a:r>
            <a:r>
              <a:rPr>
                <a:solidFill>
                  <a:srgbClr val="FF2600"/>
                </a:solidFill>
                <a:uFill>
                  <a:solidFill>
                    <a:srgbClr val="FF2600"/>
                  </a:solidFill>
                </a:uFill>
              </a:rPr>
              <a:t>self-interact</a:t>
            </a:r>
            <a:r>
              <a:t> </a:t>
            </a:r>
          </a:p>
        </p:txBody>
      </p:sp>
      <p:sp>
        <p:nvSpPr>
          <p:cNvPr id="192"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193" name="Quantum Chromodynamics (QCD)"/>
          <p:cNvSpPr txBox="1"/>
          <p:nvPr>
            <p:ph type="title"/>
          </p:nvPr>
        </p:nvSpPr>
        <p:spPr>
          <a:xfrm>
            <a:off x="136525" y="44450"/>
            <a:ext cx="8931275" cy="661988"/>
          </a:xfrm>
          <a:prstGeom prst="rect">
            <a:avLst/>
          </a:prstGeom>
        </p:spPr>
        <p:txBody>
          <a:bodyPr/>
          <a:lstStyle/>
          <a:p>
            <a:pPr/>
            <a:r>
              <a:t>Quantum Chromodynamics (QCD)</a:t>
            </a:r>
          </a:p>
        </p:txBody>
      </p:sp>
      <p:sp>
        <p:nvSpPr>
          <p:cNvPr id="194" name="Slide Number"/>
          <p:cNvSpPr txBox="1"/>
          <p:nvPr>
            <p:ph type="sldNum" sz="quarter" idx="2"/>
          </p:nvPr>
        </p:nvSpPr>
        <p:spPr>
          <a:xfrm>
            <a:off x="8738728" y="6553200"/>
            <a:ext cx="312069" cy="304800"/>
          </a:xfrm>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grpSp>
        <p:nvGrpSpPr>
          <p:cNvPr id="197" name="Group"/>
          <p:cNvGrpSpPr/>
          <p:nvPr/>
        </p:nvGrpSpPr>
        <p:grpSpPr>
          <a:xfrm>
            <a:off x="152400" y="800100"/>
            <a:ext cx="8775700" cy="868406"/>
            <a:chOff x="0" y="0"/>
            <a:chExt cx="8775700" cy="868405"/>
          </a:xfrm>
        </p:grpSpPr>
        <p:sp>
          <p:nvSpPr>
            <p:cNvPr id="195" name="Quantum Chromo Dynamics is the “nearly perfect” fundamental theory of the strong interactions"/>
            <p:cNvSpPr txBox="1"/>
            <p:nvPr/>
          </p:nvSpPr>
          <p:spPr>
            <a:xfrm>
              <a:off x="0" y="0"/>
              <a:ext cx="8775700" cy="7012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marL="40639" marR="40639" defTabSz="914400">
                <a:defRPr i="1" sz="2400">
                  <a:uFill>
                    <a:solidFill>
                      <a:srgbClr val="000000"/>
                    </a:solidFill>
                  </a:uFill>
                  <a:latin typeface="+mn-lt"/>
                  <a:ea typeface="+mn-ea"/>
                  <a:cs typeface="+mn-cs"/>
                  <a:sym typeface="Arial"/>
                </a:defRPr>
              </a:lvl1pPr>
            </a:lstStyle>
            <a:p>
              <a:pPr/>
              <a:r>
                <a:t>Quantum Chromo Dynamics is the “nearly perfect” fundamental theory of the strong interactions</a:t>
              </a:r>
            </a:p>
          </p:txBody>
        </p:sp>
        <p:sp>
          <p:nvSpPr>
            <p:cNvPr id="196" name="F. Wilczek, hep-ph/9907340"/>
            <p:cNvSpPr txBox="1"/>
            <p:nvPr/>
          </p:nvSpPr>
          <p:spPr>
            <a:xfrm>
              <a:off x="5487611" y="495300"/>
              <a:ext cx="3237290" cy="37310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marL="40639" marR="40639" algn="r" defTabSz="914400">
                <a:lnSpc>
                  <a:spcPct val="1000"/>
                </a:lnSpc>
                <a:defRPr b="1" sz="1900">
                  <a:solidFill>
                    <a:srgbClr val="00A5C1"/>
                  </a:solidFill>
                  <a:uFill>
                    <a:solidFill>
                      <a:srgbClr val="00A5C1"/>
                    </a:solidFill>
                  </a:uFill>
                  <a:latin typeface="+mn-lt"/>
                  <a:ea typeface="+mn-ea"/>
                  <a:cs typeface="+mn-cs"/>
                  <a:sym typeface="Arial"/>
                </a:defRPr>
              </a:lvl1pPr>
            </a:lstStyle>
            <a:p>
              <a:pPr/>
              <a:r>
                <a:t>F. Wilczek, hep-ph/9907340</a:t>
              </a:r>
            </a:p>
          </p:txBody>
        </p:sp>
      </p:grpSp>
      <p:pic>
        <p:nvPicPr>
          <p:cNvPr id="198" name="droppedImage.pdf" descr="droppedImage.pdf"/>
          <p:cNvPicPr>
            <a:picLocks noChangeAspect="1"/>
          </p:cNvPicPr>
          <p:nvPr/>
        </p:nvPicPr>
        <p:blipFill>
          <a:blip r:embed="rId3">
            <a:extLst/>
          </a:blip>
          <a:stretch>
            <a:fillRect/>
          </a:stretch>
        </p:blipFill>
        <p:spPr>
          <a:xfrm>
            <a:off x="1223962" y="2413000"/>
            <a:ext cx="3098801" cy="533400"/>
          </a:xfrm>
          <a:prstGeom prst="rect">
            <a:avLst/>
          </a:prstGeom>
          <a:ln w="12700"/>
        </p:spPr>
      </p:pic>
      <p:grpSp>
        <p:nvGrpSpPr>
          <p:cNvPr id="204" name="Group"/>
          <p:cNvGrpSpPr/>
          <p:nvPr/>
        </p:nvGrpSpPr>
        <p:grpSpPr>
          <a:xfrm>
            <a:off x="5351462" y="2425700"/>
            <a:ext cx="2552701" cy="482600"/>
            <a:chOff x="0" y="0"/>
            <a:chExt cx="2552700" cy="482600"/>
          </a:xfrm>
        </p:grpSpPr>
        <p:grpSp>
          <p:nvGrpSpPr>
            <p:cNvPr id="202" name="Group"/>
            <p:cNvGrpSpPr/>
            <p:nvPr/>
          </p:nvGrpSpPr>
          <p:grpSpPr>
            <a:xfrm>
              <a:off x="0" y="0"/>
              <a:ext cx="2552700" cy="482600"/>
              <a:chOff x="0" y="0"/>
              <a:chExt cx="2552700" cy="482600"/>
            </a:xfrm>
          </p:grpSpPr>
          <p:pic>
            <p:nvPicPr>
              <p:cNvPr id="199" name="gluon.pdf" descr="gluon.pdf"/>
              <p:cNvPicPr>
                <a:picLocks noChangeAspect="1"/>
              </p:cNvPicPr>
              <p:nvPr/>
            </p:nvPicPr>
            <p:blipFill>
              <a:blip r:embed="rId4">
                <a:extLst/>
              </a:blip>
              <a:stretch>
                <a:fillRect/>
              </a:stretch>
            </p:blipFill>
            <p:spPr>
              <a:xfrm>
                <a:off x="355600" y="38100"/>
                <a:ext cx="1841500" cy="382199"/>
              </a:xfrm>
              <a:prstGeom prst="rect">
                <a:avLst/>
              </a:prstGeom>
              <a:ln w="12700" cap="flat">
                <a:noFill/>
                <a:round/>
              </a:ln>
              <a:effectLst/>
            </p:spPr>
          </p:pic>
          <p:sp>
            <p:nvSpPr>
              <p:cNvPr id="200" name="q"/>
              <p:cNvSpPr/>
              <p:nvPr/>
            </p:nvSpPr>
            <p:spPr>
              <a:xfrm>
                <a:off x="0" y="0"/>
                <a:ext cx="444500" cy="444500"/>
              </a:xfrm>
              <a:prstGeom prst="ellipse">
                <a:avLst/>
              </a:prstGeom>
              <a:solidFill>
                <a:srgbClr val="E32400"/>
              </a:solidFill>
              <a:ln w="12700" cap="flat">
                <a:solidFill>
                  <a:srgbClr val="000000"/>
                </a:solidFill>
                <a:prstDash val="solid"/>
                <a:round/>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40639" marR="40639" algn="ctr" defTabSz="914400">
                  <a:defRPr b="1" sz="1800">
                    <a:uFill>
                      <a:solidFill>
                        <a:srgbClr val="000000"/>
                      </a:solidFill>
                    </a:uFill>
                    <a:latin typeface="+mn-lt"/>
                    <a:ea typeface="+mn-ea"/>
                    <a:cs typeface="+mn-cs"/>
                    <a:sym typeface="Arial"/>
                  </a:defRPr>
                </a:lvl1pPr>
              </a:lstStyle>
              <a:p>
                <a:pPr/>
                <a:r>
                  <a:t>q</a:t>
                </a:r>
              </a:p>
            </p:txBody>
          </p:sp>
          <p:sp>
            <p:nvSpPr>
              <p:cNvPr id="201" name="q"/>
              <p:cNvSpPr/>
              <p:nvPr/>
            </p:nvSpPr>
            <p:spPr>
              <a:xfrm>
                <a:off x="2108200" y="38100"/>
                <a:ext cx="444500" cy="444500"/>
              </a:xfrm>
              <a:prstGeom prst="ellipse">
                <a:avLst/>
              </a:prstGeom>
              <a:solidFill>
                <a:srgbClr val="94E3FE"/>
              </a:solidFill>
              <a:ln w="12700" cap="flat">
                <a:solidFill>
                  <a:srgbClr val="000000"/>
                </a:solidFill>
                <a:prstDash val="solid"/>
                <a:round/>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40639" marR="40639" algn="ctr" defTabSz="914400">
                  <a:defRPr b="1" sz="1800">
                    <a:uFill>
                      <a:solidFill>
                        <a:srgbClr val="000000"/>
                      </a:solidFill>
                    </a:uFill>
                    <a:latin typeface="+mn-lt"/>
                    <a:ea typeface="+mn-ea"/>
                    <a:cs typeface="+mn-cs"/>
                    <a:sym typeface="Arial"/>
                  </a:defRPr>
                </a:lvl1pPr>
              </a:lstStyle>
              <a:p>
                <a:pPr/>
                <a:r>
                  <a:t>q</a:t>
                </a:r>
              </a:p>
            </p:txBody>
          </p:sp>
        </p:grpSp>
        <p:sp>
          <p:nvSpPr>
            <p:cNvPr id="203" name="Line"/>
            <p:cNvSpPr/>
            <p:nvPr/>
          </p:nvSpPr>
          <p:spPr>
            <a:xfrm>
              <a:off x="2247900" y="165100"/>
              <a:ext cx="165588" cy="1"/>
            </a:xfrm>
            <a:prstGeom prst="line">
              <a:avLst/>
            </a:prstGeom>
            <a:noFill/>
            <a:ln w="38100" cap="flat">
              <a:solidFill>
                <a:srgbClr val="000000"/>
              </a:solidFill>
              <a:prstDash val="solid"/>
              <a:round/>
            </a:ln>
            <a:effectLst/>
          </p:spPr>
          <p:txBody>
            <a:bodyPr wrap="square" lIns="0" tIns="0" rIns="0" bIns="0" numCol="1" anchor="t">
              <a:noAutofit/>
            </a:bodyPr>
            <a:lstStyle/>
            <a:p>
              <a:pPr/>
            </a:p>
          </p:txBody>
        </p:sp>
      </p:grpSp>
      <p:pic>
        <p:nvPicPr>
          <p:cNvPr id="205" name="droppedImage.pdf" descr="droppedImage.pdf"/>
          <p:cNvPicPr>
            <a:picLocks noChangeAspect="1"/>
          </p:cNvPicPr>
          <p:nvPr/>
        </p:nvPicPr>
        <p:blipFill>
          <a:blip r:embed="rId5">
            <a:extLst/>
          </a:blip>
          <a:srcRect l="0" t="0" r="39869" b="0"/>
          <a:stretch>
            <a:fillRect/>
          </a:stretch>
        </p:blipFill>
        <p:spPr>
          <a:xfrm>
            <a:off x="2743511" y="3690763"/>
            <a:ext cx="1553852" cy="1351178"/>
          </a:xfrm>
          <a:prstGeom prst="rect">
            <a:avLst/>
          </a:prstGeom>
          <a:ln w="12700"/>
        </p:spPr>
      </p:pic>
      <p:sp>
        <p:nvSpPr>
          <p:cNvPr id="206" name="Self-interaction: QCD significantly harder to analyze than QED"/>
          <p:cNvSpPr txBox="1"/>
          <p:nvPr/>
        </p:nvSpPr>
        <p:spPr>
          <a:xfrm>
            <a:off x="4916893" y="3881580"/>
            <a:ext cx="2603501" cy="96959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06400">
              <a:defRPr sz="2000">
                <a:solidFill>
                  <a:srgbClr val="941100"/>
                </a:solidFill>
                <a:latin typeface="+mn-lt"/>
                <a:ea typeface="+mn-ea"/>
                <a:cs typeface="+mn-cs"/>
                <a:sym typeface="Arial"/>
              </a:defRPr>
            </a:pPr>
            <a:r>
              <a:rPr>
                <a:solidFill>
                  <a:srgbClr val="021EAA"/>
                </a:solidFill>
              </a:rPr>
              <a:t>Self-interaction:</a:t>
            </a:r>
            <a:r>
              <a:rPr>
                <a:solidFill>
                  <a:srgbClr val="021EAA"/>
                </a:solidFill>
                <a:uFill>
                  <a:solidFill>
                    <a:srgbClr val="021EAA"/>
                  </a:solidFill>
                </a:uFill>
              </a:rPr>
              <a:t> </a:t>
            </a:r>
            <a:r>
              <a:rPr>
                <a:solidFill>
                  <a:srgbClr val="FF2600"/>
                </a:solidFill>
                <a:uFill>
                  <a:solidFill>
                    <a:srgbClr val="FF2600"/>
                  </a:solidFill>
                </a:uFill>
              </a:rPr>
              <a:t>QCD significantly harder to analyze than QED</a:t>
            </a:r>
          </a:p>
        </p:txBody>
      </p:sp>
      <p:sp>
        <p:nvSpPr>
          <p:cNvPr id="207" name="Three color charges: red, green and blue"/>
          <p:cNvSpPr txBox="1"/>
          <p:nvPr/>
        </p:nvSpPr>
        <p:spPr>
          <a:xfrm>
            <a:off x="131762" y="1762168"/>
            <a:ext cx="6145908" cy="4472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lvl="2" marL="508000" marR="41275" indent="-254000" defTabSz="914400">
              <a:spcBef>
                <a:spcPts val="100"/>
              </a:spcBef>
              <a:buClr>
                <a:srgbClr val="FF2600"/>
              </a:buClr>
              <a:buSzPct val="150000"/>
              <a:buChar char="•"/>
              <a:defRPr sz="2400">
                <a:uFill>
                  <a:solidFill>
                    <a:srgbClr val="000000"/>
                  </a:solidFill>
                </a:uFill>
                <a:latin typeface="+mn-lt"/>
                <a:ea typeface="+mn-ea"/>
                <a:cs typeface="+mn-cs"/>
                <a:sym typeface="Arial"/>
              </a:defRPr>
            </a:pPr>
            <a:r>
              <a:t>Three color charges: </a:t>
            </a:r>
            <a:r>
              <a:rPr>
                <a:solidFill>
                  <a:srgbClr val="FF2600"/>
                </a:solidFill>
                <a:uFill>
                  <a:solidFill>
                    <a:srgbClr val="FF2600"/>
                  </a:solidFill>
                </a:uFill>
              </a:rPr>
              <a:t>red</a:t>
            </a:r>
            <a:r>
              <a:t>, </a:t>
            </a:r>
            <a:r>
              <a:rPr>
                <a:solidFill>
                  <a:srgbClr val="008800"/>
                </a:solidFill>
                <a:uFill>
                  <a:solidFill>
                    <a:srgbClr val="008800"/>
                  </a:solidFill>
                </a:uFill>
              </a:rPr>
              <a:t>green</a:t>
            </a:r>
            <a:r>
              <a:t> and </a:t>
            </a:r>
            <a:r>
              <a:rPr>
                <a:solidFill>
                  <a:srgbClr val="032CE2"/>
                </a:solidFill>
                <a:uFill>
                  <a:solidFill>
                    <a:srgbClr val="032CE2"/>
                  </a:solidFill>
                </a:uFill>
              </a:rPr>
              <a:t>blue</a:t>
            </a:r>
          </a:p>
        </p:txBody>
      </p:sp>
      <p:grpSp>
        <p:nvGrpSpPr>
          <p:cNvPr id="210" name="Group"/>
          <p:cNvGrpSpPr/>
          <p:nvPr/>
        </p:nvGrpSpPr>
        <p:grpSpPr>
          <a:xfrm>
            <a:off x="195845" y="5139638"/>
            <a:ext cx="8679378" cy="447230"/>
            <a:chOff x="0" y="0"/>
            <a:chExt cx="8679376" cy="447228"/>
          </a:xfrm>
        </p:grpSpPr>
        <p:sp>
          <p:nvSpPr>
            <p:cNvPr id="208" name="Rich in symmetries:"/>
            <p:cNvSpPr txBox="1"/>
            <p:nvPr/>
          </p:nvSpPr>
          <p:spPr>
            <a:xfrm>
              <a:off x="0" y="0"/>
              <a:ext cx="3329598" cy="4472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lvl="2" marL="508000" marR="41275" indent="-254000" defTabSz="914400">
                <a:spcBef>
                  <a:spcPts val="100"/>
                </a:spcBef>
                <a:buClr>
                  <a:srgbClr val="FF2600"/>
                </a:buClr>
                <a:buSzPct val="150000"/>
                <a:buChar char="•"/>
                <a:defRPr sz="2400">
                  <a:uFill>
                    <a:solidFill>
                      <a:srgbClr val="000000"/>
                    </a:solidFill>
                  </a:uFill>
                  <a:latin typeface="+mn-lt"/>
                  <a:ea typeface="+mn-ea"/>
                  <a:cs typeface="+mn-cs"/>
                  <a:sym typeface="Arial"/>
                </a:defRPr>
              </a:pPr>
              <a:r>
                <a:t>Rich in symmetries:</a:t>
              </a:r>
            </a:p>
          </p:txBody>
        </p:sp>
        <p:pic>
          <p:nvPicPr>
            <p:cNvPr id="209" name="latex-image-1" descr="latex-image-1"/>
            <p:cNvPicPr>
              <a:picLocks noChangeAspect="1"/>
            </p:cNvPicPr>
            <p:nvPr/>
          </p:nvPicPr>
          <p:blipFill>
            <a:blip r:embed="rId6">
              <a:extLst/>
            </a:blip>
            <a:stretch>
              <a:fillRect/>
            </a:stretch>
          </p:blipFill>
          <p:spPr>
            <a:xfrm>
              <a:off x="3366219" y="122524"/>
              <a:ext cx="5313158" cy="273905"/>
            </a:xfrm>
            <a:prstGeom prst="rect">
              <a:avLst/>
            </a:prstGeom>
            <a:ln w="12700" cap="flat">
              <a:noFill/>
              <a:miter lim="400000"/>
            </a:ln>
            <a:effectLst/>
          </p:spPr>
        </p:pic>
      </p:grpSp>
      <p:sp>
        <p:nvSpPr>
          <p:cNvPr id="211" name="Evolution:   DGLAB (Q2), BFKL (x) - later more"/>
          <p:cNvSpPr txBox="1"/>
          <p:nvPr/>
        </p:nvSpPr>
        <p:spPr>
          <a:xfrm>
            <a:off x="195473" y="5929298"/>
            <a:ext cx="6889354" cy="4472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2" marL="508000" marR="41275" indent="-254000" defTabSz="914400">
              <a:spcBef>
                <a:spcPts val="100"/>
              </a:spcBef>
              <a:buClr>
                <a:srgbClr val="FF2600"/>
              </a:buClr>
              <a:buSzPct val="150000"/>
              <a:buChar char="•"/>
              <a:defRPr sz="2400">
                <a:uFill>
                  <a:solidFill>
                    <a:srgbClr val="000000"/>
                  </a:solidFill>
                </a:uFill>
                <a:latin typeface="+mn-lt"/>
                <a:ea typeface="+mn-ea"/>
                <a:cs typeface="+mn-cs"/>
                <a:sym typeface="Arial"/>
              </a:defRPr>
            </a:pPr>
            <a:r>
              <a:t>Evolution:   DGLAB (</a:t>
            </a:r>
            <a:r>
              <a:rPr i="1"/>
              <a:t>Q</a:t>
            </a:r>
            <a:r>
              <a:rPr baseline="31999"/>
              <a:t>2</a:t>
            </a:r>
            <a:r>
              <a:t>), BFKL (</a:t>
            </a:r>
            <a:r>
              <a:rPr i="1"/>
              <a:t>x</a:t>
            </a:r>
            <a:r>
              <a:t>) - later more</a:t>
            </a:r>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sp>
        <p:nvSpPr>
          <p:cNvPr id="930" name="ep/eA…"/>
          <p:cNvSpPr txBox="1"/>
          <p:nvPr/>
        </p:nvSpPr>
        <p:spPr>
          <a:xfrm>
            <a:off x="1208929" y="1449362"/>
            <a:ext cx="2705944" cy="322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6800"/>
            </a:pPr>
            <a:r>
              <a:t>ep/eA</a:t>
            </a:r>
          </a:p>
          <a:p>
            <a:pPr>
              <a:defRPr b="1" sz="6800"/>
            </a:pPr>
            <a:r>
              <a:t>Jets</a:t>
            </a:r>
          </a:p>
        </p:txBody>
      </p:sp>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2"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933" name="Observables: Jets"/>
          <p:cNvSpPr txBox="1"/>
          <p:nvPr>
            <p:ph type="title"/>
          </p:nvPr>
        </p:nvSpPr>
        <p:spPr>
          <a:prstGeom prst="rect">
            <a:avLst/>
          </a:prstGeom>
        </p:spPr>
        <p:txBody>
          <a:bodyPr/>
          <a:lstStyle/>
          <a:p>
            <a:pPr/>
            <a:r>
              <a:t>Observables: Jets</a:t>
            </a:r>
          </a:p>
        </p:txBody>
      </p:sp>
      <p:sp>
        <p:nvSpPr>
          <p:cNvPr id="934" name="Body"/>
          <p:cNvSpPr txBox="1"/>
          <p:nvPr>
            <p:ph type="body" idx="1"/>
          </p:nvPr>
        </p:nvSpPr>
        <p:spPr>
          <a:prstGeom prst="rect">
            <a:avLst/>
          </a:prstGeom>
        </p:spPr>
        <p:txBody>
          <a:bodyPr/>
          <a:lstStyle/>
          <a:p>
            <a:pPr/>
          </a:p>
        </p:txBody>
      </p:sp>
      <p:sp>
        <p:nvSpPr>
          <p:cNvPr id="93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sp>
        <p:nvSpPr>
          <p:cNvPr id="936" name="Jets have in the last years turned out as the golden tool to study quarks and gluons…"/>
          <p:cNvSpPr txBox="1"/>
          <p:nvPr/>
        </p:nvSpPr>
        <p:spPr>
          <a:xfrm>
            <a:off x="-1" y="574263"/>
            <a:ext cx="9142415" cy="88406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defTabSz="914400">
              <a:defRPr b="1" sz="1800">
                <a:solidFill>
                  <a:srgbClr val="322F31"/>
                </a:solidFill>
                <a:latin typeface="+mn-lt"/>
                <a:ea typeface="+mn-ea"/>
                <a:cs typeface="+mn-cs"/>
                <a:sym typeface="Arial"/>
              </a:defRPr>
            </a:pPr>
            <a:r>
              <a:t>Jets have in the last years turned out as the golden tool to study quarks and gluons</a:t>
            </a:r>
          </a:p>
          <a:p>
            <a:pPr algn="ctr" defTabSz="914400">
              <a:defRPr b="1" sz="1800">
                <a:solidFill>
                  <a:srgbClr val="322F31"/>
                </a:solidFill>
                <a:latin typeface="+mn-lt"/>
                <a:ea typeface="+mn-ea"/>
                <a:cs typeface="+mn-cs"/>
                <a:sym typeface="Arial"/>
              </a:defRPr>
            </a:pPr>
            <a:r>
              <a:t>both in (un)polarized ep, pp, pA and AA</a:t>
            </a:r>
          </a:p>
        </p:txBody>
      </p:sp>
      <p:sp>
        <p:nvSpPr>
          <p:cNvPr id="937" name="At an EIC inclusive jets and di-jets can be used for the first time in eA and to study…"/>
          <p:cNvSpPr txBox="1"/>
          <p:nvPr/>
        </p:nvSpPr>
        <p:spPr>
          <a:xfrm>
            <a:off x="133519" y="1695329"/>
            <a:ext cx="9144001" cy="486488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defTabSz="914400">
              <a:defRPr sz="1800">
                <a:solidFill>
                  <a:srgbClr val="322F31"/>
                </a:solidFill>
                <a:latin typeface="Arial Narrow"/>
                <a:ea typeface="Arial Narrow"/>
                <a:cs typeface="Arial Narrow"/>
                <a:sym typeface="Arial Narrow"/>
              </a:defRPr>
            </a:pPr>
            <a:r>
              <a:t>At an EIC inclusive jets and di-jets can be used for the first time in eA and to study </a:t>
            </a:r>
          </a:p>
          <a:p>
            <a:pPr defTabSz="914400">
              <a:defRPr sz="1800">
                <a:solidFill>
                  <a:srgbClr val="322F31"/>
                </a:solidFill>
                <a:latin typeface="Arial Narrow"/>
                <a:ea typeface="Arial Narrow"/>
                <a:cs typeface="Arial Narrow"/>
                <a:sym typeface="Arial Narrow"/>
              </a:defRPr>
            </a:pPr>
            <a:r>
              <a:t>spin effects in ep</a:t>
            </a:r>
          </a:p>
          <a:p>
            <a:pPr defTabSz="914400">
              <a:defRPr sz="800">
                <a:solidFill>
                  <a:srgbClr val="322F31"/>
                </a:solidFill>
                <a:latin typeface="Arial Narrow"/>
                <a:ea typeface="Arial Narrow"/>
                <a:cs typeface="Arial Narrow"/>
                <a:sym typeface="Arial Narrow"/>
              </a:defRPr>
            </a:pPr>
          </a:p>
          <a:p>
            <a:pPr defTabSz="914400">
              <a:defRPr sz="1800">
                <a:solidFill>
                  <a:srgbClr val="0000FF"/>
                </a:solidFill>
                <a:latin typeface="Arial Narrow"/>
                <a:ea typeface="Arial Narrow"/>
                <a:cs typeface="Arial Narrow"/>
                <a:sym typeface="Arial Narrow"/>
              </a:defRPr>
            </a:pPr>
            <a:r>
              <a:t>Jet Physics in eA:</a:t>
            </a:r>
          </a:p>
          <a:p>
            <a:pPr marL="285750" indent="-285750" defTabSz="914400">
              <a:buClr>
                <a:srgbClr val="0000FF"/>
              </a:buClr>
              <a:buSzPct val="100000"/>
              <a:buChar char="❑"/>
              <a:defRPr sz="1800">
                <a:solidFill>
                  <a:srgbClr val="322F31"/>
                </a:solidFill>
                <a:latin typeface="Arial Narrow"/>
                <a:ea typeface="Arial Narrow"/>
                <a:cs typeface="Arial Narrow"/>
                <a:sym typeface="Arial Narrow"/>
              </a:defRPr>
            </a:pPr>
            <a:r>
              <a:t>EIC opens unique possibilities to study jet/hadron production in cold dense QCD matter </a:t>
            </a:r>
          </a:p>
          <a:p>
            <a:pPr defTabSz="914400">
              <a:defRPr sz="1800">
                <a:solidFill>
                  <a:srgbClr val="322F31"/>
                </a:solidFill>
                <a:latin typeface="Arial Narrow"/>
                <a:ea typeface="Arial Narrow"/>
                <a:cs typeface="Arial Narrow"/>
                <a:sym typeface="Arial Narrow"/>
              </a:defRPr>
            </a:pPr>
            <a:r>
              <a:t>     and provides ideal kinematics</a:t>
            </a:r>
          </a:p>
          <a:p>
            <a:pPr marL="285750" indent="-285750" defTabSz="914400">
              <a:buClr>
                <a:srgbClr val="0000FF"/>
              </a:buClr>
              <a:buSzPct val="100000"/>
              <a:buChar char="❑"/>
              <a:defRPr sz="1800">
                <a:solidFill>
                  <a:srgbClr val="322F31"/>
                </a:solidFill>
                <a:latin typeface="Arial Narrow"/>
                <a:ea typeface="Arial Narrow"/>
                <a:cs typeface="Arial Narrow"/>
                <a:sym typeface="Arial Narrow"/>
              </a:defRPr>
            </a:pPr>
            <a:r>
              <a:t>Event shape observables can be used for precise extraction of the strong coupling constant</a:t>
            </a:r>
          </a:p>
          <a:p>
            <a:pPr marL="285750" indent="-285750" defTabSz="914400">
              <a:buClr>
                <a:srgbClr val="0000FF"/>
              </a:buClr>
              <a:buSzPct val="100000"/>
              <a:buChar char="❑"/>
              <a:defRPr sz="1800">
                <a:solidFill>
                  <a:srgbClr val="322F31"/>
                </a:solidFill>
                <a:latin typeface="Arial Narrow"/>
                <a:ea typeface="Arial Narrow"/>
                <a:cs typeface="Arial Narrow"/>
                <a:sym typeface="Arial Narrow"/>
              </a:defRPr>
            </a:pPr>
            <a:r>
              <a:t>Jet and hadron production at the EIC will pinpoint the transport properties of large nuclei, the stopping power nuclear matter, and test the strong gluon field paradigm</a:t>
            </a:r>
          </a:p>
          <a:p>
            <a:pPr marL="285750" indent="-285750" defTabSz="914400">
              <a:buClr>
                <a:srgbClr val="0000FF"/>
              </a:buClr>
              <a:buSzPct val="100000"/>
              <a:buChar char="❑"/>
              <a:defRPr sz="1800">
                <a:solidFill>
                  <a:srgbClr val="322F31"/>
                </a:solidFill>
                <a:latin typeface="Arial Narrow"/>
                <a:ea typeface="Arial Narrow"/>
                <a:cs typeface="Arial Narrow"/>
                <a:sym typeface="Arial Narrow"/>
              </a:defRPr>
            </a:pPr>
            <a:r>
              <a:t>Hadron production and attenuation in semi‐inclusive DIS will shed light on the process </a:t>
            </a:r>
          </a:p>
          <a:p>
            <a:pPr defTabSz="914400">
              <a:defRPr sz="1800">
                <a:solidFill>
                  <a:srgbClr val="322F31"/>
                </a:solidFill>
                <a:latin typeface="Arial Narrow"/>
                <a:ea typeface="Arial Narrow"/>
                <a:cs typeface="Arial Narrow"/>
                <a:sym typeface="Arial Narrow"/>
              </a:defRPr>
            </a:pPr>
            <a:r>
              <a:t>     of hadronization and the nature of color neutralization and confinement</a:t>
            </a:r>
          </a:p>
          <a:p>
            <a:pPr marL="285750" indent="-285750" defTabSz="914400">
              <a:buClr>
                <a:srgbClr val="0000FF"/>
              </a:buClr>
              <a:buSzPct val="100000"/>
              <a:buChar char="❑"/>
              <a:defRPr sz="1800">
                <a:solidFill>
                  <a:srgbClr val="322F31"/>
                </a:solidFill>
                <a:latin typeface="Arial Narrow"/>
                <a:ea typeface="Arial Narrow"/>
                <a:cs typeface="Arial Narrow"/>
                <a:sym typeface="Arial Narrow"/>
              </a:defRPr>
            </a:pPr>
            <a:r>
              <a:t>Jet substructure observables will provide a detailed picture of in-medium parton shower </a:t>
            </a:r>
          </a:p>
          <a:p>
            <a:pPr defTabSz="914400">
              <a:defRPr sz="1800">
                <a:solidFill>
                  <a:srgbClr val="322F31"/>
                </a:solidFill>
                <a:latin typeface="Arial Narrow"/>
                <a:ea typeface="Arial Narrow"/>
                <a:cs typeface="Arial Narrow"/>
                <a:sym typeface="Arial Narrow"/>
              </a:defRPr>
            </a:pPr>
            <a:r>
              <a:t>     (longitudinal and transverse structure) in the background of strong color fields</a:t>
            </a:r>
          </a:p>
          <a:p>
            <a:pPr defTabSz="914400">
              <a:defRPr sz="800">
                <a:solidFill>
                  <a:srgbClr val="322F31"/>
                </a:solidFill>
                <a:latin typeface="Arial Narrow"/>
                <a:ea typeface="Arial Narrow"/>
                <a:cs typeface="Arial Narrow"/>
                <a:sym typeface="Arial Narrow"/>
              </a:defRPr>
            </a:pPr>
          </a:p>
          <a:p>
            <a:pPr defTabSz="914400">
              <a:defRPr sz="1800">
                <a:solidFill>
                  <a:srgbClr val="0000FF"/>
                </a:solidFill>
                <a:latin typeface="Arial Narrow"/>
                <a:ea typeface="Arial Narrow"/>
                <a:cs typeface="Arial Narrow"/>
                <a:sym typeface="Arial Narrow"/>
              </a:defRPr>
            </a:pPr>
            <a:r>
              <a:t>Jet Physics in ep:</a:t>
            </a:r>
          </a:p>
          <a:p>
            <a:pPr marL="285750" indent="-285750" defTabSz="914400">
              <a:buClr>
                <a:srgbClr val="0000FF"/>
              </a:buClr>
              <a:buSzPct val="100000"/>
              <a:buChar char="❑"/>
              <a:defRPr sz="1800">
                <a:solidFill>
                  <a:srgbClr val="322F31"/>
                </a:solidFill>
                <a:latin typeface="Arial Narrow"/>
                <a:ea typeface="Arial Narrow"/>
                <a:cs typeface="Arial Narrow"/>
                <a:sym typeface="Arial Narrow"/>
              </a:defRPr>
            </a:pPr>
            <a:r>
              <a:t>High x unpolarised parton distributions functions  gluons</a:t>
            </a:r>
          </a:p>
          <a:p>
            <a:pPr marL="285750" indent="-285750" defTabSz="914400">
              <a:buClr>
                <a:srgbClr val="0000FF"/>
              </a:buClr>
              <a:buSzPct val="100000"/>
              <a:buChar char="❑"/>
              <a:defRPr sz="1800">
                <a:solidFill>
                  <a:srgbClr val="322F31"/>
                </a:solidFill>
                <a:latin typeface="Arial Narrow"/>
                <a:ea typeface="Arial Narrow"/>
                <a:cs typeface="Arial Narrow"/>
                <a:sym typeface="Arial Narrow"/>
              </a:defRPr>
            </a:pPr>
            <a:r>
              <a:t>polarised gluon distribution functions</a:t>
            </a:r>
          </a:p>
          <a:p>
            <a:pPr marL="285750" indent="-285750" defTabSz="914400">
              <a:buClr>
                <a:srgbClr val="0000FF"/>
              </a:buClr>
              <a:buSzPct val="100000"/>
              <a:buChar char="❑"/>
              <a:defRPr sz="1800">
                <a:solidFill>
                  <a:srgbClr val="322F31"/>
                </a:solidFill>
                <a:latin typeface="Arial Narrow"/>
                <a:ea typeface="Arial Narrow"/>
                <a:cs typeface="Arial Narrow"/>
                <a:sym typeface="Arial Narrow"/>
              </a:defRPr>
            </a:pPr>
            <a:r>
              <a:t>polarised and unpolarised photon structure</a:t>
            </a:r>
          </a:p>
        </p:txBody>
      </p:sp>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9"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940" name="Observables: Jets"/>
          <p:cNvSpPr txBox="1"/>
          <p:nvPr>
            <p:ph type="title"/>
          </p:nvPr>
        </p:nvSpPr>
        <p:spPr>
          <a:prstGeom prst="rect">
            <a:avLst/>
          </a:prstGeom>
        </p:spPr>
        <p:txBody>
          <a:bodyPr/>
          <a:lstStyle/>
          <a:p>
            <a:pPr/>
            <a:r>
              <a:t>Observables: Jets</a:t>
            </a:r>
          </a:p>
        </p:txBody>
      </p:sp>
      <p:sp>
        <p:nvSpPr>
          <p:cNvPr id="941" name="Body"/>
          <p:cNvSpPr txBox="1"/>
          <p:nvPr>
            <p:ph type="body" idx="1"/>
          </p:nvPr>
        </p:nvSpPr>
        <p:spPr>
          <a:prstGeom prst="rect">
            <a:avLst/>
          </a:prstGeom>
        </p:spPr>
        <p:txBody>
          <a:bodyPr/>
          <a:lstStyle/>
          <a:p>
            <a:pPr/>
          </a:p>
        </p:txBody>
      </p:sp>
      <p:sp>
        <p:nvSpPr>
          <p:cNvPr id="94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pic>
        <p:nvPicPr>
          <p:cNvPr id="943" name="dijetMass_PGF_presentation_v2.eps" descr="dijetMass_PGF_presentation_v2.eps"/>
          <p:cNvPicPr>
            <a:picLocks noChangeAspect="1"/>
          </p:cNvPicPr>
          <p:nvPr/>
        </p:nvPicPr>
        <p:blipFill>
          <a:blip r:embed="rId2">
            <a:extLst/>
          </a:blip>
          <a:stretch>
            <a:fillRect/>
          </a:stretch>
        </p:blipFill>
        <p:spPr>
          <a:xfrm>
            <a:off x="894522" y="535609"/>
            <a:ext cx="7200901" cy="5219701"/>
          </a:xfrm>
          <a:prstGeom prst="rect">
            <a:avLst/>
          </a:prstGeom>
          <a:ln w="12700">
            <a:miter lim="400000"/>
          </a:ln>
        </p:spPr>
      </p:pic>
      <p:sp>
        <p:nvSpPr>
          <p:cNvPr id="944" name="Only eRHIC can access jet observables for a wide range of di-jet masses and inclusive jet-pt"/>
          <p:cNvSpPr txBox="1"/>
          <p:nvPr/>
        </p:nvSpPr>
        <p:spPr>
          <a:xfrm>
            <a:off x="850366" y="5709906"/>
            <a:ext cx="7454349" cy="76429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914400">
              <a:defRPr b="1" sz="2400">
                <a:solidFill>
                  <a:srgbClr val="0000FF"/>
                </a:solidFill>
                <a:latin typeface="Times New Roman"/>
                <a:ea typeface="Times New Roman"/>
                <a:cs typeface="Times New Roman"/>
                <a:sym typeface="Times New Roman"/>
              </a:defRPr>
            </a:lvl1pPr>
          </a:lstStyle>
          <a:p>
            <a:pPr/>
            <a:r>
              <a:t>Only eRHIC can access jet observables for a wide range of di-jet masses and inclusive jet-pt</a:t>
            </a:r>
          </a:p>
        </p:txBody>
      </p:sp>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0" presetID="3" grpId="1" fill="hold">
                                  <p:stCondLst>
                                    <p:cond delay="0"/>
                                  </p:stCondLst>
                                  <p:iterate type="el" backwards="0">
                                    <p:tmAbs val="0"/>
                                  </p:iterate>
                                  <p:childTnLst>
                                    <p:set>
                                      <p:cBhvr>
                                        <p:cTn id="6" fill="hold"/>
                                        <p:tgtEl>
                                          <p:spTgt spid="944"/>
                                        </p:tgtEl>
                                        <p:attrNameLst>
                                          <p:attrName>style.visibility</p:attrName>
                                        </p:attrNameLst>
                                      </p:cBhvr>
                                      <p:to>
                                        <p:strVal val="visible"/>
                                      </p:to>
                                    </p:set>
                                    <p:animEffect filter="blinds(horizontal)" transition="in">
                                      <p:cBhvr>
                                        <p:cTn id="7" dur="500"/>
                                        <p:tgtEl>
                                          <p:spTgt spid="94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44" grpId="1"/>
    </p:bldLst>
  </p:timing>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sp>
        <p:nvSpPr>
          <p:cNvPr id="947" name="ep/eA…"/>
          <p:cNvSpPr txBox="1"/>
          <p:nvPr/>
        </p:nvSpPr>
        <p:spPr>
          <a:xfrm>
            <a:off x="1208929" y="1449362"/>
            <a:ext cx="6688287" cy="322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6800"/>
            </a:pPr>
            <a:r>
              <a:t>ep/eA</a:t>
            </a:r>
          </a:p>
          <a:p>
            <a:pPr>
              <a:defRPr b="1" sz="6800"/>
            </a:pPr>
            <a:r>
              <a:t>Charge Current</a:t>
            </a:r>
          </a:p>
        </p:txBody>
      </p:sp>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9"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950" name="eRHIC has a large kinematic coverage for…"/>
          <p:cNvSpPr txBox="1"/>
          <p:nvPr/>
        </p:nvSpPr>
        <p:spPr>
          <a:xfrm>
            <a:off x="77303" y="4682433"/>
            <a:ext cx="4870176" cy="141523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defTabSz="914400">
              <a:defRPr b="1" sz="1800">
                <a:solidFill>
                  <a:srgbClr val="322F31"/>
                </a:solidFill>
                <a:latin typeface="Times New Roman"/>
                <a:ea typeface="Times New Roman"/>
                <a:cs typeface="Times New Roman"/>
                <a:sym typeface="Times New Roman"/>
              </a:defRPr>
            </a:pPr>
            <a:r>
              <a:t>eRHIC has a large kinematic coverage for </a:t>
            </a:r>
            <a:endParaRPr>
              <a:latin typeface="Comic Sans MS"/>
              <a:ea typeface="Comic Sans MS"/>
              <a:cs typeface="Comic Sans MS"/>
              <a:sym typeface="Comic Sans MS"/>
            </a:endParaRPr>
          </a:p>
          <a:p>
            <a:pPr defTabSz="914400">
              <a:defRPr b="1" sz="1800">
                <a:solidFill>
                  <a:srgbClr val="322F31"/>
                </a:solidFill>
                <a:latin typeface="Times New Roman"/>
                <a:ea typeface="Times New Roman"/>
                <a:cs typeface="Times New Roman"/>
                <a:sym typeface="Times New Roman"/>
              </a:defRPr>
            </a:pPr>
            <a:r>
              <a:t>charge current events (    )</a:t>
            </a:r>
            <a:endParaRPr>
              <a:latin typeface="Comic Sans MS"/>
              <a:ea typeface="Comic Sans MS"/>
              <a:cs typeface="Comic Sans MS"/>
              <a:sym typeface="Comic Sans MS"/>
            </a:endParaRPr>
          </a:p>
          <a:p>
            <a:pPr defTabSz="914400">
              <a:defRPr b="1" sz="1800">
                <a:solidFill>
                  <a:srgbClr val="322F31"/>
                </a:solidFill>
                <a:latin typeface="Times New Roman"/>
                <a:ea typeface="Times New Roman"/>
                <a:cs typeface="Times New Roman"/>
                <a:sym typeface="Times New Roman"/>
              </a:defRPr>
            </a:pPr>
            <a:r>
              <a:t>The larger cross section at higher √s does</a:t>
            </a:r>
            <a:endParaRPr>
              <a:latin typeface="Comic Sans MS"/>
              <a:ea typeface="Comic Sans MS"/>
              <a:cs typeface="Comic Sans MS"/>
              <a:sym typeface="Comic Sans MS"/>
            </a:endParaRPr>
          </a:p>
          <a:p>
            <a:pPr defTabSz="914400">
              <a:defRPr b="1" sz="1800">
                <a:solidFill>
                  <a:srgbClr val="322F31"/>
                </a:solidFill>
                <a:latin typeface="Times New Roman"/>
                <a:ea typeface="Times New Roman"/>
                <a:cs typeface="Times New Roman"/>
                <a:sym typeface="Times New Roman"/>
              </a:defRPr>
            </a:pPr>
            <a:r>
              <a:t>eliminate the need for luminosities &gt; 10</a:t>
            </a:r>
            <a:r>
              <a:rPr baseline="30000"/>
              <a:t>34</a:t>
            </a:r>
            <a:r>
              <a:t> cm</a:t>
            </a:r>
            <a:r>
              <a:rPr baseline="30000"/>
              <a:t>-2</a:t>
            </a:r>
            <a:r>
              <a:t>s</a:t>
            </a:r>
            <a:r>
              <a:rPr baseline="30000"/>
              <a:t>-1</a:t>
            </a:r>
            <a:r>
              <a:t> </a:t>
            </a:r>
            <a:endParaRPr>
              <a:latin typeface="Comic Sans MS"/>
              <a:ea typeface="Comic Sans MS"/>
              <a:cs typeface="Comic Sans MS"/>
              <a:sym typeface="Comic Sans MS"/>
            </a:endParaRPr>
          </a:p>
          <a:p>
            <a:pPr defTabSz="914400">
              <a:defRPr b="1" sz="1800">
                <a:solidFill>
                  <a:srgbClr val="0000FF"/>
                </a:solidFill>
                <a:latin typeface="Times New Roman"/>
                <a:ea typeface="Times New Roman"/>
                <a:cs typeface="Times New Roman"/>
                <a:sym typeface="Times New Roman"/>
              </a:defRPr>
            </a:pPr>
            <a:r>
              <a:rPr b="0">
                <a:latin typeface="Wingdings"/>
                <a:ea typeface="Wingdings"/>
                <a:cs typeface="Wingdings"/>
                <a:sym typeface="Wingdings"/>
              </a:rPr>
              <a:t></a:t>
            </a:r>
            <a:r>
              <a:rPr>
                <a:solidFill>
                  <a:srgbClr val="322F31"/>
                </a:solidFill>
              </a:rPr>
              <a:t> Different for JLEIC</a:t>
            </a:r>
          </a:p>
        </p:txBody>
      </p:sp>
      <p:sp>
        <p:nvSpPr>
          <p:cNvPr id="951" name="Observables: Charge Current in ep and eA"/>
          <p:cNvSpPr txBox="1"/>
          <p:nvPr>
            <p:ph type="title"/>
          </p:nvPr>
        </p:nvSpPr>
        <p:spPr>
          <a:prstGeom prst="rect">
            <a:avLst/>
          </a:prstGeom>
        </p:spPr>
        <p:txBody>
          <a:bodyPr/>
          <a:lstStyle/>
          <a:p>
            <a:pPr/>
            <a:r>
              <a:t>Observables: Charge Current in ep and eA</a:t>
            </a:r>
          </a:p>
        </p:txBody>
      </p:sp>
      <p:sp>
        <p:nvSpPr>
          <p:cNvPr id="952" name="Body"/>
          <p:cNvSpPr txBox="1"/>
          <p:nvPr>
            <p:ph type="body" idx="1"/>
          </p:nvPr>
        </p:nvSpPr>
        <p:spPr>
          <a:prstGeom prst="rect">
            <a:avLst/>
          </a:prstGeom>
        </p:spPr>
        <p:txBody>
          <a:bodyPr/>
          <a:lstStyle/>
          <a:p>
            <a:pPr/>
          </a:p>
        </p:txBody>
      </p:sp>
      <p:sp>
        <p:nvSpPr>
          <p:cNvPr id="95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pic>
        <p:nvPicPr>
          <p:cNvPr id="954" name="image76.pdf" descr="image76.pdf"/>
          <p:cNvPicPr>
            <a:picLocks noChangeAspect="1"/>
          </p:cNvPicPr>
          <p:nvPr/>
        </p:nvPicPr>
        <p:blipFill>
          <a:blip r:embed="rId2">
            <a:extLst/>
          </a:blip>
          <a:srcRect l="0" t="9373" r="6280" b="3191"/>
          <a:stretch>
            <a:fillRect/>
          </a:stretch>
        </p:blipFill>
        <p:spPr>
          <a:xfrm>
            <a:off x="100639" y="1155261"/>
            <a:ext cx="4924510" cy="3445821"/>
          </a:xfrm>
          <a:prstGeom prst="rect">
            <a:avLst/>
          </a:prstGeom>
          <a:ln w="12700">
            <a:miter lim="400000"/>
          </a:ln>
        </p:spPr>
      </p:pic>
      <p:pic>
        <p:nvPicPr>
          <p:cNvPr id="955" name="image77.pdf" descr="image77.pdf"/>
          <p:cNvPicPr>
            <a:picLocks noChangeAspect="1"/>
          </p:cNvPicPr>
          <p:nvPr/>
        </p:nvPicPr>
        <p:blipFill>
          <a:blip r:embed="rId3">
            <a:extLst/>
          </a:blip>
          <a:srcRect l="3869" t="8661" r="8929" b="1755"/>
          <a:stretch>
            <a:fillRect/>
          </a:stretch>
        </p:blipFill>
        <p:spPr>
          <a:xfrm>
            <a:off x="4991651" y="2352264"/>
            <a:ext cx="3953653" cy="4061605"/>
          </a:xfrm>
          <a:prstGeom prst="rect">
            <a:avLst/>
          </a:prstGeom>
          <a:ln w="12700">
            <a:miter lim="400000"/>
          </a:ln>
        </p:spPr>
      </p:pic>
      <p:sp>
        <p:nvSpPr>
          <p:cNvPr id="956" name="W-exchange: direct access to the quark flavor…"/>
          <p:cNvSpPr txBox="1"/>
          <p:nvPr/>
        </p:nvSpPr>
        <p:spPr>
          <a:xfrm>
            <a:off x="165652" y="541136"/>
            <a:ext cx="4713087" cy="61513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defTabSz="914400">
              <a:defRPr b="1" sz="1800">
                <a:solidFill>
                  <a:srgbClr val="322F31"/>
                </a:solidFill>
                <a:latin typeface="Times New Roman"/>
                <a:ea typeface="Times New Roman"/>
                <a:cs typeface="Times New Roman"/>
                <a:sym typeface="Times New Roman"/>
              </a:defRPr>
            </a:pPr>
            <a:r>
              <a:t>W-exchange: direct access to the quark flavor </a:t>
            </a:r>
            <a:endParaRPr>
              <a:latin typeface="Comic Sans MS"/>
              <a:ea typeface="Comic Sans MS"/>
              <a:cs typeface="Comic Sans MS"/>
              <a:sym typeface="Comic Sans MS"/>
            </a:endParaRPr>
          </a:p>
          <a:p>
            <a:pPr defTabSz="914400">
              <a:defRPr b="1" sz="1800">
                <a:solidFill>
                  <a:srgbClr val="0000FF"/>
                </a:solidFill>
                <a:latin typeface="Times New Roman"/>
                <a:ea typeface="Times New Roman"/>
                <a:cs typeface="Times New Roman"/>
                <a:sym typeface="Times New Roman"/>
              </a:defRPr>
            </a:pPr>
            <a:r>
              <a:rPr b="0">
                <a:latin typeface="Wingdings"/>
                <a:ea typeface="Wingdings"/>
                <a:cs typeface="Wingdings"/>
                <a:sym typeface="Wingdings"/>
              </a:rPr>
              <a:t></a:t>
            </a:r>
            <a:r>
              <a:rPr>
                <a:solidFill>
                  <a:srgbClr val="322F31"/>
                </a:solidFill>
              </a:rPr>
              <a:t> without the complication of  fragmentation</a:t>
            </a:r>
          </a:p>
        </p:txBody>
      </p:sp>
      <p:sp>
        <p:nvSpPr>
          <p:cNvPr id="957" name="Oval"/>
          <p:cNvSpPr/>
          <p:nvPr/>
        </p:nvSpPr>
        <p:spPr>
          <a:xfrm>
            <a:off x="2440615" y="5091043"/>
            <a:ext cx="154611" cy="143567"/>
          </a:xfrm>
          <a:prstGeom prst="ellipse">
            <a:avLst/>
          </a:prstGeom>
          <a:ln w="19050">
            <a:solidFill>
              <a:srgbClr val="FF0000"/>
            </a:solidFill>
          </a:ln>
        </p:spPr>
        <p:txBody>
          <a:bodyPr lIns="45719" rIns="45719"/>
          <a:lstStyle/>
          <a:p>
            <a:pPr defTabSz="914400">
              <a:defRPr sz="2800">
                <a:solidFill>
                  <a:srgbClr val="322F31"/>
                </a:solidFill>
                <a:latin typeface="+mn-lt"/>
                <a:ea typeface="+mn-ea"/>
                <a:cs typeface="+mn-cs"/>
                <a:sym typeface="Arial"/>
              </a:defRPr>
            </a:pPr>
          </a:p>
        </p:txBody>
      </p:sp>
      <p:pic>
        <p:nvPicPr>
          <p:cNvPr id="958" name="Elektron-Proton-Kollision_DIS_neutral_und_geladen_RGB_EN.jpg" descr="Elektron-Proton-Kollision_DIS_neutral_und_geladen_RGB_EN.jpg"/>
          <p:cNvPicPr>
            <a:picLocks noChangeAspect="1"/>
          </p:cNvPicPr>
          <p:nvPr/>
        </p:nvPicPr>
        <p:blipFill>
          <a:blip r:embed="rId4">
            <a:extLst/>
          </a:blip>
          <a:srcRect l="3833" t="49849" r="8882" b="10647"/>
          <a:stretch>
            <a:fillRect/>
          </a:stretch>
        </p:blipFill>
        <p:spPr>
          <a:xfrm>
            <a:off x="5626099" y="622300"/>
            <a:ext cx="3073401" cy="1744362"/>
          </a:xfrm>
          <a:prstGeom prst="rect">
            <a:avLst/>
          </a:prstGeom>
          <a:ln w="12700">
            <a:miter lim="400000"/>
          </a:ln>
        </p:spPr>
      </p:pic>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sp>
        <p:nvSpPr>
          <p:cNvPr id="961" name="ep…"/>
          <p:cNvSpPr txBox="1"/>
          <p:nvPr/>
        </p:nvSpPr>
        <p:spPr>
          <a:xfrm>
            <a:off x="1208929" y="1449362"/>
            <a:ext cx="2225229" cy="322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6800"/>
            </a:pPr>
            <a:r>
              <a:t>ep</a:t>
            </a:r>
          </a:p>
          <a:p>
            <a:pPr>
              <a:defRPr b="1" sz="6800"/>
            </a:pPr>
            <a:r>
              <a:t>Spin</a:t>
            </a:r>
          </a:p>
        </p:txBody>
      </p:sp>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3"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964" name="EIC: Longitudinal Spin of the Proton (I)"/>
          <p:cNvSpPr txBox="1"/>
          <p:nvPr>
            <p:ph type="title"/>
          </p:nvPr>
        </p:nvSpPr>
        <p:spPr>
          <a:prstGeom prst="rect">
            <a:avLst/>
          </a:prstGeom>
        </p:spPr>
        <p:txBody>
          <a:bodyPr/>
          <a:lstStyle>
            <a:lvl1pPr>
              <a:defRPr sz="3600"/>
            </a:lvl1pPr>
          </a:lstStyle>
          <a:p>
            <a:pPr/>
            <a:r>
              <a:t>EIC: Longitudinal Spin of the Proton (I)</a:t>
            </a:r>
          </a:p>
        </p:txBody>
      </p:sp>
      <p:sp>
        <p:nvSpPr>
          <p:cNvPr id="96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pic>
        <p:nvPicPr>
          <p:cNvPr id="966" name="Image" descr="Image"/>
          <p:cNvPicPr>
            <a:picLocks noChangeAspect="1"/>
          </p:cNvPicPr>
          <p:nvPr/>
        </p:nvPicPr>
        <p:blipFill>
          <a:blip r:embed="rId3">
            <a:extLst/>
          </a:blip>
          <a:stretch>
            <a:fillRect/>
          </a:stretch>
        </p:blipFill>
        <p:spPr>
          <a:xfrm>
            <a:off x="3629256" y="859348"/>
            <a:ext cx="5407275" cy="821579"/>
          </a:xfrm>
          <a:prstGeom prst="rect">
            <a:avLst/>
          </a:prstGeom>
          <a:ln w="12700"/>
        </p:spPr>
      </p:pic>
      <p:sp>
        <p:nvSpPr>
          <p:cNvPr id="967" name="Inclusive Measurement:…"/>
          <p:cNvSpPr txBox="1"/>
          <p:nvPr/>
        </p:nvSpPr>
        <p:spPr>
          <a:xfrm>
            <a:off x="82868" y="868723"/>
            <a:ext cx="3458330" cy="8028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0639" marR="40639" defTabSz="914400">
              <a:defRPr sz="2400">
                <a:uFill>
                  <a:solidFill>
                    <a:srgbClr val="000000"/>
                  </a:solidFill>
                </a:uFill>
                <a:latin typeface="+mn-lt"/>
                <a:ea typeface="+mn-ea"/>
                <a:cs typeface="+mn-cs"/>
                <a:sym typeface="Arial"/>
              </a:defRPr>
            </a:pPr>
            <a:r>
              <a:t>Inclusive Measurement:</a:t>
            </a:r>
          </a:p>
          <a:p>
            <a:pPr marL="40639" marR="40639" defTabSz="914400">
              <a:defRPr sz="2400">
                <a:uFill>
                  <a:solidFill>
                    <a:srgbClr val="000000"/>
                  </a:solidFill>
                </a:uFill>
                <a:latin typeface="+mn-lt"/>
                <a:ea typeface="+mn-ea"/>
                <a:cs typeface="+mn-cs"/>
                <a:sym typeface="Arial"/>
              </a:defRPr>
            </a:pPr>
            <a:r>
              <a:t>e+p → e′+X</a:t>
            </a:r>
          </a:p>
        </p:txBody>
      </p:sp>
      <p:grpSp>
        <p:nvGrpSpPr>
          <p:cNvPr id="970" name="Group"/>
          <p:cNvGrpSpPr/>
          <p:nvPr/>
        </p:nvGrpSpPr>
        <p:grpSpPr>
          <a:xfrm>
            <a:off x="117592" y="1824441"/>
            <a:ext cx="8370406" cy="944120"/>
            <a:chOff x="0" y="0"/>
            <a:chExt cx="8370404" cy="944119"/>
          </a:xfrm>
        </p:grpSpPr>
        <p:pic>
          <p:nvPicPr>
            <p:cNvPr id="968" name="Image" descr="Image"/>
            <p:cNvPicPr>
              <a:picLocks noChangeAspect="1"/>
            </p:cNvPicPr>
            <p:nvPr/>
          </p:nvPicPr>
          <p:blipFill>
            <a:blip r:embed="rId4">
              <a:extLst/>
            </a:blip>
            <a:stretch>
              <a:fillRect/>
            </a:stretch>
          </p:blipFill>
          <p:spPr>
            <a:xfrm>
              <a:off x="2269806" y="0"/>
              <a:ext cx="6100599" cy="944120"/>
            </a:xfrm>
            <a:prstGeom prst="rect">
              <a:avLst/>
            </a:prstGeom>
            <a:ln w="12700" cap="flat">
              <a:noFill/>
              <a:round/>
            </a:ln>
            <a:effectLst/>
          </p:spPr>
        </p:pic>
        <p:sp>
          <p:nvSpPr>
            <p:cNvPr id="969" name="Leading Order:"/>
            <p:cNvSpPr txBox="1"/>
            <p:nvPr/>
          </p:nvSpPr>
          <p:spPr>
            <a:xfrm>
              <a:off x="0" y="248445"/>
              <a:ext cx="2188230" cy="4472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defRPr sz="2400">
                  <a:solidFill>
                    <a:srgbClr val="021EAA"/>
                  </a:solidFill>
                  <a:uFill>
                    <a:solidFill>
                      <a:srgbClr val="000000"/>
                    </a:solidFill>
                  </a:uFill>
                  <a:latin typeface="+mn-lt"/>
                  <a:ea typeface="+mn-ea"/>
                  <a:cs typeface="+mn-cs"/>
                  <a:sym typeface="Arial"/>
                </a:defRPr>
              </a:lvl1pPr>
            </a:lstStyle>
            <a:p>
              <a:pPr/>
              <a:r>
                <a:t>Leading Order:</a:t>
              </a:r>
            </a:p>
          </p:txBody>
        </p:sp>
      </p:grpSp>
      <p:grpSp>
        <p:nvGrpSpPr>
          <p:cNvPr id="974" name="Group"/>
          <p:cNvGrpSpPr/>
          <p:nvPr/>
        </p:nvGrpSpPr>
        <p:grpSpPr>
          <a:xfrm>
            <a:off x="282545" y="3589053"/>
            <a:ext cx="7279085" cy="674490"/>
            <a:chOff x="0" y="0"/>
            <a:chExt cx="7279084" cy="674489"/>
          </a:xfrm>
        </p:grpSpPr>
        <p:pic>
          <p:nvPicPr>
            <p:cNvPr id="971" name="Image" descr="Image"/>
            <p:cNvPicPr>
              <a:picLocks noChangeAspect="1"/>
            </p:cNvPicPr>
            <p:nvPr/>
          </p:nvPicPr>
          <p:blipFill>
            <a:blip r:embed="rId5">
              <a:extLst/>
            </a:blip>
            <a:stretch>
              <a:fillRect/>
            </a:stretch>
          </p:blipFill>
          <p:spPr>
            <a:xfrm>
              <a:off x="2358206" y="0"/>
              <a:ext cx="2697957" cy="674490"/>
            </a:xfrm>
            <a:prstGeom prst="rect">
              <a:avLst/>
            </a:prstGeom>
            <a:ln w="12700" cap="flat">
              <a:noFill/>
              <a:round/>
            </a:ln>
            <a:effectLst/>
          </p:spPr>
        </p:pic>
        <p:sp>
          <p:nvSpPr>
            <p:cNvPr id="972" name="Higher Order:"/>
            <p:cNvSpPr txBox="1"/>
            <p:nvPr/>
          </p:nvSpPr>
          <p:spPr>
            <a:xfrm>
              <a:off x="0" y="113630"/>
              <a:ext cx="2001302" cy="4472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defRPr sz="2400">
                  <a:solidFill>
                    <a:srgbClr val="021EAA"/>
                  </a:solidFill>
                  <a:uFill>
                    <a:solidFill>
                      <a:srgbClr val="000000"/>
                    </a:solidFill>
                  </a:uFill>
                  <a:latin typeface="+mn-lt"/>
                  <a:ea typeface="+mn-ea"/>
                  <a:cs typeface="+mn-cs"/>
                  <a:sym typeface="Arial"/>
                </a:defRPr>
              </a:lvl1pPr>
            </a:lstStyle>
            <a:p>
              <a:pPr/>
              <a:r>
                <a:t>Higher Order:</a:t>
              </a:r>
            </a:p>
          </p:txBody>
        </p:sp>
        <p:sp>
          <p:nvSpPr>
            <p:cNvPr id="973" name="(Gluon Spin)"/>
            <p:cNvSpPr txBox="1"/>
            <p:nvPr/>
          </p:nvSpPr>
          <p:spPr>
            <a:xfrm>
              <a:off x="5413067" y="113630"/>
              <a:ext cx="1866018" cy="4472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defRPr sz="2400">
                  <a:uFill>
                    <a:solidFill>
                      <a:srgbClr val="000000"/>
                    </a:solidFill>
                  </a:uFill>
                  <a:latin typeface="+mn-lt"/>
                  <a:ea typeface="+mn-ea"/>
                  <a:cs typeface="+mn-cs"/>
                  <a:sym typeface="Arial"/>
                </a:defRPr>
              </a:lvl1pPr>
            </a:lstStyle>
            <a:p>
              <a:pPr/>
              <a:r>
                <a:t>(Gluon Spin)</a:t>
              </a:r>
            </a:p>
          </p:txBody>
        </p:sp>
      </p:grpSp>
      <p:grpSp>
        <p:nvGrpSpPr>
          <p:cNvPr id="977" name="Group"/>
          <p:cNvGrpSpPr/>
          <p:nvPr/>
        </p:nvGrpSpPr>
        <p:grpSpPr>
          <a:xfrm>
            <a:off x="2542414" y="2577212"/>
            <a:ext cx="5943344" cy="770779"/>
            <a:chOff x="0" y="0"/>
            <a:chExt cx="5943342" cy="770777"/>
          </a:xfrm>
        </p:grpSpPr>
        <p:sp>
          <p:nvSpPr>
            <p:cNvPr id="975" name="(Quark Spin)"/>
            <p:cNvSpPr txBox="1"/>
            <p:nvPr/>
          </p:nvSpPr>
          <p:spPr>
            <a:xfrm>
              <a:off x="3866562" y="175601"/>
              <a:ext cx="2076781" cy="4195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40639" marR="40639" defTabSz="914400">
                <a:defRPr sz="2400">
                  <a:uFill>
                    <a:solidFill>
                      <a:srgbClr val="000000"/>
                    </a:solidFill>
                  </a:uFill>
                  <a:latin typeface="+mn-lt"/>
                  <a:ea typeface="+mn-ea"/>
                  <a:cs typeface="+mn-cs"/>
                  <a:sym typeface="Arial"/>
                </a:defRPr>
              </a:lvl1pPr>
            </a:lstStyle>
            <a:p>
              <a:pPr/>
              <a:r>
                <a:t>(Quark Spin)</a:t>
              </a:r>
            </a:p>
          </p:txBody>
        </p:sp>
        <p:pic>
          <p:nvPicPr>
            <p:cNvPr id="976" name="Image" descr="Image"/>
            <p:cNvPicPr>
              <a:picLocks noChangeAspect="1"/>
            </p:cNvPicPr>
            <p:nvPr/>
          </p:nvPicPr>
          <p:blipFill>
            <a:blip r:embed="rId6">
              <a:extLst/>
            </a:blip>
            <a:stretch>
              <a:fillRect/>
            </a:stretch>
          </p:blipFill>
          <p:spPr>
            <a:xfrm>
              <a:off x="0" y="0"/>
              <a:ext cx="3622656" cy="770778"/>
            </a:xfrm>
            <a:prstGeom prst="rect">
              <a:avLst/>
            </a:prstGeom>
            <a:ln w="12700" cap="flat">
              <a:noFill/>
              <a:round/>
            </a:ln>
            <a:effectLst/>
          </p:spPr>
        </p:pic>
      </p:grpSp>
      <p:pic>
        <p:nvPicPr>
          <p:cNvPr id="978" name="a.pdf" descr="a.pdf"/>
          <p:cNvPicPr>
            <a:picLocks noChangeAspect="1"/>
          </p:cNvPicPr>
          <p:nvPr/>
        </p:nvPicPr>
        <p:blipFill>
          <a:blip r:embed="rId7">
            <a:extLst/>
          </a:blip>
          <a:stretch>
            <a:fillRect/>
          </a:stretch>
        </p:blipFill>
        <p:spPr>
          <a:xfrm>
            <a:off x="84592" y="2461011"/>
            <a:ext cx="2917510" cy="2805044"/>
          </a:xfrm>
          <a:prstGeom prst="rect">
            <a:avLst/>
          </a:prstGeom>
          <a:ln w="12700"/>
        </p:spPr>
      </p:pic>
      <p:pic>
        <p:nvPicPr>
          <p:cNvPr id="979" name="d.pdf" descr="d.pdf"/>
          <p:cNvPicPr>
            <a:picLocks noChangeAspect="1"/>
          </p:cNvPicPr>
          <p:nvPr/>
        </p:nvPicPr>
        <p:blipFill>
          <a:blip r:embed="rId8">
            <a:extLst/>
          </a:blip>
          <a:stretch>
            <a:fillRect/>
          </a:stretch>
        </p:blipFill>
        <p:spPr>
          <a:xfrm>
            <a:off x="84592" y="2461011"/>
            <a:ext cx="2917510" cy="2805044"/>
          </a:xfrm>
          <a:prstGeom prst="rect">
            <a:avLst/>
          </a:prstGeom>
          <a:ln w="12700"/>
        </p:spPr>
      </p:pic>
      <p:pic>
        <p:nvPicPr>
          <p:cNvPr id="980" name="1.pdf" descr="1.pdf"/>
          <p:cNvPicPr>
            <a:picLocks noChangeAspect="1"/>
          </p:cNvPicPr>
          <p:nvPr/>
        </p:nvPicPr>
        <p:blipFill>
          <a:blip r:embed="rId9">
            <a:extLst/>
          </a:blip>
          <a:stretch>
            <a:fillRect/>
          </a:stretch>
        </p:blipFill>
        <p:spPr>
          <a:xfrm>
            <a:off x="3099399" y="477680"/>
            <a:ext cx="2903497" cy="4785665"/>
          </a:xfrm>
          <a:prstGeom prst="rect">
            <a:avLst/>
          </a:prstGeom>
          <a:ln w="12700"/>
        </p:spPr>
      </p:pic>
      <p:pic>
        <p:nvPicPr>
          <p:cNvPr id="981" name="4.pdf" descr="4.pdf"/>
          <p:cNvPicPr>
            <a:picLocks noChangeAspect="1"/>
          </p:cNvPicPr>
          <p:nvPr/>
        </p:nvPicPr>
        <p:blipFill>
          <a:blip r:embed="rId10">
            <a:extLst/>
          </a:blip>
          <a:stretch>
            <a:fillRect/>
          </a:stretch>
        </p:blipFill>
        <p:spPr>
          <a:xfrm>
            <a:off x="3099399" y="477680"/>
            <a:ext cx="2903497" cy="4785665"/>
          </a:xfrm>
          <a:prstGeom prst="rect">
            <a:avLst/>
          </a:prstGeom>
          <a:ln w="12700"/>
        </p:spPr>
      </p:pic>
      <p:pic>
        <p:nvPicPr>
          <p:cNvPr id="982" name="0000.pdf" descr="0000.pdf"/>
          <p:cNvPicPr>
            <a:picLocks noChangeAspect="1"/>
          </p:cNvPicPr>
          <p:nvPr/>
        </p:nvPicPr>
        <p:blipFill>
          <a:blip r:embed="rId11">
            <a:extLst/>
          </a:blip>
          <a:stretch>
            <a:fillRect/>
          </a:stretch>
        </p:blipFill>
        <p:spPr>
          <a:xfrm>
            <a:off x="6112893" y="1353272"/>
            <a:ext cx="2910573" cy="3912603"/>
          </a:xfrm>
          <a:prstGeom prst="rect">
            <a:avLst/>
          </a:prstGeom>
          <a:ln w="12700"/>
        </p:spPr>
      </p:pic>
      <p:sp>
        <p:nvSpPr>
          <p:cNvPr id="983" name="For ∫Ldt = 10 fb-1 and 70% polarization…"/>
          <p:cNvSpPr txBox="1"/>
          <p:nvPr/>
        </p:nvSpPr>
        <p:spPr>
          <a:xfrm>
            <a:off x="328776" y="5352749"/>
            <a:ext cx="8615373" cy="111648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0639" marR="40639" defTabSz="914400">
              <a:defRPr sz="2200">
                <a:uFill>
                  <a:solidFill>
                    <a:srgbClr val="000000"/>
                  </a:solidFill>
                </a:uFill>
                <a:latin typeface="+mn-lt"/>
                <a:ea typeface="+mn-ea"/>
                <a:cs typeface="+mn-cs"/>
                <a:sym typeface="Arial"/>
              </a:defRPr>
            </a:pPr>
            <a:r>
              <a:t>For ∫</a:t>
            </a:r>
            <a:r>
              <a:rPr>
                <a:latin typeface="Lucida Calligraphy"/>
                <a:ea typeface="Lucida Calligraphy"/>
                <a:cs typeface="Lucida Calligraphy"/>
                <a:sym typeface="Lucida Calligraphy"/>
              </a:rPr>
              <a:t>L</a:t>
            </a:r>
            <a:r>
              <a:t>dt = 10 fb</a:t>
            </a:r>
            <a:r>
              <a:rPr baseline="31999"/>
              <a:t>-1</a:t>
            </a:r>
            <a:r>
              <a:t> and 70% polarization</a:t>
            </a:r>
          </a:p>
          <a:p>
            <a:pPr marL="40639" marR="40639" defTabSz="914400">
              <a:defRPr sz="2200">
                <a:solidFill>
                  <a:srgbClr val="008BFF"/>
                </a:solidFill>
                <a:uFill>
                  <a:solidFill>
                    <a:srgbClr val="000000"/>
                  </a:solidFill>
                </a:uFill>
                <a:latin typeface="+mn-lt"/>
                <a:ea typeface="+mn-ea"/>
                <a:cs typeface="+mn-cs"/>
                <a:sym typeface="Arial"/>
              </a:defRPr>
            </a:pPr>
            <a:r>
              <a:t>Current knowledge (DSSV): uses strong theoretical constraints</a:t>
            </a:r>
          </a:p>
          <a:p>
            <a:pPr marL="40639" marR="40639" defTabSz="914400">
              <a:defRPr sz="2200">
                <a:solidFill>
                  <a:srgbClr val="021EAA"/>
                </a:solidFill>
                <a:uFill>
                  <a:solidFill>
                    <a:srgbClr val="000000"/>
                  </a:solidFill>
                </a:uFill>
                <a:latin typeface="+mn-lt"/>
                <a:ea typeface="+mn-ea"/>
                <a:cs typeface="+mn-cs"/>
                <a:sym typeface="Arial"/>
              </a:defRPr>
            </a:pPr>
            <a:r>
              <a:t>EIC projections do not  </a:t>
            </a:r>
            <a:r>
              <a:rPr>
                <a:latin typeface="Symbol"/>
                <a:ea typeface="Symbol"/>
                <a:cs typeface="Symbol"/>
                <a:sym typeface="Symbol"/>
              </a:rPr>
              <a:t>Þ</a:t>
            </a:r>
            <a:r>
              <a:t> test w/o assumptions</a:t>
            </a:r>
          </a:p>
        </p:txBody>
      </p:sp>
      <p:sp>
        <p:nvSpPr>
          <p:cNvPr id="984" name="Quark Spin"/>
          <p:cNvSpPr txBox="1"/>
          <p:nvPr/>
        </p:nvSpPr>
        <p:spPr>
          <a:xfrm>
            <a:off x="972191" y="1981951"/>
            <a:ext cx="1552623" cy="42266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39" marR="40639" defTabSz="914400">
              <a:defRPr sz="2200">
                <a:uFill>
                  <a:solidFill>
                    <a:srgbClr val="000000"/>
                  </a:solidFill>
                </a:uFill>
                <a:latin typeface="+mn-lt"/>
                <a:ea typeface="+mn-ea"/>
                <a:cs typeface="+mn-cs"/>
                <a:sym typeface="Arial"/>
              </a:defRPr>
            </a:lvl1pPr>
          </a:lstStyle>
          <a:p>
            <a:pPr/>
            <a:r>
              <a:t>Quark Spin</a:t>
            </a:r>
          </a:p>
        </p:txBody>
      </p:sp>
      <p:sp>
        <p:nvSpPr>
          <p:cNvPr id="985" name="Gluon Spin"/>
          <p:cNvSpPr txBox="1"/>
          <p:nvPr/>
        </p:nvSpPr>
        <p:spPr>
          <a:xfrm>
            <a:off x="3867791" y="1981951"/>
            <a:ext cx="1537343" cy="42266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39" marR="40639" defTabSz="914400">
              <a:defRPr sz="2200">
                <a:uFill>
                  <a:solidFill>
                    <a:srgbClr val="000000"/>
                  </a:solidFill>
                </a:uFill>
                <a:latin typeface="+mn-lt"/>
                <a:ea typeface="+mn-ea"/>
                <a:cs typeface="+mn-cs"/>
                <a:sym typeface="Arial"/>
              </a:defRPr>
            </a:lvl1pPr>
          </a:lstStyle>
          <a:p>
            <a:pPr/>
            <a:r>
              <a:t>Gluon Spin</a:t>
            </a:r>
          </a:p>
        </p:txBody>
      </p:sp>
      <p:sp>
        <p:nvSpPr>
          <p:cNvPr id="986" name="½-Gluon-Quark Spin"/>
          <p:cNvSpPr txBox="1"/>
          <p:nvPr/>
        </p:nvSpPr>
        <p:spPr>
          <a:xfrm>
            <a:off x="6308964" y="1981951"/>
            <a:ext cx="2717290" cy="42266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39" marR="40639" defTabSz="914400">
              <a:defRPr sz="2200">
                <a:uFill>
                  <a:solidFill>
                    <a:srgbClr val="000000"/>
                  </a:solidFill>
                </a:uFill>
                <a:latin typeface="+mn-lt"/>
                <a:ea typeface="+mn-ea"/>
                <a:cs typeface="+mn-cs"/>
                <a:sym typeface="Arial"/>
              </a:defRPr>
            </a:lvl1pPr>
          </a:lstStyle>
          <a:p>
            <a:pPr/>
            <a:r>
              <a:t>½-Gluon-Quark Spin</a:t>
            </a:r>
          </a:p>
        </p:txBody>
      </p:sp>
      <p:sp>
        <p:nvSpPr>
          <p:cNvPr id="987" name="Combining information on ∆Σ and ∆g  constrains angular momentum"/>
          <p:cNvSpPr txBox="1"/>
          <p:nvPr/>
        </p:nvSpPr>
        <p:spPr>
          <a:xfrm>
            <a:off x="948204" y="3285263"/>
            <a:ext cx="5274369" cy="7528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0639" marR="40639" defTabSz="914400">
              <a:defRPr sz="2200">
                <a:solidFill>
                  <a:srgbClr val="941100"/>
                </a:solidFill>
                <a:uFill>
                  <a:solidFill>
                    <a:srgbClr val="000000"/>
                  </a:solidFill>
                </a:uFill>
                <a:latin typeface="+mn-lt"/>
                <a:ea typeface="+mn-ea"/>
                <a:cs typeface="+mn-cs"/>
                <a:sym typeface="Arial"/>
              </a:defRPr>
            </a:lvl1pPr>
          </a:lstStyle>
          <a:p>
            <a:pPr/>
            <a:r>
              <a:t>Combining information on ∆Σ and ∆g  constrains angular momentum</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0" presetID="1" grpId="1" fill="hold">
                                  <p:stCondLst>
                                    <p:cond delay="0"/>
                                  </p:stCondLst>
                                  <p:iterate type="el" backwards="0">
                                    <p:tmAbs val="0"/>
                                  </p:iterate>
                                  <p:childTnLst>
                                    <p:set>
                                      <p:cBhvr>
                                        <p:cTn id="6" fill="hold">
                                          <p:stCondLst>
                                            <p:cond delay="0"/>
                                          </p:stCondLst>
                                        </p:cTn>
                                        <p:tgtEl>
                                          <p:spTgt spid="970"/>
                                        </p:tgtEl>
                                        <p:attrNameLst>
                                          <p:attrName>style.visibility</p:attrName>
                                        </p:attrNameLst>
                                      </p:cBhvr>
                                      <p:to>
                                        <p:strVal val="hidden"/>
                                      </p:to>
                                    </p:set>
                                  </p:childTnLst>
                                </p:cTn>
                              </p:par>
                            </p:childTnLst>
                          </p:cTn>
                        </p:par>
                        <p:par>
                          <p:cTn id="7" fill="hold">
                            <p:stCondLst>
                              <p:cond delay="0"/>
                            </p:stCondLst>
                            <p:childTnLst>
                              <p:par>
                                <p:cTn id="8" presetClass="exit" nodeType="afterEffect" presetSubtype="0" presetID="1" grpId="2" fill="hold">
                                  <p:stCondLst>
                                    <p:cond delay="0"/>
                                  </p:stCondLst>
                                  <p:iterate type="el" backwards="0">
                                    <p:tmAbs val="0"/>
                                  </p:iterate>
                                  <p:childTnLst>
                                    <p:set>
                                      <p:cBhvr>
                                        <p:cTn id="9" fill="hold">
                                          <p:stCondLst>
                                            <p:cond delay="0"/>
                                          </p:stCondLst>
                                        </p:cTn>
                                        <p:tgtEl>
                                          <p:spTgt spid="974"/>
                                        </p:tgtEl>
                                        <p:attrNameLst>
                                          <p:attrName>style.visibility</p:attrName>
                                        </p:attrNameLst>
                                      </p:cBhvr>
                                      <p:to>
                                        <p:strVal val="hidden"/>
                                      </p:to>
                                    </p:set>
                                  </p:childTnLst>
                                </p:cTn>
                              </p:par>
                            </p:childTnLst>
                          </p:cTn>
                        </p:par>
                        <p:par>
                          <p:cTn id="10" fill="hold">
                            <p:stCondLst>
                              <p:cond delay="0"/>
                            </p:stCondLst>
                            <p:childTnLst>
                              <p:par>
                                <p:cTn id="11" presetClass="exit" nodeType="afterEffect" presetSubtype="0" presetID="1" grpId="3" fill="hold">
                                  <p:stCondLst>
                                    <p:cond delay="0"/>
                                  </p:stCondLst>
                                  <p:iterate type="el" backwards="0">
                                    <p:tmAbs val="0"/>
                                  </p:iterate>
                                  <p:childTnLst>
                                    <p:set>
                                      <p:cBhvr>
                                        <p:cTn id="12" fill="hold">
                                          <p:stCondLst>
                                            <p:cond delay="0"/>
                                          </p:stCondLst>
                                        </p:cTn>
                                        <p:tgtEl>
                                          <p:spTgt spid="977"/>
                                        </p:tgtEl>
                                        <p:attrNameLst>
                                          <p:attrName>style.visibility</p:attrName>
                                        </p:attrNameLst>
                                      </p:cBhvr>
                                      <p:to>
                                        <p:strVal val="hidden"/>
                                      </p:to>
                                    </p:set>
                                  </p:childTnLst>
                                </p:cTn>
                              </p:par>
                            </p:childTnLst>
                          </p:cTn>
                        </p:par>
                        <p:par>
                          <p:cTn id="13" fill="hold">
                            <p:stCondLst>
                              <p:cond delay="0"/>
                            </p:stCondLst>
                            <p:childTnLst>
                              <p:par>
                                <p:cTn id="14" presetClass="entr" nodeType="afterEffect" presetSubtype="0" presetID="1" grpId="4" fill="hold">
                                  <p:stCondLst>
                                    <p:cond delay="0"/>
                                  </p:stCondLst>
                                  <p:iterate type="el" backwards="0">
                                    <p:tmAbs val="0"/>
                                  </p:iterate>
                                  <p:childTnLst>
                                    <p:set>
                                      <p:cBhvr>
                                        <p:cTn id="15" fill="hold"/>
                                        <p:tgtEl>
                                          <p:spTgt spid="978"/>
                                        </p:tgtEl>
                                        <p:attrNameLst>
                                          <p:attrName>style.visibility</p:attrName>
                                        </p:attrNameLst>
                                      </p:cBhvr>
                                      <p:to>
                                        <p:strVal val="visible"/>
                                      </p:to>
                                    </p:set>
                                  </p:childTnLst>
                                </p:cTn>
                              </p:par>
                            </p:childTnLst>
                          </p:cTn>
                        </p:par>
                        <p:par>
                          <p:cTn id="16" fill="hold">
                            <p:stCondLst>
                              <p:cond delay="0"/>
                            </p:stCondLst>
                            <p:childTnLst>
                              <p:par>
                                <p:cTn id="17" presetClass="entr" nodeType="afterEffect" presetSubtype="0" presetID="1" grpId="5" fill="hold">
                                  <p:stCondLst>
                                    <p:cond delay="0"/>
                                  </p:stCondLst>
                                  <p:iterate type="el" backwards="0">
                                    <p:tmAbs val="0"/>
                                  </p:iterate>
                                  <p:childTnLst>
                                    <p:set>
                                      <p:cBhvr>
                                        <p:cTn id="18" fill="hold"/>
                                        <p:tgtEl>
                                          <p:spTgt spid="98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xit" nodeType="clickEffect" presetSubtype="0" presetID="1" grpId="6" fill="hold">
                                  <p:stCondLst>
                                    <p:cond delay="0"/>
                                  </p:stCondLst>
                                  <p:iterate type="el" backwards="0">
                                    <p:tmAbs val="0"/>
                                  </p:iterate>
                                  <p:childTnLst>
                                    <p:set>
                                      <p:cBhvr>
                                        <p:cTn id="22" fill="hold">
                                          <p:stCondLst>
                                            <p:cond delay="0"/>
                                          </p:stCondLst>
                                        </p:cTn>
                                        <p:tgtEl>
                                          <p:spTgt spid="978"/>
                                        </p:tgtEl>
                                        <p:attrNameLst>
                                          <p:attrName>style.visibility</p:attrName>
                                        </p:attrNameLst>
                                      </p:cBhvr>
                                      <p:to>
                                        <p:strVal val="hidden"/>
                                      </p:to>
                                    </p:set>
                                  </p:childTnLst>
                                </p:cTn>
                              </p:par>
                            </p:childTnLst>
                          </p:cTn>
                        </p:par>
                        <p:par>
                          <p:cTn id="23" fill="hold">
                            <p:stCondLst>
                              <p:cond delay="0"/>
                            </p:stCondLst>
                            <p:childTnLst>
                              <p:par>
                                <p:cTn id="24" presetClass="entr" nodeType="afterEffect" presetSubtype="0" presetID="1" grpId="7" fill="hold">
                                  <p:stCondLst>
                                    <p:cond delay="0"/>
                                  </p:stCondLst>
                                  <p:iterate type="el" backwards="0">
                                    <p:tmAbs val="0"/>
                                  </p:iterate>
                                  <p:childTnLst>
                                    <p:set>
                                      <p:cBhvr>
                                        <p:cTn id="25" fill="hold"/>
                                        <p:tgtEl>
                                          <p:spTgt spid="97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0" presetID="1" grpId="8" fill="hold">
                                  <p:stCondLst>
                                    <p:cond delay="0"/>
                                  </p:stCondLst>
                                  <p:iterate type="el" backwards="0">
                                    <p:tmAbs val="0"/>
                                  </p:iterate>
                                  <p:childTnLst>
                                    <p:set>
                                      <p:cBhvr>
                                        <p:cTn id="29" fill="hold"/>
                                        <p:tgtEl>
                                          <p:spTgt spid="980"/>
                                        </p:tgtEl>
                                        <p:attrNameLst>
                                          <p:attrName>style.visibility</p:attrName>
                                        </p:attrNameLst>
                                      </p:cBhvr>
                                      <p:to>
                                        <p:strVal val="visible"/>
                                      </p:to>
                                    </p:set>
                                  </p:childTnLst>
                                </p:cTn>
                              </p:par>
                            </p:childTnLst>
                          </p:cTn>
                        </p:par>
                        <p:par>
                          <p:cTn id="30" fill="hold">
                            <p:stCondLst>
                              <p:cond delay="0"/>
                            </p:stCondLst>
                            <p:childTnLst>
                              <p:par>
                                <p:cTn id="31" presetClass="entr" nodeType="afterEffect" presetSubtype="0" presetID="1" grpId="9" fill="hold">
                                  <p:stCondLst>
                                    <p:cond delay="0"/>
                                  </p:stCondLst>
                                  <p:iterate type="el" backwards="0">
                                    <p:tmAbs val="0"/>
                                  </p:iterate>
                                  <p:childTnLst>
                                    <p:set>
                                      <p:cBhvr>
                                        <p:cTn id="32" fill="hold"/>
                                        <p:tgtEl>
                                          <p:spTgt spid="98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Class="exit" nodeType="clickEffect" presetSubtype="0" presetID="1" grpId="10" fill="hold">
                                  <p:stCondLst>
                                    <p:cond delay="0"/>
                                  </p:stCondLst>
                                  <p:iterate type="el" backwards="0">
                                    <p:tmAbs val="0"/>
                                  </p:iterate>
                                  <p:childTnLst>
                                    <p:set>
                                      <p:cBhvr>
                                        <p:cTn id="36" fill="hold">
                                          <p:stCondLst>
                                            <p:cond delay="0"/>
                                          </p:stCondLst>
                                        </p:cTn>
                                        <p:tgtEl>
                                          <p:spTgt spid="980"/>
                                        </p:tgtEl>
                                        <p:attrNameLst>
                                          <p:attrName>style.visibility</p:attrName>
                                        </p:attrNameLst>
                                      </p:cBhvr>
                                      <p:to>
                                        <p:strVal val="hidden"/>
                                      </p:to>
                                    </p:set>
                                  </p:childTnLst>
                                </p:cTn>
                              </p:par>
                            </p:childTnLst>
                          </p:cTn>
                        </p:par>
                        <p:par>
                          <p:cTn id="37" fill="hold">
                            <p:stCondLst>
                              <p:cond delay="0"/>
                            </p:stCondLst>
                            <p:childTnLst>
                              <p:par>
                                <p:cTn id="38" presetClass="entr" nodeType="afterEffect" presetSubtype="0" presetID="1" grpId="11" fill="hold">
                                  <p:stCondLst>
                                    <p:cond delay="0"/>
                                  </p:stCondLst>
                                  <p:iterate type="el" backwards="0">
                                    <p:tmAbs val="0"/>
                                  </p:iterate>
                                  <p:childTnLst>
                                    <p:set>
                                      <p:cBhvr>
                                        <p:cTn id="39" fill="hold"/>
                                        <p:tgtEl>
                                          <p:spTgt spid="981"/>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Class="entr" nodeType="clickEffect" presetSubtype="0" presetID="1" grpId="12" fill="hold">
                                  <p:stCondLst>
                                    <p:cond delay="0"/>
                                  </p:stCondLst>
                                  <p:iterate type="el" backwards="0">
                                    <p:tmAbs val="0"/>
                                  </p:iterate>
                                  <p:childTnLst>
                                    <p:set>
                                      <p:cBhvr>
                                        <p:cTn id="43" fill="hold"/>
                                        <p:tgtEl>
                                          <p:spTgt spid="986"/>
                                        </p:tgtEl>
                                        <p:attrNameLst>
                                          <p:attrName>style.visibility</p:attrName>
                                        </p:attrNameLst>
                                      </p:cBhvr>
                                      <p:to>
                                        <p:strVal val="visible"/>
                                      </p:to>
                                    </p:set>
                                  </p:childTnLst>
                                </p:cTn>
                              </p:par>
                            </p:childTnLst>
                          </p:cTn>
                        </p:par>
                        <p:par>
                          <p:cTn id="44" fill="hold">
                            <p:stCondLst>
                              <p:cond delay="0"/>
                            </p:stCondLst>
                            <p:childTnLst>
                              <p:par>
                                <p:cTn id="45" presetClass="entr" nodeType="afterEffect" presetSubtype="0" presetID="1" grpId="13" fill="hold">
                                  <p:stCondLst>
                                    <p:cond delay="0"/>
                                  </p:stCondLst>
                                  <p:iterate type="el" backwards="0">
                                    <p:tmAbs val="0"/>
                                  </p:iterate>
                                  <p:childTnLst>
                                    <p:set>
                                      <p:cBhvr>
                                        <p:cTn id="46" fill="hold"/>
                                        <p:tgtEl>
                                          <p:spTgt spid="982"/>
                                        </p:tgtEl>
                                        <p:attrNameLst>
                                          <p:attrName>style.visibility</p:attrName>
                                        </p:attrNameLst>
                                      </p:cBhvr>
                                      <p:to>
                                        <p:strVal val="visible"/>
                                      </p:to>
                                    </p:set>
                                  </p:childTnLst>
                                </p:cTn>
                              </p:par>
                            </p:childTnLst>
                          </p:cTn>
                        </p:par>
                        <p:par>
                          <p:cTn id="47" fill="hold">
                            <p:stCondLst>
                              <p:cond delay="0"/>
                            </p:stCondLst>
                            <p:childTnLst>
                              <p:par>
                                <p:cTn id="48" presetClass="entr" nodeType="afterEffect" presetSubtype="0" presetID="1" grpId="14" fill="hold">
                                  <p:stCondLst>
                                    <p:cond delay="0"/>
                                  </p:stCondLst>
                                  <p:iterate type="el" backwards="0">
                                    <p:tmAbs val="0"/>
                                  </p:iterate>
                                  <p:childTnLst>
                                    <p:set>
                                      <p:cBhvr>
                                        <p:cTn id="49" fill="hold"/>
                                        <p:tgtEl>
                                          <p:spTgt spid="983"/>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Class="exit" nodeType="clickEffect" presetSubtype="0" presetID="1" grpId="15" fill="hold">
                                  <p:stCondLst>
                                    <p:cond delay="0"/>
                                  </p:stCondLst>
                                  <p:iterate type="el" backwards="0">
                                    <p:tmAbs val="0"/>
                                  </p:iterate>
                                  <p:childTnLst>
                                    <p:set>
                                      <p:cBhvr>
                                        <p:cTn id="53" fill="hold">
                                          <p:stCondLst>
                                            <p:cond delay="0"/>
                                          </p:stCondLst>
                                        </p:cTn>
                                        <p:tgtEl>
                                          <p:spTgt spid="985"/>
                                        </p:tgtEl>
                                        <p:attrNameLst>
                                          <p:attrName>style.visibility</p:attrName>
                                        </p:attrNameLst>
                                      </p:cBhvr>
                                      <p:to>
                                        <p:strVal val="hidden"/>
                                      </p:to>
                                    </p:set>
                                  </p:childTnLst>
                                </p:cTn>
                              </p:par>
                            </p:childTnLst>
                          </p:cTn>
                        </p:par>
                        <p:par>
                          <p:cTn id="54" fill="hold">
                            <p:stCondLst>
                              <p:cond delay="0"/>
                            </p:stCondLst>
                            <p:childTnLst>
                              <p:par>
                                <p:cTn id="55" presetClass="exit" nodeType="afterEffect" presetSubtype="0" presetID="1" grpId="16" fill="hold">
                                  <p:stCondLst>
                                    <p:cond delay="0"/>
                                  </p:stCondLst>
                                  <p:iterate type="el" backwards="0">
                                    <p:tmAbs val="0"/>
                                  </p:iterate>
                                  <p:childTnLst>
                                    <p:set>
                                      <p:cBhvr>
                                        <p:cTn id="56" fill="hold">
                                          <p:stCondLst>
                                            <p:cond delay="0"/>
                                          </p:stCondLst>
                                        </p:cTn>
                                        <p:tgtEl>
                                          <p:spTgt spid="984"/>
                                        </p:tgtEl>
                                        <p:attrNameLst>
                                          <p:attrName>style.visibility</p:attrName>
                                        </p:attrNameLst>
                                      </p:cBhvr>
                                      <p:to>
                                        <p:strVal val="hidden"/>
                                      </p:to>
                                    </p:set>
                                  </p:childTnLst>
                                </p:cTn>
                              </p:par>
                            </p:childTnLst>
                          </p:cTn>
                        </p:par>
                        <p:par>
                          <p:cTn id="57" fill="hold">
                            <p:stCondLst>
                              <p:cond delay="0"/>
                            </p:stCondLst>
                            <p:childTnLst>
                              <p:par>
                                <p:cTn id="58" presetClass="exit" nodeType="afterEffect" presetSubtype="0" presetID="1" grpId="17" fill="hold">
                                  <p:stCondLst>
                                    <p:cond delay="0"/>
                                  </p:stCondLst>
                                  <p:iterate type="el" backwards="0">
                                    <p:tmAbs val="0"/>
                                  </p:iterate>
                                  <p:childTnLst>
                                    <p:set>
                                      <p:cBhvr>
                                        <p:cTn id="59" fill="hold">
                                          <p:stCondLst>
                                            <p:cond delay="0"/>
                                          </p:stCondLst>
                                        </p:cTn>
                                        <p:tgtEl>
                                          <p:spTgt spid="981"/>
                                        </p:tgtEl>
                                        <p:attrNameLst>
                                          <p:attrName>style.visibility</p:attrName>
                                        </p:attrNameLst>
                                      </p:cBhvr>
                                      <p:to>
                                        <p:strVal val="hidden"/>
                                      </p:to>
                                    </p:set>
                                  </p:childTnLst>
                                </p:cTn>
                              </p:par>
                            </p:childTnLst>
                          </p:cTn>
                        </p:par>
                        <p:par>
                          <p:cTn id="60" fill="hold">
                            <p:stCondLst>
                              <p:cond delay="0"/>
                            </p:stCondLst>
                            <p:childTnLst>
                              <p:par>
                                <p:cTn id="61" presetClass="exit" nodeType="afterEffect" presetSubtype="0" presetID="1" grpId="18" fill="hold">
                                  <p:stCondLst>
                                    <p:cond delay="0"/>
                                  </p:stCondLst>
                                  <p:iterate type="el" backwards="0">
                                    <p:tmAbs val="0"/>
                                  </p:iterate>
                                  <p:childTnLst>
                                    <p:set>
                                      <p:cBhvr>
                                        <p:cTn id="62" fill="hold">
                                          <p:stCondLst>
                                            <p:cond delay="0"/>
                                          </p:stCondLst>
                                        </p:cTn>
                                        <p:tgtEl>
                                          <p:spTgt spid="979"/>
                                        </p:tgtEl>
                                        <p:attrNameLst>
                                          <p:attrName>style.visibility</p:attrName>
                                        </p:attrNameLst>
                                      </p:cBhvr>
                                      <p:to>
                                        <p:strVal val="hidden"/>
                                      </p:to>
                                    </p:set>
                                  </p:childTnLst>
                                </p:cTn>
                              </p:par>
                            </p:childTnLst>
                          </p:cTn>
                        </p:par>
                        <p:par>
                          <p:cTn id="63" fill="hold">
                            <p:stCondLst>
                              <p:cond delay="0"/>
                            </p:stCondLst>
                            <p:childTnLst>
                              <p:par>
                                <p:cTn id="64" presetClass="entr" nodeType="afterEffect" presetSubtype="0" presetID="1" grpId="19" fill="hold">
                                  <p:stCondLst>
                                    <p:cond delay="0"/>
                                  </p:stCondLst>
                                  <p:iterate type="el" backwards="0">
                                    <p:tmAbs val="0"/>
                                  </p:iterate>
                                  <p:childTnLst>
                                    <p:set>
                                      <p:cBhvr>
                                        <p:cTn id="65" fill="hold"/>
                                        <p:tgtEl>
                                          <p:spTgt spid="98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86" grpId="12"/>
      <p:bldP build="whole" bldLvl="1" animBg="1" rev="0" advAuto="0" spid="979" grpId="18"/>
      <p:bldP build="whole" bldLvl="1" animBg="1" rev="0" advAuto="0" spid="987" grpId="19"/>
      <p:bldP build="whole" bldLvl="1" animBg="1" rev="0" advAuto="0" spid="985" grpId="15"/>
      <p:bldP build="whole" bldLvl="1" animBg="1" rev="0" advAuto="0" spid="984" grpId="16"/>
      <p:bldP build="whole" bldLvl="1" animBg="1" rev="0" advAuto="0" spid="981" grpId="11"/>
      <p:bldP build="whole" bldLvl="1" animBg="1" rev="0" advAuto="0" spid="970" grpId="1"/>
      <p:bldP build="whole" bldLvl="1" animBg="1" rev="0" advAuto="0" spid="978" grpId="4"/>
      <p:bldP build="whole" bldLvl="1" animBg="1" rev="0" advAuto="0" spid="980" grpId="8"/>
      <p:bldP build="whole" bldLvl="1" animBg="1" rev="0" advAuto="0" spid="978" grpId="6"/>
      <p:bldP build="whole" bldLvl="1" animBg="1" rev="0" advAuto="0" spid="980" grpId="10"/>
      <p:bldP build="whole" bldLvl="1" animBg="1" rev="0" advAuto="0" spid="983" grpId="14"/>
      <p:bldP build="whole" bldLvl="1" animBg="1" rev="0" advAuto="0" spid="982" grpId="13"/>
      <p:bldP build="whole" bldLvl="1" animBg="1" rev="0" advAuto="0" spid="981" grpId="17"/>
      <p:bldP build="whole" bldLvl="1" animBg="1" rev="0" advAuto="0" spid="984" grpId="5"/>
      <p:bldP build="whole" bldLvl="1" animBg="1" rev="0" advAuto="0" spid="977" grpId="3"/>
      <p:bldP build="whole" bldLvl="1" animBg="1" rev="0" advAuto="0" spid="974" grpId="2"/>
      <p:bldP build="whole" bldLvl="1" animBg="1" rev="0" advAuto="0" spid="979" grpId="7"/>
      <p:bldP build="whole" bldLvl="1" animBg="1" rev="0" advAuto="0" spid="985" grpId="9"/>
    </p:bldLst>
  </p:timing>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pic>
        <p:nvPicPr>
          <p:cNvPr id="992" name="image30.tif" descr="image30.tif"/>
          <p:cNvPicPr>
            <a:picLocks noChangeAspect="1"/>
          </p:cNvPicPr>
          <p:nvPr/>
        </p:nvPicPr>
        <p:blipFill>
          <a:blip r:embed="rId2">
            <a:extLst/>
          </a:blip>
          <a:srcRect l="2386" t="12544" r="12102" b="3887"/>
          <a:stretch>
            <a:fillRect/>
          </a:stretch>
        </p:blipFill>
        <p:spPr>
          <a:xfrm>
            <a:off x="1833327" y="1405358"/>
            <a:ext cx="4943846" cy="4831488"/>
          </a:xfrm>
          <a:prstGeom prst="rect">
            <a:avLst/>
          </a:prstGeom>
          <a:ln w="12700">
            <a:miter lim="400000"/>
          </a:ln>
        </p:spPr>
      </p:pic>
      <p:sp>
        <p:nvSpPr>
          <p:cNvPr id="993" name="The current knowledge about g1…"/>
          <p:cNvSpPr txBox="1"/>
          <p:nvPr/>
        </p:nvSpPr>
        <p:spPr>
          <a:xfrm>
            <a:off x="2455364" y="383822"/>
            <a:ext cx="4430111" cy="78613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defTabSz="914400">
              <a:defRPr b="1" sz="2200">
                <a:solidFill>
                  <a:srgbClr val="322F31"/>
                </a:solidFill>
                <a:latin typeface="+mn-lt"/>
                <a:ea typeface="+mn-ea"/>
                <a:cs typeface="+mn-cs"/>
                <a:sym typeface="Arial"/>
              </a:defRPr>
            </a:pPr>
            <a:r>
              <a:t>The current knowledge about </a:t>
            </a:r>
            <a:r>
              <a:rPr i="1">
                <a:solidFill>
                  <a:srgbClr val="FF0000"/>
                </a:solidFill>
              </a:rPr>
              <a:t>g</a:t>
            </a:r>
            <a:r>
              <a:rPr baseline="-21545" i="1">
                <a:solidFill>
                  <a:srgbClr val="FF0000"/>
                </a:solidFill>
              </a:rPr>
              <a:t>1</a:t>
            </a:r>
          </a:p>
          <a:p>
            <a:pPr algn="ctr" defTabSz="914400">
              <a:defRPr b="1" sz="2200">
                <a:solidFill>
                  <a:srgbClr val="322F31"/>
                </a:solidFill>
                <a:latin typeface="+mn-lt"/>
                <a:ea typeface="+mn-ea"/>
                <a:cs typeface="+mn-cs"/>
                <a:sym typeface="Arial"/>
              </a:defRPr>
            </a:pPr>
            <a:r>
              <a:t>as function of </a:t>
            </a:r>
            <a:r>
              <a:rPr i="1"/>
              <a:t>x</a:t>
            </a:r>
            <a:r>
              <a:t> at </a:t>
            </a:r>
            <a:r>
              <a:rPr i="1"/>
              <a:t>Q</a:t>
            </a:r>
            <a:r>
              <a:rPr baseline="30363" i="1"/>
              <a:t>2</a:t>
            </a:r>
            <a:r>
              <a:t>=10 GeV</a:t>
            </a:r>
            <a:r>
              <a:rPr baseline="30363"/>
              <a:t>2</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0" presetID="3" grpId="1" fill="hold">
                                  <p:stCondLst>
                                    <p:cond delay="0"/>
                                  </p:stCondLst>
                                  <p:iterate type="el" backwards="0">
                                    <p:tmAbs val="0"/>
                                  </p:iterate>
                                  <p:childTnLst>
                                    <p:set>
                                      <p:cBhvr>
                                        <p:cTn id="6" fill="hold"/>
                                        <p:tgtEl>
                                          <p:spTgt spid="993"/>
                                        </p:tgtEl>
                                        <p:attrNameLst>
                                          <p:attrName>style.visibility</p:attrName>
                                        </p:attrNameLst>
                                      </p:cBhvr>
                                      <p:to>
                                        <p:strVal val="visible"/>
                                      </p:to>
                                    </p:set>
                                    <p:animEffect filter="blinds(horizontal)" transition="in">
                                      <p:cBhvr>
                                        <p:cTn id="7" dur="500"/>
                                        <p:tgtEl>
                                          <p:spTgt spid="993"/>
                                        </p:tgtEl>
                                      </p:cBhvr>
                                    </p:animEffect>
                                  </p:childTnLst>
                                </p:cTn>
                              </p:par>
                            </p:childTnLst>
                          </p:cTn>
                        </p:par>
                        <p:par>
                          <p:cTn id="8" fill="hold">
                            <p:stCondLst>
                              <p:cond delay="500"/>
                            </p:stCondLst>
                            <p:childTnLst>
                              <p:par>
                                <p:cTn id="9" presetClass="entr" nodeType="afterEffect" presetSubtype="10" presetID="3" grpId="2" fill="hold">
                                  <p:stCondLst>
                                    <p:cond delay="0"/>
                                  </p:stCondLst>
                                  <p:iterate type="el" backwards="0">
                                    <p:tmAbs val="0"/>
                                  </p:iterate>
                                  <p:childTnLst>
                                    <p:set>
                                      <p:cBhvr>
                                        <p:cTn id="10" fill="hold"/>
                                        <p:tgtEl>
                                          <p:spTgt spid="992"/>
                                        </p:tgtEl>
                                        <p:attrNameLst>
                                          <p:attrName>style.visibility</p:attrName>
                                        </p:attrNameLst>
                                      </p:cBhvr>
                                      <p:to>
                                        <p:strVal val="visible"/>
                                      </p:to>
                                    </p:set>
                                    <p:animEffect filter="blinds(horizontal)" transition="in">
                                      <p:cBhvr>
                                        <p:cTn id="11" dur="500"/>
                                        <p:tgtEl>
                                          <p:spTgt spid="9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93" grpId="1"/>
      <p:bldP build="whole" bldLvl="1" animBg="1" rev="0" advAuto="0" spid="992" grpId="2"/>
    </p:bldLst>
  </p:timing>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5"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996" name="What we Learn from Precision Spin Measurement"/>
          <p:cNvSpPr txBox="1"/>
          <p:nvPr>
            <p:ph type="title"/>
          </p:nvPr>
        </p:nvSpPr>
        <p:spPr>
          <a:xfrm>
            <a:off x="30162" y="21778"/>
            <a:ext cx="8931276" cy="717551"/>
          </a:xfrm>
          <a:prstGeom prst="rect">
            <a:avLst/>
          </a:prstGeom>
        </p:spPr>
        <p:txBody>
          <a:bodyPr/>
          <a:lstStyle>
            <a:lvl1pPr>
              <a:defRPr sz="3100"/>
            </a:lvl1pPr>
          </a:lstStyle>
          <a:p>
            <a:pPr/>
            <a:r>
              <a:t>What we Learn from Precision Spin Measurement</a:t>
            </a:r>
          </a:p>
        </p:txBody>
      </p:sp>
      <p:sp>
        <p:nvSpPr>
          <p:cNvPr id="997" name="Quark contribution to the spin of the proton…"/>
          <p:cNvSpPr txBox="1"/>
          <p:nvPr>
            <p:ph type="body" idx="1"/>
          </p:nvPr>
        </p:nvSpPr>
        <p:spPr>
          <a:prstGeom prst="rect">
            <a:avLst/>
          </a:prstGeom>
        </p:spPr>
        <p:txBody>
          <a:bodyPr/>
          <a:lstStyle/>
          <a:p>
            <a:pPr>
              <a:defRPr sz="1800"/>
            </a:pPr>
            <a:r>
              <a:t>Quark contribution to the spin of the proton</a:t>
            </a:r>
          </a:p>
          <a:p>
            <a:pPr lvl="1">
              <a:defRPr sz="1600"/>
            </a:pPr>
            <a:r>
              <a:t>ΔΣ(x,Q2)  as function of x</a:t>
            </a:r>
          </a:p>
          <a:p>
            <a:pPr lvl="2">
              <a:defRPr sz="1400"/>
            </a:pPr>
            <a:r>
              <a:t>test if SU(3)  flavor symmetry is broken</a:t>
            </a:r>
          </a:p>
          <a:p>
            <a:pPr lvl="2">
              <a:defRPr sz="1400"/>
            </a:pPr>
            <a:r>
              <a:t>importance of sea-quark contribution to the spin of the proton</a:t>
            </a:r>
          </a:p>
          <a:p>
            <a:pPr>
              <a:defRPr sz="1800"/>
            </a:pPr>
            <a:r>
              <a:t>Why is separating the quark spin contribution into the different flavors important?</a:t>
            </a:r>
          </a:p>
          <a:p>
            <a:pPr lvl="1">
              <a:defRPr sz="1600"/>
            </a:pPr>
            <a:r>
              <a:t>understand dynamics of the quark-antiquark fluctuations </a:t>
            </a:r>
            <a:r>
              <a:rPr>
                <a:latin typeface="Symbol"/>
                <a:ea typeface="Symbol"/>
                <a:cs typeface="Symbol"/>
                <a:sym typeface="Symbol"/>
              </a:rPr>
              <a:t>Þ</a:t>
            </a:r>
            <a:r>
              <a:t> flavor asymmetry in the light quark sea in the proton</a:t>
            </a:r>
          </a:p>
          <a:p>
            <a:pPr>
              <a:defRPr sz="1800"/>
            </a:pPr>
            <a:r>
              <a:t>       unpolarized: ubar ≠ dbar         polarised case ?</a:t>
            </a:r>
          </a:p>
          <a:p>
            <a:pPr>
              <a:defRPr sz="1800"/>
            </a:pPr>
            <a:r>
              <a:t>Gluon contribution to the spin of the proton</a:t>
            </a:r>
          </a:p>
          <a:p>
            <a:pPr lvl="1">
              <a:defRPr sz="1600"/>
            </a:pPr>
            <a:r>
              <a:t>gluons dominate the unpolarized proton structure</a:t>
            </a:r>
          </a:p>
          <a:p>
            <a:pPr lvl="2">
              <a:defRPr sz="1400"/>
            </a:pPr>
            <a:r>
              <a:t>Do we see the same for the polarized proton structure</a:t>
            </a:r>
          </a:p>
          <a:p>
            <a:pPr lvl="1">
              <a:defRPr sz="1600"/>
            </a:pPr>
            <a:r>
              <a:t>significant gluon polarization at low x</a:t>
            </a:r>
          </a:p>
          <a:p>
            <a:pPr lvl="2">
              <a:defRPr sz="1400"/>
            </a:pPr>
            <a:r>
              <a:t>Sign of polarized QCD vacuum ⇒ surprise as most models predict small contribution from gluon radiation dominated x-region</a:t>
            </a:r>
          </a:p>
          <a:p>
            <a:pPr lvl="1">
              <a:defRPr sz="1600"/>
            </a:pPr>
            <a:r>
              <a:t>x-evolution of polarized gluon distribution sensitive to double logs in Q2</a:t>
            </a:r>
          </a:p>
          <a:p>
            <a:pPr lvl="2">
              <a:defRPr sz="1400"/>
            </a:pPr>
            <a:r>
              <a:t>can we see saturation effects in Δg(x,Q2)</a:t>
            </a:r>
          </a:p>
          <a:p>
            <a:pPr>
              <a:defRPr sz="1800"/>
            </a:pPr>
          </a:p>
          <a:p>
            <a:pPr>
              <a:defRPr sz="1800"/>
            </a:pPr>
            <a:r>
              <a:t>Precision measurement of gluon and and quark contribution the only possibility to pin down orbital angular momentum contribution to Jaffe &amp; Manahor spin sum rule</a:t>
            </a:r>
          </a:p>
        </p:txBody>
      </p:sp>
      <p:sp>
        <p:nvSpPr>
          <p:cNvPr id="99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0"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1001" name="EIC: Longitudinal Spin of the Proton (I)"/>
          <p:cNvSpPr txBox="1"/>
          <p:nvPr>
            <p:ph type="title"/>
          </p:nvPr>
        </p:nvSpPr>
        <p:spPr>
          <a:prstGeom prst="rect">
            <a:avLst/>
          </a:prstGeom>
        </p:spPr>
        <p:txBody>
          <a:bodyPr/>
          <a:lstStyle>
            <a:lvl1pPr>
              <a:defRPr sz="3600"/>
            </a:lvl1pPr>
          </a:lstStyle>
          <a:p>
            <a:pPr/>
            <a:r>
              <a:t>EIC: Longitudinal Spin of the Proton (I)</a:t>
            </a:r>
          </a:p>
        </p:txBody>
      </p:sp>
      <p:sp>
        <p:nvSpPr>
          <p:cNvPr id="100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pic>
        <p:nvPicPr>
          <p:cNvPr id="1003" name="Image" descr="Image"/>
          <p:cNvPicPr>
            <a:picLocks noChangeAspect="1"/>
          </p:cNvPicPr>
          <p:nvPr/>
        </p:nvPicPr>
        <p:blipFill>
          <a:blip r:embed="rId3">
            <a:extLst/>
          </a:blip>
          <a:stretch>
            <a:fillRect/>
          </a:stretch>
        </p:blipFill>
        <p:spPr>
          <a:xfrm>
            <a:off x="3629256" y="859348"/>
            <a:ext cx="5407275" cy="821579"/>
          </a:xfrm>
          <a:prstGeom prst="rect">
            <a:avLst/>
          </a:prstGeom>
          <a:ln w="12700"/>
        </p:spPr>
      </p:pic>
      <p:sp>
        <p:nvSpPr>
          <p:cNvPr id="1004" name="Inclusive Measurement:…"/>
          <p:cNvSpPr txBox="1"/>
          <p:nvPr/>
        </p:nvSpPr>
        <p:spPr>
          <a:xfrm>
            <a:off x="82868" y="868723"/>
            <a:ext cx="3458330" cy="8028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0639" marR="40639" defTabSz="914400">
              <a:defRPr sz="2400">
                <a:uFill>
                  <a:solidFill>
                    <a:srgbClr val="000000"/>
                  </a:solidFill>
                </a:uFill>
                <a:latin typeface="+mn-lt"/>
                <a:ea typeface="+mn-ea"/>
                <a:cs typeface="+mn-cs"/>
                <a:sym typeface="Arial"/>
              </a:defRPr>
            </a:pPr>
            <a:r>
              <a:t>Inclusive Measurement:</a:t>
            </a:r>
          </a:p>
          <a:p>
            <a:pPr marL="40639" marR="40639" defTabSz="914400">
              <a:defRPr sz="2400">
                <a:uFill>
                  <a:solidFill>
                    <a:srgbClr val="000000"/>
                  </a:solidFill>
                </a:uFill>
                <a:latin typeface="+mn-lt"/>
                <a:ea typeface="+mn-ea"/>
                <a:cs typeface="+mn-cs"/>
                <a:sym typeface="Arial"/>
              </a:defRPr>
            </a:pPr>
            <a:r>
              <a:t>e+p → e′+X</a:t>
            </a:r>
          </a:p>
        </p:txBody>
      </p:sp>
      <p:grpSp>
        <p:nvGrpSpPr>
          <p:cNvPr id="1007" name="Group"/>
          <p:cNvGrpSpPr/>
          <p:nvPr/>
        </p:nvGrpSpPr>
        <p:grpSpPr>
          <a:xfrm>
            <a:off x="117592" y="1824441"/>
            <a:ext cx="8370406" cy="944120"/>
            <a:chOff x="0" y="0"/>
            <a:chExt cx="8370404" cy="944119"/>
          </a:xfrm>
        </p:grpSpPr>
        <p:pic>
          <p:nvPicPr>
            <p:cNvPr id="1005" name="Image" descr="Image"/>
            <p:cNvPicPr>
              <a:picLocks noChangeAspect="1"/>
            </p:cNvPicPr>
            <p:nvPr/>
          </p:nvPicPr>
          <p:blipFill>
            <a:blip r:embed="rId4">
              <a:extLst/>
            </a:blip>
            <a:stretch>
              <a:fillRect/>
            </a:stretch>
          </p:blipFill>
          <p:spPr>
            <a:xfrm>
              <a:off x="2269806" y="0"/>
              <a:ext cx="6100599" cy="944120"/>
            </a:xfrm>
            <a:prstGeom prst="rect">
              <a:avLst/>
            </a:prstGeom>
            <a:ln w="12700" cap="flat">
              <a:noFill/>
              <a:round/>
            </a:ln>
            <a:effectLst/>
          </p:spPr>
        </p:pic>
        <p:sp>
          <p:nvSpPr>
            <p:cNvPr id="1006" name="Leading Order:"/>
            <p:cNvSpPr txBox="1"/>
            <p:nvPr/>
          </p:nvSpPr>
          <p:spPr>
            <a:xfrm>
              <a:off x="0" y="248445"/>
              <a:ext cx="2188230" cy="4472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defRPr sz="2400">
                  <a:solidFill>
                    <a:srgbClr val="021EAA"/>
                  </a:solidFill>
                  <a:uFill>
                    <a:solidFill>
                      <a:srgbClr val="000000"/>
                    </a:solidFill>
                  </a:uFill>
                  <a:latin typeface="+mn-lt"/>
                  <a:ea typeface="+mn-ea"/>
                  <a:cs typeface="+mn-cs"/>
                  <a:sym typeface="Arial"/>
                </a:defRPr>
              </a:lvl1pPr>
            </a:lstStyle>
            <a:p>
              <a:pPr/>
              <a:r>
                <a:t>Leading Order:</a:t>
              </a:r>
            </a:p>
          </p:txBody>
        </p:sp>
      </p:grpSp>
      <p:grpSp>
        <p:nvGrpSpPr>
          <p:cNvPr id="1011" name="Group"/>
          <p:cNvGrpSpPr/>
          <p:nvPr/>
        </p:nvGrpSpPr>
        <p:grpSpPr>
          <a:xfrm>
            <a:off x="282545" y="3589053"/>
            <a:ext cx="7279085" cy="674490"/>
            <a:chOff x="0" y="0"/>
            <a:chExt cx="7279084" cy="674489"/>
          </a:xfrm>
        </p:grpSpPr>
        <p:pic>
          <p:nvPicPr>
            <p:cNvPr id="1008" name="Image" descr="Image"/>
            <p:cNvPicPr>
              <a:picLocks noChangeAspect="1"/>
            </p:cNvPicPr>
            <p:nvPr/>
          </p:nvPicPr>
          <p:blipFill>
            <a:blip r:embed="rId5">
              <a:extLst/>
            </a:blip>
            <a:stretch>
              <a:fillRect/>
            </a:stretch>
          </p:blipFill>
          <p:spPr>
            <a:xfrm>
              <a:off x="2358206" y="0"/>
              <a:ext cx="2697957" cy="674490"/>
            </a:xfrm>
            <a:prstGeom prst="rect">
              <a:avLst/>
            </a:prstGeom>
            <a:ln w="12700" cap="flat">
              <a:noFill/>
              <a:round/>
            </a:ln>
            <a:effectLst/>
          </p:spPr>
        </p:pic>
        <p:sp>
          <p:nvSpPr>
            <p:cNvPr id="1009" name="Higher Order:"/>
            <p:cNvSpPr txBox="1"/>
            <p:nvPr/>
          </p:nvSpPr>
          <p:spPr>
            <a:xfrm>
              <a:off x="0" y="113630"/>
              <a:ext cx="2001302" cy="4472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defRPr sz="2400">
                  <a:solidFill>
                    <a:srgbClr val="021EAA"/>
                  </a:solidFill>
                  <a:uFill>
                    <a:solidFill>
                      <a:srgbClr val="000000"/>
                    </a:solidFill>
                  </a:uFill>
                  <a:latin typeface="+mn-lt"/>
                  <a:ea typeface="+mn-ea"/>
                  <a:cs typeface="+mn-cs"/>
                  <a:sym typeface="Arial"/>
                </a:defRPr>
              </a:lvl1pPr>
            </a:lstStyle>
            <a:p>
              <a:pPr/>
              <a:r>
                <a:t>Higher Order:</a:t>
              </a:r>
            </a:p>
          </p:txBody>
        </p:sp>
        <p:sp>
          <p:nvSpPr>
            <p:cNvPr id="1010" name="(Gluon Spin)"/>
            <p:cNvSpPr txBox="1"/>
            <p:nvPr/>
          </p:nvSpPr>
          <p:spPr>
            <a:xfrm>
              <a:off x="5413067" y="113630"/>
              <a:ext cx="1866018" cy="4472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defRPr sz="2400">
                  <a:uFill>
                    <a:solidFill>
                      <a:srgbClr val="000000"/>
                    </a:solidFill>
                  </a:uFill>
                  <a:latin typeface="+mn-lt"/>
                  <a:ea typeface="+mn-ea"/>
                  <a:cs typeface="+mn-cs"/>
                  <a:sym typeface="Arial"/>
                </a:defRPr>
              </a:lvl1pPr>
            </a:lstStyle>
            <a:p>
              <a:pPr/>
              <a:r>
                <a:t>(Gluon Spin)</a:t>
              </a:r>
            </a:p>
          </p:txBody>
        </p:sp>
      </p:grpSp>
      <p:grpSp>
        <p:nvGrpSpPr>
          <p:cNvPr id="1014" name="Group"/>
          <p:cNvGrpSpPr/>
          <p:nvPr/>
        </p:nvGrpSpPr>
        <p:grpSpPr>
          <a:xfrm>
            <a:off x="2542414" y="2577212"/>
            <a:ext cx="5943344" cy="770779"/>
            <a:chOff x="0" y="0"/>
            <a:chExt cx="5943342" cy="770777"/>
          </a:xfrm>
        </p:grpSpPr>
        <p:sp>
          <p:nvSpPr>
            <p:cNvPr id="1012" name="(Quark Spin)"/>
            <p:cNvSpPr txBox="1"/>
            <p:nvPr/>
          </p:nvSpPr>
          <p:spPr>
            <a:xfrm>
              <a:off x="3866562" y="175601"/>
              <a:ext cx="2076781" cy="4195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40639" marR="40639" defTabSz="914400">
                <a:defRPr sz="2400">
                  <a:uFill>
                    <a:solidFill>
                      <a:srgbClr val="000000"/>
                    </a:solidFill>
                  </a:uFill>
                  <a:latin typeface="+mn-lt"/>
                  <a:ea typeface="+mn-ea"/>
                  <a:cs typeface="+mn-cs"/>
                  <a:sym typeface="Arial"/>
                </a:defRPr>
              </a:lvl1pPr>
            </a:lstStyle>
            <a:p>
              <a:pPr/>
              <a:r>
                <a:t>(Quark Spin)</a:t>
              </a:r>
            </a:p>
          </p:txBody>
        </p:sp>
        <p:pic>
          <p:nvPicPr>
            <p:cNvPr id="1013" name="Image" descr="Image"/>
            <p:cNvPicPr>
              <a:picLocks noChangeAspect="1"/>
            </p:cNvPicPr>
            <p:nvPr/>
          </p:nvPicPr>
          <p:blipFill>
            <a:blip r:embed="rId6">
              <a:extLst/>
            </a:blip>
            <a:stretch>
              <a:fillRect/>
            </a:stretch>
          </p:blipFill>
          <p:spPr>
            <a:xfrm>
              <a:off x="0" y="0"/>
              <a:ext cx="3622656" cy="770778"/>
            </a:xfrm>
            <a:prstGeom prst="rect">
              <a:avLst/>
            </a:prstGeom>
            <a:ln w="12700" cap="flat">
              <a:noFill/>
              <a:round/>
            </a:ln>
            <a:effectLst/>
          </p:spPr>
        </p:pic>
      </p:grpSp>
      <p:pic>
        <p:nvPicPr>
          <p:cNvPr id="1015" name="a.pdf" descr="a.pdf"/>
          <p:cNvPicPr>
            <a:picLocks noChangeAspect="1"/>
          </p:cNvPicPr>
          <p:nvPr/>
        </p:nvPicPr>
        <p:blipFill>
          <a:blip r:embed="rId7">
            <a:extLst/>
          </a:blip>
          <a:stretch>
            <a:fillRect/>
          </a:stretch>
        </p:blipFill>
        <p:spPr>
          <a:xfrm>
            <a:off x="84592" y="2461011"/>
            <a:ext cx="2917510" cy="2805044"/>
          </a:xfrm>
          <a:prstGeom prst="rect">
            <a:avLst/>
          </a:prstGeom>
          <a:ln w="12700"/>
        </p:spPr>
      </p:pic>
      <p:pic>
        <p:nvPicPr>
          <p:cNvPr id="1016" name="d.pdf" descr="d.pdf"/>
          <p:cNvPicPr>
            <a:picLocks noChangeAspect="1"/>
          </p:cNvPicPr>
          <p:nvPr/>
        </p:nvPicPr>
        <p:blipFill>
          <a:blip r:embed="rId8">
            <a:extLst/>
          </a:blip>
          <a:stretch>
            <a:fillRect/>
          </a:stretch>
        </p:blipFill>
        <p:spPr>
          <a:xfrm>
            <a:off x="84592" y="2461011"/>
            <a:ext cx="2917510" cy="2805044"/>
          </a:xfrm>
          <a:prstGeom prst="rect">
            <a:avLst/>
          </a:prstGeom>
          <a:ln w="12700"/>
        </p:spPr>
      </p:pic>
      <p:pic>
        <p:nvPicPr>
          <p:cNvPr id="1017" name="1.pdf" descr="1.pdf"/>
          <p:cNvPicPr>
            <a:picLocks noChangeAspect="1"/>
          </p:cNvPicPr>
          <p:nvPr/>
        </p:nvPicPr>
        <p:blipFill>
          <a:blip r:embed="rId9">
            <a:extLst/>
          </a:blip>
          <a:stretch>
            <a:fillRect/>
          </a:stretch>
        </p:blipFill>
        <p:spPr>
          <a:xfrm>
            <a:off x="3099399" y="477680"/>
            <a:ext cx="2903497" cy="4785665"/>
          </a:xfrm>
          <a:prstGeom prst="rect">
            <a:avLst/>
          </a:prstGeom>
          <a:ln w="12700"/>
        </p:spPr>
      </p:pic>
      <p:pic>
        <p:nvPicPr>
          <p:cNvPr id="1018" name="4.pdf" descr="4.pdf"/>
          <p:cNvPicPr>
            <a:picLocks noChangeAspect="1"/>
          </p:cNvPicPr>
          <p:nvPr/>
        </p:nvPicPr>
        <p:blipFill>
          <a:blip r:embed="rId10">
            <a:extLst/>
          </a:blip>
          <a:stretch>
            <a:fillRect/>
          </a:stretch>
        </p:blipFill>
        <p:spPr>
          <a:xfrm>
            <a:off x="3099399" y="477680"/>
            <a:ext cx="2903497" cy="4785665"/>
          </a:xfrm>
          <a:prstGeom prst="rect">
            <a:avLst/>
          </a:prstGeom>
          <a:ln w="12700"/>
        </p:spPr>
      </p:pic>
      <p:pic>
        <p:nvPicPr>
          <p:cNvPr id="1019" name="0000.pdf" descr="0000.pdf"/>
          <p:cNvPicPr>
            <a:picLocks noChangeAspect="1"/>
          </p:cNvPicPr>
          <p:nvPr/>
        </p:nvPicPr>
        <p:blipFill>
          <a:blip r:embed="rId11">
            <a:extLst/>
          </a:blip>
          <a:stretch>
            <a:fillRect/>
          </a:stretch>
        </p:blipFill>
        <p:spPr>
          <a:xfrm>
            <a:off x="6112893" y="1353272"/>
            <a:ext cx="2910573" cy="3912603"/>
          </a:xfrm>
          <a:prstGeom prst="rect">
            <a:avLst/>
          </a:prstGeom>
          <a:ln w="12700"/>
        </p:spPr>
      </p:pic>
      <p:sp>
        <p:nvSpPr>
          <p:cNvPr id="1020" name="For ∫Ldt = 10 fb-1 and 70% polarization…"/>
          <p:cNvSpPr txBox="1"/>
          <p:nvPr/>
        </p:nvSpPr>
        <p:spPr>
          <a:xfrm>
            <a:off x="328776" y="5352749"/>
            <a:ext cx="8615373" cy="111648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0639" marR="40639" defTabSz="914400">
              <a:defRPr sz="2200">
                <a:uFill>
                  <a:solidFill>
                    <a:srgbClr val="000000"/>
                  </a:solidFill>
                </a:uFill>
                <a:latin typeface="+mn-lt"/>
                <a:ea typeface="+mn-ea"/>
                <a:cs typeface="+mn-cs"/>
                <a:sym typeface="Arial"/>
              </a:defRPr>
            </a:pPr>
            <a:r>
              <a:t>For ∫</a:t>
            </a:r>
            <a:r>
              <a:rPr>
                <a:latin typeface="Lucida Calligraphy"/>
                <a:ea typeface="Lucida Calligraphy"/>
                <a:cs typeface="Lucida Calligraphy"/>
                <a:sym typeface="Lucida Calligraphy"/>
              </a:rPr>
              <a:t>L</a:t>
            </a:r>
            <a:r>
              <a:t>dt = 10 fb</a:t>
            </a:r>
            <a:r>
              <a:rPr baseline="31999"/>
              <a:t>-1</a:t>
            </a:r>
            <a:r>
              <a:t> and 70% polarization</a:t>
            </a:r>
          </a:p>
          <a:p>
            <a:pPr marL="40639" marR="40639" defTabSz="914400">
              <a:defRPr sz="2200">
                <a:solidFill>
                  <a:srgbClr val="008BFF"/>
                </a:solidFill>
                <a:uFill>
                  <a:solidFill>
                    <a:srgbClr val="000000"/>
                  </a:solidFill>
                </a:uFill>
                <a:latin typeface="+mn-lt"/>
                <a:ea typeface="+mn-ea"/>
                <a:cs typeface="+mn-cs"/>
                <a:sym typeface="Arial"/>
              </a:defRPr>
            </a:pPr>
            <a:r>
              <a:t>Current knowledge (DSSV): uses strong theoretical constraints</a:t>
            </a:r>
          </a:p>
          <a:p>
            <a:pPr marL="40639" marR="40639" defTabSz="914400">
              <a:defRPr sz="2200">
                <a:solidFill>
                  <a:srgbClr val="021EAA"/>
                </a:solidFill>
                <a:uFill>
                  <a:solidFill>
                    <a:srgbClr val="000000"/>
                  </a:solidFill>
                </a:uFill>
                <a:latin typeface="+mn-lt"/>
                <a:ea typeface="+mn-ea"/>
                <a:cs typeface="+mn-cs"/>
                <a:sym typeface="Arial"/>
              </a:defRPr>
            </a:pPr>
            <a:r>
              <a:t>EIC projections do not  </a:t>
            </a:r>
            <a:r>
              <a:rPr>
                <a:latin typeface="Symbol"/>
                <a:ea typeface="Symbol"/>
                <a:cs typeface="Symbol"/>
                <a:sym typeface="Symbol"/>
              </a:rPr>
              <a:t>Þ</a:t>
            </a:r>
            <a:r>
              <a:t> test w/o assumptions</a:t>
            </a:r>
          </a:p>
        </p:txBody>
      </p:sp>
      <p:sp>
        <p:nvSpPr>
          <p:cNvPr id="1021" name="Quark Spin"/>
          <p:cNvSpPr txBox="1"/>
          <p:nvPr/>
        </p:nvSpPr>
        <p:spPr>
          <a:xfrm>
            <a:off x="972191" y="1981951"/>
            <a:ext cx="1552623" cy="42266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39" marR="40639" defTabSz="914400">
              <a:defRPr sz="2200">
                <a:uFill>
                  <a:solidFill>
                    <a:srgbClr val="000000"/>
                  </a:solidFill>
                </a:uFill>
                <a:latin typeface="+mn-lt"/>
                <a:ea typeface="+mn-ea"/>
                <a:cs typeface="+mn-cs"/>
                <a:sym typeface="Arial"/>
              </a:defRPr>
            </a:lvl1pPr>
          </a:lstStyle>
          <a:p>
            <a:pPr/>
            <a:r>
              <a:t>Quark Spin</a:t>
            </a:r>
          </a:p>
        </p:txBody>
      </p:sp>
      <p:sp>
        <p:nvSpPr>
          <p:cNvPr id="1022" name="Gluon Spin"/>
          <p:cNvSpPr txBox="1"/>
          <p:nvPr/>
        </p:nvSpPr>
        <p:spPr>
          <a:xfrm>
            <a:off x="3867791" y="1981951"/>
            <a:ext cx="1537343" cy="42266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39" marR="40639" defTabSz="914400">
              <a:defRPr sz="2200">
                <a:uFill>
                  <a:solidFill>
                    <a:srgbClr val="000000"/>
                  </a:solidFill>
                </a:uFill>
                <a:latin typeface="+mn-lt"/>
                <a:ea typeface="+mn-ea"/>
                <a:cs typeface="+mn-cs"/>
                <a:sym typeface="Arial"/>
              </a:defRPr>
            </a:lvl1pPr>
          </a:lstStyle>
          <a:p>
            <a:pPr/>
            <a:r>
              <a:t>Gluon Spin</a:t>
            </a:r>
          </a:p>
        </p:txBody>
      </p:sp>
      <p:sp>
        <p:nvSpPr>
          <p:cNvPr id="1023" name="½-Gluon-Quark Spin"/>
          <p:cNvSpPr txBox="1"/>
          <p:nvPr/>
        </p:nvSpPr>
        <p:spPr>
          <a:xfrm>
            <a:off x="6308964" y="1981951"/>
            <a:ext cx="2717290" cy="42266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39" marR="40639" defTabSz="914400">
              <a:defRPr sz="2200">
                <a:uFill>
                  <a:solidFill>
                    <a:srgbClr val="000000"/>
                  </a:solidFill>
                </a:uFill>
                <a:latin typeface="+mn-lt"/>
                <a:ea typeface="+mn-ea"/>
                <a:cs typeface="+mn-cs"/>
                <a:sym typeface="Arial"/>
              </a:defRPr>
            </a:lvl1pPr>
          </a:lstStyle>
          <a:p>
            <a:pPr/>
            <a:r>
              <a:t>½-Gluon-Quark Spin</a:t>
            </a:r>
          </a:p>
        </p:txBody>
      </p:sp>
      <p:sp>
        <p:nvSpPr>
          <p:cNvPr id="1024" name="Combining information on ∆Σ and ∆g  constrains angular momentum"/>
          <p:cNvSpPr txBox="1"/>
          <p:nvPr/>
        </p:nvSpPr>
        <p:spPr>
          <a:xfrm>
            <a:off x="948204" y="3285263"/>
            <a:ext cx="5274369" cy="7528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0639" marR="40639" defTabSz="914400">
              <a:defRPr sz="2200">
                <a:solidFill>
                  <a:srgbClr val="941100"/>
                </a:solidFill>
                <a:uFill>
                  <a:solidFill>
                    <a:srgbClr val="000000"/>
                  </a:solidFill>
                </a:uFill>
                <a:latin typeface="+mn-lt"/>
                <a:ea typeface="+mn-ea"/>
                <a:cs typeface="+mn-cs"/>
                <a:sym typeface="Arial"/>
              </a:defRPr>
            </a:lvl1pPr>
          </a:lstStyle>
          <a:p>
            <a:pPr/>
            <a:r>
              <a:t>Combining information on ∆Σ and ∆g  constrains angular momentum</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0" presetID="1" grpId="1" fill="hold">
                                  <p:stCondLst>
                                    <p:cond delay="0"/>
                                  </p:stCondLst>
                                  <p:iterate type="el" backwards="0">
                                    <p:tmAbs val="0"/>
                                  </p:iterate>
                                  <p:childTnLst>
                                    <p:set>
                                      <p:cBhvr>
                                        <p:cTn id="6" fill="hold">
                                          <p:stCondLst>
                                            <p:cond delay="0"/>
                                          </p:stCondLst>
                                        </p:cTn>
                                        <p:tgtEl>
                                          <p:spTgt spid="1007"/>
                                        </p:tgtEl>
                                        <p:attrNameLst>
                                          <p:attrName>style.visibility</p:attrName>
                                        </p:attrNameLst>
                                      </p:cBhvr>
                                      <p:to>
                                        <p:strVal val="hidden"/>
                                      </p:to>
                                    </p:set>
                                  </p:childTnLst>
                                </p:cTn>
                              </p:par>
                            </p:childTnLst>
                          </p:cTn>
                        </p:par>
                        <p:par>
                          <p:cTn id="7" fill="hold">
                            <p:stCondLst>
                              <p:cond delay="0"/>
                            </p:stCondLst>
                            <p:childTnLst>
                              <p:par>
                                <p:cTn id="8" presetClass="exit" nodeType="afterEffect" presetSubtype="0" presetID="1" grpId="2" fill="hold">
                                  <p:stCondLst>
                                    <p:cond delay="0"/>
                                  </p:stCondLst>
                                  <p:iterate type="el" backwards="0">
                                    <p:tmAbs val="0"/>
                                  </p:iterate>
                                  <p:childTnLst>
                                    <p:set>
                                      <p:cBhvr>
                                        <p:cTn id="9" fill="hold">
                                          <p:stCondLst>
                                            <p:cond delay="0"/>
                                          </p:stCondLst>
                                        </p:cTn>
                                        <p:tgtEl>
                                          <p:spTgt spid="1011"/>
                                        </p:tgtEl>
                                        <p:attrNameLst>
                                          <p:attrName>style.visibility</p:attrName>
                                        </p:attrNameLst>
                                      </p:cBhvr>
                                      <p:to>
                                        <p:strVal val="hidden"/>
                                      </p:to>
                                    </p:set>
                                  </p:childTnLst>
                                </p:cTn>
                              </p:par>
                            </p:childTnLst>
                          </p:cTn>
                        </p:par>
                        <p:par>
                          <p:cTn id="10" fill="hold">
                            <p:stCondLst>
                              <p:cond delay="0"/>
                            </p:stCondLst>
                            <p:childTnLst>
                              <p:par>
                                <p:cTn id="11" presetClass="exit" nodeType="afterEffect" presetSubtype="0" presetID="1" grpId="3" fill="hold">
                                  <p:stCondLst>
                                    <p:cond delay="0"/>
                                  </p:stCondLst>
                                  <p:iterate type="el" backwards="0">
                                    <p:tmAbs val="0"/>
                                  </p:iterate>
                                  <p:childTnLst>
                                    <p:set>
                                      <p:cBhvr>
                                        <p:cTn id="12" fill="hold">
                                          <p:stCondLst>
                                            <p:cond delay="0"/>
                                          </p:stCondLst>
                                        </p:cTn>
                                        <p:tgtEl>
                                          <p:spTgt spid="1014"/>
                                        </p:tgtEl>
                                        <p:attrNameLst>
                                          <p:attrName>style.visibility</p:attrName>
                                        </p:attrNameLst>
                                      </p:cBhvr>
                                      <p:to>
                                        <p:strVal val="hidden"/>
                                      </p:to>
                                    </p:set>
                                  </p:childTnLst>
                                </p:cTn>
                              </p:par>
                            </p:childTnLst>
                          </p:cTn>
                        </p:par>
                        <p:par>
                          <p:cTn id="13" fill="hold">
                            <p:stCondLst>
                              <p:cond delay="0"/>
                            </p:stCondLst>
                            <p:childTnLst>
                              <p:par>
                                <p:cTn id="14" presetClass="entr" nodeType="afterEffect" presetSubtype="0" presetID="1" grpId="4" fill="hold">
                                  <p:stCondLst>
                                    <p:cond delay="0"/>
                                  </p:stCondLst>
                                  <p:iterate type="el" backwards="0">
                                    <p:tmAbs val="0"/>
                                  </p:iterate>
                                  <p:childTnLst>
                                    <p:set>
                                      <p:cBhvr>
                                        <p:cTn id="15" fill="hold"/>
                                        <p:tgtEl>
                                          <p:spTgt spid="1015"/>
                                        </p:tgtEl>
                                        <p:attrNameLst>
                                          <p:attrName>style.visibility</p:attrName>
                                        </p:attrNameLst>
                                      </p:cBhvr>
                                      <p:to>
                                        <p:strVal val="visible"/>
                                      </p:to>
                                    </p:set>
                                  </p:childTnLst>
                                </p:cTn>
                              </p:par>
                            </p:childTnLst>
                          </p:cTn>
                        </p:par>
                        <p:par>
                          <p:cTn id="16" fill="hold">
                            <p:stCondLst>
                              <p:cond delay="0"/>
                            </p:stCondLst>
                            <p:childTnLst>
                              <p:par>
                                <p:cTn id="17" presetClass="entr" nodeType="afterEffect" presetSubtype="0" presetID="1" grpId="5" fill="hold">
                                  <p:stCondLst>
                                    <p:cond delay="0"/>
                                  </p:stCondLst>
                                  <p:iterate type="el" backwards="0">
                                    <p:tmAbs val="0"/>
                                  </p:iterate>
                                  <p:childTnLst>
                                    <p:set>
                                      <p:cBhvr>
                                        <p:cTn id="18" fill="hold"/>
                                        <p:tgtEl>
                                          <p:spTgt spid="10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xit" nodeType="clickEffect" presetSubtype="0" presetID="1" grpId="6" fill="hold">
                                  <p:stCondLst>
                                    <p:cond delay="0"/>
                                  </p:stCondLst>
                                  <p:iterate type="el" backwards="0">
                                    <p:tmAbs val="0"/>
                                  </p:iterate>
                                  <p:childTnLst>
                                    <p:set>
                                      <p:cBhvr>
                                        <p:cTn id="22" fill="hold">
                                          <p:stCondLst>
                                            <p:cond delay="0"/>
                                          </p:stCondLst>
                                        </p:cTn>
                                        <p:tgtEl>
                                          <p:spTgt spid="1015"/>
                                        </p:tgtEl>
                                        <p:attrNameLst>
                                          <p:attrName>style.visibility</p:attrName>
                                        </p:attrNameLst>
                                      </p:cBhvr>
                                      <p:to>
                                        <p:strVal val="hidden"/>
                                      </p:to>
                                    </p:set>
                                  </p:childTnLst>
                                </p:cTn>
                              </p:par>
                            </p:childTnLst>
                          </p:cTn>
                        </p:par>
                        <p:par>
                          <p:cTn id="23" fill="hold">
                            <p:stCondLst>
                              <p:cond delay="0"/>
                            </p:stCondLst>
                            <p:childTnLst>
                              <p:par>
                                <p:cTn id="24" presetClass="entr" nodeType="afterEffect" presetSubtype="0" presetID="1" grpId="7" fill="hold">
                                  <p:stCondLst>
                                    <p:cond delay="0"/>
                                  </p:stCondLst>
                                  <p:iterate type="el" backwards="0">
                                    <p:tmAbs val="0"/>
                                  </p:iterate>
                                  <p:childTnLst>
                                    <p:set>
                                      <p:cBhvr>
                                        <p:cTn id="25" fill="hold"/>
                                        <p:tgtEl>
                                          <p:spTgt spid="101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0" presetID="1" grpId="8" fill="hold">
                                  <p:stCondLst>
                                    <p:cond delay="0"/>
                                  </p:stCondLst>
                                  <p:iterate type="el" backwards="0">
                                    <p:tmAbs val="0"/>
                                  </p:iterate>
                                  <p:childTnLst>
                                    <p:set>
                                      <p:cBhvr>
                                        <p:cTn id="29" fill="hold"/>
                                        <p:tgtEl>
                                          <p:spTgt spid="1017"/>
                                        </p:tgtEl>
                                        <p:attrNameLst>
                                          <p:attrName>style.visibility</p:attrName>
                                        </p:attrNameLst>
                                      </p:cBhvr>
                                      <p:to>
                                        <p:strVal val="visible"/>
                                      </p:to>
                                    </p:set>
                                  </p:childTnLst>
                                </p:cTn>
                              </p:par>
                            </p:childTnLst>
                          </p:cTn>
                        </p:par>
                        <p:par>
                          <p:cTn id="30" fill="hold">
                            <p:stCondLst>
                              <p:cond delay="0"/>
                            </p:stCondLst>
                            <p:childTnLst>
                              <p:par>
                                <p:cTn id="31" presetClass="entr" nodeType="afterEffect" presetSubtype="0" presetID="1" grpId="9" fill="hold">
                                  <p:stCondLst>
                                    <p:cond delay="0"/>
                                  </p:stCondLst>
                                  <p:iterate type="el" backwards="0">
                                    <p:tmAbs val="0"/>
                                  </p:iterate>
                                  <p:childTnLst>
                                    <p:set>
                                      <p:cBhvr>
                                        <p:cTn id="32" fill="hold"/>
                                        <p:tgtEl>
                                          <p:spTgt spid="10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Class="exit" nodeType="clickEffect" presetSubtype="0" presetID="1" grpId="10" fill="hold">
                                  <p:stCondLst>
                                    <p:cond delay="0"/>
                                  </p:stCondLst>
                                  <p:iterate type="el" backwards="0">
                                    <p:tmAbs val="0"/>
                                  </p:iterate>
                                  <p:childTnLst>
                                    <p:set>
                                      <p:cBhvr>
                                        <p:cTn id="36" fill="hold">
                                          <p:stCondLst>
                                            <p:cond delay="0"/>
                                          </p:stCondLst>
                                        </p:cTn>
                                        <p:tgtEl>
                                          <p:spTgt spid="1017"/>
                                        </p:tgtEl>
                                        <p:attrNameLst>
                                          <p:attrName>style.visibility</p:attrName>
                                        </p:attrNameLst>
                                      </p:cBhvr>
                                      <p:to>
                                        <p:strVal val="hidden"/>
                                      </p:to>
                                    </p:set>
                                  </p:childTnLst>
                                </p:cTn>
                              </p:par>
                            </p:childTnLst>
                          </p:cTn>
                        </p:par>
                        <p:par>
                          <p:cTn id="37" fill="hold">
                            <p:stCondLst>
                              <p:cond delay="0"/>
                            </p:stCondLst>
                            <p:childTnLst>
                              <p:par>
                                <p:cTn id="38" presetClass="entr" nodeType="afterEffect" presetSubtype="0" presetID="1" grpId="11" fill="hold">
                                  <p:stCondLst>
                                    <p:cond delay="0"/>
                                  </p:stCondLst>
                                  <p:iterate type="el" backwards="0">
                                    <p:tmAbs val="0"/>
                                  </p:iterate>
                                  <p:childTnLst>
                                    <p:set>
                                      <p:cBhvr>
                                        <p:cTn id="39" fill="hold"/>
                                        <p:tgtEl>
                                          <p:spTgt spid="1018"/>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Class="entr" nodeType="clickEffect" presetSubtype="0" presetID="1" grpId="12" fill="hold">
                                  <p:stCondLst>
                                    <p:cond delay="0"/>
                                  </p:stCondLst>
                                  <p:iterate type="el" backwards="0">
                                    <p:tmAbs val="0"/>
                                  </p:iterate>
                                  <p:childTnLst>
                                    <p:set>
                                      <p:cBhvr>
                                        <p:cTn id="43" fill="hold"/>
                                        <p:tgtEl>
                                          <p:spTgt spid="1023"/>
                                        </p:tgtEl>
                                        <p:attrNameLst>
                                          <p:attrName>style.visibility</p:attrName>
                                        </p:attrNameLst>
                                      </p:cBhvr>
                                      <p:to>
                                        <p:strVal val="visible"/>
                                      </p:to>
                                    </p:set>
                                  </p:childTnLst>
                                </p:cTn>
                              </p:par>
                            </p:childTnLst>
                          </p:cTn>
                        </p:par>
                        <p:par>
                          <p:cTn id="44" fill="hold">
                            <p:stCondLst>
                              <p:cond delay="0"/>
                            </p:stCondLst>
                            <p:childTnLst>
                              <p:par>
                                <p:cTn id="45" presetClass="entr" nodeType="afterEffect" presetSubtype="0" presetID="1" grpId="13" fill="hold">
                                  <p:stCondLst>
                                    <p:cond delay="0"/>
                                  </p:stCondLst>
                                  <p:iterate type="el" backwards="0">
                                    <p:tmAbs val="0"/>
                                  </p:iterate>
                                  <p:childTnLst>
                                    <p:set>
                                      <p:cBhvr>
                                        <p:cTn id="46" fill="hold"/>
                                        <p:tgtEl>
                                          <p:spTgt spid="1019"/>
                                        </p:tgtEl>
                                        <p:attrNameLst>
                                          <p:attrName>style.visibility</p:attrName>
                                        </p:attrNameLst>
                                      </p:cBhvr>
                                      <p:to>
                                        <p:strVal val="visible"/>
                                      </p:to>
                                    </p:set>
                                  </p:childTnLst>
                                </p:cTn>
                              </p:par>
                            </p:childTnLst>
                          </p:cTn>
                        </p:par>
                        <p:par>
                          <p:cTn id="47" fill="hold">
                            <p:stCondLst>
                              <p:cond delay="0"/>
                            </p:stCondLst>
                            <p:childTnLst>
                              <p:par>
                                <p:cTn id="48" presetClass="entr" nodeType="afterEffect" presetSubtype="0" presetID="1" grpId="14" fill="hold">
                                  <p:stCondLst>
                                    <p:cond delay="0"/>
                                  </p:stCondLst>
                                  <p:iterate type="el" backwards="0">
                                    <p:tmAbs val="0"/>
                                  </p:iterate>
                                  <p:childTnLst>
                                    <p:set>
                                      <p:cBhvr>
                                        <p:cTn id="49" fill="hold"/>
                                        <p:tgtEl>
                                          <p:spTgt spid="1020"/>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Class="exit" nodeType="clickEffect" presetSubtype="0" presetID="1" grpId="15" fill="hold">
                                  <p:stCondLst>
                                    <p:cond delay="0"/>
                                  </p:stCondLst>
                                  <p:iterate type="el" backwards="0">
                                    <p:tmAbs val="0"/>
                                  </p:iterate>
                                  <p:childTnLst>
                                    <p:set>
                                      <p:cBhvr>
                                        <p:cTn id="53" fill="hold">
                                          <p:stCondLst>
                                            <p:cond delay="0"/>
                                          </p:stCondLst>
                                        </p:cTn>
                                        <p:tgtEl>
                                          <p:spTgt spid="1022"/>
                                        </p:tgtEl>
                                        <p:attrNameLst>
                                          <p:attrName>style.visibility</p:attrName>
                                        </p:attrNameLst>
                                      </p:cBhvr>
                                      <p:to>
                                        <p:strVal val="hidden"/>
                                      </p:to>
                                    </p:set>
                                  </p:childTnLst>
                                </p:cTn>
                              </p:par>
                            </p:childTnLst>
                          </p:cTn>
                        </p:par>
                        <p:par>
                          <p:cTn id="54" fill="hold">
                            <p:stCondLst>
                              <p:cond delay="0"/>
                            </p:stCondLst>
                            <p:childTnLst>
                              <p:par>
                                <p:cTn id="55" presetClass="exit" nodeType="afterEffect" presetSubtype="0" presetID="1" grpId="16" fill="hold">
                                  <p:stCondLst>
                                    <p:cond delay="0"/>
                                  </p:stCondLst>
                                  <p:iterate type="el" backwards="0">
                                    <p:tmAbs val="0"/>
                                  </p:iterate>
                                  <p:childTnLst>
                                    <p:set>
                                      <p:cBhvr>
                                        <p:cTn id="56" fill="hold">
                                          <p:stCondLst>
                                            <p:cond delay="0"/>
                                          </p:stCondLst>
                                        </p:cTn>
                                        <p:tgtEl>
                                          <p:spTgt spid="1021"/>
                                        </p:tgtEl>
                                        <p:attrNameLst>
                                          <p:attrName>style.visibility</p:attrName>
                                        </p:attrNameLst>
                                      </p:cBhvr>
                                      <p:to>
                                        <p:strVal val="hidden"/>
                                      </p:to>
                                    </p:set>
                                  </p:childTnLst>
                                </p:cTn>
                              </p:par>
                            </p:childTnLst>
                          </p:cTn>
                        </p:par>
                        <p:par>
                          <p:cTn id="57" fill="hold">
                            <p:stCondLst>
                              <p:cond delay="0"/>
                            </p:stCondLst>
                            <p:childTnLst>
                              <p:par>
                                <p:cTn id="58" presetClass="exit" nodeType="afterEffect" presetSubtype="0" presetID="1" grpId="17" fill="hold">
                                  <p:stCondLst>
                                    <p:cond delay="0"/>
                                  </p:stCondLst>
                                  <p:iterate type="el" backwards="0">
                                    <p:tmAbs val="0"/>
                                  </p:iterate>
                                  <p:childTnLst>
                                    <p:set>
                                      <p:cBhvr>
                                        <p:cTn id="59" fill="hold">
                                          <p:stCondLst>
                                            <p:cond delay="0"/>
                                          </p:stCondLst>
                                        </p:cTn>
                                        <p:tgtEl>
                                          <p:spTgt spid="1018"/>
                                        </p:tgtEl>
                                        <p:attrNameLst>
                                          <p:attrName>style.visibility</p:attrName>
                                        </p:attrNameLst>
                                      </p:cBhvr>
                                      <p:to>
                                        <p:strVal val="hidden"/>
                                      </p:to>
                                    </p:set>
                                  </p:childTnLst>
                                </p:cTn>
                              </p:par>
                            </p:childTnLst>
                          </p:cTn>
                        </p:par>
                        <p:par>
                          <p:cTn id="60" fill="hold">
                            <p:stCondLst>
                              <p:cond delay="0"/>
                            </p:stCondLst>
                            <p:childTnLst>
                              <p:par>
                                <p:cTn id="61" presetClass="exit" nodeType="afterEffect" presetSubtype="0" presetID="1" grpId="18" fill="hold">
                                  <p:stCondLst>
                                    <p:cond delay="0"/>
                                  </p:stCondLst>
                                  <p:iterate type="el" backwards="0">
                                    <p:tmAbs val="0"/>
                                  </p:iterate>
                                  <p:childTnLst>
                                    <p:set>
                                      <p:cBhvr>
                                        <p:cTn id="62" fill="hold">
                                          <p:stCondLst>
                                            <p:cond delay="0"/>
                                          </p:stCondLst>
                                        </p:cTn>
                                        <p:tgtEl>
                                          <p:spTgt spid="1016"/>
                                        </p:tgtEl>
                                        <p:attrNameLst>
                                          <p:attrName>style.visibility</p:attrName>
                                        </p:attrNameLst>
                                      </p:cBhvr>
                                      <p:to>
                                        <p:strVal val="hidden"/>
                                      </p:to>
                                    </p:set>
                                  </p:childTnLst>
                                </p:cTn>
                              </p:par>
                            </p:childTnLst>
                          </p:cTn>
                        </p:par>
                        <p:par>
                          <p:cTn id="63" fill="hold">
                            <p:stCondLst>
                              <p:cond delay="0"/>
                            </p:stCondLst>
                            <p:childTnLst>
                              <p:par>
                                <p:cTn id="64" presetClass="entr" nodeType="afterEffect" presetSubtype="0" presetID="1" grpId="19" fill="hold">
                                  <p:stCondLst>
                                    <p:cond delay="0"/>
                                  </p:stCondLst>
                                  <p:iterate type="el" backwards="0">
                                    <p:tmAbs val="0"/>
                                  </p:iterate>
                                  <p:childTnLst>
                                    <p:set>
                                      <p:cBhvr>
                                        <p:cTn id="65" fill="hold"/>
                                        <p:tgtEl>
                                          <p:spTgt spid="102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11" grpId="2"/>
      <p:bldP build="whole" bldLvl="1" animBg="1" rev="0" advAuto="0" spid="1022" grpId="9"/>
      <p:bldP build="whole" bldLvl="1" animBg="1" rev="0" advAuto="0" spid="1021" grpId="16"/>
      <p:bldP build="whole" bldLvl="1" animBg="1" rev="0" advAuto="0" spid="1024" grpId="19"/>
      <p:bldP build="whole" bldLvl="1" animBg="1" rev="0" advAuto="0" spid="1015" grpId="4"/>
      <p:bldP build="whole" bldLvl="1" animBg="1" rev="0" advAuto="0" spid="1022" grpId="15"/>
      <p:bldP build="whole" bldLvl="1" animBg="1" rev="0" advAuto="0" spid="1015" grpId="6"/>
      <p:bldP build="whole" bldLvl="1" animBg="1" rev="0" advAuto="0" spid="1020" grpId="14"/>
      <p:bldP build="whole" bldLvl="1" animBg="1" rev="0" advAuto="0" spid="1016" grpId="7"/>
      <p:bldP build="whole" bldLvl="1" animBg="1" rev="0" advAuto="0" spid="1018" grpId="11"/>
      <p:bldP build="whole" bldLvl="1" animBg="1" rev="0" advAuto="0" spid="1017" grpId="8"/>
      <p:bldP build="whole" bldLvl="1" animBg="1" rev="0" advAuto="0" spid="1007" grpId="1"/>
      <p:bldP build="whole" bldLvl="1" animBg="1" rev="0" advAuto="0" spid="1021" grpId="5"/>
      <p:bldP build="whole" bldLvl="1" animBg="1" rev="0" advAuto="0" spid="1014" grpId="3"/>
      <p:bldP build="whole" bldLvl="1" animBg="1" rev="0" advAuto="0" spid="1017" grpId="10"/>
      <p:bldP build="whole" bldLvl="1" animBg="1" rev="0" advAuto="0" spid="1023" grpId="12"/>
      <p:bldP build="whole" bldLvl="1" animBg="1" rev="0" advAuto="0" spid="1019" grpId="13"/>
      <p:bldP build="whole" bldLvl="1" animBg="1" rev="0" advAuto="0" spid="1018" grpId="17"/>
      <p:bldP build="whole" bldLvl="1" animBg="1" rev="0" advAuto="0" spid="1016" grpId="18"/>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5"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216" name="Gluons in QCD - Emergent Phenomena"/>
          <p:cNvSpPr txBox="1"/>
          <p:nvPr>
            <p:ph type="title"/>
          </p:nvPr>
        </p:nvSpPr>
        <p:spPr>
          <a:prstGeom prst="rect">
            <a:avLst/>
          </a:prstGeom>
        </p:spPr>
        <p:txBody>
          <a:bodyPr/>
          <a:lstStyle/>
          <a:p>
            <a:pPr/>
            <a:r>
              <a:t>Gluons in QCD - Emergent Phenomena</a:t>
            </a:r>
          </a:p>
        </p:txBody>
      </p:sp>
      <p:sp>
        <p:nvSpPr>
          <p:cNvPr id="217" name="Slide Number"/>
          <p:cNvSpPr txBox="1"/>
          <p:nvPr>
            <p:ph type="sldNum" sz="quarter" idx="2"/>
          </p:nvPr>
        </p:nvSpPr>
        <p:spPr>
          <a:xfrm>
            <a:off x="8788170" y="6556108"/>
            <a:ext cx="213185" cy="298984"/>
          </a:xfrm>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sp>
        <p:nvSpPr>
          <p:cNvPr id="218" name="Quarks experience force of 16 tons"/>
          <p:cNvSpPr txBox="1"/>
          <p:nvPr/>
        </p:nvSpPr>
        <p:spPr>
          <a:xfrm>
            <a:off x="109289" y="5953718"/>
            <a:ext cx="4554553" cy="4125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200">
                <a:latin typeface="+mn-lt"/>
                <a:ea typeface="+mn-ea"/>
                <a:cs typeface="+mn-cs"/>
                <a:sym typeface="Arial"/>
              </a:defRPr>
            </a:lvl1pPr>
          </a:lstStyle>
          <a:p>
            <a:pPr/>
            <a:r>
              <a:t>Quarks experience force of 16 tons</a:t>
            </a:r>
          </a:p>
        </p:txBody>
      </p:sp>
      <p:sp>
        <p:nvSpPr>
          <p:cNvPr id="219" name="Confinement:"/>
          <p:cNvSpPr txBox="1"/>
          <p:nvPr/>
        </p:nvSpPr>
        <p:spPr>
          <a:xfrm>
            <a:off x="159391" y="823185"/>
            <a:ext cx="2068225" cy="43707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2400">
                <a:latin typeface="+mn-lt"/>
                <a:ea typeface="+mn-ea"/>
                <a:cs typeface="+mn-cs"/>
                <a:sym typeface="Arial"/>
              </a:defRPr>
            </a:lvl1pPr>
          </a:lstStyle>
          <a:p>
            <a:pPr/>
            <a:r>
              <a:t>Confinement:</a:t>
            </a:r>
          </a:p>
        </p:txBody>
      </p:sp>
      <p:pic>
        <p:nvPicPr>
          <p:cNvPr id="220" name="Image" descr="Image"/>
          <p:cNvPicPr>
            <a:picLocks noChangeAspect="1"/>
          </p:cNvPicPr>
          <p:nvPr/>
        </p:nvPicPr>
        <p:blipFill>
          <a:blip r:embed="rId3">
            <a:extLst/>
          </a:blip>
          <a:stretch>
            <a:fillRect/>
          </a:stretch>
        </p:blipFill>
        <p:spPr>
          <a:xfrm>
            <a:off x="147433" y="1187822"/>
            <a:ext cx="3877346" cy="3313956"/>
          </a:xfrm>
          <a:prstGeom prst="rect">
            <a:avLst/>
          </a:prstGeom>
          <a:ln w="12700"/>
        </p:spPr>
      </p:pic>
      <p:sp>
        <p:nvSpPr>
          <p:cNvPr id="221" name="“Gluon” potential between…"/>
          <p:cNvSpPr txBox="1"/>
          <p:nvPr/>
        </p:nvSpPr>
        <p:spPr>
          <a:xfrm>
            <a:off x="1530248" y="2883202"/>
            <a:ext cx="2370235" cy="49202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400">
                <a:latin typeface="+mn-lt"/>
                <a:ea typeface="+mn-ea"/>
                <a:cs typeface="+mn-cs"/>
                <a:sym typeface="Arial"/>
              </a:defRPr>
            </a:pPr>
            <a:r>
              <a:t>“</a:t>
            </a:r>
            <a:r>
              <a:rPr>
                <a:solidFill>
                  <a:srgbClr val="660066"/>
                </a:solidFill>
              </a:rPr>
              <a:t>Gluon” potential between</a:t>
            </a:r>
            <a:endParaRPr>
              <a:solidFill>
                <a:srgbClr val="660066"/>
              </a:solidFill>
            </a:endParaRPr>
          </a:p>
          <a:p>
            <a:pPr>
              <a:defRPr sz="1400">
                <a:latin typeface="+mn-lt"/>
                <a:ea typeface="+mn-ea"/>
                <a:cs typeface="+mn-cs"/>
                <a:sym typeface="Arial"/>
              </a:defRPr>
            </a:pPr>
            <a:r>
              <a:rPr>
                <a:solidFill>
                  <a:srgbClr val="660066"/>
                </a:solidFill>
              </a:rPr>
              <a:t>heavy quark-antiquark pair</a:t>
            </a:r>
          </a:p>
        </p:txBody>
      </p:sp>
      <p:grpSp>
        <p:nvGrpSpPr>
          <p:cNvPr id="227" name="Group"/>
          <p:cNvGrpSpPr/>
          <p:nvPr/>
        </p:nvGrpSpPr>
        <p:grpSpPr>
          <a:xfrm>
            <a:off x="380286" y="4614498"/>
            <a:ext cx="4012559" cy="1228161"/>
            <a:chOff x="0" y="0"/>
            <a:chExt cx="4012557" cy="1228160"/>
          </a:xfrm>
        </p:grpSpPr>
        <p:pic>
          <p:nvPicPr>
            <p:cNvPr id="222" name="droppedImage.pdf" descr="droppedImage.pdf"/>
            <p:cNvPicPr>
              <a:picLocks noChangeAspect="1"/>
            </p:cNvPicPr>
            <p:nvPr/>
          </p:nvPicPr>
          <p:blipFill>
            <a:blip r:embed="rId4">
              <a:extLst/>
            </a:blip>
            <a:stretch>
              <a:fillRect/>
            </a:stretch>
          </p:blipFill>
          <p:spPr>
            <a:xfrm>
              <a:off x="67448" y="0"/>
              <a:ext cx="2794001" cy="686898"/>
            </a:xfrm>
            <a:prstGeom prst="rect">
              <a:avLst/>
            </a:prstGeom>
            <a:ln w="12700" cap="flat">
              <a:noFill/>
              <a:round/>
            </a:ln>
            <a:effectLst/>
          </p:spPr>
        </p:pic>
        <p:sp>
          <p:nvSpPr>
            <p:cNvPr id="223" name="long range ~ r"/>
            <p:cNvSpPr txBox="1"/>
            <p:nvPr/>
          </p:nvSpPr>
          <p:spPr>
            <a:xfrm>
              <a:off x="2481228" y="867339"/>
              <a:ext cx="1531330" cy="3608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406400">
                <a:defRPr sz="1800">
                  <a:solidFill>
                    <a:srgbClr val="FF2600"/>
                  </a:solidFill>
                  <a:latin typeface="+mn-lt"/>
                  <a:ea typeface="+mn-ea"/>
                  <a:cs typeface="+mn-cs"/>
                  <a:sym typeface="Arial"/>
                </a:defRPr>
              </a:lvl1pPr>
            </a:lstStyle>
            <a:p>
              <a:pPr/>
              <a:r>
                <a:t>long range ~ r</a:t>
              </a:r>
            </a:p>
          </p:txBody>
        </p:sp>
        <p:sp>
          <p:nvSpPr>
            <p:cNvPr id="224" name="~1/r at short range"/>
            <p:cNvSpPr txBox="1"/>
            <p:nvPr/>
          </p:nvSpPr>
          <p:spPr>
            <a:xfrm>
              <a:off x="0" y="829239"/>
              <a:ext cx="1988642" cy="3608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406400">
                <a:defRPr sz="1800">
                  <a:solidFill>
                    <a:srgbClr val="032CE2"/>
                  </a:solidFill>
                  <a:latin typeface="+mn-lt"/>
                  <a:ea typeface="+mn-ea"/>
                  <a:cs typeface="+mn-cs"/>
                  <a:sym typeface="Arial"/>
                </a:defRPr>
              </a:lvl1pPr>
            </a:lstStyle>
            <a:p>
              <a:pPr/>
              <a:r>
                <a:t>~1/r at short range</a:t>
              </a:r>
            </a:p>
          </p:txBody>
        </p:sp>
        <p:sp>
          <p:nvSpPr>
            <p:cNvPr id="225" name="Line"/>
            <p:cNvSpPr/>
            <p:nvPr/>
          </p:nvSpPr>
          <p:spPr>
            <a:xfrm flipH="1">
              <a:off x="905698" y="636796"/>
              <a:ext cx="334967" cy="202744"/>
            </a:xfrm>
            <a:prstGeom prst="line">
              <a:avLst/>
            </a:prstGeom>
            <a:noFill/>
            <a:ln w="12700" cap="flat">
              <a:solidFill>
                <a:srgbClr val="0042AA"/>
              </a:solidFill>
              <a:prstDash val="solid"/>
              <a:round/>
              <a:headEnd type="stealth" w="med" len="med"/>
            </a:ln>
            <a:effectLst/>
          </p:spPr>
          <p:txBody>
            <a:bodyPr wrap="square" lIns="0" tIns="0" rIns="0" bIns="0" numCol="1" anchor="t">
              <a:noAutofit/>
            </a:bodyPr>
            <a:lstStyle/>
            <a:p>
              <a:pPr/>
            </a:p>
          </p:txBody>
        </p:sp>
        <p:sp>
          <p:nvSpPr>
            <p:cNvPr id="226" name="Line"/>
            <p:cNvSpPr/>
            <p:nvPr/>
          </p:nvSpPr>
          <p:spPr>
            <a:xfrm>
              <a:off x="2836163" y="627980"/>
              <a:ext cx="193929" cy="246819"/>
            </a:xfrm>
            <a:prstGeom prst="line">
              <a:avLst/>
            </a:prstGeom>
            <a:noFill/>
            <a:ln w="12700" cap="flat">
              <a:solidFill>
                <a:srgbClr val="E32400"/>
              </a:solidFill>
              <a:prstDash val="solid"/>
              <a:round/>
              <a:headEnd type="stealth" w="med" len="med"/>
            </a:ln>
            <a:effectLst/>
          </p:spPr>
          <p:txBody>
            <a:bodyPr wrap="square" lIns="0" tIns="0" rIns="0" bIns="0" numCol="1" anchor="t">
              <a:noAutofit/>
            </a:bodyPr>
            <a:lstStyle/>
            <a:p>
              <a:pPr/>
            </a:p>
          </p:txBody>
        </p:sp>
      </p:grpSp>
      <p:sp>
        <p:nvSpPr>
          <p:cNvPr id="228" name="Phys. Rept. 343, 1 (2001)"/>
          <p:cNvSpPr txBox="1"/>
          <p:nvPr/>
        </p:nvSpPr>
        <p:spPr>
          <a:xfrm>
            <a:off x="1316354" y="3626800"/>
            <a:ext cx="2140423" cy="317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400"/>
            </a:lvl1pPr>
          </a:lstStyle>
          <a:p>
            <a:pPr/>
            <a:r>
              <a:t>Phys. Rept. 343, 1 (2001)</a:t>
            </a:r>
          </a:p>
        </p:txBody>
      </p:sp>
      <p:sp>
        <p:nvSpPr>
          <p:cNvPr id="229" name="Asymptotic freedom:"/>
          <p:cNvSpPr txBox="1"/>
          <p:nvPr/>
        </p:nvSpPr>
        <p:spPr>
          <a:xfrm>
            <a:off x="4845215" y="823185"/>
            <a:ext cx="3152588" cy="43707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2400">
                <a:latin typeface="+mn-lt"/>
                <a:ea typeface="+mn-ea"/>
                <a:cs typeface="+mn-cs"/>
                <a:sym typeface="Arial"/>
              </a:defRPr>
            </a:lvl1pPr>
          </a:lstStyle>
          <a:p>
            <a:pPr/>
            <a:r>
              <a:t>Asymptotic freedom:</a:t>
            </a:r>
          </a:p>
        </p:txBody>
      </p:sp>
      <p:grpSp>
        <p:nvGrpSpPr>
          <p:cNvPr id="232" name="Group"/>
          <p:cNvGrpSpPr/>
          <p:nvPr/>
        </p:nvGrpSpPr>
        <p:grpSpPr>
          <a:xfrm>
            <a:off x="4488501" y="1461843"/>
            <a:ext cx="4348623" cy="2876326"/>
            <a:chOff x="0" y="0"/>
            <a:chExt cx="4348621" cy="2876325"/>
          </a:xfrm>
        </p:grpSpPr>
        <p:pic>
          <p:nvPicPr>
            <p:cNvPr id="230" name="Image" descr="Image"/>
            <p:cNvPicPr>
              <a:picLocks noChangeAspect="1"/>
            </p:cNvPicPr>
            <p:nvPr/>
          </p:nvPicPr>
          <p:blipFill>
            <a:blip r:embed="rId5">
              <a:extLst/>
            </a:blip>
            <a:srcRect l="0" t="4030" r="5307" b="4030"/>
            <a:stretch>
              <a:fillRect/>
            </a:stretch>
          </p:blipFill>
          <p:spPr>
            <a:xfrm>
              <a:off x="0" y="0"/>
              <a:ext cx="4348622" cy="2876326"/>
            </a:xfrm>
            <a:prstGeom prst="rect">
              <a:avLst/>
            </a:prstGeom>
            <a:ln w="12700" cap="flat">
              <a:noFill/>
              <a:round/>
            </a:ln>
            <a:effectLst/>
          </p:spPr>
        </p:pic>
        <p:sp>
          <p:nvSpPr>
            <p:cNvPr id="231" name="Rectangle"/>
            <p:cNvSpPr/>
            <p:nvPr/>
          </p:nvSpPr>
          <p:spPr>
            <a:xfrm>
              <a:off x="820030" y="2047671"/>
              <a:ext cx="336014" cy="440850"/>
            </a:xfrm>
            <a:prstGeom prst="rect">
              <a:avLst/>
            </a:prstGeom>
            <a:solidFill>
              <a:srgbClr val="FFFFFF"/>
            </a:solidFill>
            <a:ln w="12700" cap="flat">
              <a:noFill/>
              <a:miter lim="400000"/>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grpSp>
      <p:sp>
        <p:nvSpPr>
          <p:cNvPr id="233" name="The self-interaction of gluons is fundamentally responsible for  the asymptotic freedom of quarks and gluons in QCD"/>
          <p:cNvSpPr txBox="1"/>
          <p:nvPr/>
        </p:nvSpPr>
        <p:spPr>
          <a:xfrm>
            <a:off x="5060403" y="4418768"/>
            <a:ext cx="3877346" cy="14132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200">
                <a:latin typeface="+mn-lt"/>
                <a:ea typeface="+mn-ea"/>
                <a:cs typeface="+mn-cs"/>
                <a:sym typeface="Arial"/>
              </a:defRPr>
            </a:lvl1pPr>
          </a:lstStyle>
          <a:p>
            <a:pPr/>
            <a:r>
              <a:t>The self-interaction of gluons is fundamentally responsible for  the asymptotic freedom of quarks and gluons in QCD</a:t>
            </a:r>
          </a:p>
        </p:txBody>
      </p:sp>
      <p:grpSp>
        <p:nvGrpSpPr>
          <p:cNvPr id="236" name="Group"/>
          <p:cNvGrpSpPr/>
          <p:nvPr/>
        </p:nvGrpSpPr>
        <p:grpSpPr>
          <a:xfrm>
            <a:off x="4895764" y="6075409"/>
            <a:ext cx="4206623" cy="698234"/>
            <a:chOff x="0" y="0"/>
            <a:chExt cx="4206621" cy="698232"/>
          </a:xfrm>
        </p:grpSpPr>
        <p:pic>
          <p:nvPicPr>
            <p:cNvPr id="234" name="image21.png" descr="image21.png"/>
            <p:cNvPicPr>
              <a:picLocks noChangeAspect="1"/>
            </p:cNvPicPr>
            <p:nvPr/>
          </p:nvPicPr>
          <p:blipFill>
            <a:blip r:embed="rId6">
              <a:extLst/>
            </a:blip>
            <a:stretch>
              <a:fillRect/>
            </a:stretch>
          </p:blipFill>
          <p:spPr>
            <a:xfrm>
              <a:off x="0" y="0"/>
              <a:ext cx="698233" cy="698233"/>
            </a:xfrm>
            <a:prstGeom prst="rect">
              <a:avLst/>
            </a:prstGeom>
            <a:ln w="12700" cap="flat">
              <a:noFill/>
              <a:miter lim="400000"/>
            </a:ln>
            <a:effectLst/>
          </p:spPr>
        </p:pic>
        <p:sp>
          <p:nvSpPr>
            <p:cNvPr id="235" name="2004, Gross, Politzer, Wilczek"/>
            <p:cNvSpPr txBox="1"/>
            <p:nvPr/>
          </p:nvSpPr>
          <p:spPr>
            <a:xfrm>
              <a:off x="728796" y="131946"/>
              <a:ext cx="3477826" cy="3752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p>
              <a:pPr>
                <a:defRPr sz="2000">
                  <a:latin typeface="+mn-lt"/>
                  <a:ea typeface="+mn-ea"/>
                  <a:cs typeface="+mn-cs"/>
                  <a:sym typeface="Arial"/>
                </a:defRPr>
              </a:pPr>
              <a:r>
                <a:t>2004, </a:t>
              </a:r>
              <a:r>
                <a:rPr>
                  <a:solidFill>
                    <a:srgbClr val="008000"/>
                  </a:solidFill>
                </a:rPr>
                <a:t>Gross, Politzer, Wilczek</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29"/>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232"/>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0"/>
                                  </p:stCondLst>
                                  <p:iterate type="el" backwards="0">
                                    <p:tmAbs val="0"/>
                                  </p:iterate>
                                  <p:childTnLst>
                                    <p:set>
                                      <p:cBhvr>
                                        <p:cTn id="12" fill="hold"/>
                                        <p:tgtEl>
                                          <p:spTgt spid="233"/>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4" fill="hold">
                                  <p:stCondLst>
                                    <p:cond delay="0"/>
                                  </p:stCondLst>
                                  <p:iterate type="el" backwards="0">
                                    <p:tmAbs val="0"/>
                                  </p:iterate>
                                  <p:childTnLst>
                                    <p:set>
                                      <p:cBhvr>
                                        <p:cTn id="15" fill="hold"/>
                                        <p:tgtEl>
                                          <p:spTgt spid="23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2" grpId="2"/>
      <p:bldP build="whole" bldLvl="1" animBg="1" rev="0" advAuto="0" spid="233" grpId="3"/>
      <p:bldP build="whole" bldLvl="1" animBg="1" rev="0" advAuto="0" spid="236" grpId="4"/>
      <p:bldP build="whole" bldLvl="1" animBg="1" rev="0" advAuto="0" spid="229" grpId="1"/>
    </p:bldLst>
  </p:timing>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sp>
        <p:nvSpPr>
          <p:cNvPr id="1029" name="EIC…"/>
          <p:cNvSpPr txBox="1"/>
          <p:nvPr/>
        </p:nvSpPr>
        <p:spPr>
          <a:xfrm>
            <a:off x="1208929" y="1449362"/>
            <a:ext cx="3905623" cy="322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6800"/>
            </a:pPr>
            <a:r>
              <a:t>EIC</a:t>
            </a:r>
          </a:p>
          <a:p>
            <a:pPr>
              <a:defRPr b="1" sz="6800"/>
            </a:pPr>
            <a:r>
              <a:t>Program</a:t>
            </a:r>
          </a:p>
        </p:txBody>
      </p:sp>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1"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1032" name="EIC Deliverables the first 4 years"/>
          <p:cNvSpPr txBox="1"/>
          <p:nvPr>
            <p:ph type="title"/>
          </p:nvPr>
        </p:nvSpPr>
        <p:spPr>
          <a:prstGeom prst="rect">
            <a:avLst/>
          </a:prstGeom>
        </p:spPr>
        <p:txBody>
          <a:bodyPr/>
          <a:lstStyle/>
          <a:p>
            <a:pPr/>
            <a:r>
              <a:t>EIC Deliverables the first 4 years</a:t>
            </a:r>
          </a:p>
        </p:txBody>
      </p:sp>
      <p:sp>
        <p:nvSpPr>
          <p:cNvPr id="1033" name="Body"/>
          <p:cNvSpPr txBox="1"/>
          <p:nvPr>
            <p:ph type="body" idx="1"/>
          </p:nvPr>
        </p:nvSpPr>
        <p:spPr>
          <a:prstGeom prst="rect">
            <a:avLst/>
          </a:prstGeom>
        </p:spPr>
        <p:txBody>
          <a:bodyPr/>
          <a:lstStyle/>
          <a:p>
            <a:pPr/>
          </a:p>
        </p:txBody>
      </p:sp>
      <p:sp>
        <p:nvSpPr>
          <p:cNvPr id="103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sp>
        <p:nvSpPr>
          <p:cNvPr id="1035" name="Year 1 and 2 Run eAu at full energy:…"/>
          <p:cNvSpPr txBox="1"/>
          <p:nvPr/>
        </p:nvSpPr>
        <p:spPr>
          <a:xfrm>
            <a:off x="76200" y="673100"/>
            <a:ext cx="9004300" cy="550101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defTabSz="914400">
              <a:defRPr b="1" sz="2000">
                <a:solidFill>
                  <a:srgbClr val="0000FF"/>
                </a:solidFill>
                <a:latin typeface="Times New Roman"/>
                <a:ea typeface="Times New Roman"/>
                <a:cs typeface="Times New Roman"/>
                <a:sym typeface="Times New Roman"/>
              </a:defRPr>
            </a:pPr>
            <a:r>
              <a:t>Year 1 and 2 Run eAu at full energy:</a:t>
            </a:r>
            <a:endParaRPr>
              <a:latin typeface="Comic Sans MS"/>
              <a:ea typeface="Comic Sans MS"/>
              <a:cs typeface="Comic Sans MS"/>
              <a:sym typeface="Comic Sans MS"/>
            </a:endParaRPr>
          </a:p>
          <a:p>
            <a:pPr defTabSz="914400">
              <a:defRPr b="1" sz="2000">
                <a:solidFill>
                  <a:srgbClr val="322F31"/>
                </a:solidFill>
                <a:latin typeface="Times New Roman"/>
                <a:ea typeface="Times New Roman"/>
                <a:cs typeface="Times New Roman"/>
                <a:sym typeface="Times New Roman"/>
              </a:defRPr>
            </a:pPr>
            <a:r>
              <a:t>∫L ~1.2 fb</a:t>
            </a:r>
            <a:r>
              <a:rPr baseline="30000"/>
              <a:t>-1</a:t>
            </a:r>
            <a:r>
              <a:t> this would give the first result in completely unknown territory</a:t>
            </a:r>
            <a:endParaRPr>
              <a:latin typeface="Comic Sans MS"/>
              <a:ea typeface="Comic Sans MS"/>
              <a:cs typeface="Comic Sans MS"/>
              <a:sym typeface="Comic Sans MS"/>
            </a:endParaRPr>
          </a:p>
          <a:p>
            <a:pPr lvl="1" marL="800100" indent="-342900" defTabSz="914400">
              <a:buClr>
                <a:srgbClr val="0000FF"/>
              </a:buClr>
              <a:buSzPct val="100000"/>
              <a:buChar char="❑"/>
              <a:defRPr b="1" sz="2000">
                <a:solidFill>
                  <a:srgbClr val="322F31"/>
                </a:solidFill>
                <a:latin typeface="Times New Roman"/>
                <a:ea typeface="Times New Roman"/>
                <a:cs typeface="Times New Roman"/>
                <a:sym typeface="Times New Roman"/>
              </a:defRPr>
            </a:pPr>
            <a:r>
              <a:t>nuclear PDFs</a:t>
            </a:r>
            <a:endParaRPr>
              <a:latin typeface="Comic Sans MS"/>
              <a:ea typeface="Comic Sans MS"/>
              <a:cs typeface="Comic Sans MS"/>
              <a:sym typeface="Comic Sans MS"/>
            </a:endParaRPr>
          </a:p>
          <a:p>
            <a:pPr lvl="1" marL="800100" indent="-342900" defTabSz="914400">
              <a:buClr>
                <a:srgbClr val="0000FF"/>
              </a:buClr>
              <a:buSzPct val="100000"/>
              <a:buChar char="❑"/>
              <a:defRPr b="1" sz="2000">
                <a:solidFill>
                  <a:srgbClr val="322F31"/>
                </a:solidFill>
                <a:latin typeface="Times New Roman"/>
                <a:ea typeface="Times New Roman"/>
                <a:cs typeface="Times New Roman"/>
                <a:sym typeface="Times New Roman"/>
              </a:defRPr>
            </a:pPr>
            <a:r>
              <a:t>first look to saturation through di-hadrons and diffraction</a:t>
            </a:r>
            <a:endParaRPr>
              <a:latin typeface="Comic Sans MS"/>
              <a:ea typeface="Comic Sans MS"/>
              <a:cs typeface="Comic Sans MS"/>
              <a:sym typeface="Comic Sans MS"/>
            </a:endParaRPr>
          </a:p>
          <a:p>
            <a:pPr lvl="1" marL="800100" indent="-342900" defTabSz="914400">
              <a:buClr>
                <a:srgbClr val="0000FF"/>
              </a:buClr>
              <a:buSzPct val="100000"/>
              <a:buChar char="❑"/>
              <a:defRPr b="1" sz="2000">
                <a:solidFill>
                  <a:srgbClr val="322F31"/>
                </a:solidFill>
                <a:latin typeface="Times New Roman"/>
                <a:ea typeface="Times New Roman"/>
                <a:cs typeface="Times New Roman"/>
                <a:sym typeface="Times New Roman"/>
              </a:defRPr>
            </a:pPr>
          </a:p>
          <a:p>
            <a:pPr defTabSz="914400">
              <a:defRPr b="1" sz="2000">
                <a:solidFill>
                  <a:srgbClr val="0000FF"/>
                </a:solidFill>
                <a:latin typeface="Times New Roman"/>
                <a:ea typeface="Times New Roman"/>
                <a:cs typeface="Times New Roman"/>
                <a:sym typeface="Times New Roman"/>
              </a:defRPr>
            </a:pPr>
            <a:r>
              <a:t>Year 3 Run longitudinal polarized ep beams at full energy:</a:t>
            </a:r>
            <a:endParaRPr>
              <a:latin typeface="Comic Sans MS"/>
              <a:ea typeface="Comic Sans MS"/>
              <a:cs typeface="Comic Sans MS"/>
              <a:sym typeface="Comic Sans MS"/>
            </a:endParaRPr>
          </a:p>
          <a:p>
            <a:pPr defTabSz="914400">
              <a:defRPr b="1" sz="2000">
                <a:solidFill>
                  <a:srgbClr val="322F31"/>
                </a:solidFill>
                <a:latin typeface="Times New Roman"/>
                <a:ea typeface="Times New Roman"/>
                <a:cs typeface="Times New Roman"/>
                <a:sym typeface="Times New Roman"/>
              </a:defRPr>
            </a:pPr>
            <a:r>
              <a:t>∫L ~2.6 fb</a:t>
            </a:r>
            <a:r>
              <a:rPr baseline="30000"/>
              <a:t>-1</a:t>
            </a:r>
            <a:r>
              <a:t> this would give very important results on </a:t>
            </a:r>
            <a:endParaRPr>
              <a:latin typeface="Comic Sans MS"/>
              <a:ea typeface="Comic Sans MS"/>
              <a:cs typeface="Comic Sans MS"/>
              <a:sym typeface="Comic Sans MS"/>
            </a:endParaRPr>
          </a:p>
          <a:p>
            <a:pPr lvl="1" marL="800100" indent="-342900" defTabSz="914400">
              <a:buClr>
                <a:srgbClr val="0000FF"/>
              </a:buClr>
              <a:buSzPct val="100000"/>
              <a:buChar char="❑"/>
              <a:defRPr b="1" sz="2000">
                <a:solidFill>
                  <a:srgbClr val="322F31"/>
                </a:solidFill>
                <a:latin typeface="Times New Roman"/>
                <a:ea typeface="Times New Roman"/>
                <a:cs typeface="Times New Roman"/>
                <a:sym typeface="Times New Roman"/>
              </a:defRPr>
            </a:pPr>
            <a:r>
              <a:t>the spin structure of the proton</a:t>
            </a:r>
            <a:endParaRPr>
              <a:latin typeface="Comic Sans MS"/>
              <a:ea typeface="Comic Sans MS"/>
              <a:cs typeface="Comic Sans MS"/>
              <a:sym typeface="Comic Sans MS"/>
            </a:endParaRPr>
          </a:p>
          <a:p>
            <a:pPr lvl="1" marL="800100" indent="-342900" defTabSz="914400">
              <a:buClr>
                <a:srgbClr val="0000FF"/>
              </a:buClr>
              <a:buSzPct val="100000"/>
              <a:buChar char="❑"/>
              <a:defRPr b="1" sz="2000">
                <a:solidFill>
                  <a:srgbClr val="322F31"/>
                </a:solidFill>
                <a:latin typeface="Times New Roman"/>
                <a:ea typeface="Times New Roman"/>
                <a:cs typeface="Times New Roman"/>
                <a:sym typeface="Times New Roman"/>
              </a:defRPr>
            </a:pPr>
            <a:r>
              <a:t>unpolarized PDFs at large Q</a:t>
            </a:r>
            <a:r>
              <a:rPr baseline="30000"/>
              <a:t>2</a:t>
            </a:r>
            <a:r>
              <a:t> and x</a:t>
            </a:r>
            <a:endParaRPr>
              <a:latin typeface="Comic Sans MS"/>
              <a:ea typeface="Comic Sans MS"/>
              <a:cs typeface="Comic Sans MS"/>
              <a:sym typeface="Comic Sans MS"/>
            </a:endParaRPr>
          </a:p>
          <a:p>
            <a:pPr lvl="1" marL="800100" indent="-342900" defTabSz="914400">
              <a:buClr>
                <a:srgbClr val="0000FF"/>
              </a:buClr>
              <a:buSzPct val="100000"/>
              <a:buChar char="❑"/>
              <a:defRPr b="1" sz="2000">
                <a:solidFill>
                  <a:srgbClr val="322F31"/>
                </a:solidFill>
                <a:latin typeface="Times New Roman"/>
                <a:ea typeface="Times New Roman"/>
                <a:cs typeface="Times New Roman"/>
                <a:sym typeface="Times New Roman"/>
              </a:defRPr>
            </a:pPr>
            <a:r>
              <a:t>(un-)polarized fragmentation functions</a:t>
            </a:r>
          </a:p>
          <a:p>
            <a:pPr defTabSz="914400">
              <a:defRPr b="1" sz="2000">
                <a:solidFill>
                  <a:srgbClr val="0000FF"/>
                </a:solidFill>
                <a:latin typeface="Times New Roman"/>
                <a:ea typeface="Times New Roman"/>
                <a:cs typeface="Times New Roman"/>
                <a:sym typeface="Times New Roman"/>
              </a:defRPr>
            </a:pPr>
          </a:p>
          <a:p>
            <a:pPr defTabSz="914400">
              <a:defRPr b="1" sz="2000">
                <a:solidFill>
                  <a:srgbClr val="0000FF"/>
                </a:solidFill>
                <a:latin typeface="Times New Roman"/>
                <a:ea typeface="Times New Roman"/>
                <a:cs typeface="Times New Roman"/>
                <a:sym typeface="Times New Roman"/>
              </a:defRPr>
            </a:pPr>
            <a:r>
              <a:t>Year 4 split the run between transverse polarized ep running at full energy and eA running for different nuclear beams and energies</a:t>
            </a:r>
            <a:endParaRPr>
              <a:latin typeface="Comic Sans MS"/>
              <a:ea typeface="Comic Sans MS"/>
              <a:cs typeface="Comic Sans MS"/>
              <a:sym typeface="Comic Sans MS"/>
            </a:endParaRPr>
          </a:p>
          <a:p>
            <a:pPr defTabSz="914400">
              <a:defRPr b="1" sz="2000">
                <a:solidFill>
                  <a:srgbClr val="322F31"/>
                </a:solidFill>
                <a:latin typeface="Times New Roman"/>
                <a:ea typeface="Times New Roman"/>
                <a:cs typeface="Times New Roman"/>
                <a:sym typeface="Times New Roman"/>
              </a:defRPr>
            </a:pPr>
            <a:r>
              <a:t>∫L ~5 fb</a:t>
            </a:r>
            <a:r>
              <a:rPr baseline="30000"/>
              <a:t>-1</a:t>
            </a:r>
            <a:r>
              <a:t> transverse polarized ep data would give very important first results on </a:t>
            </a:r>
            <a:endParaRPr>
              <a:latin typeface="Comic Sans MS"/>
              <a:ea typeface="Comic Sans MS"/>
              <a:cs typeface="Comic Sans MS"/>
              <a:sym typeface="Comic Sans MS"/>
            </a:endParaRPr>
          </a:p>
          <a:p>
            <a:pPr lvl="1" marL="800100" indent="-342900" defTabSz="914400">
              <a:buClr>
                <a:srgbClr val="0000FF"/>
              </a:buClr>
              <a:buSzPct val="100000"/>
              <a:buChar char="❑"/>
              <a:defRPr b="1" sz="2000">
                <a:solidFill>
                  <a:srgbClr val="322F31"/>
                </a:solidFill>
                <a:latin typeface="Times New Roman"/>
                <a:ea typeface="Times New Roman"/>
                <a:cs typeface="Times New Roman"/>
                <a:sym typeface="Times New Roman"/>
              </a:defRPr>
            </a:pPr>
            <a:r>
              <a:t>the momentum and spatial 3d structure of the proton</a:t>
            </a:r>
            <a:endParaRPr>
              <a:latin typeface="Comic Sans MS"/>
              <a:ea typeface="Comic Sans MS"/>
              <a:cs typeface="Comic Sans MS"/>
              <a:sym typeface="Comic Sans MS"/>
            </a:endParaRPr>
          </a:p>
          <a:p>
            <a:pPr lvl="1" marL="800100" indent="-342900" defTabSz="914400">
              <a:buClr>
                <a:srgbClr val="0000FF"/>
              </a:buClr>
              <a:buSzPct val="100000"/>
              <a:buChar char="❑"/>
              <a:defRPr b="1" sz="800">
                <a:solidFill>
                  <a:srgbClr val="322F31"/>
                </a:solidFill>
                <a:latin typeface="Times New Roman"/>
                <a:ea typeface="Times New Roman"/>
                <a:cs typeface="Times New Roman"/>
                <a:sym typeface="Times New Roman"/>
              </a:defRPr>
            </a:pPr>
          </a:p>
          <a:p>
            <a:pPr defTabSz="914400">
              <a:defRPr b="1" sz="2000">
                <a:solidFill>
                  <a:srgbClr val="322F31"/>
                </a:solidFill>
                <a:latin typeface="Times New Roman"/>
                <a:ea typeface="Times New Roman"/>
                <a:cs typeface="Times New Roman"/>
                <a:sym typeface="Times New Roman"/>
              </a:defRPr>
            </a:pPr>
            <a:r>
              <a:t>∫L ~5 fb</a:t>
            </a:r>
            <a:r>
              <a:rPr baseline="30000"/>
              <a:t>-1 </a:t>
            </a:r>
            <a:r>
              <a:t>eA data with different nuclei and energies would address</a:t>
            </a:r>
            <a:endParaRPr>
              <a:latin typeface="Comic Sans MS"/>
              <a:ea typeface="Comic Sans MS"/>
              <a:cs typeface="Comic Sans MS"/>
              <a:sym typeface="Comic Sans MS"/>
            </a:endParaRPr>
          </a:p>
          <a:p>
            <a:pPr lvl="1" marL="800100" indent="-342900" defTabSz="914400">
              <a:buClr>
                <a:srgbClr val="0000FF"/>
              </a:buClr>
              <a:buSzPct val="100000"/>
              <a:buChar char="❑"/>
              <a:defRPr b="1" sz="2000">
                <a:solidFill>
                  <a:srgbClr val="322F31"/>
                </a:solidFill>
                <a:latin typeface="Times New Roman"/>
                <a:ea typeface="Times New Roman"/>
                <a:cs typeface="Times New Roman"/>
                <a:sym typeface="Times New Roman"/>
              </a:defRPr>
            </a:pPr>
            <a:r>
              <a:t>nuclear PDFs</a:t>
            </a:r>
            <a:endParaRPr>
              <a:latin typeface="Comic Sans MS"/>
              <a:ea typeface="Comic Sans MS"/>
              <a:cs typeface="Comic Sans MS"/>
              <a:sym typeface="Comic Sans MS"/>
            </a:endParaRPr>
          </a:p>
          <a:p>
            <a:pPr lvl="1" marL="800100" indent="-342900" defTabSz="914400">
              <a:buClr>
                <a:srgbClr val="0000FF"/>
              </a:buClr>
              <a:buSzPct val="100000"/>
              <a:buChar char="❑"/>
              <a:defRPr b="1" sz="2000">
                <a:solidFill>
                  <a:srgbClr val="322F31"/>
                </a:solidFill>
                <a:latin typeface="Times New Roman"/>
                <a:ea typeface="Times New Roman"/>
                <a:cs typeface="Times New Roman"/>
                <a:sym typeface="Times New Roman"/>
              </a:defRPr>
            </a:pPr>
            <a:r>
              <a:t>study the evolution of Q</a:t>
            </a:r>
            <a:r>
              <a:rPr baseline="-25000"/>
              <a:t>s</a:t>
            </a:r>
            <a:r>
              <a:t> with x and A</a:t>
            </a:r>
          </a:p>
        </p:txBody>
      </p:sp>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7"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1038" name="First High Impact Results"/>
          <p:cNvSpPr txBox="1"/>
          <p:nvPr>
            <p:ph type="title"/>
          </p:nvPr>
        </p:nvSpPr>
        <p:spPr>
          <a:prstGeom prst="rect">
            <a:avLst/>
          </a:prstGeom>
        </p:spPr>
        <p:txBody>
          <a:bodyPr/>
          <a:lstStyle/>
          <a:p>
            <a:pPr/>
            <a:r>
              <a:t>First High Impact Results </a:t>
            </a:r>
          </a:p>
        </p:txBody>
      </p:sp>
      <p:sp>
        <p:nvSpPr>
          <p:cNvPr id="1039" name="Body"/>
          <p:cNvSpPr txBox="1"/>
          <p:nvPr>
            <p:ph type="body" idx="1"/>
          </p:nvPr>
        </p:nvSpPr>
        <p:spPr>
          <a:prstGeom prst="rect">
            <a:avLst/>
          </a:prstGeom>
        </p:spPr>
        <p:txBody>
          <a:bodyPr/>
          <a:lstStyle/>
          <a:p>
            <a:pPr/>
          </a:p>
        </p:txBody>
      </p:sp>
      <p:sp>
        <p:nvSpPr>
          <p:cNvPr id="104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graphicFrame>
        <p:nvGraphicFramePr>
          <p:cNvPr id="1041" name="Table"/>
          <p:cNvGraphicFramePr/>
          <p:nvPr/>
        </p:nvGraphicFramePr>
        <p:xfrm>
          <a:off x="2366963" y="2032000"/>
          <a:ext cx="4406901" cy="2225040"/>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670216"/>
                <a:gridCol w="1399884"/>
                <a:gridCol w="2336800"/>
              </a:tblGrid>
              <a:tr h="370840">
                <a:tc>
                  <a:txBody>
                    <a:bodyPr/>
                    <a:lstStyle/>
                    <a:p>
                      <a:pPr algn="ctr" defTabSz="457200">
                        <a:defRPr b="0" sz="1800">
                          <a:effectLst/>
                        </a:defRPr>
                      </a:pPr>
                      <a:r>
                        <a:rPr b="1">
                          <a:solidFill>
                            <a:srgbClr val="0000FF"/>
                          </a:solidFill>
                          <a:latin typeface="Times New Roman"/>
                          <a:ea typeface="Times New Roman"/>
                          <a:cs typeface="Times New Roman"/>
                        </a:rPr>
                        <a:t>year</a:t>
                      </a:r>
                    </a:p>
                  </a:txBody>
                  <a:tcPr marL="45720" marR="45720" marT="45720" marB="45720" anchor="t" anchorCtr="0" horzOverflow="overflow">
                    <a:lnL w="12700">
                      <a:solidFill>
                        <a:srgbClr val="322F31"/>
                      </a:solidFill>
                    </a:lnL>
                    <a:lnR w="12700">
                      <a:solidFill>
                        <a:srgbClr val="322F31"/>
                      </a:solidFill>
                    </a:lnR>
                    <a:lnT w="12700">
                      <a:solidFill>
                        <a:srgbClr val="322F31"/>
                      </a:solidFill>
                    </a:lnT>
                    <a:lnB w="12700">
                      <a:solidFill>
                        <a:srgbClr val="322F31"/>
                      </a:solidFill>
                    </a:lnB>
                    <a:noFill/>
                  </a:tcPr>
                </a:tc>
                <a:tc>
                  <a:txBody>
                    <a:bodyPr/>
                    <a:lstStyle/>
                    <a:p>
                      <a:pPr algn="ctr" defTabSz="457200">
                        <a:defRPr sz="1800">
                          <a:solidFill>
                            <a:srgbClr val="0000FF"/>
                          </a:solidFill>
                          <a:effectLst/>
                          <a:latin typeface="Times New Roman"/>
                          <a:ea typeface="Times New Roman"/>
                          <a:cs typeface="Times New Roman"/>
                        </a:defRPr>
                      </a:pPr>
                      <a:r>
                        <a:t>L</a:t>
                      </a:r>
                      <a:r>
                        <a:rPr baseline="-25000"/>
                        <a:t>Av</a:t>
                      </a:r>
                      <a:r>
                        <a:t> (10</a:t>
                      </a:r>
                      <a:r>
                        <a:rPr baseline="30000"/>
                        <a:t>33</a:t>
                      </a:r>
                      <a:r>
                        <a:t>)</a:t>
                      </a:r>
                    </a:p>
                  </a:txBody>
                  <a:tcPr marL="45720" marR="45720" marT="45720" marB="45720" anchor="t" anchorCtr="0" horzOverflow="overflow">
                    <a:lnL w="12700">
                      <a:solidFill>
                        <a:srgbClr val="322F31"/>
                      </a:solidFill>
                    </a:lnL>
                    <a:lnR w="12700">
                      <a:solidFill>
                        <a:srgbClr val="322F31"/>
                      </a:solidFill>
                    </a:lnR>
                    <a:lnT w="12700">
                      <a:solidFill>
                        <a:srgbClr val="322F31"/>
                      </a:solidFill>
                    </a:lnT>
                    <a:lnB w="12700">
                      <a:solidFill>
                        <a:srgbClr val="322F31"/>
                      </a:solidFill>
                    </a:lnB>
                    <a:noFill/>
                  </a:tcPr>
                </a:tc>
                <a:tc>
                  <a:txBody>
                    <a:bodyPr/>
                    <a:lstStyle/>
                    <a:p>
                      <a:pPr algn="ctr" defTabSz="457200">
                        <a:defRPr b="0" sz="1800">
                          <a:effectLst/>
                        </a:defRPr>
                      </a:pPr>
                      <a:r>
                        <a:rPr b="1">
                          <a:solidFill>
                            <a:srgbClr val="0000FF"/>
                          </a:solidFill>
                          <a:latin typeface="Times New Roman"/>
                          <a:ea typeface="Times New Roman"/>
                          <a:cs typeface="Times New Roman"/>
                        </a:rPr>
                        <a:t>∫L/year (fb)</a:t>
                      </a:r>
                    </a:p>
                  </a:txBody>
                  <a:tcPr marL="45720" marR="45720" marT="45720" marB="45720" anchor="t" anchorCtr="0" horzOverflow="overflow">
                    <a:lnL w="12700">
                      <a:solidFill>
                        <a:srgbClr val="322F31"/>
                      </a:solidFill>
                    </a:lnL>
                    <a:lnR w="12700">
                      <a:solidFill>
                        <a:srgbClr val="322F31"/>
                      </a:solidFill>
                    </a:lnR>
                    <a:lnT w="12700">
                      <a:solidFill>
                        <a:srgbClr val="322F31"/>
                      </a:solidFill>
                    </a:lnT>
                    <a:lnB w="12700">
                      <a:solidFill>
                        <a:srgbClr val="322F31"/>
                      </a:solidFill>
                    </a:lnB>
                    <a:noFill/>
                  </a:tcPr>
                </a:tc>
              </a:tr>
              <a:tr h="370840">
                <a:tc>
                  <a:txBody>
                    <a:bodyPr/>
                    <a:lstStyle/>
                    <a:p>
                      <a:pPr algn="ctr" defTabSz="457200">
                        <a:defRPr b="0" sz="1800">
                          <a:effectLst/>
                        </a:defRPr>
                      </a:pPr>
                      <a:r>
                        <a:rPr b="1">
                          <a:solidFill>
                            <a:srgbClr val="322F31"/>
                          </a:solidFill>
                          <a:latin typeface="Times New Roman"/>
                          <a:ea typeface="Times New Roman"/>
                          <a:cs typeface="Times New Roman"/>
                        </a:rPr>
                        <a:t>1</a:t>
                      </a:r>
                    </a:p>
                  </a:txBody>
                  <a:tcPr marL="45720" marR="45720" marT="45720" marB="45720" anchor="t" anchorCtr="0" horzOverflow="overflow">
                    <a:lnL w="12700">
                      <a:solidFill>
                        <a:srgbClr val="322F31"/>
                      </a:solidFill>
                    </a:lnL>
                    <a:lnR w="12700">
                      <a:solidFill>
                        <a:srgbClr val="322F31"/>
                      </a:solidFill>
                    </a:lnR>
                    <a:lnT w="12700">
                      <a:solidFill>
                        <a:srgbClr val="322F31"/>
                      </a:solidFill>
                    </a:lnT>
                    <a:lnB w="12700">
                      <a:solidFill>
                        <a:srgbClr val="322F31"/>
                      </a:solidFill>
                    </a:lnB>
                    <a:noFill/>
                  </a:tcPr>
                </a:tc>
                <a:tc>
                  <a:txBody>
                    <a:bodyPr/>
                    <a:lstStyle/>
                    <a:p>
                      <a:pPr algn="ctr" defTabSz="457200">
                        <a:defRPr b="0" sz="1800">
                          <a:effectLst/>
                        </a:defRPr>
                      </a:pPr>
                      <a:r>
                        <a:rPr b="1">
                          <a:solidFill>
                            <a:srgbClr val="322F31"/>
                          </a:solidFill>
                          <a:latin typeface="Times New Roman"/>
                          <a:ea typeface="Times New Roman"/>
                          <a:cs typeface="Times New Roman"/>
                        </a:rPr>
                        <a:t>0.1</a:t>
                      </a:r>
                    </a:p>
                  </a:txBody>
                  <a:tcPr marL="45720" marR="45720" marT="45720" marB="45720" anchor="t" anchorCtr="0" horzOverflow="overflow">
                    <a:lnL w="12700">
                      <a:solidFill>
                        <a:srgbClr val="322F31"/>
                      </a:solidFill>
                    </a:lnL>
                    <a:lnR w="12700">
                      <a:solidFill>
                        <a:srgbClr val="322F31"/>
                      </a:solidFill>
                    </a:lnR>
                    <a:lnT w="12700">
                      <a:solidFill>
                        <a:srgbClr val="322F31"/>
                      </a:solidFill>
                    </a:lnT>
                    <a:lnB w="12700">
                      <a:solidFill>
                        <a:srgbClr val="322F31"/>
                      </a:solidFill>
                    </a:lnB>
                    <a:noFill/>
                  </a:tcPr>
                </a:tc>
                <a:tc>
                  <a:txBody>
                    <a:bodyPr/>
                    <a:lstStyle/>
                    <a:p>
                      <a:pPr algn="ctr" defTabSz="457200">
                        <a:defRPr b="0" sz="1800">
                          <a:effectLst/>
                        </a:defRPr>
                      </a:pPr>
                      <a:r>
                        <a:rPr b="1">
                          <a:solidFill>
                            <a:srgbClr val="322F31"/>
                          </a:solidFill>
                          <a:latin typeface="Times New Roman"/>
                          <a:ea typeface="Times New Roman"/>
                          <a:cs typeface="Times New Roman"/>
                        </a:rPr>
                        <a:t>0.2</a:t>
                      </a:r>
                    </a:p>
                  </a:txBody>
                  <a:tcPr marL="45720" marR="45720" marT="45720" marB="45720" anchor="t" anchorCtr="0" horzOverflow="overflow">
                    <a:lnL w="12700">
                      <a:solidFill>
                        <a:srgbClr val="322F31"/>
                      </a:solidFill>
                    </a:lnL>
                    <a:lnR w="12700">
                      <a:solidFill>
                        <a:srgbClr val="322F31"/>
                      </a:solidFill>
                    </a:lnR>
                    <a:lnT w="12700">
                      <a:solidFill>
                        <a:srgbClr val="322F31"/>
                      </a:solidFill>
                    </a:lnT>
                    <a:lnB w="12700">
                      <a:solidFill>
                        <a:srgbClr val="322F31"/>
                      </a:solidFill>
                    </a:lnB>
                    <a:noFill/>
                  </a:tcPr>
                </a:tc>
              </a:tr>
              <a:tr h="370840">
                <a:tc>
                  <a:txBody>
                    <a:bodyPr/>
                    <a:lstStyle/>
                    <a:p>
                      <a:pPr algn="ctr" defTabSz="457200">
                        <a:defRPr b="0" sz="1800">
                          <a:effectLst/>
                        </a:defRPr>
                      </a:pPr>
                      <a:r>
                        <a:rPr b="1">
                          <a:solidFill>
                            <a:srgbClr val="322F31"/>
                          </a:solidFill>
                          <a:latin typeface="Times New Roman"/>
                          <a:ea typeface="Times New Roman"/>
                          <a:cs typeface="Times New Roman"/>
                        </a:rPr>
                        <a:t>2</a:t>
                      </a:r>
                    </a:p>
                  </a:txBody>
                  <a:tcPr marL="45720" marR="45720" marT="45720" marB="45720" anchor="t" anchorCtr="0" horzOverflow="overflow">
                    <a:lnL w="12700">
                      <a:solidFill>
                        <a:srgbClr val="322F31"/>
                      </a:solidFill>
                    </a:lnL>
                    <a:lnR w="12700">
                      <a:solidFill>
                        <a:srgbClr val="322F31"/>
                      </a:solidFill>
                    </a:lnR>
                    <a:lnT w="12700">
                      <a:solidFill>
                        <a:srgbClr val="322F31"/>
                      </a:solidFill>
                    </a:lnT>
                    <a:lnB w="12700">
                      <a:solidFill>
                        <a:srgbClr val="322F31"/>
                      </a:solidFill>
                    </a:lnB>
                    <a:noFill/>
                  </a:tcPr>
                </a:tc>
                <a:tc>
                  <a:txBody>
                    <a:bodyPr/>
                    <a:lstStyle/>
                    <a:p>
                      <a:pPr algn="ctr" defTabSz="457200">
                        <a:defRPr b="0" sz="1800">
                          <a:effectLst/>
                        </a:defRPr>
                      </a:pPr>
                      <a:r>
                        <a:rPr b="1">
                          <a:solidFill>
                            <a:srgbClr val="322F31"/>
                          </a:solidFill>
                          <a:latin typeface="Times New Roman"/>
                          <a:ea typeface="Times New Roman"/>
                          <a:cs typeface="Times New Roman"/>
                        </a:rPr>
                        <a:t>0.3</a:t>
                      </a:r>
                    </a:p>
                  </a:txBody>
                  <a:tcPr marL="45720" marR="45720" marT="45720" marB="45720" anchor="t" anchorCtr="0" horzOverflow="overflow">
                    <a:lnL w="12700">
                      <a:solidFill>
                        <a:srgbClr val="322F31"/>
                      </a:solidFill>
                    </a:lnL>
                    <a:lnR w="12700">
                      <a:solidFill>
                        <a:srgbClr val="322F31"/>
                      </a:solidFill>
                    </a:lnR>
                    <a:lnT w="12700">
                      <a:solidFill>
                        <a:srgbClr val="322F31"/>
                      </a:solidFill>
                    </a:lnT>
                    <a:lnB w="12700">
                      <a:solidFill>
                        <a:srgbClr val="322F31"/>
                      </a:solidFill>
                    </a:lnB>
                    <a:noFill/>
                  </a:tcPr>
                </a:tc>
                <a:tc>
                  <a:txBody>
                    <a:bodyPr/>
                    <a:lstStyle/>
                    <a:p>
                      <a:pPr algn="ctr" defTabSz="457200">
                        <a:defRPr b="0" sz="1800">
                          <a:effectLst/>
                        </a:defRPr>
                      </a:pPr>
                      <a:r>
                        <a:rPr b="1">
                          <a:solidFill>
                            <a:srgbClr val="322F31"/>
                          </a:solidFill>
                          <a:latin typeface="Times New Roman"/>
                          <a:ea typeface="Times New Roman"/>
                          <a:cs typeface="Times New Roman"/>
                        </a:rPr>
                        <a:t>1.1</a:t>
                      </a:r>
                    </a:p>
                  </a:txBody>
                  <a:tcPr marL="45720" marR="45720" marT="45720" marB="45720" anchor="t" anchorCtr="0" horzOverflow="overflow">
                    <a:lnL w="12700">
                      <a:solidFill>
                        <a:srgbClr val="322F31"/>
                      </a:solidFill>
                    </a:lnL>
                    <a:lnR w="12700">
                      <a:solidFill>
                        <a:srgbClr val="322F31"/>
                      </a:solidFill>
                    </a:lnR>
                    <a:lnT w="12700">
                      <a:solidFill>
                        <a:srgbClr val="322F31"/>
                      </a:solidFill>
                    </a:lnT>
                    <a:lnB w="12700">
                      <a:solidFill>
                        <a:srgbClr val="322F31"/>
                      </a:solidFill>
                    </a:lnB>
                    <a:noFill/>
                  </a:tcPr>
                </a:tc>
              </a:tr>
              <a:tr h="370840">
                <a:tc>
                  <a:txBody>
                    <a:bodyPr/>
                    <a:lstStyle/>
                    <a:p>
                      <a:pPr algn="ctr" defTabSz="457200">
                        <a:defRPr b="0" sz="1800">
                          <a:effectLst/>
                        </a:defRPr>
                      </a:pPr>
                      <a:r>
                        <a:rPr b="1">
                          <a:solidFill>
                            <a:srgbClr val="322F31"/>
                          </a:solidFill>
                          <a:latin typeface="Times New Roman"/>
                          <a:ea typeface="Times New Roman"/>
                          <a:cs typeface="Times New Roman"/>
                        </a:rPr>
                        <a:t>3</a:t>
                      </a:r>
                    </a:p>
                  </a:txBody>
                  <a:tcPr marL="45720" marR="45720" marT="45720" marB="45720" anchor="t" anchorCtr="0" horzOverflow="overflow">
                    <a:lnL w="12700">
                      <a:solidFill>
                        <a:srgbClr val="322F31"/>
                      </a:solidFill>
                    </a:lnL>
                    <a:lnR w="12700">
                      <a:solidFill>
                        <a:srgbClr val="322F31"/>
                      </a:solidFill>
                    </a:lnR>
                    <a:lnT w="12700">
                      <a:solidFill>
                        <a:srgbClr val="322F31"/>
                      </a:solidFill>
                    </a:lnT>
                    <a:lnB w="12700">
                      <a:solidFill>
                        <a:srgbClr val="322F31"/>
                      </a:solidFill>
                    </a:lnB>
                    <a:noFill/>
                  </a:tcPr>
                </a:tc>
                <a:tc>
                  <a:txBody>
                    <a:bodyPr/>
                    <a:lstStyle/>
                    <a:p>
                      <a:pPr algn="ctr" defTabSz="457200">
                        <a:defRPr b="0" sz="1800">
                          <a:effectLst/>
                        </a:defRPr>
                      </a:pPr>
                      <a:r>
                        <a:rPr b="1">
                          <a:solidFill>
                            <a:srgbClr val="322F31"/>
                          </a:solidFill>
                          <a:latin typeface="Times New Roman"/>
                          <a:ea typeface="Times New Roman"/>
                          <a:cs typeface="Times New Roman"/>
                        </a:rPr>
                        <a:t>0.6</a:t>
                      </a:r>
                    </a:p>
                  </a:txBody>
                  <a:tcPr marL="45720" marR="45720" marT="45720" marB="45720" anchor="t" anchorCtr="0" horzOverflow="overflow">
                    <a:lnL w="12700">
                      <a:solidFill>
                        <a:srgbClr val="322F31"/>
                      </a:solidFill>
                    </a:lnL>
                    <a:lnR w="12700">
                      <a:solidFill>
                        <a:srgbClr val="322F31"/>
                      </a:solidFill>
                    </a:lnR>
                    <a:lnT w="12700">
                      <a:solidFill>
                        <a:srgbClr val="322F31"/>
                      </a:solidFill>
                    </a:lnT>
                    <a:lnB w="12700">
                      <a:solidFill>
                        <a:srgbClr val="322F31"/>
                      </a:solidFill>
                    </a:lnB>
                    <a:noFill/>
                  </a:tcPr>
                </a:tc>
                <a:tc>
                  <a:txBody>
                    <a:bodyPr/>
                    <a:lstStyle/>
                    <a:p>
                      <a:pPr algn="ctr" defTabSz="457200">
                        <a:defRPr b="0" sz="1800">
                          <a:effectLst/>
                        </a:defRPr>
                      </a:pPr>
                      <a:r>
                        <a:rPr b="1">
                          <a:solidFill>
                            <a:srgbClr val="322F31"/>
                          </a:solidFill>
                          <a:latin typeface="Times New Roman"/>
                          <a:ea typeface="Times New Roman"/>
                          <a:cs typeface="Times New Roman"/>
                        </a:rPr>
                        <a:t>2.6</a:t>
                      </a:r>
                    </a:p>
                  </a:txBody>
                  <a:tcPr marL="45720" marR="45720" marT="45720" marB="45720" anchor="t" anchorCtr="0" horzOverflow="overflow">
                    <a:lnL w="12700">
                      <a:solidFill>
                        <a:srgbClr val="322F31"/>
                      </a:solidFill>
                    </a:lnL>
                    <a:lnR w="12700">
                      <a:solidFill>
                        <a:srgbClr val="322F31"/>
                      </a:solidFill>
                    </a:lnR>
                    <a:lnT w="12700">
                      <a:solidFill>
                        <a:srgbClr val="322F31"/>
                      </a:solidFill>
                    </a:lnT>
                    <a:lnB w="12700">
                      <a:solidFill>
                        <a:srgbClr val="322F31"/>
                      </a:solidFill>
                    </a:lnB>
                    <a:noFill/>
                  </a:tcPr>
                </a:tc>
              </a:tr>
              <a:tr h="370840">
                <a:tc>
                  <a:txBody>
                    <a:bodyPr/>
                    <a:lstStyle/>
                    <a:p>
                      <a:pPr algn="ctr" defTabSz="457200">
                        <a:defRPr b="0" sz="1800">
                          <a:effectLst/>
                        </a:defRPr>
                      </a:pPr>
                      <a:r>
                        <a:rPr b="1">
                          <a:solidFill>
                            <a:srgbClr val="322F31"/>
                          </a:solidFill>
                          <a:latin typeface="Times New Roman"/>
                          <a:ea typeface="Times New Roman"/>
                          <a:cs typeface="Times New Roman"/>
                        </a:rPr>
                        <a:t>4</a:t>
                      </a:r>
                    </a:p>
                  </a:txBody>
                  <a:tcPr marL="45720" marR="45720" marT="45720" marB="45720" anchor="t" anchorCtr="0" horzOverflow="overflow">
                    <a:lnL w="12700">
                      <a:solidFill>
                        <a:srgbClr val="322F31"/>
                      </a:solidFill>
                    </a:lnL>
                    <a:lnR w="12700">
                      <a:solidFill>
                        <a:srgbClr val="322F31"/>
                      </a:solidFill>
                    </a:lnR>
                    <a:lnT w="12700">
                      <a:solidFill>
                        <a:srgbClr val="322F31"/>
                      </a:solidFill>
                    </a:lnT>
                    <a:lnB w="12700">
                      <a:solidFill>
                        <a:srgbClr val="322F31"/>
                      </a:solidFill>
                    </a:lnB>
                    <a:noFill/>
                  </a:tcPr>
                </a:tc>
                <a:tc>
                  <a:txBody>
                    <a:bodyPr/>
                    <a:lstStyle/>
                    <a:p>
                      <a:pPr algn="ctr" defTabSz="457200">
                        <a:defRPr b="0" sz="1800">
                          <a:effectLst/>
                        </a:defRPr>
                      </a:pPr>
                      <a:r>
                        <a:rPr b="1">
                          <a:solidFill>
                            <a:srgbClr val="322F31"/>
                          </a:solidFill>
                          <a:latin typeface="Times New Roman"/>
                          <a:ea typeface="Times New Roman"/>
                          <a:cs typeface="Times New Roman"/>
                        </a:rPr>
                        <a:t>1.8</a:t>
                      </a:r>
                    </a:p>
                  </a:txBody>
                  <a:tcPr marL="45720" marR="45720" marT="45720" marB="45720" anchor="t" anchorCtr="0" horzOverflow="overflow">
                    <a:lnL w="12700">
                      <a:solidFill>
                        <a:srgbClr val="322F31"/>
                      </a:solidFill>
                    </a:lnL>
                    <a:lnR w="12700">
                      <a:solidFill>
                        <a:srgbClr val="322F31"/>
                      </a:solidFill>
                    </a:lnR>
                    <a:lnT w="12700">
                      <a:solidFill>
                        <a:srgbClr val="322F31"/>
                      </a:solidFill>
                    </a:lnT>
                    <a:lnB w="12700">
                      <a:solidFill>
                        <a:srgbClr val="322F31"/>
                      </a:solidFill>
                    </a:lnB>
                    <a:noFill/>
                  </a:tcPr>
                </a:tc>
                <a:tc>
                  <a:txBody>
                    <a:bodyPr/>
                    <a:lstStyle/>
                    <a:p>
                      <a:pPr algn="ctr" defTabSz="457200">
                        <a:defRPr b="0" sz="1800">
                          <a:effectLst/>
                        </a:defRPr>
                      </a:pPr>
                      <a:r>
                        <a:rPr b="1">
                          <a:solidFill>
                            <a:srgbClr val="322F31"/>
                          </a:solidFill>
                          <a:latin typeface="Times New Roman"/>
                          <a:ea typeface="Times New Roman"/>
                          <a:cs typeface="Times New Roman"/>
                        </a:rPr>
                        <a:t>11.3</a:t>
                      </a:r>
                    </a:p>
                  </a:txBody>
                  <a:tcPr marL="45720" marR="45720" marT="45720" marB="45720" anchor="t" anchorCtr="0" horzOverflow="overflow">
                    <a:lnL w="12700">
                      <a:solidFill>
                        <a:srgbClr val="322F31"/>
                      </a:solidFill>
                    </a:lnL>
                    <a:lnR w="12700">
                      <a:solidFill>
                        <a:srgbClr val="322F31"/>
                      </a:solidFill>
                    </a:lnR>
                    <a:lnT w="12700">
                      <a:solidFill>
                        <a:srgbClr val="322F31"/>
                      </a:solidFill>
                    </a:lnT>
                    <a:lnB w="12700">
                      <a:solidFill>
                        <a:srgbClr val="322F31"/>
                      </a:solidFill>
                    </a:lnB>
                    <a:noFill/>
                  </a:tcPr>
                </a:tc>
              </a:tr>
              <a:tr h="370840">
                <a:tc>
                  <a:txBody>
                    <a:bodyPr/>
                    <a:lstStyle/>
                    <a:p>
                      <a:pPr algn="ctr" defTabSz="457200">
                        <a:defRPr b="0" sz="1800">
                          <a:effectLst/>
                        </a:defRPr>
                      </a:pPr>
                      <a:r>
                        <a:rPr b="1">
                          <a:solidFill>
                            <a:srgbClr val="808080"/>
                          </a:solidFill>
                          <a:latin typeface="Times New Roman"/>
                          <a:ea typeface="Times New Roman"/>
                          <a:cs typeface="Times New Roman"/>
                        </a:rPr>
                        <a:t>5</a:t>
                      </a:r>
                    </a:p>
                  </a:txBody>
                  <a:tcPr marL="45720" marR="45720" marT="45720" marB="45720" anchor="t" anchorCtr="0" horzOverflow="overflow">
                    <a:lnL w="12700">
                      <a:solidFill>
                        <a:srgbClr val="322F31"/>
                      </a:solidFill>
                    </a:lnL>
                    <a:lnR w="12700">
                      <a:solidFill>
                        <a:srgbClr val="322F31"/>
                      </a:solidFill>
                    </a:lnR>
                    <a:lnT w="12700">
                      <a:solidFill>
                        <a:srgbClr val="322F31"/>
                      </a:solidFill>
                    </a:lnT>
                    <a:lnB w="12700">
                      <a:solidFill>
                        <a:srgbClr val="322F31"/>
                      </a:solidFill>
                    </a:lnB>
                    <a:noFill/>
                  </a:tcPr>
                </a:tc>
                <a:tc>
                  <a:txBody>
                    <a:bodyPr/>
                    <a:lstStyle/>
                    <a:p>
                      <a:pPr algn="ctr" defTabSz="457200">
                        <a:defRPr b="0" sz="1800">
                          <a:effectLst/>
                        </a:defRPr>
                      </a:pPr>
                      <a:r>
                        <a:rPr b="1">
                          <a:solidFill>
                            <a:srgbClr val="808080"/>
                          </a:solidFill>
                          <a:latin typeface="Times New Roman"/>
                          <a:ea typeface="Times New Roman"/>
                          <a:cs typeface="Times New Roman"/>
                        </a:rPr>
                        <a:t>6.5</a:t>
                      </a:r>
                    </a:p>
                  </a:txBody>
                  <a:tcPr marL="45720" marR="45720" marT="45720" marB="45720" anchor="t" anchorCtr="0" horzOverflow="overflow">
                    <a:lnL w="12700">
                      <a:solidFill>
                        <a:srgbClr val="322F31"/>
                      </a:solidFill>
                    </a:lnL>
                    <a:lnR w="12700">
                      <a:solidFill>
                        <a:srgbClr val="322F31"/>
                      </a:solidFill>
                    </a:lnR>
                    <a:lnT w="12700">
                      <a:solidFill>
                        <a:srgbClr val="322F31"/>
                      </a:solidFill>
                    </a:lnT>
                    <a:lnB w="12700">
                      <a:solidFill>
                        <a:srgbClr val="322F31"/>
                      </a:solidFill>
                    </a:lnB>
                    <a:noFill/>
                  </a:tcPr>
                </a:tc>
                <a:tc>
                  <a:txBody>
                    <a:bodyPr/>
                    <a:lstStyle/>
                    <a:p>
                      <a:pPr algn="ctr" defTabSz="457200">
                        <a:defRPr sz="1800">
                          <a:solidFill>
                            <a:srgbClr val="808080"/>
                          </a:solidFill>
                          <a:effectLst/>
                          <a:latin typeface="Times New Roman"/>
                          <a:ea typeface="Times New Roman"/>
                          <a:cs typeface="Times New Roman"/>
                        </a:defRPr>
                      </a:pPr>
                      <a:r>
                        <a:t>46.3 </a:t>
                      </a:r>
                      <a:r>
                        <a:rPr sz="1200"/>
                        <a:t>(w cooling)</a:t>
                      </a:r>
                    </a:p>
                  </a:txBody>
                  <a:tcPr marL="45720" marR="45720" marT="45720" marB="45720" anchor="t" anchorCtr="0" horzOverflow="overflow">
                    <a:lnL w="12700">
                      <a:solidFill>
                        <a:srgbClr val="322F31"/>
                      </a:solidFill>
                    </a:lnL>
                    <a:lnR w="12700">
                      <a:solidFill>
                        <a:srgbClr val="322F31"/>
                      </a:solidFill>
                    </a:lnR>
                    <a:lnT w="12700">
                      <a:solidFill>
                        <a:srgbClr val="322F31"/>
                      </a:solidFill>
                    </a:lnT>
                    <a:lnB w="12700">
                      <a:solidFill>
                        <a:srgbClr val="322F31"/>
                      </a:solidFill>
                    </a:lnB>
                    <a:noFill/>
                  </a:tcPr>
                </a:tc>
              </a:tr>
            </a:tbl>
          </a:graphicData>
        </a:graphic>
      </p:graphicFrame>
      <p:sp>
        <p:nvSpPr>
          <p:cNvPr id="1042" name="We assume the following machine ramp up in luminosity for the first 4 y of EIC…"/>
          <p:cNvSpPr txBox="1"/>
          <p:nvPr/>
        </p:nvSpPr>
        <p:spPr>
          <a:xfrm>
            <a:off x="159882" y="825500"/>
            <a:ext cx="8866955" cy="88182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defTabSz="914400">
              <a:defRPr b="1" sz="1800">
                <a:solidFill>
                  <a:srgbClr val="322F31"/>
                </a:solidFill>
                <a:effectLst>
                  <a:outerShdw sx="100000" sy="100000" kx="0" ky="0" algn="b" rotWithShape="0" blurRad="38100" dist="38100" dir="2700000">
                    <a:srgbClr val="000000">
                      <a:alpha val="43137"/>
                    </a:srgbClr>
                  </a:outerShdw>
                </a:effectLst>
                <a:latin typeface="Times New Roman"/>
                <a:ea typeface="Times New Roman"/>
                <a:cs typeface="Times New Roman"/>
                <a:sym typeface="Times New Roman"/>
              </a:defRPr>
            </a:pPr>
            <a:r>
              <a:t>We assume the following machine ramp up in luminosity for the first 4 y of EIC</a:t>
            </a:r>
            <a:endParaRPr>
              <a:latin typeface="Comic Sans MS"/>
              <a:ea typeface="Comic Sans MS"/>
              <a:cs typeface="Comic Sans MS"/>
              <a:sym typeface="Comic Sans MS"/>
            </a:endParaRPr>
          </a:p>
          <a:p>
            <a:pPr algn="ctr" defTabSz="914400">
              <a:defRPr b="1" sz="1800">
                <a:solidFill>
                  <a:srgbClr val="322F31"/>
                </a:solidFill>
                <a:effectLst>
                  <a:outerShdw sx="100000" sy="100000" kx="0" ky="0" algn="b" rotWithShape="0" blurRad="38100" dist="38100" dir="2700000">
                    <a:srgbClr val="000000">
                      <a:alpha val="43137"/>
                    </a:srgbClr>
                  </a:outerShdw>
                </a:effectLst>
                <a:latin typeface="Times New Roman"/>
                <a:ea typeface="Times New Roman"/>
                <a:cs typeface="Times New Roman"/>
                <a:sym typeface="Times New Roman"/>
              </a:defRPr>
            </a:pPr>
            <a:r>
              <a:t>further both beams can be polarized from the beginning and nuclear beams are available</a:t>
            </a:r>
            <a:endParaRPr>
              <a:latin typeface="Comic Sans MS"/>
              <a:ea typeface="Comic Sans MS"/>
              <a:cs typeface="Comic Sans MS"/>
              <a:sym typeface="Comic Sans MS"/>
            </a:endParaRPr>
          </a:p>
          <a:p>
            <a:pPr algn="ctr" defTabSz="914400">
              <a:defRPr b="1" sz="1800">
                <a:solidFill>
                  <a:srgbClr val="322F31"/>
                </a:solidFill>
                <a:effectLst>
                  <a:outerShdw sx="100000" sy="100000" kx="0" ky="0" algn="b" rotWithShape="0" blurRad="38100" dist="38100" dir="2700000">
                    <a:srgbClr val="000000">
                      <a:alpha val="43137"/>
                    </a:srgbClr>
                  </a:outerShdw>
                </a:effectLst>
                <a:latin typeface="Times New Roman"/>
                <a:ea typeface="Times New Roman"/>
                <a:cs typeface="Times New Roman"/>
                <a:sym typeface="Times New Roman"/>
              </a:defRPr>
            </a:pPr>
            <a:r>
              <a:t>as well as eRHIC can reach its highest √s </a:t>
            </a:r>
          </a:p>
        </p:txBody>
      </p:sp>
      <p:grpSp>
        <p:nvGrpSpPr>
          <p:cNvPr id="1046" name="Group"/>
          <p:cNvGrpSpPr/>
          <p:nvPr/>
        </p:nvGrpSpPr>
        <p:grpSpPr>
          <a:xfrm>
            <a:off x="892174" y="4643234"/>
            <a:ext cx="558943" cy="462475"/>
            <a:chOff x="0" y="0"/>
            <a:chExt cx="558941" cy="462474"/>
          </a:xfrm>
        </p:grpSpPr>
        <p:sp>
          <p:nvSpPr>
            <p:cNvPr id="1043" name="Shape"/>
            <p:cNvSpPr/>
            <p:nvPr/>
          </p:nvSpPr>
          <p:spPr>
            <a:xfrm>
              <a:off x="0" y="0"/>
              <a:ext cx="558942" cy="462475"/>
            </a:xfrm>
            <a:custGeom>
              <a:avLst/>
              <a:gdLst/>
              <a:ahLst/>
              <a:cxnLst>
                <a:cxn ang="0">
                  <a:pos x="wd2" y="hd2"/>
                </a:cxn>
                <a:cxn ang="5400000">
                  <a:pos x="wd2" y="hd2"/>
                </a:cxn>
                <a:cxn ang="10800000">
                  <a:pos x="wd2" y="hd2"/>
                </a:cxn>
                <a:cxn ang="16200000">
                  <a:pos x="wd2" y="hd2"/>
                </a:cxn>
              </a:cxnLst>
              <a:rect l="0" t="0" r="r" b="b"/>
              <a:pathLst>
                <a:path w="18995" h="21600" fill="norm" stroke="1" extrusionOk="0">
                  <a:moveTo>
                    <a:pt x="5" y="6797"/>
                  </a:moveTo>
                  <a:cubicBezTo>
                    <a:pt x="5" y="10005"/>
                    <a:pt x="6272" y="12776"/>
                    <a:pt x="15039" y="13444"/>
                  </a:cubicBezTo>
                  <a:lnTo>
                    <a:pt x="15039" y="10725"/>
                  </a:lnTo>
                  <a:lnTo>
                    <a:pt x="18995" y="16312"/>
                  </a:lnTo>
                  <a:lnTo>
                    <a:pt x="15039" y="21600"/>
                  </a:lnTo>
                  <a:lnTo>
                    <a:pt x="15039" y="18881"/>
                  </a:lnTo>
                  <a:lnTo>
                    <a:pt x="15039" y="18881"/>
                  </a:lnTo>
                  <a:cubicBezTo>
                    <a:pt x="6272" y="18213"/>
                    <a:pt x="5" y="15442"/>
                    <a:pt x="5" y="12234"/>
                  </a:cubicBezTo>
                  <a:close/>
                  <a:moveTo>
                    <a:pt x="18995" y="5437"/>
                  </a:moveTo>
                  <a:cubicBezTo>
                    <a:pt x="11444" y="5437"/>
                    <a:pt x="4611" y="7038"/>
                    <a:pt x="1590" y="9515"/>
                  </a:cubicBezTo>
                  <a:lnTo>
                    <a:pt x="1590" y="9515"/>
                  </a:lnTo>
                  <a:cubicBezTo>
                    <a:pt x="-2605" y="6075"/>
                    <a:pt x="1787" y="2069"/>
                    <a:pt x="11399" y="567"/>
                  </a:cubicBezTo>
                  <a:cubicBezTo>
                    <a:pt x="13795" y="193"/>
                    <a:pt x="16381" y="0"/>
                    <a:pt x="18995" y="0"/>
                  </a:cubicBezTo>
                  <a:close/>
                </a:path>
              </a:pathLst>
            </a:custGeom>
            <a:gradFill flip="none" rotWithShape="1">
              <a:gsLst>
                <a:gs pos="0">
                  <a:srgbClr val="0000FF"/>
                </a:gs>
                <a:gs pos="50000">
                  <a:srgbClr val="FFFFFF"/>
                </a:gs>
                <a:gs pos="100000">
                  <a:srgbClr val="0000FF"/>
                </a:gs>
              </a:gsLst>
              <a:lin ang="0" scaled="0"/>
            </a:gradFill>
            <a:ln w="12700" cap="flat">
              <a:noFill/>
              <a:miter lim="400000"/>
            </a:ln>
            <a:effectLst/>
          </p:spPr>
          <p:txBody>
            <a:bodyPr wrap="square" lIns="45719" tIns="45719" rIns="45719" bIns="45719" numCol="1" anchor="t">
              <a:noAutofit/>
            </a:bodyPr>
            <a:lstStyle/>
            <a:p>
              <a:pPr defTabSz="914400">
                <a:defRPr sz="2800">
                  <a:solidFill>
                    <a:srgbClr val="322F31"/>
                  </a:solidFill>
                  <a:latin typeface="+mn-lt"/>
                  <a:ea typeface="+mn-ea"/>
                  <a:cs typeface="+mn-cs"/>
                  <a:sym typeface="Arial"/>
                </a:defRPr>
              </a:pPr>
            </a:p>
          </p:txBody>
        </p:sp>
        <p:sp>
          <p:nvSpPr>
            <p:cNvPr id="1044" name="Shape"/>
            <p:cNvSpPr/>
            <p:nvPr/>
          </p:nvSpPr>
          <p:spPr>
            <a:xfrm>
              <a:off x="0" y="0"/>
              <a:ext cx="558942" cy="203730"/>
            </a:xfrm>
            <a:custGeom>
              <a:avLst/>
              <a:gdLst/>
              <a:ahLst/>
              <a:cxnLst>
                <a:cxn ang="0">
                  <a:pos x="wd2" y="hd2"/>
                </a:cxn>
                <a:cxn ang="5400000">
                  <a:pos x="wd2" y="hd2"/>
                </a:cxn>
                <a:cxn ang="10800000">
                  <a:pos x="wd2" y="hd2"/>
                </a:cxn>
                <a:cxn ang="16200000">
                  <a:pos x="wd2" y="hd2"/>
                </a:cxn>
              </a:cxnLst>
              <a:rect l="0" t="0" r="r" b="b"/>
              <a:pathLst>
                <a:path w="18995" h="21600" fill="norm" stroke="1" extrusionOk="0">
                  <a:moveTo>
                    <a:pt x="18995" y="12343"/>
                  </a:moveTo>
                  <a:cubicBezTo>
                    <a:pt x="11444" y="12343"/>
                    <a:pt x="4611" y="15977"/>
                    <a:pt x="1590" y="21600"/>
                  </a:cubicBezTo>
                  <a:lnTo>
                    <a:pt x="1590" y="21600"/>
                  </a:lnTo>
                  <a:cubicBezTo>
                    <a:pt x="-2605" y="13790"/>
                    <a:pt x="1787" y="4696"/>
                    <a:pt x="11399" y="1288"/>
                  </a:cubicBezTo>
                  <a:cubicBezTo>
                    <a:pt x="13795" y="439"/>
                    <a:pt x="16381" y="0"/>
                    <a:pt x="18995" y="0"/>
                  </a:cubicBezTo>
                  <a:close/>
                </a:path>
              </a:pathLst>
            </a:custGeom>
            <a:solidFill>
              <a:srgbClr val="000000">
                <a:alpha val="20000"/>
              </a:srgbClr>
            </a:solidFill>
            <a:ln w="12700" cap="flat">
              <a:noFill/>
              <a:miter lim="400000"/>
            </a:ln>
            <a:effectLst/>
          </p:spPr>
          <p:txBody>
            <a:bodyPr wrap="square" lIns="45719" tIns="45719" rIns="45719" bIns="45719" numCol="1" anchor="t">
              <a:noAutofit/>
            </a:bodyPr>
            <a:lstStyle/>
            <a:p>
              <a:pPr defTabSz="914400">
                <a:defRPr sz="2800">
                  <a:solidFill>
                    <a:srgbClr val="322F31"/>
                  </a:solidFill>
                  <a:latin typeface="+mn-lt"/>
                  <a:ea typeface="+mn-ea"/>
                  <a:cs typeface="+mn-cs"/>
                  <a:sym typeface="Arial"/>
                </a:defRPr>
              </a:pPr>
            </a:p>
          </p:txBody>
        </p:sp>
        <p:sp>
          <p:nvSpPr>
            <p:cNvPr id="1045" name="Line"/>
            <p:cNvSpPr/>
            <p:nvPr/>
          </p:nvSpPr>
          <p:spPr>
            <a:xfrm>
              <a:off x="141" y="0"/>
              <a:ext cx="558801" cy="4624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6797"/>
                  </a:moveTo>
                  <a:cubicBezTo>
                    <a:pt x="0" y="10005"/>
                    <a:pt x="7129" y="12776"/>
                    <a:pt x="17100" y="13444"/>
                  </a:cubicBezTo>
                  <a:lnTo>
                    <a:pt x="17100" y="10725"/>
                  </a:lnTo>
                  <a:lnTo>
                    <a:pt x="21600" y="16312"/>
                  </a:lnTo>
                  <a:lnTo>
                    <a:pt x="17100" y="21600"/>
                  </a:lnTo>
                  <a:lnTo>
                    <a:pt x="17100" y="18881"/>
                  </a:lnTo>
                  <a:lnTo>
                    <a:pt x="17100" y="18881"/>
                  </a:lnTo>
                  <a:cubicBezTo>
                    <a:pt x="7129" y="18213"/>
                    <a:pt x="0" y="15442"/>
                    <a:pt x="0" y="12234"/>
                  </a:cubicBezTo>
                  <a:lnTo>
                    <a:pt x="0" y="6797"/>
                  </a:lnTo>
                  <a:cubicBezTo>
                    <a:pt x="0" y="3043"/>
                    <a:pt x="9671" y="0"/>
                    <a:pt x="21600" y="0"/>
                  </a:cubicBezTo>
                  <a:lnTo>
                    <a:pt x="21600" y="5437"/>
                  </a:lnTo>
                  <a:cubicBezTo>
                    <a:pt x="13011" y="5437"/>
                    <a:pt x="5239" y="7038"/>
                    <a:pt x="1803" y="9515"/>
                  </a:cubicBezTo>
                </a:path>
              </a:pathLst>
            </a:custGeom>
            <a:noFill/>
            <a:ln w="9525" cap="flat">
              <a:solidFill>
                <a:srgbClr val="322F31"/>
              </a:solidFill>
              <a:prstDash val="solid"/>
              <a:round/>
            </a:ln>
            <a:effectLst/>
          </p:spPr>
          <p:txBody>
            <a:bodyPr wrap="square" lIns="45719" tIns="45719" rIns="45719" bIns="45719" numCol="1" anchor="t">
              <a:noAutofit/>
            </a:bodyPr>
            <a:lstStyle/>
            <a:p>
              <a:pPr defTabSz="914400">
                <a:defRPr sz="2800">
                  <a:solidFill>
                    <a:srgbClr val="322F31"/>
                  </a:solidFill>
                  <a:latin typeface="+mn-lt"/>
                  <a:ea typeface="+mn-ea"/>
                  <a:cs typeface="+mn-cs"/>
                  <a:sym typeface="Arial"/>
                </a:defRPr>
              </a:pPr>
            </a:p>
          </p:txBody>
        </p:sp>
      </p:grpSp>
      <p:sp>
        <p:nvSpPr>
          <p:cNvPr id="1047" name="need to correlate key EIC physics topics to machine luminosity"/>
          <p:cNvSpPr txBox="1"/>
          <p:nvPr/>
        </p:nvSpPr>
        <p:spPr>
          <a:xfrm>
            <a:off x="1396999" y="4851400"/>
            <a:ext cx="6214727" cy="34842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b="1" sz="1800">
                <a:solidFill>
                  <a:srgbClr val="0000FF"/>
                </a:solidFill>
                <a:effectLst>
                  <a:outerShdw sx="100000" sy="100000" kx="0" ky="0" algn="b" rotWithShape="0" blurRad="38100" dist="38100" dir="2700000">
                    <a:srgbClr val="000000">
                      <a:alpha val="43137"/>
                    </a:srgbClr>
                  </a:outerShdw>
                </a:effectLst>
                <a:latin typeface="Times New Roman"/>
                <a:ea typeface="Times New Roman"/>
                <a:cs typeface="Times New Roman"/>
                <a:sym typeface="Times New Roman"/>
              </a:defRPr>
            </a:lvl1pPr>
          </a:lstStyle>
          <a:p>
            <a:pPr/>
            <a:r>
              <a:t>need to correlate key EIC physics topics to machine luminosity</a:t>
            </a:r>
          </a:p>
        </p:txBody>
      </p:sp>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9"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1050" name="EIC Physics vs. Luminosity and Energy"/>
          <p:cNvSpPr txBox="1"/>
          <p:nvPr>
            <p:ph type="title"/>
          </p:nvPr>
        </p:nvSpPr>
        <p:spPr>
          <a:prstGeom prst="rect">
            <a:avLst/>
          </a:prstGeom>
        </p:spPr>
        <p:txBody>
          <a:bodyPr/>
          <a:lstStyle/>
          <a:p>
            <a:pPr/>
            <a:r>
              <a:t>EIC Physics vs. Luminosity and Energy</a:t>
            </a:r>
          </a:p>
        </p:txBody>
      </p:sp>
      <p:sp>
        <p:nvSpPr>
          <p:cNvPr id="1051" name="Body"/>
          <p:cNvSpPr txBox="1"/>
          <p:nvPr>
            <p:ph type="body" idx="1"/>
          </p:nvPr>
        </p:nvSpPr>
        <p:spPr>
          <a:prstGeom prst="rect">
            <a:avLst/>
          </a:prstGeom>
        </p:spPr>
        <p:txBody>
          <a:bodyPr/>
          <a:lstStyle/>
          <a:p>
            <a:pPr/>
          </a:p>
        </p:txBody>
      </p:sp>
      <p:sp>
        <p:nvSpPr>
          <p:cNvPr id="105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sp>
        <p:nvSpPr>
          <p:cNvPr id="1053" name="Shape"/>
          <p:cNvSpPr/>
          <p:nvPr/>
        </p:nvSpPr>
        <p:spPr>
          <a:xfrm>
            <a:off x="6180437" y="3673754"/>
            <a:ext cx="2038930" cy="22656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400"/>
                </a:moveTo>
                <a:lnTo>
                  <a:pt x="675" y="5400"/>
                </a:lnTo>
                <a:lnTo>
                  <a:pt x="675" y="16200"/>
                </a:lnTo>
                <a:lnTo>
                  <a:pt x="0" y="16200"/>
                </a:lnTo>
                <a:close/>
                <a:moveTo>
                  <a:pt x="1350" y="5400"/>
                </a:moveTo>
                <a:lnTo>
                  <a:pt x="2700" y="5400"/>
                </a:lnTo>
                <a:lnTo>
                  <a:pt x="2700" y="16200"/>
                </a:lnTo>
                <a:lnTo>
                  <a:pt x="1350" y="16200"/>
                </a:lnTo>
                <a:close/>
                <a:moveTo>
                  <a:pt x="3375" y="5400"/>
                </a:moveTo>
                <a:lnTo>
                  <a:pt x="7831" y="5400"/>
                </a:lnTo>
                <a:lnTo>
                  <a:pt x="7831" y="0"/>
                </a:lnTo>
                <a:lnTo>
                  <a:pt x="21600" y="10800"/>
                </a:lnTo>
                <a:lnTo>
                  <a:pt x="7831" y="21600"/>
                </a:lnTo>
                <a:lnTo>
                  <a:pt x="7831" y="16200"/>
                </a:lnTo>
                <a:lnTo>
                  <a:pt x="3375" y="16200"/>
                </a:lnTo>
                <a:close/>
              </a:path>
            </a:pathLst>
          </a:custGeom>
          <a:solidFill>
            <a:srgbClr val="0000FF">
              <a:alpha val="40000"/>
            </a:srgbClr>
          </a:solidFill>
          <a:ln w="12700">
            <a:miter lim="400000"/>
          </a:ln>
          <a:effectLst>
            <a:outerShdw sx="100000" sy="100000" kx="0" ky="0" algn="b" rotWithShape="0" blurRad="38100" dist="23000" dir="5400000">
              <a:srgbClr val="000000">
                <a:alpha val="35000"/>
              </a:srgbClr>
            </a:outerShdw>
          </a:effectLst>
        </p:spPr>
        <p:txBody>
          <a:bodyPr lIns="45719" rIns="45719" anchor="ctr"/>
          <a:lstStyle/>
          <a:p>
            <a:pPr algn="ctr" defTabSz="914400">
              <a:defRPr b="1" sz="1800">
                <a:solidFill>
                  <a:srgbClr val="FFFFFF"/>
                </a:solidFill>
                <a:effectLst>
                  <a:outerShdw sx="100000" sy="100000" kx="0" ky="0" algn="b" rotWithShape="0" blurRad="38100" dist="38100" dir="2700000">
                    <a:srgbClr val="000000">
                      <a:alpha val="43137"/>
                    </a:srgbClr>
                  </a:outerShdw>
                </a:effectLst>
                <a:latin typeface="+mn-lt"/>
                <a:ea typeface="+mn-ea"/>
                <a:cs typeface="+mn-cs"/>
                <a:sym typeface="Arial"/>
              </a:defRPr>
            </a:pPr>
          </a:p>
        </p:txBody>
      </p:sp>
      <p:sp>
        <p:nvSpPr>
          <p:cNvPr id="1054" name="Line"/>
          <p:cNvSpPr/>
          <p:nvPr/>
        </p:nvSpPr>
        <p:spPr>
          <a:xfrm flipV="1">
            <a:off x="1556434" y="6097416"/>
            <a:ext cx="5503335" cy="14113"/>
          </a:xfrm>
          <a:prstGeom prst="line">
            <a:avLst/>
          </a:prstGeom>
          <a:ln w="57150">
            <a:solidFill>
              <a:srgbClr val="322F31"/>
            </a:solidFill>
            <a:tailEnd type="triangle"/>
          </a:ln>
          <a:effectLst>
            <a:outerShdw sx="100000" sy="100000" kx="0" ky="0" algn="b" rotWithShape="0" blurRad="38100" dist="20000" dir="5400000">
              <a:srgbClr val="000000">
                <a:alpha val="38000"/>
              </a:srgbClr>
            </a:outerShdw>
          </a:effectLst>
        </p:spPr>
        <p:txBody>
          <a:bodyPr lIns="45719" rIns="45719"/>
          <a:lstStyle/>
          <a:p>
            <a:pPr defTabSz="914400">
              <a:defRPr b="1" sz="1800">
                <a:solidFill>
                  <a:srgbClr val="322F31"/>
                </a:solidFill>
                <a:effectLst>
                  <a:outerShdw sx="100000" sy="100000" kx="0" ky="0" algn="b" rotWithShape="0" blurRad="38100" dist="38100" dir="2700000">
                    <a:srgbClr val="000000">
                      <a:alpha val="43137"/>
                    </a:srgbClr>
                  </a:outerShdw>
                </a:effectLst>
                <a:latin typeface="+mn-lt"/>
                <a:ea typeface="+mn-ea"/>
                <a:cs typeface="+mn-cs"/>
                <a:sym typeface="Arial"/>
              </a:defRPr>
            </a:pPr>
          </a:p>
        </p:txBody>
      </p:sp>
      <p:sp>
        <p:nvSpPr>
          <p:cNvPr id="1055" name="Line"/>
          <p:cNvSpPr/>
          <p:nvPr/>
        </p:nvSpPr>
        <p:spPr>
          <a:xfrm flipV="1">
            <a:off x="1581836" y="1680641"/>
            <a:ext cx="1" cy="4456289"/>
          </a:xfrm>
          <a:prstGeom prst="line">
            <a:avLst/>
          </a:prstGeom>
          <a:ln w="57150">
            <a:solidFill>
              <a:srgbClr val="322F31"/>
            </a:solidFill>
            <a:tailEnd type="triangle"/>
          </a:ln>
          <a:effectLst>
            <a:outerShdw sx="100000" sy="100000" kx="0" ky="0" algn="b" rotWithShape="0" blurRad="38100" dist="20000" dir="5400000">
              <a:srgbClr val="000000">
                <a:alpha val="38000"/>
              </a:srgbClr>
            </a:outerShdw>
          </a:effectLst>
        </p:spPr>
        <p:txBody>
          <a:bodyPr lIns="45719" rIns="45719"/>
          <a:lstStyle/>
          <a:p>
            <a:pPr defTabSz="914400">
              <a:defRPr b="1" sz="1800">
                <a:solidFill>
                  <a:srgbClr val="322F31"/>
                </a:solidFill>
                <a:effectLst>
                  <a:outerShdw sx="100000" sy="100000" kx="0" ky="0" algn="b" rotWithShape="0" blurRad="38100" dist="38100" dir="2700000">
                    <a:srgbClr val="000000">
                      <a:alpha val="43137"/>
                    </a:srgbClr>
                  </a:outerShdw>
                </a:effectLst>
                <a:latin typeface="+mn-lt"/>
                <a:ea typeface="+mn-ea"/>
                <a:cs typeface="+mn-cs"/>
                <a:sym typeface="Arial"/>
              </a:defRPr>
            </a:pPr>
          </a:p>
        </p:txBody>
      </p:sp>
      <p:sp>
        <p:nvSpPr>
          <p:cNvPr id="1056" name="Line"/>
          <p:cNvSpPr/>
          <p:nvPr/>
        </p:nvSpPr>
        <p:spPr>
          <a:xfrm>
            <a:off x="1404029" y="4883860"/>
            <a:ext cx="173737" cy="1"/>
          </a:xfrm>
          <a:prstGeom prst="line">
            <a:avLst/>
          </a:prstGeom>
          <a:ln w="25400">
            <a:solidFill>
              <a:srgbClr val="322F31"/>
            </a:solidFill>
          </a:ln>
          <a:effectLst>
            <a:outerShdw sx="100000" sy="100000" kx="0" ky="0" algn="b" rotWithShape="0" blurRad="38100" dist="20000" dir="5400000">
              <a:srgbClr val="000000">
                <a:alpha val="38000"/>
              </a:srgbClr>
            </a:outerShdw>
          </a:effectLst>
        </p:spPr>
        <p:txBody>
          <a:bodyPr lIns="45719" rIns="45719"/>
          <a:lstStyle/>
          <a:p>
            <a:pPr defTabSz="914400">
              <a:defRPr b="1" sz="1800">
                <a:solidFill>
                  <a:srgbClr val="322F31"/>
                </a:solidFill>
                <a:effectLst>
                  <a:outerShdw sx="100000" sy="100000" kx="0" ky="0" algn="b" rotWithShape="0" blurRad="38100" dist="38100" dir="2700000">
                    <a:srgbClr val="000000">
                      <a:alpha val="43137"/>
                    </a:srgbClr>
                  </a:outerShdw>
                </a:effectLst>
                <a:latin typeface="+mn-lt"/>
                <a:ea typeface="+mn-ea"/>
                <a:cs typeface="+mn-cs"/>
                <a:sym typeface="Arial"/>
              </a:defRPr>
            </a:pPr>
          </a:p>
        </p:txBody>
      </p:sp>
      <p:sp>
        <p:nvSpPr>
          <p:cNvPr id="1057" name="Line"/>
          <p:cNvSpPr/>
          <p:nvPr/>
        </p:nvSpPr>
        <p:spPr>
          <a:xfrm>
            <a:off x="1415319" y="2693834"/>
            <a:ext cx="173737" cy="1"/>
          </a:xfrm>
          <a:prstGeom prst="line">
            <a:avLst/>
          </a:prstGeom>
          <a:ln w="25400">
            <a:solidFill>
              <a:srgbClr val="322F31"/>
            </a:solidFill>
          </a:ln>
          <a:effectLst>
            <a:outerShdw sx="100000" sy="100000" kx="0" ky="0" algn="b" rotWithShape="0" blurRad="38100" dist="20000" dir="5400000">
              <a:srgbClr val="000000">
                <a:alpha val="38000"/>
              </a:srgbClr>
            </a:outerShdw>
          </a:effectLst>
        </p:spPr>
        <p:txBody>
          <a:bodyPr lIns="45719" rIns="45719"/>
          <a:lstStyle/>
          <a:p>
            <a:pPr defTabSz="914400">
              <a:defRPr b="1" sz="1800">
                <a:solidFill>
                  <a:srgbClr val="322F31"/>
                </a:solidFill>
                <a:effectLst>
                  <a:outerShdw sx="100000" sy="100000" kx="0" ky="0" algn="b" rotWithShape="0" blurRad="38100" dist="38100" dir="2700000">
                    <a:srgbClr val="000000">
                      <a:alpha val="43137"/>
                    </a:srgbClr>
                  </a:outerShdw>
                </a:effectLst>
                <a:latin typeface="+mn-lt"/>
                <a:ea typeface="+mn-ea"/>
                <a:cs typeface="+mn-cs"/>
                <a:sym typeface="Arial"/>
              </a:defRPr>
            </a:pPr>
          </a:p>
        </p:txBody>
      </p:sp>
      <p:sp>
        <p:nvSpPr>
          <p:cNvPr id="1058" name="Line"/>
          <p:cNvSpPr/>
          <p:nvPr/>
        </p:nvSpPr>
        <p:spPr>
          <a:xfrm>
            <a:off x="1412497" y="3777560"/>
            <a:ext cx="173737" cy="1"/>
          </a:xfrm>
          <a:prstGeom prst="line">
            <a:avLst/>
          </a:prstGeom>
          <a:ln w="25400">
            <a:solidFill>
              <a:srgbClr val="322F31"/>
            </a:solidFill>
          </a:ln>
          <a:effectLst>
            <a:outerShdw sx="100000" sy="100000" kx="0" ky="0" algn="b" rotWithShape="0" blurRad="38100" dist="20000" dir="5400000">
              <a:srgbClr val="000000">
                <a:alpha val="38000"/>
              </a:srgbClr>
            </a:outerShdw>
          </a:effectLst>
        </p:spPr>
        <p:txBody>
          <a:bodyPr lIns="45719" rIns="45719"/>
          <a:lstStyle/>
          <a:p>
            <a:pPr defTabSz="914400">
              <a:defRPr b="1" sz="1800">
                <a:solidFill>
                  <a:srgbClr val="322F31"/>
                </a:solidFill>
                <a:effectLst>
                  <a:outerShdw sx="100000" sy="100000" kx="0" ky="0" algn="b" rotWithShape="0" blurRad="38100" dist="38100" dir="2700000">
                    <a:srgbClr val="000000">
                      <a:alpha val="43137"/>
                    </a:srgbClr>
                  </a:outerShdw>
                </a:effectLst>
                <a:latin typeface="+mn-lt"/>
                <a:ea typeface="+mn-ea"/>
                <a:cs typeface="+mn-cs"/>
                <a:sym typeface="Arial"/>
              </a:defRPr>
            </a:pPr>
          </a:p>
        </p:txBody>
      </p:sp>
      <p:sp>
        <p:nvSpPr>
          <p:cNvPr id="1059" name="1032"/>
          <p:cNvSpPr txBox="1"/>
          <p:nvPr/>
        </p:nvSpPr>
        <p:spPr>
          <a:xfrm>
            <a:off x="819212" y="4590350"/>
            <a:ext cx="612141" cy="42139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defTabSz="914400">
              <a:defRPr b="1" sz="2400">
                <a:solidFill>
                  <a:srgbClr val="322F31"/>
                </a:solidFill>
                <a:effectLst>
                  <a:outerShdw sx="100000" sy="100000" kx="0" ky="0" algn="b" rotWithShape="0" blurRad="38100" dist="38100" dir="2700000">
                    <a:srgbClr val="000000">
                      <a:alpha val="43137"/>
                    </a:srgbClr>
                  </a:outerShdw>
                </a:effectLst>
                <a:latin typeface="Times New Roman"/>
                <a:ea typeface="Times New Roman"/>
                <a:cs typeface="Times New Roman"/>
                <a:sym typeface="Times New Roman"/>
              </a:defRPr>
            </a:pPr>
            <a:r>
              <a:t>10</a:t>
            </a:r>
            <a:r>
              <a:rPr baseline="30000"/>
              <a:t>32</a:t>
            </a:r>
          </a:p>
        </p:txBody>
      </p:sp>
      <p:sp>
        <p:nvSpPr>
          <p:cNvPr id="1060" name="1034"/>
          <p:cNvSpPr txBox="1"/>
          <p:nvPr/>
        </p:nvSpPr>
        <p:spPr>
          <a:xfrm>
            <a:off x="819212" y="2395265"/>
            <a:ext cx="612141" cy="42139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defTabSz="914400">
              <a:defRPr b="1" sz="2400">
                <a:solidFill>
                  <a:srgbClr val="322F31"/>
                </a:solidFill>
                <a:effectLst>
                  <a:outerShdw sx="100000" sy="100000" kx="0" ky="0" algn="b" rotWithShape="0" blurRad="38100" dist="38100" dir="2700000">
                    <a:srgbClr val="000000">
                      <a:alpha val="43137"/>
                    </a:srgbClr>
                  </a:outerShdw>
                </a:effectLst>
                <a:latin typeface="Times New Roman"/>
                <a:ea typeface="Times New Roman"/>
                <a:cs typeface="Times New Roman"/>
                <a:sym typeface="Times New Roman"/>
              </a:defRPr>
            </a:pPr>
            <a:r>
              <a:t>10</a:t>
            </a:r>
            <a:r>
              <a:rPr baseline="30000"/>
              <a:t>34</a:t>
            </a:r>
          </a:p>
        </p:txBody>
      </p:sp>
      <p:sp>
        <p:nvSpPr>
          <p:cNvPr id="1061" name="1033"/>
          <p:cNvSpPr txBox="1"/>
          <p:nvPr/>
        </p:nvSpPr>
        <p:spPr>
          <a:xfrm>
            <a:off x="819212" y="3478991"/>
            <a:ext cx="612141" cy="42139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defTabSz="914400">
              <a:defRPr b="1" sz="2400">
                <a:solidFill>
                  <a:srgbClr val="322F31"/>
                </a:solidFill>
                <a:effectLst>
                  <a:outerShdw sx="100000" sy="100000" kx="0" ky="0" algn="b" rotWithShape="0" blurRad="38100" dist="38100" dir="2700000">
                    <a:srgbClr val="000000">
                      <a:alpha val="43137"/>
                    </a:srgbClr>
                  </a:outerShdw>
                </a:effectLst>
                <a:latin typeface="Times New Roman"/>
                <a:ea typeface="Times New Roman"/>
                <a:cs typeface="Times New Roman"/>
                <a:sym typeface="Times New Roman"/>
              </a:defRPr>
            </a:pPr>
            <a:r>
              <a:t>10</a:t>
            </a:r>
            <a:r>
              <a:rPr baseline="30000"/>
              <a:t>33</a:t>
            </a:r>
          </a:p>
        </p:txBody>
      </p:sp>
      <p:sp>
        <p:nvSpPr>
          <p:cNvPr id="1062" name="Line"/>
          <p:cNvSpPr/>
          <p:nvPr/>
        </p:nvSpPr>
        <p:spPr>
          <a:xfrm>
            <a:off x="2840547" y="6024043"/>
            <a:ext cx="1" cy="173737"/>
          </a:xfrm>
          <a:prstGeom prst="line">
            <a:avLst/>
          </a:prstGeom>
          <a:ln w="25400">
            <a:solidFill>
              <a:srgbClr val="322F31"/>
            </a:solidFill>
          </a:ln>
          <a:effectLst>
            <a:outerShdw sx="100000" sy="100000" kx="0" ky="0" algn="b" rotWithShape="0" blurRad="38100" dist="20000" dir="5400000">
              <a:srgbClr val="000000">
                <a:alpha val="38000"/>
              </a:srgbClr>
            </a:outerShdw>
          </a:effectLst>
        </p:spPr>
        <p:txBody>
          <a:bodyPr lIns="45719" rIns="45719"/>
          <a:lstStyle/>
          <a:p>
            <a:pPr defTabSz="914400">
              <a:defRPr b="1" sz="1800">
                <a:solidFill>
                  <a:srgbClr val="322F31"/>
                </a:solidFill>
                <a:effectLst>
                  <a:outerShdw sx="100000" sy="100000" kx="0" ky="0" algn="b" rotWithShape="0" blurRad="38100" dist="38100" dir="2700000">
                    <a:srgbClr val="000000">
                      <a:alpha val="43137"/>
                    </a:srgbClr>
                  </a:outerShdw>
                </a:effectLst>
                <a:latin typeface="+mn-lt"/>
                <a:ea typeface="+mn-ea"/>
                <a:cs typeface="+mn-cs"/>
                <a:sym typeface="Arial"/>
              </a:defRPr>
            </a:pPr>
          </a:p>
        </p:txBody>
      </p:sp>
      <p:sp>
        <p:nvSpPr>
          <p:cNvPr id="1063" name="Line"/>
          <p:cNvSpPr/>
          <p:nvPr/>
        </p:nvSpPr>
        <p:spPr>
          <a:xfrm>
            <a:off x="5366415" y="6024043"/>
            <a:ext cx="1" cy="173737"/>
          </a:xfrm>
          <a:prstGeom prst="line">
            <a:avLst/>
          </a:prstGeom>
          <a:ln w="25400">
            <a:solidFill>
              <a:srgbClr val="322F31"/>
            </a:solidFill>
          </a:ln>
          <a:effectLst>
            <a:outerShdw sx="100000" sy="100000" kx="0" ky="0" algn="b" rotWithShape="0" blurRad="38100" dist="20000" dir="5400000">
              <a:srgbClr val="000000">
                <a:alpha val="38000"/>
              </a:srgbClr>
            </a:outerShdw>
          </a:effectLst>
        </p:spPr>
        <p:txBody>
          <a:bodyPr lIns="45719" rIns="45719"/>
          <a:lstStyle/>
          <a:p>
            <a:pPr defTabSz="914400">
              <a:defRPr b="1" sz="1800">
                <a:solidFill>
                  <a:srgbClr val="322F31"/>
                </a:solidFill>
                <a:effectLst>
                  <a:outerShdw sx="100000" sy="100000" kx="0" ky="0" algn="b" rotWithShape="0" blurRad="38100" dist="38100" dir="2700000">
                    <a:srgbClr val="000000">
                      <a:alpha val="43137"/>
                    </a:srgbClr>
                  </a:outerShdw>
                </a:effectLst>
                <a:latin typeface="+mn-lt"/>
                <a:ea typeface="+mn-ea"/>
                <a:cs typeface="+mn-cs"/>
                <a:sym typeface="Arial"/>
              </a:defRPr>
            </a:pPr>
          </a:p>
        </p:txBody>
      </p:sp>
      <p:sp>
        <p:nvSpPr>
          <p:cNvPr id="1064" name="Line"/>
          <p:cNvSpPr/>
          <p:nvPr/>
        </p:nvSpPr>
        <p:spPr>
          <a:xfrm>
            <a:off x="4099252" y="6024043"/>
            <a:ext cx="1" cy="173737"/>
          </a:xfrm>
          <a:prstGeom prst="line">
            <a:avLst/>
          </a:prstGeom>
          <a:ln w="25400">
            <a:solidFill>
              <a:srgbClr val="322F31"/>
            </a:solidFill>
          </a:ln>
          <a:effectLst>
            <a:outerShdw sx="100000" sy="100000" kx="0" ky="0" algn="b" rotWithShape="0" blurRad="38100" dist="20000" dir="5400000">
              <a:srgbClr val="000000">
                <a:alpha val="38000"/>
              </a:srgbClr>
            </a:outerShdw>
          </a:effectLst>
        </p:spPr>
        <p:txBody>
          <a:bodyPr lIns="45719" rIns="45719"/>
          <a:lstStyle/>
          <a:p>
            <a:pPr defTabSz="914400">
              <a:defRPr b="1" sz="1800">
                <a:solidFill>
                  <a:srgbClr val="322F31"/>
                </a:solidFill>
                <a:effectLst>
                  <a:outerShdw sx="100000" sy="100000" kx="0" ky="0" algn="b" rotWithShape="0" blurRad="38100" dist="38100" dir="2700000">
                    <a:srgbClr val="000000">
                      <a:alpha val="43137"/>
                    </a:srgbClr>
                  </a:outerShdw>
                </a:effectLst>
                <a:latin typeface="+mn-lt"/>
                <a:ea typeface="+mn-ea"/>
                <a:cs typeface="+mn-cs"/>
                <a:sym typeface="Arial"/>
              </a:defRPr>
            </a:pPr>
          </a:p>
        </p:txBody>
      </p:sp>
      <p:grpSp>
        <p:nvGrpSpPr>
          <p:cNvPr id="1067" name="Group"/>
          <p:cNvGrpSpPr/>
          <p:nvPr/>
        </p:nvGrpSpPr>
        <p:grpSpPr>
          <a:xfrm>
            <a:off x="1868465" y="4186773"/>
            <a:ext cx="2783970" cy="1190977"/>
            <a:chOff x="0" y="0"/>
            <a:chExt cx="2783968" cy="1190976"/>
          </a:xfrm>
        </p:grpSpPr>
        <p:sp>
          <p:nvSpPr>
            <p:cNvPr id="1065" name="Oval"/>
            <p:cNvSpPr/>
            <p:nvPr/>
          </p:nvSpPr>
          <p:spPr>
            <a:xfrm>
              <a:off x="-1" y="-1"/>
              <a:ext cx="2783970" cy="1190978"/>
            </a:xfrm>
            <a:prstGeom prst="ellipse">
              <a:avLst/>
            </a:prstGeom>
            <a:solidFill>
              <a:srgbClr val="FFFF00">
                <a:alpha val="40000"/>
              </a:srgbClr>
            </a:solidFill>
            <a:ln w="12700" cap="flat">
              <a:noFill/>
              <a:miter lim="400000"/>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lgn="ctr" defTabSz="914400">
                <a:defRPr b="1" sz="1800">
                  <a:solidFill>
                    <a:srgbClr val="FFFFFF"/>
                  </a:solidFill>
                  <a:effectLst>
                    <a:outerShdw sx="100000" sy="100000" kx="0" ky="0" algn="b" rotWithShape="0" blurRad="38100" dist="38100" dir="2700000">
                      <a:srgbClr val="000000">
                        <a:alpha val="43137"/>
                      </a:srgbClr>
                    </a:outerShdw>
                  </a:effectLst>
                  <a:latin typeface="+mn-lt"/>
                  <a:ea typeface="+mn-ea"/>
                  <a:cs typeface="+mn-cs"/>
                  <a:sym typeface="Arial"/>
                </a:defRPr>
              </a:pPr>
            </a:p>
          </p:txBody>
        </p:sp>
        <p:sp>
          <p:nvSpPr>
            <p:cNvPr id="1066" name="Internal Landscape…"/>
            <p:cNvSpPr txBox="1"/>
            <p:nvPr/>
          </p:nvSpPr>
          <p:spPr>
            <a:xfrm>
              <a:off x="407702" y="324491"/>
              <a:ext cx="1968563" cy="5419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algn="ctr" defTabSz="914400">
                <a:defRPr b="1" sz="1600">
                  <a:solidFill>
                    <a:srgbClr val="0000FF"/>
                  </a:solidFill>
                  <a:effectLst>
                    <a:outerShdw sx="100000" sy="100000" kx="0" ky="0" algn="b" rotWithShape="0" blurRad="38100" dist="38100" dir="2700000">
                      <a:srgbClr val="000000">
                        <a:alpha val="43137"/>
                      </a:srgbClr>
                    </a:outerShdw>
                  </a:effectLst>
                  <a:latin typeface="+mn-lt"/>
                  <a:ea typeface="+mn-ea"/>
                  <a:cs typeface="+mn-cs"/>
                  <a:sym typeface="Arial"/>
                </a:defRPr>
              </a:pPr>
              <a:r>
                <a:t>Internal Landscape</a:t>
              </a:r>
              <a:endParaRPr>
                <a:solidFill>
                  <a:srgbClr val="FFFFFF"/>
                </a:solidFill>
              </a:endParaRPr>
            </a:p>
            <a:p>
              <a:pPr algn="ctr" defTabSz="914400">
                <a:defRPr b="1" sz="1600">
                  <a:solidFill>
                    <a:srgbClr val="0000FF"/>
                  </a:solidFill>
                  <a:effectLst>
                    <a:outerShdw sx="100000" sy="100000" kx="0" ky="0" algn="b" rotWithShape="0" blurRad="38100" dist="38100" dir="2700000">
                      <a:srgbClr val="000000">
                        <a:alpha val="43137"/>
                      </a:srgbClr>
                    </a:outerShdw>
                  </a:effectLst>
                  <a:latin typeface="+mn-lt"/>
                  <a:ea typeface="+mn-ea"/>
                  <a:cs typeface="+mn-cs"/>
                  <a:sym typeface="Arial"/>
                </a:defRPr>
              </a:pPr>
              <a:r>
                <a:t>of the Nucleus</a:t>
              </a:r>
            </a:p>
          </p:txBody>
        </p:sp>
      </p:grpSp>
      <p:grpSp>
        <p:nvGrpSpPr>
          <p:cNvPr id="1070" name="Group"/>
          <p:cNvGrpSpPr/>
          <p:nvPr/>
        </p:nvGrpSpPr>
        <p:grpSpPr>
          <a:xfrm>
            <a:off x="3334440" y="3994279"/>
            <a:ext cx="3358446" cy="1595137"/>
            <a:chOff x="0" y="0"/>
            <a:chExt cx="3358444" cy="1595136"/>
          </a:xfrm>
        </p:grpSpPr>
        <p:sp>
          <p:nvSpPr>
            <p:cNvPr id="1068" name="Oval"/>
            <p:cNvSpPr/>
            <p:nvPr/>
          </p:nvSpPr>
          <p:spPr>
            <a:xfrm>
              <a:off x="-1" y="-1"/>
              <a:ext cx="3358446" cy="1595138"/>
            </a:xfrm>
            <a:prstGeom prst="ellipse">
              <a:avLst/>
            </a:prstGeom>
            <a:solidFill>
              <a:srgbClr val="0000FF">
                <a:alpha val="46000"/>
              </a:srgbClr>
            </a:solidFill>
            <a:ln w="12700" cap="flat">
              <a:noFill/>
              <a:miter lim="400000"/>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lgn="ctr" defTabSz="914400">
                <a:defRPr b="1" sz="1600">
                  <a:solidFill>
                    <a:srgbClr val="FFFF00"/>
                  </a:solidFill>
                  <a:effectLst>
                    <a:outerShdw sx="100000" sy="100000" kx="0" ky="0" algn="b" rotWithShape="0" blurRad="38100" dist="38100" dir="2700000">
                      <a:srgbClr val="000000">
                        <a:alpha val="43137"/>
                      </a:srgbClr>
                    </a:outerShdw>
                  </a:effectLst>
                  <a:latin typeface="+mn-lt"/>
                  <a:ea typeface="+mn-ea"/>
                  <a:cs typeface="+mn-cs"/>
                  <a:sym typeface="Arial"/>
                </a:defRPr>
              </a:pPr>
            </a:p>
          </p:txBody>
        </p:sp>
        <p:sp>
          <p:nvSpPr>
            <p:cNvPr id="1069" name="QCD at Extreme…"/>
            <p:cNvSpPr txBox="1"/>
            <p:nvPr/>
          </p:nvSpPr>
          <p:spPr>
            <a:xfrm>
              <a:off x="491833" y="297971"/>
              <a:ext cx="2374777" cy="9991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algn="ctr" defTabSz="914400">
                <a:defRPr b="1" sz="1600">
                  <a:solidFill>
                    <a:srgbClr val="FFFF00"/>
                  </a:solidFill>
                  <a:effectLst>
                    <a:outerShdw sx="100000" sy="100000" kx="0" ky="0" algn="b" rotWithShape="0" blurRad="38100" dist="38100" dir="2700000">
                      <a:srgbClr val="000000">
                        <a:alpha val="43137"/>
                      </a:srgbClr>
                    </a:outerShdw>
                  </a:effectLst>
                  <a:latin typeface="+mn-lt"/>
                  <a:ea typeface="+mn-ea"/>
                  <a:cs typeface="+mn-cs"/>
                  <a:sym typeface="Arial"/>
                </a:defRPr>
              </a:pPr>
              <a:r>
                <a:t>         QCD at Extreme     </a:t>
              </a:r>
              <a:endParaRPr>
                <a:solidFill>
                  <a:srgbClr val="FFFFFF"/>
                </a:solidFill>
              </a:endParaRPr>
            </a:p>
            <a:p>
              <a:pPr algn="ctr" defTabSz="914400">
                <a:defRPr b="1" sz="1600">
                  <a:solidFill>
                    <a:srgbClr val="FFFF00"/>
                  </a:solidFill>
                  <a:effectLst>
                    <a:outerShdw sx="100000" sy="100000" kx="0" ky="0" algn="b" rotWithShape="0" blurRad="38100" dist="38100" dir="2700000">
                      <a:srgbClr val="000000">
                        <a:alpha val="43137"/>
                      </a:srgbClr>
                    </a:outerShdw>
                  </a:effectLst>
                  <a:latin typeface="+mn-lt"/>
                  <a:ea typeface="+mn-ea"/>
                  <a:cs typeface="+mn-cs"/>
                  <a:sym typeface="Arial"/>
                </a:defRPr>
              </a:pPr>
              <a:r>
                <a:t>          Parton Densities -    </a:t>
              </a:r>
              <a:endParaRPr>
                <a:solidFill>
                  <a:srgbClr val="FFFFFF"/>
                </a:solidFill>
              </a:endParaRPr>
            </a:p>
            <a:p>
              <a:pPr algn="ctr" defTabSz="914400">
                <a:defRPr b="1" sz="1600">
                  <a:solidFill>
                    <a:srgbClr val="FFFF00"/>
                  </a:solidFill>
                  <a:effectLst>
                    <a:outerShdw sx="100000" sy="100000" kx="0" ky="0" algn="b" rotWithShape="0" blurRad="38100" dist="38100" dir="2700000">
                      <a:srgbClr val="000000">
                        <a:alpha val="43137"/>
                      </a:srgbClr>
                    </a:outerShdw>
                  </a:effectLst>
                  <a:latin typeface="+mn-lt"/>
                  <a:ea typeface="+mn-ea"/>
                  <a:cs typeface="+mn-cs"/>
                  <a:sym typeface="Arial"/>
                </a:defRPr>
              </a:pPr>
              <a:r>
                <a:t>      Saturation</a:t>
              </a:r>
            </a:p>
          </p:txBody>
        </p:sp>
      </p:grpSp>
      <p:grpSp>
        <p:nvGrpSpPr>
          <p:cNvPr id="1073" name="Group"/>
          <p:cNvGrpSpPr/>
          <p:nvPr/>
        </p:nvGrpSpPr>
        <p:grpSpPr>
          <a:xfrm>
            <a:off x="2064439" y="3246971"/>
            <a:ext cx="4032958" cy="1199465"/>
            <a:chOff x="0" y="0"/>
            <a:chExt cx="4032956" cy="1199463"/>
          </a:xfrm>
        </p:grpSpPr>
        <p:sp>
          <p:nvSpPr>
            <p:cNvPr id="1071" name="Oval"/>
            <p:cNvSpPr/>
            <p:nvPr/>
          </p:nvSpPr>
          <p:spPr>
            <a:xfrm>
              <a:off x="-1" y="0"/>
              <a:ext cx="4032958" cy="1199464"/>
            </a:xfrm>
            <a:prstGeom prst="ellipse">
              <a:avLst/>
            </a:prstGeom>
            <a:solidFill>
              <a:srgbClr val="CCFFCC">
                <a:alpha val="50000"/>
              </a:srgbClr>
            </a:solidFill>
            <a:ln w="12700" cap="flat">
              <a:noFill/>
              <a:miter lim="400000"/>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lgn="ctr" defTabSz="914400">
                <a:defRPr b="1" sz="1600">
                  <a:solidFill>
                    <a:srgbClr val="800000"/>
                  </a:solidFill>
                  <a:effectLst>
                    <a:outerShdw sx="100000" sy="100000" kx="0" ky="0" algn="b" rotWithShape="0" blurRad="38100" dist="38100" dir="2700000">
                      <a:srgbClr val="000000">
                        <a:alpha val="43137"/>
                      </a:srgbClr>
                    </a:outerShdw>
                  </a:effectLst>
                  <a:latin typeface="+mn-lt"/>
                  <a:ea typeface="+mn-ea"/>
                  <a:cs typeface="+mn-cs"/>
                  <a:sym typeface="Arial"/>
                </a:defRPr>
              </a:pPr>
            </a:p>
          </p:txBody>
        </p:sp>
        <p:sp>
          <p:nvSpPr>
            <p:cNvPr id="1072" name="Spin and Flavor Structure of the Nucleon and Nuclei"/>
            <p:cNvSpPr txBox="1"/>
            <p:nvPr/>
          </p:nvSpPr>
          <p:spPr>
            <a:xfrm>
              <a:off x="590612" y="328735"/>
              <a:ext cx="2851731" cy="54199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defTabSz="914400">
                <a:defRPr b="1" sz="1600">
                  <a:solidFill>
                    <a:srgbClr val="800000"/>
                  </a:solidFill>
                  <a:effectLst>
                    <a:outerShdw sx="100000" sy="100000" kx="0" ky="0" algn="b" rotWithShape="0" blurRad="38100" dist="38100" dir="2700000">
                      <a:srgbClr val="000000">
                        <a:alpha val="43137"/>
                      </a:srgbClr>
                    </a:outerShdw>
                  </a:effectLst>
                  <a:latin typeface="+mn-lt"/>
                  <a:ea typeface="+mn-ea"/>
                  <a:cs typeface="+mn-cs"/>
                  <a:sym typeface="Arial"/>
                </a:defRPr>
              </a:lvl1pPr>
            </a:lstStyle>
            <a:p>
              <a:pPr/>
              <a:r>
                <a:t>Spin and Flavor Structure of the Nucleon and Nuclei</a:t>
              </a:r>
            </a:p>
          </p:txBody>
        </p:sp>
      </p:grpSp>
      <p:grpSp>
        <p:nvGrpSpPr>
          <p:cNvPr id="1076" name="Group"/>
          <p:cNvGrpSpPr/>
          <p:nvPr/>
        </p:nvGrpSpPr>
        <p:grpSpPr>
          <a:xfrm>
            <a:off x="2400283" y="2474290"/>
            <a:ext cx="3697113" cy="1199465"/>
            <a:chOff x="0" y="0"/>
            <a:chExt cx="3697111" cy="1199463"/>
          </a:xfrm>
        </p:grpSpPr>
        <p:sp>
          <p:nvSpPr>
            <p:cNvPr id="1074" name="Oval"/>
            <p:cNvSpPr/>
            <p:nvPr/>
          </p:nvSpPr>
          <p:spPr>
            <a:xfrm>
              <a:off x="0" y="0"/>
              <a:ext cx="3697112" cy="1199464"/>
            </a:xfrm>
            <a:prstGeom prst="ellipse">
              <a:avLst/>
            </a:prstGeom>
            <a:solidFill>
              <a:srgbClr val="FF6600">
                <a:alpha val="40000"/>
              </a:srgbClr>
            </a:solidFill>
            <a:ln w="12700" cap="flat">
              <a:noFill/>
              <a:miter lim="400000"/>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lgn="ctr" defTabSz="914400">
                <a:defRPr b="1" sz="1600">
                  <a:solidFill>
                    <a:srgbClr val="322F31"/>
                  </a:solidFill>
                  <a:effectLst>
                    <a:outerShdw sx="100000" sy="100000" kx="0" ky="0" algn="b" rotWithShape="0" blurRad="38100" dist="38100" dir="2700000">
                      <a:srgbClr val="000000">
                        <a:alpha val="43137"/>
                      </a:srgbClr>
                    </a:outerShdw>
                  </a:effectLst>
                  <a:latin typeface="+mn-lt"/>
                  <a:ea typeface="+mn-ea"/>
                  <a:cs typeface="+mn-cs"/>
                  <a:sym typeface="Arial"/>
                </a:defRPr>
              </a:pPr>
            </a:p>
          </p:txBody>
        </p:sp>
        <p:sp>
          <p:nvSpPr>
            <p:cNvPr id="1075" name="Tomography (p/A) Transverse Momentum Distribution and Spatial Imaging"/>
            <p:cNvSpPr txBox="1"/>
            <p:nvPr/>
          </p:nvSpPr>
          <p:spPr>
            <a:xfrm>
              <a:off x="541428" y="100135"/>
              <a:ext cx="2614254" cy="99919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defTabSz="914400">
                <a:defRPr b="1" sz="1600">
                  <a:solidFill>
                    <a:srgbClr val="322F31"/>
                  </a:solidFill>
                  <a:effectLst>
                    <a:outerShdw sx="100000" sy="100000" kx="0" ky="0" algn="b" rotWithShape="0" blurRad="38100" dist="38100" dir="2700000">
                      <a:srgbClr val="000000">
                        <a:alpha val="43137"/>
                      </a:srgbClr>
                    </a:outerShdw>
                  </a:effectLst>
                  <a:latin typeface="+mn-lt"/>
                  <a:ea typeface="+mn-ea"/>
                  <a:cs typeface="+mn-cs"/>
                  <a:sym typeface="Arial"/>
                </a:defRPr>
              </a:lvl1pPr>
            </a:lstStyle>
            <a:p>
              <a:pPr/>
              <a:r>
                <a:t>Tomography (p/A) Transverse Momentum Distribution and Spatial Imaging</a:t>
              </a:r>
            </a:p>
          </p:txBody>
        </p:sp>
      </p:grpSp>
      <p:sp>
        <p:nvSpPr>
          <p:cNvPr id="1077" name="40"/>
          <p:cNvSpPr txBox="1"/>
          <p:nvPr/>
        </p:nvSpPr>
        <p:spPr>
          <a:xfrm>
            <a:off x="2620414" y="6112943"/>
            <a:ext cx="358141" cy="37275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b="1" sz="2000">
                <a:solidFill>
                  <a:srgbClr val="322F31"/>
                </a:solidFill>
                <a:effectLst>
                  <a:outerShdw sx="100000" sy="100000" kx="0" ky="0" algn="b" rotWithShape="0" blurRad="38100" dist="38100" dir="2700000">
                    <a:srgbClr val="000000">
                      <a:alpha val="43137"/>
                    </a:srgbClr>
                  </a:outerShdw>
                </a:effectLst>
                <a:latin typeface="Times New Roman"/>
                <a:ea typeface="Times New Roman"/>
                <a:cs typeface="Times New Roman"/>
                <a:sym typeface="Times New Roman"/>
              </a:defRPr>
            </a:lvl1pPr>
          </a:lstStyle>
          <a:p>
            <a:pPr/>
            <a:r>
              <a:t>40</a:t>
            </a:r>
          </a:p>
        </p:txBody>
      </p:sp>
      <p:sp>
        <p:nvSpPr>
          <p:cNvPr id="1078" name="80"/>
          <p:cNvSpPr txBox="1"/>
          <p:nvPr/>
        </p:nvSpPr>
        <p:spPr>
          <a:xfrm>
            <a:off x="3870654" y="6112943"/>
            <a:ext cx="358141" cy="37275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b="1" sz="2000">
                <a:solidFill>
                  <a:srgbClr val="322F31"/>
                </a:solidFill>
                <a:effectLst>
                  <a:outerShdw sx="100000" sy="100000" kx="0" ky="0" algn="b" rotWithShape="0" blurRad="38100" dist="38100" dir="2700000">
                    <a:srgbClr val="000000">
                      <a:alpha val="43137"/>
                    </a:srgbClr>
                  </a:outerShdw>
                </a:effectLst>
                <a:latin typeface="Times New Roman"/>
                <a:ea typeface="Times New Roman"/>
                <a:cs typeface="Times New Roman"/>
                <a:sym typeface="Times New Roman"/>
              </a:defRPr>
            </a:lvl1pPr>
          </a:lstStyle>
          <a:p>
            <a:pPr/>
            <a:r>
              <a:t>80</a:t>
            </a:r>
          </a:p>
        </p:txBody>
      </p:sp>
      <p:sp>
        <p:nvSpPr>
          <p:cNvPr id="1079" name="120"/>
          <p:cNvSpPr txBox="1"/>
          <p:nvPr/>
        </p:nvSpPr>
        <p:spPr>
          <a:xfrm>
            <a:off x="5078550" y="6112943"/>
            <a:ext cx="485141" cy="37275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b="1" sz="2000">
                <a:solidFill>
                  <a:srgbClr val="322F31"/>
                </a:solidFill>
                <a:effectLst>
                  <a:outerShdw sx="100000" sy="100000" kx="0" ky="0" algn="b" rotWithShape="0" blurRad="38100" dist="38100" dir="2700000">
                    <a:srgbClr val="000000">
                      <a:alpha val="43137"/>
                    </a:srgbClr>
                  </a:outerShdw>
                </a:effectLst>
                <a:latin typeface="Times New Roman"/>
                <a:ea typeface="Times New Roman"/>
                <a:cs typeface="Times New Roman"/>
                <a:sym typeface="Times New Roman"/>
              </a:defRPr>
            </a:lvl1pPr>
          </a:lstStyle>
          <a:p>
            <a:pPr/>
            <a:r>
              <a:t>120</a:t>
            </a:r>
          </a:p>
        </p:txBody>
      </p:sp>
      <p:sp>
        <p:nvSpPr>
          <p:cNvPr id="1080" name="√s (GeV)"/>
          <p:cNvSpPr txBox="1"/>
          <p:nvPr/>
        </p:nvSpPr>
        <p:spPr>
          <a:xfrm>
            <a:off x="5566473" y="6115229"/>
            <a:ext cx="1261726" cy="42139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b="1" sz="2400">
                <a:solidFill>
                  <a:srgbClr val="322F31"/>
                </a:solidFill>
                <a:effectLst>
                  <a:outerShdw sx="100000" sy="100000" kx="0" ky="0" algn="b" rotWithShape="0" blurRad="38100" dist="38100" dir="2700000">
                    <a:srgbClr val="000000">
                      <a:alpha val="43137"/>
                    </a:srgbClr>
                  </a:outerShdw>
                </a:effectLst>
                <a:latin typeface="Times New Roman"/>
                <a:ea typeface="Times New Roman"/>
                <a:cs typeface="Times New Roman"/>
                <a:sym typeface="Times New Roman"/>
              </a:defRPr>
            </a:lvl1pPr>
          </a:lstStyle>
          <a:p>
            <a:pPr/>
            <a:r>
              <a:t>√s (GeV)</a:t>
            </a:r>
          </a:p>
        </p:txBody>
      </p:sp>
      <p:sp>
        <p:nvSpPr>
          <p:cNvPr id="1081" name="Luminosity (cm-2 sec-1)"/>
          <p:cNvSpPr txBox="1"/>
          <p:nvPr/>
        </p:nvSpPr>
        <p:spPr>
          <a:xfrm rot="16200000">
            <a:off x="-848667" y="3523502"/>
            <a:ext cx="3066961" cy="42139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defTabSz="914400">
              <a:defRPr b="1" sz="2400">
                <a:solidFill>
                  <a:srgbClr val="322F31"/>
                </a:solidFill>
                <a:effectLst>
                  <a:outerShdw sx="100000" sy="100000" kx="0" ky="0" algn="b" rotWithShape="0" blurRad="38100" dist="38100" dir="2700000">
                    <a:srgbClr val="000000">
                      <a:alpha val="43137"/>
                    </a:srgbClr>
                  </a:outerShdw>
                </a:effectLst>
                <a:latin typeface="Times New Roman"/>
                <a:ea typeface="Times New Roman"/>
                <a:cs typeface="Times New Roman"/>
                <a:sym typeface="Times New Roman"/>
              </a:defRPr>
            </a:pPr>
            <a:r>
              <a:t>Luminosity (cm</a:t>
            </a:r>
            <a:r>
              <a:rPr baseline="30000"/>
              <a:t>-2</a:t>
            </a:r>
            <a:r>
              <a:t> sec</a:t>
            </a:r>
            <a:r>
              <a:rPr baseline="30000"/>
              <a:t>-1</a:t>
            </a:r>
            <a:r>
              <a:t>)</a:t>
            </a:r>
          </a:p>
        </p:txBody>
      </p:sp>
      <p:sp>
        <p:nvSpPr>
          <p:cNvPr id="1082" name="Line"/>
          <p:cNvSpPr/>
          <p:nvPr/>
        </p:nvSpPr>
        <p:spPr>
          <a:xfrm flipV="1">
            <a:off x="6692025" y="1680641"/>
            <a:ext cx="1" cy="4456289"/>
          </a:xfrm>
          <a:prstGeom prst="line">
            <a:avLst/>
          </a:prstGeom>
          <a:ln w="57150">
            <a:solidFill>
              <a:srgbClr val="322F31"/>
            </a:solidFill>
            <a:tailEnd type="triangle"/>
          </a:ln>
          <a:effectLst>
            <a:outerShdw sx="100000" sy="100000" kx="0" ky="0" algn="b" rotWithShape="0" blurRad="38100" dist="20000" dir="5400000">
              <a:srgbClr val="000000">
                <a:alpha val="38000"/>
              </a:srgbClr>
            </a:outerShdw>
          </a:effectLst>
        </p:spPr>
        <p:txBody>
          <a:bodyPr lIns="45719" rIns="45719"/>
          <a:lstStyle/>
          <a:p>
            <a:pPr defTabSz="914400">
              <a:defRPr b="1" sz="1800">
                <a:solidFill>
                  <a:srgbClr val="322F31"/>
                </a:solidFill>
                <a:effectLst>
                  <a:outerShdw sx="100000" sy="100000" kx="0" ky="0" algn="b" rotWithShape="0" blurRad="38100" dist="38100" dir="2700000">
                    <a:srgbClr val="000000">
                      <a:alpha val="43137"/>
                    </a:srgbClr>
                  </a:outerShdw>
                </a:effectLst>
                <a:latin typeface="+mn-lt"/>
                <a:ea typeface="+mn-ea"/>
                <a:cs typeface="+mn-cs"/>
                <a:sym typeface="Arial"/>
              </a:defRPr>
            </a:pPr>
          </a:p>
        </p:txBody>
      </p:sp>
      <p:sp>
        <p:nvSpPr>
          <p:cNvPr id="1083" name="Line"/>
          <p:cNvSpPr/>
          <p:nvPr/>
        </p:nvSpPr>
        <p:spPr>
          <a:xfrm>
            <a:off x="6666624" y="4883860"/>
            <a:ext cx="173737" cy="1"/>
          </a:xfrm>
          <a:prstGeom prst="line">
            <a:avLst/>
          </a:prstGeom>
          <a:ln w="25400">
            <a:solidFill>
              <a:srgbClr val="322F31"/>
            </a:solidFill>
          </a:ln>
          <a:effectLst>
            <a:outerShdw sx="100000" sy="100000" kx="0" ky="0" algn="b" rotWithShape="0" blurRad="38100" dist="20000" dir="5400000">
              <a:srgbClr val="000000">
                <a:alpha val="38000"/>
              </a:srgbClr>
            </a:outerShdw>
          </a:effectLst>
        </p:spPr>
        <p:txBody>
          <a:bodyPr lIns="45719" rIns="45719"/>
          <a:lstStyle/>
          <a:p>
            <a:pPr defTabSz="914400">
              <a:defRPr b="1" sz="1800">
                <a:solidFill>
                  <a:srgbClr val="322F31"/>
                </a:solidFill>
                <a:effectLst>
                  <a:outerShdw sx="100000" sy="100000" kx="0" ky="0" algn="b" rotWithShape="0" blurRad="38100" dist="38100" dir="2700000">
                    <a:srgbClr val="000000">
                      <a:alpha val="43137"/>
                    </a:srgbClr>
                  </a:outerShdw>
                </a:effectLst>
                <a:latin typeface="+mn-lt"/>
                <a:ea typeface="+mn-ea"/>
                <a:cs typeface="+mn-cs"/>
                <a:sym typeface="Arial"/>
              </a:defRPr>
            </a:pPr>
          </a:p>
        </p:txBody>
      </p:sp>
      <p:sp>
        <p:nvSpPr>
          <p:cNvPr id="1084" name="Line"/>
          <p:cNvSpPr/>
          <p:nvPr/>
        </p:nvSpPr>
        <p:spPr>
          <a:xfrm>
            <a:off x="6677914" y="2693834"/>
            <a:ext cx="173737" cy="1"/>
          </a:xfrm>
          <a:prstGeom prst="line">
            <a:avLst/>
          </a:prstGeom>
          <a:ln w="25400">
            <a:solidFill>
              <a:srgbClr val="322F31"/>
            </a:solidFill>
          </a:ln>
          <a:effectLst>
            <a:outerShdw sx="100000" sy="100000" kx="0" ky="0" algn="b" rotWithShape="0" blurRad="38100" dist="20000" dir="5400000">
              <a:srgbClr val="000000">
                <a:alpha val="38000"/>
              </a:srgbClr>
            </a:outerShdw>
          </a:effectLst>
        </p:spPr>
        <p:txBody>
          <a:bodyPr lIns="45719" rIns="45719"/>
          <a:lstStyle/>
          <a:p>
            <a:pPr defTabSz="914400">
              <a:defRPr b="1" sz="1800">
                <a:solidFill>
                  <a:srgbClr val="322F31"/>
                </a:solidFill>
                <a:effectLst>
                  <a:outerShdw sx="100000" sy="100000" kx="0" ky="0" algn="b" rotWithShape="0" blurRad="38100" dist="38100" dir="2700000">
                    <a:srgbClr val="000000">
                      <a:alpha val="43137"/>
                    </a:srgbClr>
                  </a:outerShdw>
                </a:effectLst>
                <a:latin typeface="+mn-lt"/>
                <a:ea typeface="+mn-ea"/>
                <a:cs typeface="+mn-cs"/>
                <a:sym typeface="Arial"/>
              </a:defRPr>
            </a:pPr>
          </a:p>
        </p:txBody>
      </p:sp>
      <p:sp>
        <p:nvSpPr>
          <p:cNvPr id="1085" name="Line"/>
          <p:cNvSpPr/>
          <p:nvPr/>
        </p:nvSpPr>
        <p:spPr>
          <a:xfrm>
            <a:off x="6675093" y="3777560"/>
            <a:ext cx="173737" cy="1"/>
          </a:xfrm>
          <a:prstGeom prst="line">
            <a:avLst/>
          </a:prstGeom>
          <a:ln w="25400">
            <a:solidFill>
              <a:srgbClr val="322F31"/>
            </a:solidFill>
          </a:ln>
          <a:effectLst>
            <a:outerShdw sx="100000" sy="100000" kx="0" ky="0" algn="b" rotWithShape="0" blurRad="38100" dist="20000" dir="5400000">
              <a:srgbClr val="000000">
                <a:alpha val="38000"/>
              </a:srgbClr>
            </a:outerShdw>
          </a:effectLst>
        </p:spPr>
        <p:txBody>
          <a:bodyPr lIns="45719" rIns="45719"/>
          <a:lstStyle/>
          <a:p>
            <a:pPr defTabSz="914400">
              <a:defRPr b="1" sz="1800">
                <a:solidFill>
                  <a:srgbClr val="322F31"/>
                </a:solidFill>
                <a:effectLst>
                  <a:outerShdw sx="100000" sy="100000" kx="0" ky="0" algn="b" rotWithShape="0" blurRad="38100" dist="38100" dir="2700000">
                    <a:srgbClr val="000000">
                      <a:alpha val="43137"/>
                    </a:srgbClr>
                  </a:outerShdw>
                </a:effectLst>
                <a:latin typeface="+mn-lt"/>
                <a:ea typeface="+mn-ea"/>
                <a:cs typeface="+mn-cs"/>
                <a:sym typeface="Arial"/>
              </a:defRPr>
            </a:pPr>
          </a:p>
        </p:txBody>
      </p:sp>
      <p:sp>
        <p:nvSpPr>
          <p:cNvPr id="1086" name="1"/>
          <p:cNvSpPr txBox="1"/>
          <p:nvPr/>
        </p:nvSpPr>
        <p:spPr>
          <a:xfrm>
            <a:off x="6760623" y="4638330"/>
            <a:ext cx="256541" cy="42139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b="1" sz="2400">
                <a:solidFill>
                  <a:srgbClr val="322F31"/>
                </a:solidFill>
                <a:effectLst>
                  <a:outerShdw sx="100000" sy="100000" kx="0" ky="0" algn="b" rotWithShape="0" blurRad="38100" dist="38100" dir="2700000">
                    <a:srgbClr val="000000">
                      <a:alpha val="43137"/>
                    </a:srgbClr>
                  </a:outerShdw>
                </a:effectLst>
                <a:latin typeface="Times New Roman"/>
                <a:ea typeface="Times New Roman"/>
                <a:cs typeface="Times New Roman"/>
                <a:sym typeface="Times New Roman"/>
              </a:defRPr>
            </a:lvl1pPr>
          </a:lstStyle>
          <a:p>
            <a:pPr/>
            <a:r>
              <a:t>1</a:t>
            </a:r>
          </a:p>
        </p:txBody>
      </p:sp>
      <p:sp>
        <p:nvSpPr>
          <p:cNvPr id="1087" name="100"/>
          <p:cNvSpPr txBox="1"/>
          <p:nvPr/>
        </p:nvSpPr>
        <p:spPr>
          <a:xfrm>
            <a:off x="6766982" y="2460782"/>
            <a:ext cx="561341" cy="42139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b="1" sz="2400">
                <a:solidFill>
                  <a:srgbClr val="322F31"/>
                </a:solidFill>
                <a:effectLst>
                  <a:outerShdw sx="100000" sy="100000" kx="0" ky="0" algn="b" rotWithShape="0" blurRad="38100" dist="38100" dir="2700000">
                    <a:srgbClr val="000000">
                      <a:alpha val="43137"/>
                    </a:srgbClr>
                  </a:outerShdw>
                </a:effectLst>
                <a:latin typeface="Times New Roman"/>
                <a:ea typeface="Times New Roman"/>
                <a:cs typeface="Times New Roman"/>
                <a:sym typeface="Times New Roman"/>
              </a:defRPr>
            </a:lvl1pPr>
          </a:lstStyle>
          <a:p>
            <a:pPr/>
            <a:r>
              <a:t>100</a:t>
            </a:r>
          </a:p>
        </p:txBody>
      </p:sp>
      <p:sp>
        <p:nvSpPr>
          <p:cNvPr id="1088" name="10"/>
          <p:cNvSpPr txBox="1"/>
          <p:nvPr/>
        </p:nvSpPr>
        <p:spPr>
          <a:xfrm>
            <a:off x="6769306" y="3546726"/>
            <a:ext cx="408941" cy="42139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b="1" sz="2400">
                <a:solidFill>
                  <a:srgbClr val="322F31"/>
                </a:solidFill>
                <a:effectLst>
                  <a:outerShdw sx="100000" sy="100000" kx="0" ky="0" algn="b" rotWithShape="0" blurRad="38100" dist="38100" dir="2700000">
                    <a:srgbClr val="000000">
                      <a:alpha val="43137"/>
                    </a:srgbClr>
                  </a:outerShdw>
                </a:effectLst>
                <a:latin typeface="Times New Roman"/>
                <a:ea typeface="Times New Roman"/>
                <a:cs typeface="Times New Roman"/>
                <a:sym typeface="Times New Roman"/>
              </a:defRPr>
            </a:lvl1pPr>
          </a:lstStyle>
          <a:p>
            <a:pPr/>
            <a:r>
              <a:t>10</a:t>
            </a:r>
          </a:p>
        </p:txBody>
      </p:sp>
      <p:sp>
        <p:nvSpPr>
          <p:cNvPr id="1089" name="Integrated Luminosity [fb-1/yr]"/>
          <p:cNvSpPr txBox="1"/>
          <p:nvPr/>
        </p:nvSpPr>
        <p:spPr>
          <a:xfrm rot="16200000">
            <a:off x="5389724" y="3795721"/>
            <a:ext cx="4134010" cy="42139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defTabSz="914400">
              <a:defRPr b="1" sz="2400">
                <a:solidFill>
                  <a:srgbClr val="322F31"/>
                </a:solidFill>
                <a:effectLst>
                  <a:outerShdw sx="100000" sy="100000" kx="0" ky="0" algn="b" rotWithShape="0" blurRad="38100" dist="38100" dir="2700000">
                    <a:srgbClr val="000000">
                      <a:alpha val="43137"/>
                    </a:srgbClr>
                  </a:outerShdw>
                </a:effectLst>
                <a:latin typeface="Times New Roman"/>
                <a:ea typeface="Times New Roman"/>
                <a:cs typeface="Times New Roman"/>
                <a:sym typeface="Times New Roman"/>
              </a:defRPr>
            </a:pPr>
            <a:r>
              <a:t>Integrated Luminosity [fb</a:t>
            </a:r>
            <a:r>
              <a:rPr baseline="30000"/>
              <a:t>-1</a:t>
            </a:r>
            <a:r>
              <a:t>/yr]</a:t>
            </a:r>
          </a:p>
        </p:txBody>
      </p:sp>
      <p:sp>
        <p:nvSpPr>
          <p:cNvPr id="1090" name="year =107 sec"/>
          <p:cNvSpPr txBox="1"/>
          <p:nvPr/>
        </p:nvSpPr>
        <p:spPr>
          <a:xfrm>
            <a:off x="7692607" y="5959219"/>
            <a:ext cx="1090868" cy="28708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defTabSz="914400">
              <a:defRPr b="1" sz="1400">
                <a:solidFill>
                  <a:srgbClr val="322F31"/>
                </a:solidFill>
                <a:effectLst>
                  <a:outerShdw sx="100000" sy="100000" kx="0" ky="0" algn="b" rotWithShape="0" blurRad="38100" dist="38100" dir="2700000">
                    <a:srgbClr val="000000">
                      <a:alpha val="43137"/>
                    </a:srgbClr>
                  </a:outerShdw>
                </a:effectLst>
                <a:latin typeface="Times New Roman"/>
                <a:ea typeface="Times New Roman"/>
                <a:cs typeface="Times New Roman"/>
                <a:sym typeface="Times New Roman"/>
              </a:defRPr>
            </a:pPr>
            <a:r>
              <a:t>year =10</a:t>
            </a:r>
            <a:r>
              <a:rPr baseline="30000"/>
              <a:t>7</a:t>
            </a:r>
            <a:r>
              <a:t> sec</a:t>
            </a:r>
          </a:p>
        </p:txBody>
      </p:sp>
      <p:sp>
        <p:nvSpPr>
          <p:cNvPr id="1091" name="Remember:…"/>
          <p:cNvSpPr txBox="1"/>
          <p:nvPr/>
        </p:nvSpPr>
        <p:spPr>
          <a:xfrm>
            <a:off x="254110" y="640830"/>
            <a:ext cx="4957923" cy="95695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defTabSz="914400">
              <a:defRPr b="1" sz="2000">
                <a:solidFill>
                  <a:srgbClr val="0000FF"/>
                </a:solidFill>
                <a:latin typeface="Times New Roman"/>
                <a:ea typeface="Times New Roman"/>
                <a:cs typeface="Times New Roman"/>
                <a:sym typeface="Times New Roman"/>
              </a:defRPr>
            </a:pPr>
            <a:r>
              <a:t>Remember:</a:t>
            </a:r>
            <a:endParaRPr>
              <a:latin typeface="Comic Sans MS"/>
              <a:ea typeface="Comic Sans MS"/>
              <a:cs typeface="Comic Sans MS"/>
              <a:sym typeface="Comic Sans MS"/>
            </a:endParaRPr>
          </a:p>
          <a:p>
            <a:pPr marL="285750" indent="-285750" defTabSz="914400">
              <a:buClr>
                <a:srgbClr val="0000FF"/>
              </a:buClr>
              <a:buSzPct val="100000"/>
              <a:buChar char="❑"/>
              <a:defRPr b="1" sz="2000">
                <a:solidFill>
                  <a:srgbClr val="322F31"/>
                </a:solidFill>
                <a:latin typeface="Times New Roman"/>
                <a:ea typeface="Times New Roman"/>
                <a:cs typeface="Times New Roman"/>
                <a:sym typeface="Times New Roman"/>
              </a:defRPr>
            </a:pPr>
            <a:r>
              <a:t>needs nuclear beams up to highest A</a:t>
            </a:r>
            <a:endParaRPr>
              <a:latin typeface="Comic Sans MS"/>
              <a:ea typeface="Comic Sans MS"/>
              <a:cs typeface="Comic Sans MS"/>
              <a:sym typeface="Comic Sans MS"/>
            </a:endParaRPr>
          </a:p>
          <a:p>
            <a:pPr marL="285750" indent="-285750" defTabSz="914400">
              <a:buClr>
                <a:srgbClr val="0000FF"/>
              </a:buClr>
              <a:buSzPct val="100000"/>
              <a:buChar char="❑"/>
              <a:defRPr b="1" sz="2000">
                <a:solidFill>
                  <a:srgbClr val="322F31"/>
                </a:solidFill>
                <a:latin typeface="Times New Roman"/>
                <a:ea typeface="Times New Roman"/>
                <a:cs typeface="Times New Roman"/>
                <a:sym typeface="Times New Roman"/>
              </a:defRPr>
            </a:pPr>
            <a:r>
              <a:t>needs polarized lepton and hadron beams </a:t>
            </a:r>
          </a:p>
        </p:txBody>
      </p:sp>
      <p:sp>
        <p:nvSpPr>
          <p:cNvPr id="1092" name="Oval"/>
          <p:cNvSpPr/>
          <p:nvPr/>
        </p:nvSpPr>
        <p:spPr>
          <a:xfrm>
            <a:off x="5260609" y="1336519"/>
            <a:ext cx="679995" cy="241745"/>
          </a:xfrm>
          <a:prstGeom prst="ellipse">
            <a:avLst/>
          </a:prstGeom>
          <a:solidFill>
            <a:srgbClr val="FF6600">
              <a:alpha val="40000"/>
            </a:srgbClr>
          </a:solidFill>
          <a:ln w="12700">
            <a:miter lim="400000"/>
          </a:ln>
          <a:effectLst>
            <a:outerShdw sx="100000" sy="100000" kx="0" ky="0" algn="b" rotWithShape="0" blurRad="38100" dist="23000" dir="5400000">
              <a:srgbClr val="000000">
                <a:alpha val="35000"/>
              </a:srgbClr>
            </a:outerShdw>
          </a:effectLst>
        </p:spPr>
        <p:txBody>
          <a:bodyPr lIns="45719" rIns="45719" anchor="ctr"/>
          <a:lstStyle/>
          <a:p>
            <a:pPr algn="ctr" defTabSz="914400">
              <a:defRPr b="1" sz="1600">
                <a:solidFill>
                  <a:srgbClr val="322F31"/>
                </a:solidFill>
                <a:effectLst>
                  <a:outerShdw sx="100000" sy="100000" kx="0" ky="0" algn="b" rotWithShape="0" blurRad="38100" dist="38100" dir="2700000">
                    <a:srgbClr val="000000">
                      <a:alpha val="43137"/>
                    </a:srgbClr>
                  </a:outerShdw>
                </a:effectLst>
                <a:latin typeface="+mn-lt"/>
                <a:ea typeface="+mn-ea"/>
                <a:cs typeface="+mn-cs"/>
                <a:sym typeface="Arial"/>
              </a:defRPr>
            </a:pPr>
          </a:p>
        </p:txBody>
      </p:sp>
      <p:sp>
        <p:nvSpPr>
          <p:cNvPr id="1093" name="Oval"/>
          <p:cNvSpPr/>
          <p:nvPr/>
        </p:nvSpPr>
        <p:spPr>
          <a:xfrm>
            <a:off x="5986629" y="1339538"/>
            <a:ext cx="679995" cy="241745"/>
          </a:xfrm>
          <a:prstGeom prst="ellipse">
            <a:avLst/>
          </a:prstGeom>
          <a:solidFill>
            <a:srgbClr val="CCFFCC">
              <a:alpha val="40000"/>
            </a:srgbClr>
          </a:solidFill>
          <a:ln w="12700">
            <a:miter lim="400000"/>
          </a:ln>
          <a:effectLst>
            <a:outerShdw sx="100000" sy="100000" kx="0" ky="0" algn="b" rotWithShape="0" blurRad="38100" dist="23000" dir="5400000">
              <a:srgbClr val="000000">
                <a:alpha val="35000"/>
              </a:srgbClr>
            </a:outerShdw>
          </a:effectLst>
        </p:spPr>
        <p:txBody>
          <a:bodyPr lIns="45719" rIns="45719" anchor="ctr"/>
          <a:lstStyle/>
          <a:p>
            <a:pPr algn="ctr" defTabSz="914400">
              <a:defRPr b="1" sz="1600">
                <a:solidFill>
                  <a:srgbClr val="322F31"/>
                </a:solidFill>
                <a:effectLst>
                  <a:outerShdw sx="100000" sy="100000" kx="0" ky="0" algn="b" rotWithShape="0" blurRad="38100" dist="38100" dir="2700000">
                    <a:srgbClr val="000000">
                      <a:alpha val="43137"/>
                    </a:srgbClr>
                  </a:outerShdw>
                </a:effectLst>
                <a:latin typeface="+mn-lt"/>
                <a:ea typeface="+mn-ea"/>
                <a:cs typeface="+mn-cs"/>
                <a:sym typeface="Arial"/>
              </a:defRPr>
            </a:pPr>
          </a:p>
        </p:txBody>
      </p:sp>
      <p:sp>
        <p:nvSpPr>
          <p:cNvPr id="1094" name="Oval"/>
          <p:cNvSpPr/>
          <p:nvPr/>
        </p:nvSpPr>
        <p:spPr>
          <a:xfrm>
            <a:off x="4640395" y="1050902"/>
            <a:ext cx="679995" cy="241745"/>
          </a:xfrm>
          <a:prstGeom prst="ellipse">
            <a:avLst/>
          </a:prstGeom>
          <a:solidFill>
            <a:srgbClr val="FFFF00">
              <a:alpha val="40000"/>
            </a:srgbClr>
          </a:solidFill>
          <a:ln w="12700">
            <a:miter lim="400000"/>
          </a:ln>
          <a:effectLst>
            <a:outerShdw sx="100000" sy="100000" kx="0" ky="0" algn="b" rotWithShape="0" blurRad="38100" dist="23000" dir="5400000">
              <a:srgbClr val="000000">
                <a:alpha val="35000"/>
              </a:srgbClr>
            </a:outerShdw>
          </a:effectLst>
        </p:spPr>
        <p:txBody>
          <a:bodyPr lIns="45719" rIns="45719" anchor="ctr"/>
          <a:lstStyle/>
          <a:p>
            <a:pPr algn="ctr" defTabSz="914400">
              <a:defRPr b="1" sz="1600">
                <a:solidFill>
                  <a:srgbClr val="322F31"/>
                </a:solidFill>
                <a:effectLst>
                  <a:outerShdw sx="100000" sy="100000" kx="0" ky="0" algn="b" rotWithShape="0" blurRad="38100" dist="38100" dir="2700000">
                    <a:srgbClr val="000000">
                      <a:alpha val="43137"/>
                    </a:srgbClr>
                  </a:outerShdw>
                </a:effectLst>
                <a:latin typeface="+mn-lt"/>
                <a:ea typeface="+mn-ea"/>
                <a:cs typeface="+mn-cs"/>
                <a:sym typeface="Arial"/>
              </a:defRPr>
            </a:pPr>
          </a:p>
        </p:txBody>
      </p:sp>
      <p:sp>
        <p:nvSpPr>
          <p:cNvPr id="1095" name="Oval"/>
          <p:cNvSpPr/>
          <p:nvPr/>
        </p:nvSpPr>
        <p:spPr>
          <a:xfrm>
            <a:off x="5366415" y="1053922"/>
            <a:ext cx="679995" cy="241745"/>
          </a:xfrm>
          <a:prstGeom prst="ellipse">
            <a:avLst/>
          </a:prstGeom>
          <a:solidFill>
            <a:srgbClr val="0000FF">
              <a:alpha val="40000"/>
            </a:srgbClr>
          </a:solidFill>
          <a:ln w="12700">
            <a:miter lim="400000"/>
          </a:ln>
          <a:effectLst>
            <a:outerShdw sx="100000" sy="100000" kx="0" ky="0" algn="b" rotWithShape="0" blurRad="38100" dist="23000" dir="5400000">
              <a:srgbClr val="000000">
                <a:alpha val="35000"/>
              </a:srgbClr>
            </a:outerShdw>
          </a:effectLst>
        </p:spPr>
        <p:txBody>
          <a:bodyPr lIns="45719" rIns="45719" anchor="ctr"/>
          <a:lstStyle/>
          <a:p>
            <a:pPr algn="ctr" defTabSz="914400">
              <a:defRPr b="1" sz="1600">
                <a:solidFill>
                  <a:srgbClr val="322F31"/>
                </a:solidFill>
                <a:effectLst>
                  <a:outerShdw sx="100000" sy="100000" kx="0" ky="0" algn="b" rotWithShape="0" blurRad="38100" dist="38100" dir="2700000">
                    <a:srgbClr val="000000">
                      <a:alpha val="43137"/>
                    </a:srgbClr>
                  </a:outerShdw>
                </a:effectLst>
                <a:latin typeface="+mn-lt"/>
                <a:ea typeface="+mn-ea"/>
                <a:cs typeface="+mn-cs"/>
                <a:sym typeface="Arial"/>
              </a:defRPr>
            </a:pPr>
          </a:p>
        </p:txBody>
      </p:sp>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sp>
        <p:nvSpPr>
          <p:cNvPr id="1098" name="ep/eA…"/>
          <p:cNvSpPr txBox="1"/>
          <p:nvPr/>
        </p:nvSpPr>
        <p:spPr>
          <a:xfrm>
            <a:off x="1208929" y="1449362"/>
            <a:ext cx="6784430" cy="322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6800"/>
            </a:pPr>
            <a:r>
              <a:t>ep/eA</a:t>
            </a:r>
          </a:p>
          <a:p>
            <a:pPr>
              <a:defRPr b="1" sz="6800"/>
            </a:pPr>
            <a:r>
              <a:t>EIC User Group</a:t>
            </a:r>
          </a:p>
        </p:txBody>
      </p:sp>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0"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1101" name="The Community"/>
          <p:cNvSpPr txBox="1"/>
          <p:nvPr>
            <p:ph type="title"/>
          </p:nvPr>
        </p:nvSpPr>
        <p:spPr>
          <a:prstGeom prst="rect">
            <a:avLst/>
          </a:prstGeom>
        </p:spPr>
        <p:txBody>
          <a:bodyPr/>
          <a:lstStyle/>
          <a:p>
            <a:pPr/>
            <a:r>
              <a:t>The Community</a:t>
            </a:r>
          </a:p>
        </p:txBody>
      </p:sp>
      <p:sp>
        <p:nvSpPr>
          <p:cNvPr id="1102" name="EIC User Group…"/>
          <p:cNvSpPr txBox="1"/>
          <p:nvPr>
            <p:ph type="body" sz="quarter" idx="1"/>
          </p:nvPr>
        </p:nvSpPr>
        <p:spPr>
          <a:xfrm>
            <a:off x="4218046" y="4625450"/>
            <a:ext cx="4624570" cy="2065600"/>
          </a:xfrm>
          <a:prstGeom prst="rect">
            <a:avLst/>
          </a:prstGeom>
        </p:spPr>
        <p:txBody>
          <a:bodyPr/>
          <a:lstStyle/>
          <a:p>
            <a:pPr>
              <a:defRPr sz="2200"/>
            </a:pPr>
            <a:r>
              <a:t>EIC User Group</a:t>
            </a:r>
          </a:p>
          <a:p>
            <a:pPr>
              <a:defRPr sz="2200"/>
            </a:pPr>
            <a:r>
              <a:t>So far over 600 members from 134 institutions from 27 countries</a:t>
            </a:r>
          </a:p>
          <a:p>
            <a:pPr>
              <a:defRPr sz="2200"/>
            </a:pPr>
            <a:r>
              <a:rPr u="sng">
                <a:hlinkClick r:id="rId3" invalidUrl="" action="" tgtFrame="" tooltip="" history="1" highlightClick="0" endSnd="0"/>
              </a:rPr>
              <a:t>http://eicug.org</a:t>
            </a:r>
          </a:p>
        </p:txBody>
      </p:sp>
      <p:sp>
        <p:nvSpPr>
          <p:cNvPr id="110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pic>
        <p:nvPicPr>
          <p:cNvPr id="1104" name="map.png" descr="map.png"/>
          <p:cNvPicPr>
            <a:picLocks noChangeAspect="1"/>
          </p:cNvPicPr>
          <p:nvPr/>
        </p:nvPicPr>
        <p:blipFill>
          <a:blip r:embed="rId4">
            <a:extLst/>
          </a:blip>
          <a:srcRect l="17315" t="24509" r="14438" b="9772"/>
          <a:stretch>
            <a:fillRect/>
          </a:stretch>
        </p:blipFill>
        <p:spPr>
          <a:xfrm>
            <a:off x="244965" y="863712"/>
            <a:ext cx="5159058" cy="3425727"/>
          </a:xfrm>
          <a:prstGeom prst="rect">
            <a:avLst/>
          </a:prstGeom>
          <a:ln w="12700"/>
        </p:spPr>
      </p:pic>
      <p:pic>
        <p:nvPicPr>
          <p:cNvPr id="1105" name="inst.png" descr="inst.png"/>
          <p:cNvPicPr>
            <a:picLocks noChangeAspect="1"/>
          </p:cNvPicPr>
          <p:nvPr/>
        </p:nvPicPr>
        <p:blipFill>
          <a:blip r:embed="rId5">
            <a:extLst/>
          </a:blip>
          <a:srcRect l="21136" t="19136" r="20916" b="8768"/>
          <a:stretch>
            <a:fillRect/>
          </a:stretch>
        </p:blipFill>
        <p:spPr>
          <a:xfrm>
            <a:off x="5595484" y="1298687"/>
            <a:ext cx="3486198" cy="2990917"/>
          </a:xfrm>
          <a:prstGeom prst="rect">
            <a:avLst/>
          </a:prstGeom>
          <a:ln w="12700"/>
        </p:spPr>
      </p:pic>
      <p:pic>
        <p:nvPicPr>
          <p:cNvPr id="1106" name="DSC_0150-small.jpg" descr="DSC_0150-small.jpg"/>
          <p:cNvPicPr>
            <a:picLocks noChangeAspect="1"/>
          </p:cNvPicPr>
          <p:nvPr/>
        </p:nvPicPr>
        <p:blipFill>
          <a:blip r:embed="rId6">
            <a:extLst/>
          </a:blip>
          <a:stretch>
            <a:fillRect/>
          </a:stretch>
        </p:blipFill>
        <p:spPr>
          <a:xfrm>
            <a:off x="261121" y="4446812"/>
            <a:ext cx="3291796" cy="2212480"/>
          </a:xfrm>
          <a:prstGeom prst="rect">
            <a:avLst/>
          </a:prstGeom>
          <a:ln w="12700"/>
        </p:spPr>
      </p:pic>
      <p:sp>
        <p:nvSpPr>
          <p:cNvPr id="1107" name="UCB Meeting, Jan 6-9, 2016"/>
          <p:cNvSpPr txBox="1"/>
          <p:nvPr/>
        </p:nvSpPr>
        <p:spPr>
          <a:xfrm>
            <a:off x="307110" y="6291745"/>
            <a:ext cx="3199704" cy="37310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39" marR="40639" defTabSz="914400">
              <a:defRPr sz="1900">
                <a:solidFill>
                  <a:srgbClr val="FFFFFF"/>
                </a:solidFill>
                <a:uFill>
                  <a:solidFill>
                    <a:srgbClr val="000000"/>
                  </a:solidFill>
                </a:uFill>
                <a:latin typeface="+mn-lt"/>
                <a:ea typeface="+mn-ea"/>
                <a:cs typeface="+mn-cs"/>
                <a:sym typeface="Arial"/>
              </a:defRPr>
            </a:lvl1pPr>
          </a:lstStyle>
          <a:p>
            <a:pPr/>
            <a:r>
              <a:t>UCB Meeting, Jan 6-9, 2016</a:t>
            </a:r>
          </a:p>
        </p:txBody>
      </p:sp>
      <p:sp>
        <p:nvSpPr>
          <p:cNvPr id="1108" name="Institutions/Country"/>
          <p:cNvSpPr txBox="1"/>
          <p:nvPr/>
        </p:nvSpPr>
        <p:spPr>
          <a:xfrm>
            <a:off x="6065317" y="784783"/>
            <a:ext cx="2546485" cy="42266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39" marR="40639" defTabSz="914400">
              <a:defRPr sz="2200">
                <a:uFill>
                  <a:solidFill>
                    <a:srgbClr val="000000"/>
                  </a:solidFill>
                </a:uFill>
                <a:latin typeface="+mn-lt"/>
                <a:ea typeface="+mn-ea"/>
                <a:cs typeface="+mn-cs"/>
                <a:sym typeface="Arial"/>
              </a:defRPr>
            </a:lvl1pPr>
          </a:lstStyle>
          <a:p>
            <a:pPr/>
            <a:r>
              <a:t>Institutions/Country</a:t>
            </a:r>
          </a:p>
        </p:txBody>
      </p:sp>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sp>
        <p:nvSpPr>
          <p:cNvPr id="1113" name="ep/eA…"/>
          <p:cNvSpPr txBox="1"/>
          <p:nvPr/>
        </p:nvSpPr>
        <p:spPr>
          <a:xfrm>
            <a:off x="1208929" y="1449362"/>
            <a:ext cx="6351787" cy="322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6800"/>
            </a:pPr>
            <a:r>
              <a:t>ep/eA</a:t>
            </a:r>
          </a:p>
          <a:p>
            <a:pPr>
              <a:defRPr b="1" sz="6800"/>
            </a:pPr>
            <a:r>
              <a:t>Fragmentation</a:t>
            </a:r>
          </a:p>
        </p:txBody>
      </p:sp>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5"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1116" name="Fragmentation"/>
          <p:cNvSpPr txBox="1"/>
          <p:nvPr>
            <p:ph type="title"/>
          </p:nvPr>
        </p:nvSpPr>
        <p:spPr>
          <a:prstGeom prst="rect">
            <a:avLst/>
          </a:prstGeom>
        </p:spPr>
        <p:txBody>
          <a:bodyPr/>
          <a:lstStyle>
            <a:lvl1pPr>
              <a:defRPr sz="3600"/>
            </a:lvl1pPr>
          </a:lstStyle>
          <a:p>
            <a:pPr/>
            <a:r>
              <a:t>Fragmentation</a:t>
            </a:r>
          </a:p>
        </p:txBody>
      </p:sp>
      <p:sp>
        <p:nvSpPr>
          <p:cNvPr id="1117" name="Color propagation and neutralization…"/>
          <p:cNvSpPr txBox="1"/>
          <p:nvPr>
            <p:ph type="body" idx="1"/>
          </p:nvPr>
        </p:nvSpPr>
        <p:spPr>
          <a:xfrm>
            <a:off x="189443" y="734486"/>
            <a:ext cx="8763001" cy="3191130"/>
          </a:xfrm>
          <a:prstGeom prst="rect">
            <a:avLst/>
          </a:prstGeom>
        </p:spPr>
        <p:txBody>
          <a:bodyPr/>
          <a:lstStyle/>
          <a:p>
            <a:pPr marL="0" indent="0">
              <a:spcBef>
                <a:spcPts val="1100"/>
              </a:spcBef>
              <a:buClrTx/>
              <a:buSzTx/>
              <a:buNone/>
              <a:defRPr b="1">
                <a:solidFill>
                  <a:srgbClr val="021EAA"/>
                </a:solidFill>
              </a:defRPr>
            </a:pPr>
            <a:r>
              <a:t>Color propagation and neutralization </a:t>
            </a:r>
          </a:p>
          <a:p>
            <a:pPr marL="293076" indent="-293076">
              <a:defRPr sz="2400"/>
            </a:pPr>
            <a:r>
              <a:t>Fundamental QCD Processes:</a:t>
            </a:r>
          </a:p>
          <a:p>
            <a:pPr lvl="1" marL="610576" indent="-293076">
              <a:defRPr sz="2400"/>
            </a:pPr>
            <a:r>
              <a:t>Partonic elastic scattering</a:t>
            </a:r>
          </a:p>
          <a:p>
            <a:pPr lvl="1" marL="610576" indent="-293076">
              <a:defRPr sz="2400"/>
            </a:pPr>
            <a:r>
              <a:t>In Nucleus: Gluon bremsstrahlung in vacuum and in medium (E-loss)</a:t>
            </a:r>
          </a:p>
          <a:p>
            <a:pPr lvl="1" marL="610576" indent="-293076">
              <a:defRPr sz="2400"/>
            </a:pPr>
            <a:r>
              <a:t>Color neutralization</a:t>
            </a:r>
          </a:p>
          <a:p>
            <a:pPr lvl="1" marL="610576" indent="-293076">
              <a:defRPr sz="2400"/>
            </a:pPr>
            <a:r>
              <a:t>Hadron formation</a:t>
            </a:r>
          </a:p>
        </p:txBody>
      </p:sp>
      <p:sp>
        <p:nvSpPr>
          <p:cNvPr id="111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pic>
        <p:nvPicPr>
          <p:cNvPr id="1119" name="hadronization.pdf" descr="hadronization.pdf"/>
          <p:cNvPicPr>
            <a:picLocks noChangeAspect="1"/>
          </p:cNvPicPr>
          <p:nvPr/>
        </p:nvPicPr>
        <p:blipFill>
          <a:blip r:embed="rId2">
            <a:extLst/>
          </a:blip>
          <a:srcRect l="0" t="5279" r="0" b="5900"/>
          <a:stretch>
            <a:fillRect/>
          </a:stretch>
        </p:blipFill>
        <p:spPr>
          <a:xfrm>
            <a:off x="615235" y="3966562"/>
            <a:ext cx="2493193" cy="2457131"/>
          </a:xfrm>
          <a:prstGeom prst="rect">
            <a:avLst/>
          </a:prstGeom>
          <a:ln w="12700"/>
        </p:spPr>
      </p:pic>
      <p:sp>
        <p:nvSpPr>
          <p:cNvPr id="1120" name="⎧⎨…"/>
          <p:cNvSpPr txBox="1"/>
          <p:nvPr/>
        </p:nvSpPr>
        <p:spPr>
          <a:xfrm flipH="1">
            <a:off x="3395864" y="2600571"/>
            <a:ext cx="590264" cy="12668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0639" marR="40639" defTabSz="914400">
              <a:lnSpc>
                <a:spcPct val="40000"/>
              </a:lnSpc>
              <a:defRPr sz="2800">
                <a:uFill>
                  <a:solidFill>
                    <a:srgbClr val="000000"/>
                  </a:solidFill>
                </a:uFill>
                <a:latin typeface="+mn-lt"/>
                <a:ea typeface="+mn-ea"/>
                <a:cs typeface="+mn-cs"/>
                <a:sym typeface="Arial"/>
              </a:defRPr>
            </a:pPr>
          </a:p>
          <a:p>
            <a:pPr marL="40639" marR="40639" defTabSz="914400">
              <a:lnSpc>
                <a:spcPct val="40000"/>
              </a:lnSpc>
              <a:defRPr sz="2800">
                <a:uFill>
                  <a:solidFill>
                    <a:srgbClr val="000000"/>
                  </a:solidFill>
                </a:uFill>
                <a:latin typeface="+mn-lt"/>
                <a:ea typeface="+mn-ea"/>
                <a:cs typeface="+mn-cs"/>
                <a:sym typeface="Arial"/>
              </a:defRPr>
            </a:pPr>
            <a:r>
              <a:t>⎧⎨</a:t>
            </a:r>
          </a:p>
          <a:p>
            <a:pPr marL="40639" marR="40639" defTabSz="914400">
              <a:lnSpc>
                <a:spcPct val="40000"/>
              </a:lnSpc>
              <a:defRPr sz="2800">
                <a:uFill>
                  <a:solidFill>
                    <a:srgbClr val="000000"/>
                  </a:solidFill>
                </a:uFill>
                <a:latin typeface="+mn-lt"/>
                <a:ea typeface="+mn-ea"/>
                <a:cs typeface="+mn-cs"/>
                <a:sym typeface="Arial"/>
              </a:defRPr>
            </a:pPr>
            <a:r>
              <a:t>⎩</a:t>
            </a:r>
          </a:p>
        </p:txBody>
      </p:sp>
      <p:sp>
        <p:nvSpPr>
          <p:cNvPr id="1121" name="dynamic confinement"/>
          <p:cNvSpPr txBox="1"/>
          <p:nvPr/>
        </p:nvSpPr>
        <p:spPr>
          <a:xfrm>
            <a:off x="3906918" y="3010367"/>
            <a:ext cx="3035062" cy="4472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39" marR="40639" defTabSz="914400">
              <a:defRPr sz="2400">
                <a:solidFill>
                  <a:srgbClr val="941751"/>
                </a:solidFill>
                <a:uFill>
                  <a:solidFill>
                    <a:srgbClr val="000000"/>
                  </a:solidFill>
                </a:uFill>
                <a:latin typeface="+mn-lt"/>
                <a:ea typeface="+mn-ea"/>
                <a:cs typeface="+mn-cs"/>
                <a:sym typeface="Arial"/>
              </a:defRPr>
            </a:lvl1pPr>
          </a:lstStyle>
          <a:p>
            <a:pPr/>
            <a:r>
              <a:t>dynamic confinement</a:t>
            </a:r>
          </a:p>
        </p:txBody>
      </p:sp>
      <p:sp>
        <p:nvSpPr>
          <p:cNvPr id="1122" name="Process not understood from first principles (QCD)…"/>
          <p:cNvSpPr txBox="1"/>
          <p:nvPr/>
        </p:nvSpPr>
        <p:spPr>
          <a:xfrm>
            <a:off x="4028159" y="3946089"/>
            <a:ext cx="4928290" cy="232936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96333" indent="-296333">
              <a:buClr>
                <a:srgbClr val="FF2600"/>
              </a:buClr>
              <a:buSzPct val="175000"/>
              <a:buChar char="•"/>
              <a:defRPr sz="2400"/>
            </a:pPr>
            <a:r>
              <a:t>Process not understood from first principles (QCD)</a:t>
            </a:r>
          </a:p>
          <a:p>
            <a:pPr marL="296333" indent="-296333">
              <a:buClr>
                <a:srgbClr val="FF2600"/>
              </a:buClr>
              <a:buSzPct val="175000"/>
              <a:buChar char="•"/>
              <a:defRPr sz="2400"/>
            </a:pPr>
            <a:r>
              <a:t>Parametrization: Fragmentation Functions</a:t>
            </a:r>
          </a:p>
          <a:p>
            <a:pPr marL="293076" marR="41275" indent="-293076" defTabSz="914400">
              <a:spcBef>
                <a:spcPts val="400"/>
              </a:spcBef>
              <a:buClr>
                <a:srgbClr val="FF2600"/>
              </a:buClr>
              <a:buSzPct val="175000"/>
              <a:buChar char="•"/>
              <a:defRPr sz="2400">
                <a:solidFill>
                  <a:srgbClr val="FF2600"/>
                </a:solidFill>
                <a:uFill>
                  <a:solidFill>
                    <a:srgbClr val="000000"/>
                  </a:solidFill>
                </a:uFill>
                <a:latin typeface="+mn-lt"/>
                <a:ea typeface="+mn-ea"/>
                <a:cs typeface="+mn-cs"/>
                <a:sym typeface="Arial"/>
              </a:defRPr>
            </a:pPr>
            <a:r>
              <a:t>Nuclei as space-time analyzer allows to dissect process</a:t>
            </a:r>
          </a:p>
        </p:txBody>
      </p:sp>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sp>
        <p:nvSpPr>
          <p:cNvPr id="1125" name="ep…"/>
          <p:cNvSpPr txBox="1"/>
          <p:nvPr/>
        </p:nvSpPr>
        <p:spPr>
          <a:xfrm>
            <a:off x="1208929" y="1449362"/>
            <a:ext cx="3664844" cy="322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6800"/>
            </a:pPr>
            <a:r>
              <a:t>ep</a:t>
            </a:r>
          </a:p>
          <a:p>
            <a:pPr>
              <a:defRPr b="1" sz="6800"/>
            </a:pPr>
            <a:r>
              <a:t>Imaging</a:t>
            </a:r>
          </a:p>
        </p:txBody>
      </p:sp>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7"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1128" name="3D Imaging at an EIC: TMDs &amp; GPDs"/>
          <p:cNvSpPr txBox="1"/>
          <p:nvPr>
            <p:ph type="title"/>
          </p:nvPr>
        </p:nvSpPr>
        <p:spPr>
          <a:prstGeom prst="rect">
            <a:avLst/>
          </a:prstGeom>
        </p:spPr>
        <p:txBody>
          <a:bodyPr/>
          <a:lstStyle/>
          <a:p>
            <a:pPr/>
            <a:r>
              <a:t>3D Imaging at an EIC: TMDs &amp; GPDs</a:t>
            </a:r>
          </a:p>
        </p:txBody>
      </p:sp>
      <p:sp>
        <p:nvSpPr>
          <p:cNvPr id="1129" name="Slide Number"/>
          <p:cNvSpPr txBox="1"/>
          <p:nvPr>
            <p:ph type="sldNum" sz="quarter" idx="2"/>
          </p:nvPr>
        </p:nvSpPr>
        <p:spPr>
          <a:xfrm>
            <a:off x="8738728" y="6553200"/>
            <a:ext cx="312069" cy="304800"/>
          </a:xfrm>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sp>
        <p:nvSpPr>
          <p:cNvPr id="1130" name="Transverse Momentum Distributions (TMDs):…"/>
          <p:cNvSpPr txBox="1"/>
          <p:nvPr>
            <p:ph type="body" sz="quarter" idx="1"/>
          </p:nvPr>
        </p:nvSpPr>
        <p:spPr>
          <a:xfrm>
            <a:off x="-228600" y="2419350"/>
            <a:ext cx="4521200" cy="2006600"/>
          </a:xfrm>
          <a:prstGeom prst="rect">
            <a:avLst/>
          </a:prstGeom>
        </p:spPr>
        <p:txBody>
          <a:bodyPr/>
          <a:lstStyle/>
          <a:p>
            <a:pPr lvl="1">
              <a:defRPr b="1" sz="2000"/>
            </a:pPr>
            <a:r>
              <a:t>Transverse Momentum Distributions (TMDs):</a:t>
            </a:r>
          </a:p>
          <a:p>
            <a:pPr lvl="2" marL="739775">
              <a:defRPr sz="2000"/>
            </a:pPr>
            <a:r>
              <a:t> 2D+1 picture in </a:t>
            </a:r>
            <a:r>
              <a:rPr>
                <a:solidFill>
                  <a:srgbClr val="FF2600"/>
                </a:solidFill>
              </a:rPr>
              <a:t>momentum</a:t>
            </a:r>
            <a:r>
              <a:t> space (k</a:t>
            </a:r>
            <a:r>
              <a:rPr baseline="-5999"/>
              <a:t>T</a:t>
            </a:r>
            <a:r>
              <a:t>)</a:t>
            </a:r>
          </a:p>
        </p:txBody>
      </p:sp>
      <p:sp>
        <p:nvSpPr>
          <p:cNvPr id="1131" name="Generalized Parton Distributions (GPDs):…"/>
          <p:cNvSpPr txBox="1"/>
          <p:nvPr/>
        </p:nvSpPr>
        <p:spPr>
          <a:xfrm>
            <a:off x="4152900" y="2413000"/>
            <a:ext cx="4927600" cy="115928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lvl="1" marL="254000" marR="41275" indent="-254000" defTabSz="914400">
              <a:spcBef>
                <a:spcPts val="400"/>
              </a:spcBef>
              <a:buClr>
                <a:srgbClr val="FF2600"/>
              </a:buClr>
              <a:buSzPct val="150000"/>
              <a:buChar char="•"/>
              <a:defRPr b="1" sz="2000">
                <a:uFill>
                  <a:solidFill>
                    <a:srgbClr val="000000"/>
                  </a:solidFill>
                </a:uFill>
                <a:latin typeface="+mn-lt"/>
                <a:ea typeface="+mn-ea"/>
                <a:cs typeface="+mn-cs"/>
                <a:sym typeface="Arial"/>
              </a:defRPr>
            </a:pPr>
            <a:r>
              <a:t>Generalized Parton Distributions (GPDs): </a:t>
            </a:r>
          </a:p>
          <a:p>
            <a:pPr lvl="2" marL="482600" marR="41275" indent="-228600" defTabSz="914400">
              <a:spcBef>
                <a:spcPts val="400"/>
              </a:spcBef>
              <a:buClr>
                <a:srgbClr val="434ED6"/>
              </a:buClr>
              <a:buSzPct val="115000"/>
              <a:buFont typeface="Lucida Grande"/>
              <a:buChar char="‣"/>
              <a:defRPr sz="2000">
                <a:uFill>
                  <a:solidFill>
                    <a:srgbClr val="000000"/>
                  </a:solidFill>
                </a:uFill>
                <a:latin typeface="+mn-lt"/>
                <a:ea typeface="+mn-ea"/>
                <a:cs typeface="+mn-cs"/>
                <a:sym typeface="Arial"/>
              </a:defRPr>
            </a:pPr>
            <a:r>
              <a:t>2D+1 picture in </a:t>
            </a:r>
            <a:r>
              <a:rPr>
                <a:solidFill>
                  <a:srgbClr val="FF2600"/>
                </a:solidFill>
              </a:rPr>
              <a:t>coordinate</a:t>
            </a:r>
            <a:r>
              <a:t> space (b</a:t>
            </a:r>
            <a:r>
              <a:rPr baseline="-5999"/>
              <a:t>T</a:t>
            </a:r>
            <a:r>
              <a:t>)</a:t>
            </a:r>
          </a:p>
        </p:txBody>
      </p:sp>
      <p:grpSp>
        <p:nvGrpSpPr>
          <p:cNvPr id="1141" name="Group"/>
          <p:cNvGrpSpPr/>
          <p:nvPr/>
        </p:nvGrpSpPr>
        <p:grpSpPr>
          <a:xfrm>
            <a:off x="400050" y="3949700"/>
            <a:ext cx="2796892" cy="2717802"/>
            <a:chOff x="0" y="0"/>
            <a:chExt cx="2796891" cy="2717801"/>
          </a:xfrm>
        </p:grpSpPr>
        <p:pic>
          <p:nvPicPr>
            <p:cNvPr id="1132" name="3d_TMD.pdf" descr="3d_TMD.pdf"/>
            <p:cNvPicPr>
              <a:picLocks noChangeAspect="1"/>
            </p:cNvPicPr>
            <p:nvPr/>
          </p:nvPicPr>
          <p:blipFill>
            <a:blip r:embed="rId3">
              <a:extLst/>
            </a:blip>
            <a:stretch>
              <a:fillRect/>
            </a:stretch>
          </p:blipFill>
          <p:spPr>
            <a:xfrm>
              <a:off x="0" y="0"/>
              <a:ext cx="2796892" cy="2717802"/>
            </a:xfrm>
            <a:prstGeom prst="rect">
              <a:avLst/>
            </a:prstGeom>
            <a:ln w="12700" cap="flat">
              <a:noFill/>
              <a:round/>
            </a:ln>
            <a:effectLst/>
          </p:spPr>
        </p:pic>
        <p:grpSp>
          <p:nvGrpSpPr>
            <p:cNvPr id="1140" name="Group"/>
            <p:cNvGrpSpPr/>
            <p:nvPr/>
          </p:nvGrpSpPr>
          <p:grpSpPr>
            <a:xfrm>
              <a:off x="537002" y="1274605"/>
              <a:ext cx="645523" cy="937635"/>
              <a:chOff x="0" y="0"/>
              <a:chExt cx="645522" cy="937634"/>
            </a:xfrm>
          </p:grpSpPr>
          <p:sp>
            <p:nvSpPr>
              <p:cNvPr id="1133" name="Line"/>
              <p:cNvSpPr/>
              <p:nvPr/>
            </p:nvSpPr>
            <p:spPr>
              <a:xfrm flipH="1">
                <a:off x="257883" y="31519"/>
                <a:ext cx="1" cy="385372"/>
              </a:xfrm>
              <a:prstGeom prst="line">
                <a:avLst/>
              </a:prstGeom>
              <a:noFill/>
              <a:ln w="12700" cap="flat">
                <a:solidFill>
                  <a:srgbClr val="FFFFFF"/>
                </a:solidFill>
                <a:prstDash val="solid"/>
                <a:round/>
                <a:headEnd type="stealth" w="med" len="med"/>
              </a:ln>
              <a:effectLst/>
            </p:spPr>
            <p:txBody>
              <a:bodyPr wrap="square" lIns="0" tIns="0" rIns="0" bIns="0" numCol="1" anchor="t">
                <a:noAutofit/>
              </a:bodyPr>
              <a:lstStyle/>
              <a:p>
                <a:pPr/>
              </a:p>
            </p:txBody>
          </p:sp>
          <p:grpSp>
            <p:nvGrpSpPr>
              <p:cNvPr id="1139" name="Group"/>
              <p:cNvGrpSpPr/>
              <p:nvPr/>
            </p:nvGrpSpPr>
            <p:grpSpPr>
              <a:xfrm>
                <a:off x="0" y="0"/>
                <a:ext cx="645523" cy="937635"/>
                <a:chOff x="0" y="0"/>
                <a:chExt cx="645522" cy="937634"/>
              </a:xfrm>
            </p:grpSpPr>
            <p:sp>
              <p:nvSpPr>
                <p:cNvPr id="1134" name="⊕"/>
                <p:cNvSpPr txBox="1"/>
                <p:nvPr/>
              </p:nvSpPr>
              <p:spPr>
                <a:xfrm>
                  <a:off x="78312" y="346814"/>
                  <a:ext cx="342717" cy="35800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marL="40639" marR="40639" defTabSz="914400">
                    <a:defRPr sz="2400">
                      <a:solidFill>
                        <a:srgbClr val="FFFFFF"/>
                      </a:solidFill>
                      <a:uFill>
                        <a:solidFill>
                          <a:srgbClr val="FFFFFF"/>
                        </a:solidFill>
                      </a:uFill>
                      <a:latin typeface="Symbol"/>
                      <a:ea typeface="Symbol"/>
                      <a:cs typeface="Symbol"/>
                      <a:sym typeface="Symbol"/>
                    </a:defRPr>
                  </a:lvl1pPr>
                </a:lstStyle>
                <a:p>
                  <a:pPr/>
                  <a:r>
                    <a:t>Å</a:t>
                  </a:r>
                </a:p>
              </p:txBody>
            </p:sp>
            <p:grpSp>
              <p:nvGrpSpPr>
                <p:cNvPr id="1138" name="Group"/>
                <p:cNvGrpSpPr/>
                <p:nvPr/>
              </p:nvGrpSpPr>
              <p:grpSpPr>
                <a:xfrm>
                  <a:off x="0" y="0"/>
                  <a:ext cx="645523" cy="937635"/>
                  <a:chOff x="0" y="0"/>
                  <a:chExt cx="645522" cy="937634"/>
                </a:xfrm>
              </p:grpSpPr>
              <p:sp>
                <p:nvSpPr>
                  <p:cNvPr id="1135" name="Line"/>
                  <p:cNvSpPr/>
                  <p:nvPr/>
                </p:nvSpPr>
                <p:spPr>
                  <a:xfrm flipH="1" flipV="1">
                    <a:off x="269071" y="506391"/>
                    <a:ext cx="291209" cy="431244"/>
                  </a:xfrm>
                  <a:prstGeom prst="line">
                    <a:avLst/>
                  </a:prstGeom>
                  <a:noFill/>
                  <a:ln w="12700" cap="flat">
                    <a:solidFill>
                      <a:srgbClr val="FFFFFF"/>
                    </a:solidFill>
                    <a:prstDash val="solid"/>
                    <a:round/>
                    <a:headEnd type="stealth" w="med" len="med"/>
                  </a:ln>
                  <a:effectLst/>
                </p:spPr>
                <p:txBody>
                  <a:bodyPr wrap="square" lIns="0" tIns="0" rIns="0" bIns="0" numCol="1" anchor="t">
                    <a:noAutofit/>
                  </a:bodyPr>
                  <a:lstStyle/>
                  <a:p>
                    <a:pPr/>
                  </a:p>
                </p:txBody>
              </p:sp>
              <p:sp>
                <p:nvSpPr>
                  <p:cNvPr id="1136" name="S"/>
                  <p:cNvSpPr txBox="1"/>
                  <p:nvPr/>
                </p:nvSpPr>
                <p:spPr>
                  <a:xfrm>
                    <a:off x="0" y="0"/>
                    <a:ext cx="263343" cy="3020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marL="40639" marR="40639" defTabSz="914400">
                      <a:defRPr sz="1700">
                        <a:solidFill>
                          <a:srgbClr val="FFFFFF"/>
                        </a:solidFill>
                        <a:uFill>
                          <a:solidFill>
                            <a:srgbClr val="FFFFFF"/>
                          </a:solidFill>
                        </a:uFill>
                        <a:latin typeface="+mn-lt"/>
                        <a:ea typeface="+mn-ea"/>
                        <a:cs typeface="+mn-cs"/>
                        <a:sym typeface="Arial"/>
                      </a:defRPr>
                    </a:lvl1pPr>
                  </a:lstStyle>
                  <a:p>
                    <a:pPr/>
                    <a:r>
                      <a:t>S</a:t>
                    </a:r>
                  </a:p>
                </p:txBody>
              </p:sp>
              <p:sp>
                <p:nvSpPr>
                  <p:cNvPr id="1137" name="z"/>
                  <p:cNvSpPr txBox="1"/>
                  <p:nvPr/>
                </p:nvSpPr>
                <p:spPr>
                  <a:xfrm>
                    <a:off x="413939" y="503440"/>
                    <a:ext cx="231584" cy="3020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marL="40639" marR="40639" defTabSz="914400">
                      <a:defRPr sz="1700">
                        <a:solidFill>
                          <a:srgbClr val="FFFFFF"/>
                        </a:solidFill>
                        <a:uFill>
                          <a:solidFill>
                            <a:srgbClr val="FFFFFF"/>
                          </a:solidFill>
                        </a:uFill>
                        <a:latin typeface="+mn-lt"/>
                        <a:ea typeface="+mn-ea"/>
                        <a:cs typeface="+mn-cs"/>
                        <a:sym typeface="Arial"/>
                      </a:defRPr>
                    </a:lvl1pPr>
                  </a:lstStyle>
                  <a:p>
                    <a:pPr/>
                    <a:r>
                      <a:t>z</a:t>
                    </a:r>
                  </a:p>
                </p:txBody>
              </p:sp>
            </p:grpSp>
          </p:grpSp>
        </p:grpSp>
      </p:grpSp>
      <p:pic>
        <p:nvPicPr>
          <p:cNvPr id="1142" name="gpd.pdf" descr="gpd.pdf"/>
          <p:cNvPicPr>
            <a:picLocks noChangeAspect="1"/>
          </p:cNvPicPr>
          <p:nvPr/>
        </p:nvPicPr>
        <p:blipFill>
          <a:blip r:embed="rId4">
            <a:extLst/>
          </a:blip>
          <a:stretch>
            <a:fillRect/>
          </a:stretch>
        </p:blipFill>
        <p:spPr>
          <a:xfrm>
            <a:off x="4775930" y="3615397"/>
            <a:ext cx="3681579" cy="3130500"/>
          </a:xfrm>
          <a:prstGeom prst="rect">
            <a:avLst/>
          </a:prstGeom>
          <a:ln w="12700"/>
        </p:spPr>
      </p:pic>
      <p:sp>
        <p:nvSpPr>
          <p:cNvPr id="1143" name="Line"/>
          <p:cNvSpPr/>
          <p:nvPr/>
        </p:nvSpPr>
        <p:spPr>
          <a:xfrm>
            <a:off x="1332963" y="1487510"/>
            <a:ext cx="5409127" cy="8886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048"/>
                  <a:pt x="1465" y="0"/>
                  <a:pt x="11301" y="0"/>
                </a:cubicBezTo>
                <a:cubicBezTo>
                  <a:pt x="21138" y="0"/>
                  <a:pt x="21600" y="10774"/>
                  <a:pt x="21600" y="20426"/>
                </a:cubicBezTo>
              </a:path>
            </a:pathLst>
          </a:custGeom>
          <a:ln w="38100">
            <a:solidFill>
              <a:srgbClr val="0042AA"/>
            </a:solidFill>
            <a:headEnd type="triangle"/>
            <a:tailEnd type="triangle"/>
          </a:ln>
        </p:spPr>
        <p:txBody>
          <a:bodyPr lIns="50800" tIns="50800" rIns="50800" bIns="50800"/>
          <a:lstStyle/>
          <a:p>
            <a:pPr marL="40639" marR="40639" defTabSz="914400">
              <a:defRPr sz="2400">
                <a:uFill>
                  <a:solidFill>
                    <a:srgbClr val="000000"/>
                  </a:solidFill>
                </a:uFill>
                <a:latin typeface="Times New Roman"/>
                <a:ea typeface="Times New Roman"/>
                <a:cs typeface="Times New Roman"/>
                <a:sym typeface="Times New Roman"/>
              </a:defRPr>
            </a:pPr>
          </a:p>
        </p:txBody>
      </p:sp>
      <p:pic>
        <p:nvPicPr>
          <p:cNvPr id="1144" name="droppedImage.png" descr="droppedImage.png"/>
          <p:cNvPicPr>
            <a:picLocks noChangeAspect="1"/>
          </p:cNvPicPr>
          <p:nvPr/>
        </p:nvPicPr>
        <p:blipFill>
          <a:blip r:embed="rId5">
            <a:extLst/>
          </a:blip>
          <a:srcRect l="1384" t="12114" r="17076" b="15418"/>
          <a:stretch>
            <a:fillRect/>
          </a:stretch>
        </p:blipFill>
        <p:spPr>
          <a:xfrm>
            <a:off x="2850705" y="838200"/>
            <a:ext cx="2495995" cy="1549400"/>
          </a:xfrm>
          <a:prstGeom prst="rect">
            <a:avLst/>
          </a:prstGeom>
          <a:ln w="12700"/>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0"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241" name="The Essential Mystery"/>
          <p:cNvSpPr txBox="1"/>
          <p:nvPr>
            <p:ph type="title"/>
          </p:nvPr>
        </p:nvSpPr>
        <p:spPr>
          <a:xfrm>
            <a:off x="106362" y="19050"/>
            <a:ext cx="8931276" cy="717550"/>
          </a:xfrm>
          <a:prstGeom prst="rect">
            <a:avLst/>
          </a:prstGeom>
        </p:spPr>
        <p:txBody>
          <a:bodyPr/>
          <a:lstStyle/>
          <a:p>
            <a:pPr/>
            <a:r>
              <a:t>The Essential Mystery</a:t>
            </a:r>
          </a:p>
        </p:txBody>
      </p:sp>
      <p:sp>
        <p:nvSpPr>
          <p:cNvPr id="242" name="(Nearly) all visible matter is made up of quarks and gluons…"/>
          <p:cNvSpPr txBox="1"/>
          <p:nvPr>
            <p:ph type="body" sz="half" idx="1"/>
          </p:nvPr>
        </p:nvSpPr>
        <p:spPr>
          <a:xfrm>
            <a:off x="276288" y="1775544"/>
            <a:ext cx="8763001" cy="2441449"/>
          </a:xfrm>
          <a:prstGeom prst="rect">
            <a:avLst/>
          </a:prstGeom>
        </p:spPr>
        <p:txBody>
          <a:bodyPr/>
          <a:lstStyle/>
          <a:p>
            <a:pPr lvl="1" marL="254000">
              <a:spcBef>
                <a:spcPts val="2300"/>
              </a:spcBef>
              <a:defRPr sz="2500"/>
            </a:pPr>
            <a:r>
              <a:t>(Nearly) all visible matter is made up of quarks and gluons</a:t>
            </a:r>
          </a:p>
          <a:p>
            <a:pPr lvl="1" marL="254000">
              <a:spcBef>
                <a:spcPts val="2300"/>
              </a:spcBef>
              <a:defRPr sz="2500"/>
            </a:pPr>
            <a:r>
              <a:t>But quarks and gluons are not visible</a:t>
            </a:r>
          </a:p>
          <a:p>
            <a:pPr lvl="1" marL="254000">
              <a:spcBef>
                <a:spcPts val="2300"/>
              </a:spcBef>
              <a:defRPr sz="2500"/>
            </a:pPr>
            <a:r>
              <a:t>All strongly interacting matter is an </a:t>
            </a:r>
            <a:r>
              <a:rPr i="1"/>
              <a:t>emergent</a:t>
            </a:r>
            <a:r>
              <a:t> consequence of many-body quark-gluon dynamics.</a:t>
            </a:r>
          </a:p>
        </p:txBody>
      </p:sp>
      <p:sp>
        <p:nvSpPr>
          <p:cNvPr id="243" name="Slide Number"/>
          <p:cNvSpPr txBox="1"/>
          <p:nvPr>
            <p:ph type="sldNum" sz="quarter" idx="2"/>
          </p:nvPr>
        </p:nvSpPr>
        <p:spPr>
          <a:xfrm>
            <a:off x="8788170" y="6556108"/>
            <a:ext cx="213185" cy="298984"/>
          </a:xfrm>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sp>
        <p:nvSpPr>
          <p:cNvPr id="244" name="There is an elegance and simplicity to nature’s strongest force we do not understand"/>
          <p:cNvSpPr txBox="1"/>
          <p:nvPr/>
        </p:nvSpPr>
        <p:spPr>
          <a:xfrm>
            <a:off x="236929" y="827084"/>
            <a:ext cx="8395447" cy="8278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marR="41275" indent="0" defTabSz="914400">
              <a:spcBef>
                <a:spcPts val="2300"/>
              </a:spcBef>
              <a:defRPr sz="2500">
                <a:solidFill>
                  <a:srgbClr val="021EAA"/>
                </a:solidFill>
                <a:uFill>
                  <a:solidFill>
                    <a:srgbClr val="000000"/>
                  </a:solidFill>
                </a:uFill>
                <a:latin typeface="+mn-lt"/>
                <a:ea typeface="+mn-ea"/>
                <a:cs typeface="+mn-cs"/>
                <a:sym typeface="Arial"/>
              </a:defRPr>
            </a:pPr>
            <a:r>
              <a:t>There is an elegance and simplicity to nature’s strongest force we do not understand</a:t>
            </a:r>
          </a:p>
        </p:txBody>
      </p:sp>
      <p:sp>
        <p:nvSpPr>
          <p:cNvPr id="245" name="Understanding the origins of matter demands we develop a deep and varied knowledge of this emergent dynamics"/>
          <p:cNvSpPr txBox="1"/>
          <p:nvPr/>
        </p:nvSpPr>
        <p:spPr>
          <a:xfrm>
            <a:off x="302214" y="4452747"/>
            <a:ext cx="4524715" cy="15644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marR="41275" indent="0" defTabSz="914400">
              <a:spcBef>
                <a:spcPts val="2300"/>
              </a:spcBef>
              <a:defRPr sz="2500">
                <a:solidFill>
                  <a:srgbClr val="FF2600"/>
                </a:solidFill>
                <a:uFill>
                  <a:solidFill>
                    <a:srgbClr val="000000"/>
                  </a:solidFill>
                </a:uFill>
                <a:latin typeface="+mn-lt"/>
                <a:ea typeface="+mn-ea"/>
                <a:cs typeface="+mn-cs"/>
                <a:sym typeface="Arial"/>
              </a:defRPr>
            </a:pPr>
            <a:r>
              <a:t>Understanding the origins of matter demands we develop a deep and varied knowledge of this emergent dynamics</a:t>
            </a:r>
          </a:p>
        </p:txBody>
      </p:sp>
      <p:pic>
        <p:nvPicPr>
          <p:cNvPr id="246" name="ChargeAPE5LQanimXs30.gif" descr="ChargeAPE5LQanimXs30.gif"/>
          <p:cNvPicPr>
            <a:picLocks noChangeAspect="0"/>
          </p:cNvPicPr>
          <p:nvPr/>
        </p:nvPicPr>
        <p:blipFill>
          <a:blip r:embed="rId3">
            <a:extLst/>
          </a:blip>
          <a:stretch>
            <a:fillRect/>
          </a:stretch>
        </p:blipFill>
        <p:spPr>
          <a:xfrm>
            <a:off x="5126892" y="4090530"/>
            <a:ext cx="3593027" cy="269477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4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45" grpId="1"/>
    </p:bldLst>
  </p:timing>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sp>
        <p:nvSpPr>
          <p:cNvPr id="1149" name="ep…"/>
          <p:cNvSpPr txBox="1"/>
          <p:nvPr/>
        </p:nvSpPr>
        <p:spPr>
          <a:xfrm>
            <a:off x="1208929" y="1449362"/>
            <a:ext cx="4672237" cy="322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6800"/>
            </a:pPr>
            <a:r>
              <a:t>ep</a:t>
            </a:r>
          </a:p>
          <a:p>
            <a:pPr>
              <a:defRPr b="1" sz="6800"/>
            </a:pPr>
            <a:r>
              <a:t>Diffraction</a:t>
            </a:r>
          </a:p>
        </p:txBody>
      </p:sp>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1"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1152" name="Slide Number"/>
          <p:cNvSpPr txBox="1"/>
          <p:nvPr>
            <p:ph type="sldNum" sz="quarter" idx="2"/>
          </p:nvPr>
        </p:nvSpPr>
        <p:spPr>
          <a:xfrm>
            <a:off x="8738728" y="6553200"/>
            <a:ext cx="312069" cy="304800"/>
          </a:xfrm>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sp>
        <p:nvSpPr>
          <p:cNvPr id="1153" name="Hard Diffraction: What is It?"/>
          <p:cNvSpPr txBox="1"/>
          <p:nvPr>
            <p:ph type="title"/>
          </p:nvPr>
        </p:nvSpPr>
        <p:spPr>
          <a:prstGeom prst="rect">
            <a:avLst/>
          </a:prstGeom>
        </p:spPr>
        <p:txBody>
          <a:bodyPr/>
          <a:lstStyle/>
          <a:p>
            <a:pPr/>
            <a:r>
              <a:t>Hard Diffraction: What is It?</a:t>
            </a:r>
          </a:p>
        </p:txBody>
      </p:sp>
      <p:sp>
        <p:nvSpPr>
          <p:cNvPr id="1154" name="HERA:  large fraction of diffractive events (15% of total DIS rate)"/>
          <p:cNvSpPr txBox="1"/>
          <p:nvPr/>
        </p:nvSpPr>
        <p:spPr>
          <a:xfrm>
            <a:off x="177800" y="762000"/>
            <a:ext cx="8128000" cy="39726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buClr>
                <a:srgbClr val="000000"/>
              </a:buClr>
              <a:defRPr sz="2200">
                <a:uFill>
                  <a:solidFill>
                    <a:srgbClr val="000000"/>
                  </a:solidFill>
                </a:uFill>
                <a:latin typeface="+mn-lt"/>
                <a:ea typeface="+mn-ea"/>
                <a:cs typeface="+mn-cs"/>
                <a:sym typeface="Arial"/>
              </a:defRPr>
            </a:lvl1pPr>
          </a:lstStyle>
          <a:p>
            <a:pPr/>
            <a:r>
              <a:t>HERA:  large fraction of diffractive events (15% of total DIS rate)</a:t>
            </a:r>
          </a:p>
        </p:txBody>
      </p:sp>
      <p:pic>
        <p:nvPicPr>
          <p:cNvPr id="1155" name="droppedImage.pdf" descr="droppedImage.pdf"/>
          <p:cNvPicPr>
            <a:picLocks noChangeAspect="1"/>
          </p:cNvPicPr>
          <p:nvPr/>
        </p:nvPicPr>
        <p:blipFill>
          <a:blip r:embed="rId2">
            <a:extLst/>
          </a:blip>
          <a:stretch>
            <a:fillRect/>
          </a:stretch>
        </p:blipFill>
        <p:spPr>
          <a:xfrm>
            <a:off x="622300" y="1181100"/>
            <a:ext cx="5105400" cy="2978150"/>
          </a:xfrm>
          <a:prstGeom prst="rect">
            <a:avLst/>
          </a:prstGeom>
          <a:ln w="12700">
            <a:miter lim="400000"/>
          </a:ln>
        </p:spPr>
      </p:pic>
      <p:sp>
        <p:nvSpPr>
          <p:cNvPr id="1156" name="Diffractive event characterized by large rapidity gap…"/>
          <p:cNvSpPr txBox="1"/>
          <p:nvPr/>
        </p:nvSpPr>
        <p:spPr>
          <a:xfrm>
            <a:off x="292100" y="4216400"/>
            <a:ext cx="8737600" cy="65209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buClr>
                <a:srgbClr val="000000"/>
              </a:buClr>
              <a:defRPr sz="2000">
                <a:uFill>
                  <a:solidFill>
                    <a:srgbClr val="000000"/>
                  </a:solidFill>
                </a:uFill>
                <a:latin typeface="+mn-lt"/>
                <a:ea typeface="+mn-ea"/>
                <a:cs typeface="+mn-cs"/>
                <a:sym typeface="Arial"/>
              </a:defRPr>
            </a:pPr>
            <a:r>
              <a:t>Diffractive event characterized by large </a:t>
            </a:r>
            <a:r>
              <a:rPr b="1">
                <a:solidFill>
                  <a:srgbClr val="E32400"/>
                </a:solidFill>
                <a:uFill>
                  <a:solidFill>
                    <a:srgbClr val="E32400"/>
                  </a:solidFill>
                </a:uFill>
              </a:rPr>
              <a:t>rapidity gap</a:t>
            </a:r>
            <a:r>
              <a:t> </a:t>
            </a:r>
          </a:p>
          <a:p>
            <a:pPr>
              <a:buClr>
                <a:srgbClr val="000000"/>
              </a:buClr>
              <a:defRPr sz="2000">
                <a:uFill>
                  <a:solidFill>
                    <a:srgbClr val="000000"/>
                  </a:solidFill>
                </a:uFill>
                <a:latin typeface="+mn-lt"/>
                <a:ea typeface="+mn-ea"/>
                <a:cs typeface="+mn-cs"/>
                <a:sym typeface="Arial"/>
              </a:defRPr>
            </a:pPr>
            <a:r>
              <a:t>mediated by </a:t>
            </a:r>
            <a:r>
              <a:rPr b="1"/>
              <a:t>color neutral exchange</a:t>
            </a:r>
            <a:r>
              <a:t> (e.g. 2 or more gluons)</a:t>
            </a:r>
          </a:p>
        </p:txBody>
      </p:sp>
      <p:sp>
        <p:nvSpPr>
          <p:cNvPr id="1157" name="Terminology:"/>
          <p:cNvSpPr txBox="1"/>
          <p:nvPr/>
        </p:nvSpPr>
        <p:spPr>
          <a:xfrm>
            <a:off x="368300" y="5016500"/>
            <a:ext cx="1678757" cy="35999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a:buClr>
                <a:srgbClr val="000000"/>
              </a:buClr>
              <a:defRPr b="1" sz="2000">
                <a:solidFill>
                  <a:srgbClr val="E32400"/>
                </a:solidFill>
                <a:uFill>
                  <a:solidFill>
                    <a:srgbClr val="E32400"/>
                  </a:solidFill>
                </a:uFill>
                <a:latin typeface="+mn-lt"/>
                <a:ea typeface="+mn-ea"/>
                <a:cs typeface="+mn-cs"/>
                <a:sym typeface="Arial"/>
              </a:defRPr>
            </a:lvl1pPr>
          </a:lstStyle>
          <a:p>
            <a:pPr/>
            <a:r>
              <a:t>Terminology:</a:t>
            </a:r>
          </a:p>
        </p:txBody>
      </p:sp>
      <p:sp>
        <p:nvSpPr>
          <p:cNvPr id="1158" name="p/A stays intact"/>
          <p:cNvSpPr txBox="1"/>
          <p:nvPr/>
        </p:nvSpPr>
        <p:spPr>
          <a:xfrm>
            <a:off x="2933700" y="5372100"/>
            <a:ext cx="1711784" cy="347706"/>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a:defRPr sz="1900">
                <a:uFill>
                  <a:solidFill>
                    <a:srgbClr val="000000"/>
                  </a:solidFill>
                </a:uFill>
                <a:latin typeface="+mn-lt"/>
                <a:ea typeface="+mn-ea"/>
                <a:cs typeface="+mn-cs"/>
                <a:sym typeface="Arial"/>
              </a:defRPr>
            </a:lvl1pPr>
          </a:lstStyle>
          <a:p>
            <a:pPr/>
            <a:r>
              <a:t>p/A stays intact</a:t>
            </a:r>
          </a:p>
        </p:txBody>
      </p:sp>
      <p:sp>
        <p:nvSpPr>
          <p:cNvPr id="1159" name="coherent"/>
          <p:cNvSpPr txBox="1"/>
          <p:nvPr/>
        </p:nvSpPr>
        <p:spPr>
          <a:xfrm>
            <a:off x="3238500" y="5003800"/>
            <a:ext cx="1215213" cy="372275"/>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a:buClr>
                <a:srgbClr val="000000"/>
              </a:buClr>
              <a:defRPr b="1" sz="2100">
                <a:solidFill>
                  <a:srgbClr val="0042AA"/>
                </a:solidFill>
                <a:uFill>
                  <a:solidFill>
                    <a:srgbClr val="0042AA"/>
                  </a:solidFill>
                </a:uFill>
                <a:latin typeface="+mn-lt"/>
                <a:ea typeface="+mn-ea"/>
                <a:cs typeface="+mn-cs"/>
                <a:sym typeface="Arial"/>
              </a:defRPr>
            </a:lvl1pPr>
          </a:lstStyle>
          <a:p>
            <a:pPr/>
            <a:r>
              <a:t>coherent</a:t>
            </a:r>
          </a:p>
        </p:txBody>
      </p:sp>
      <p:sp>
        <p:nvSpPr>
          <p:cNvPr id="1160" name="incoherent"/>
          <p:cNvSpPr txBox="1"/>
          <p:nvPr/>
        </p:nvSpPr>
        <p:spPr>
          <a:xfrm>
            <a:off x="6273800" y="5003800"/>
            <a:ext cx="1452222" cy="372275"/>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a:buClr>
                <a:srgbClr val="000000"/>
              </a:buClr>
              <a:defRPr b="1" sz="2100">
                <a:solidFill>
                  <a:srgbClr val="0042AA"/>
                </a:solidFill>
                <a:uFill>
                  <a:solidFill>
                    <a:srgbClr val="0042AA"/>
                  </a:solidFill>
                </a:uFill>
                <a:latin typeface="+mn-lt"/>
                <a:ea typeface="+mn-ea"/>
                <a:cs typeface="+mn-cs"/>
                <a:sym typeface="Arial"/>
              </a:defRPr>
            </a:lvl1pPr>
          </a:lstStyle>
          <a:p>
            <a:pPr/>
            <a:r>
              <a:t>incoherent</a:t>
            </a:r>
          </a:p>
        </p:txBody>
      </p:sp>
      <p:sp>
        <p:nvSpPr>
          <p:cNvPr id="1161" name="p/A breaks up"/>
          <p:cNvSpPr txBox="1"/>
          <p:nvPr/>
        </p:nvSpPr>
        <p:spPr>
          <a:xfrm>
            <a:off x="6159500" y="5372100"/>
            <a:ext cx="1564507" cy="347706"/>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a:defRPr sz="1900">
                <a:uFill>
                  <a:solidFill>
                    <a:srgbClr val="000000"/>
                  </a:solidFill>
                </a:uFill>
                <a:latin typeface="+mn-lt"/>
                <a:ea typeface="+mn-ea"/>
                <a:cs typeface="+mn-cs"/>
                <a:sym typeface="Arial"/>
              </a:defRPr>
            </a:lvl1pPr>
          </a:lstStyle>
          <a:p>
            <a:pPr/>
            <a:r>
              <a:t>p/A breaks up</a:t>
            </a:r>
          </a:p>
        </p:txBody>
      </p:sp>
      <p:sp>
        <p:nvSpPr>
          <p:cNvPr id="1162" name="ep: detect intact protons in forward detectors…"/>
          <p:cNvSpPr txBox="1"/>
          <p:nvPr/>
        </p:nvSpPr>
        <p:spPr>
          <a:xfrm>
            <a:off x="342900" y="5981700"/>
            <a:ext cx="7669597" cy="72746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p>
            <a:pPr marL="342900" indent="-342900">
              <a:buClr>
                <a:srgbClr val="FF2600"/>
              </a:buClr>
              <a:buSzPct val="125000"/>
              <a:buChar char="•"/>
              <a:defRPr sz="2200">
                <a:uFill>
                  <a:solidFill>
                    <a:srgbClr val="000000"/>
                  </a:solidFill>
                </a:uFill>
                <a:latin typeface="+mn-lt"/>
                <a:ea typeface="+mn-ea"/>
                <a:cs typeface="+mn-cs"/>
                <a:sym typeface="Arial"/>
              </a:defRPr>
            </a:pPr>
            <a:r>
              <a:t>ep: detect intact protons in forward detectors</a:t>
            </a:r>
          </a:p>
          <a:p>
            <a:pPr marL="342900" indent="-342900">
              <a:buClr>
                <a:srgbClr val="FF2600"/>
              </a:buClr>
              <a:buSzPct val="125000"/>
              <a:buChar char="•"/>
              <a:defRPr sz="2200">
                <a:uFill>
                  <a:solidFill>
                    <a:srgbClr val="000000"/>
                  </a:solidFill>
                </a:uFill>
                <a:latin typeface="+mn-lt"/>
                <a:ea typeface="+mn-ea"/>
                <a:cs typeface="+mn-cs"/>
                <a:sym typeface="Arial"/>
              </a:defRPr>
            </a:pPr>
            <a:r>
              <a:t>eA: need to tag on emitted neutrons from  nuclear breakup</a:t>
            </a:r>
          </a:p>
        </p:txBody>
      </p:sp>
      <p:sp>
        <p:nvSpPr>
          <p:cNvPr id="1163" name="Close relative of DIS"/>
          <p:cNvSpPr txBox="1"/>
          <p:nvPr/>
        </p:nvSpPr>
        <p:spPr>
          <a:xfrm>
            <a:off x="5118100" y="1460500"/>
            <a:ext cx="2545061" cy="35999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a:buClr>
                <a:srgbClr val="000000"/>
              </a:buClr>
              <a:defRPr b="1" sz="2000">
                <a:uFill>
                  <a:solidFill>
                    <a:srgbClr val="000000"/>
                  </a:solidFill>
                </a:uFill>
                <a:latin typeface="+mn-lt"/>
                <a:ea typeface="+mn-ea"/>
                <a:cs typeface="+mn-cs"/>
                <a:sym typeface="Arial"/>
              </a:defRPr>
            </a:lvl1pPr>
          </a:lstStyle>
          <a:p>
            <a:pPr/>
            <a:r>
              <a:t>Close relative of DIS</a:t>
            </a:r>
          </a:p>
        </p:txBody>
      </p:sp>
      <p:sp>
        <p:nvSpPr>
          <p:cNvPr id="1164" name="Need in addition:…"/>
          <p:cNvSpPr txBox="1"/>
          <p:nvPr/>
        </p:nvSpPr>
        <p:spPr>
          <a:xfrm>
            <a:off x="5092700" y="1930400"/>
            <a:ext cx="3937000" cy="94419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buClr>
                <a:srgbClr val="000000"/>
              </a:buClr>
              <a:defRPr sz="2000">
                <a:uFill>
                  <a:solidFill>
                    <a:srgbClr val="000000"/>
                  </a:solidFill>
                </a:uFill>
                <a:latin typeface="+mn-lt"/>
                <a:ea typeface="+mn-ea"/>
                <a:cs typeface="+mn-cs"/>
                <a:sym typeface="Arial"/>
              </a:defRPr>
            </a:pPr>
            <a:r>
              <a:t>Need in addition:</a:t>
            </a:r>
          </a:p>
          <a:p>
            <a:pPr>
              <a:buClr>
                <a:srgbClr val="000000"/>
              </a:buClr>
              <a:defRPr sz="2000">
                <a:uFill>
                  <a:solidFill>
                    <a:srgbClr val="000000"/>
                  </a:solidFill>
                </a:uFill>
                <a:latin typeface="+mn-lt"/>
                <a:ea typeface="+mn-ea"/>
                <a:cs typeface="+mn-cs"/>
                <a:sym typeface="Arial"/>
              </a:defRPr>
            </a:pPr>
            <a:r>
              <a:rPr b="1">
                <a:solidFill>
                  <a:srgbClr val="0056D6"/>
                </a:solidFill>
                <a:uFill>
                  <a:solidFill>
                    <a:srgbClr val="0056D6"/>
                  </a:solidFill>
                </a:uFill>
              </a:rPr>
              <a:t>t </a:t>
            </a:r>
            <a:r>
              <a:rPr baseline="31999"/>
              <a:t> </a:t>
            </a:r>
            <a:r>
              <a:t>: momentum transfer squared</a:t>
            </a:r>
          </a:p>
          <a:p>
            <a:pPr>
              <a:buClr>
                <a:srgbClr val="000000"/>
              </a:buClr>
              <a:defRPr sz="2000">
                <a:uFill>
                  <a:solidFill>
                    <a:srgbClr val="000000"/>
                  </a:solidFill>
                </a:uFill>
                <a:latin typeface="+mn-lt"/>
                <a:ea typeface="+mn-ea"/>
                <a:cs typeface="+mn-cs"/>
                <a:sym typeface="Arial"/>
              </a:defRPr>
            </a:pPr>
            <a:r>
              <a:rPr b="1">
                <a:solidFill>
                  <a:srgbClr val="0056D6"/>
                </a:solidFill>
                <a:uFill>
                  <a:solidFill>
                    <a:srgbClr val="0056D6"/>
                  </a:solidFill>
                </a:uFill>
              </a:rPr>
              <a:t>M</a:t>
            </a:r>
            <a:r>
              <a:rPr b="1" baseline="-5999">
                <a:solidFill>
                  <a:srgbClr val="0056D6"/>
                </a:solidFill>
                <a:uFill>
                  <a:solidFill>
                    <a:srgbClr val="0056D6"/>
                  </a:solidFill>
                </a:uFill>
              </a:rPr>
              <a:t>X</a:t>
            </a:r>
            <a:r>
              <a:rPr b="1">
                <a:solidFill>
                  <a:srgbClr val="0056D6"/>
                </a:solidFill>
                <a:uFill>
                  <a:solidFill>
                    <a:srgbClr val="0056D6"/>
                  </a:solidFill>
                </a:uFill>
              </a:rPr>
              <a:t> </a:t>
            </a:r>
            <a:r>
              <a:rPr baseline="31999"/>
              <a:t> </a:t>
            </a:r>
            <a:r>
              <a:t>: mass of diffractive final-state</a:t>
            </a:r>
          </a:p>
        </p:txBody>
      </p:sp>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6"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1167" name="Why Else Is Diffraction So Important?"/>
          <p:cNvSpPr txBox="1"/>
          <p:nvPr>
            <p:ph type="title"/>
          </p:nvPr>
        </p:nvSpPr>
        <p:spPr>
          <a:xfrm>
            <a:off x="106362" y="-11113"/>
            <a:ext cx="8931276" cy="717551"/>
          </a:xfrm>
          <a:prstGeom prst="rect">
            <a:avLst/>
          </a:prstGeom>
        </p:spPr>
        <p:txBody>
          <a:bodyPr/>
          <a:lstStyle/>
          <a:p>
            <a:pPr/>
            <a:r>
              <a:t>Why Else Is Diffraction So Important?</a:t>
            </a:r>
          </a:p>
        </p:txBody>
      </p:sp>
      <p:sp>
        <p:nvSpPr>
          <p:cNvPr id="1168" name="Slide Number"/>
          <p:cNvSpPr txBox="1"/>
          <p:nvPr>
            <p:ph type="sldNum" sz="quarter" idx="2"/>
          </p:nvPr>
        </p:nvSpPr>
        <p:spPr>
          <a:xfrm>
            <a:off x="8738728" y="6553200"/>
            <a:ext cx="312069" cy="304800"/>
          </a:xfrm>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sp>
        <p:nvSpPr>
          <p:cNvPr id="1169" name="Bonus:"/>
          <p:cNvSpPr txBox="1"/>
          <p:nvPr/>
        </p:nvSpPr>
        <p:spPr>
          <a:xfrm>
            <a:off x="254000" y="6159500"/>
            <a:ext cx="1007375" cy="4064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p>
            <a:pPr>
              <a:buClr>
                <a:srgbClr val="000000"/>
              </a:buClr>
              <a:defRPr b="1" sz="2100">
                <a:solidFill>
                  <a:srgbClr val="E32400"/>
                </a:solidFill>
                <a:uFill>
                  <a:solidFill>
                    <a:srgbClr val="E32400"/>
                  </a:solidFill>
                </a:uFill>
              </a:defRPr>
            </a:pPr>
            <a:r>
              <a:rPr>
                <a:latin typeface="+mn-lt"/>
                <a:ea typeface="+mn-ea"/>
                <a:cs typeface="+mn-cs"/>
                <a:sym typeface="Arial"/>
              </a:rPr>
              <a:t>Bonus</a:t>
            </a:r>
            <a:r>
              <a:t>:</a:t>
            </a:r>
          </a:p>
        </p:txBody>
      </p:sp>
      <p:pic>
        <p:nvPicPr>
          <p:cNvPr id="1170" name="droppedImage.pdf" descr="droppedImage.pdf"/>
          <p:cNvPicPr>
            <a:picLocks noChangeAspect="1"/>
          </p:cNvPicPr>
          <p:nvPr/>
        </p:nvPicPr>
        <p:blipFill>
          <a:blip r:embed="rId2">
            <a:extLst/>
          </a:blip>
          <a:stretch>
            <a:fillRect/>
          </a:stretch>
        </p:blipFill>
        <p:spPr>
          <a:xfrm>
            <a:off x="1536700" y="6070600"/>
            <a:ext cx="330200" cy="533400"/>
          </a:xfrm>
          <a:prstGeom prst="rect">
            <a:avLst/>
          </a:prstGeom>
          <a:ln w="12700">
            <a:miter lim="400000"/>
          </a:ln>
        </p:spPr>
      </p:pic>
      <p:sp>
        <p:nvSpPr>
          <p:cNvPr id="1171" name="spatial distribution of gluons"/>
          <p:cNvSpPr txBox="1"/>
          <p:nvPr/>
        </p:nvSpPr>
        <p:spPr>
          <a:xfrm>
            <a:off x="3009900" y="6070600"/>
            <a:ext cx="2108200" cy="577137"/>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buClr>
                <a:srgbClr val="000000"/>
              </a:buClr>
              <a:defRPr b="1" sz="1700">
                <a:uFill>
                  <a:solidFill>
                    <a:srgbClr val="000000"/>
                  </a:solidFill>
                </a:uFill>
                <a:latin typeface="+mn-lt"/>
                <a:ea typeface="+mn-ea"/>
                <a:cs typeface="+mn-cs"/>
                <a:sym typeface="Arial"/>
              </a:defRPr>
            </a:lvl1pPr>
          </a:lstStyle>
          <a:p>
            <a:pPr/>
            <a:r>
              <a:t>spatial distribution of gluons</a:t>
            </a:r>
          </a:p>
        </p:txBody>
      </p:sp>
      <p:sp>
        <p:nvSpPr>
          <p:cNvPr id="1172" name="Line"/>
          <p:cNvSpPr/>
          <p:nvPr/>
        </p:nvSpPr>
        <p:spPr>
          <a:xfrm>
            <a:off x="1941329" y="6359688"/>
            <a:ext cx="966971" cy="3006"/>
          </a:xfrm>
          <a:prstGeom prst="line">
            <a:avLst/>
          </a:prstGeom>
          <a:ln w="38100">
            <a:solidFill>
              <a:srgbClr val="000000"/>
            </a:solidFill>
            <a:miter lim="400000"/>
            <a:headEnd type="stealth"/>
            <a:tailEnd type="stealth"/>
          </a:ln>
        </p:spPr>
        <p:txBody>
          <a:bodyPr lIns="0" tIns="0" rIns="0" bIns="0"/>
          <a:lstStyle/>
          <a:p>
            <a:pPr/>
          </a:p>
        </p:txBody>
      </p:sp>
      <p:sp>
        <p:nvSpPr>
          <p:cNvPr id="1173" name="Fourier"/>
          <p:cNvSpPr txBox="1"/>
          <p:nvPr/>
        </p:nvSpPr>
        <p:spPr>
          <a:xfrm>
            <a:off x="2159000" y="6083300"/>
            <a:ext cx="571625" cy="2540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a:buClr>
                <a:srgbClr val="000000"/>
              </a:buClr>
              <a:defRPr>
                <a:uFill>
                  <a:solidFill>
                    <a:srgbClr val="000000"/>
                  </a:solidFill>
                </a:uFill>
                <a:latin typeface="Corbel"/>
                <a:ea typeface="Corbel"/>
                <a:cs typeface="Corbel"/>
                <a:sym typeface="Corbel"/>
              </a:defRPr>
            </a:lvl1pPr>
          </a:lstStyle>
          <a:p>
            <a:pPr/>
            <a:r>
              <a:t>Fourier</a:t>
            </a:r>
          </a:p>
        </p:txBody>
      </p:sp>
      <p:sp>
        <p:nvSpPr>
          <p:cNvPr id="1174" name="transform"/>
          <p:cNvSpPr txBox="1"/>
          <p:nvPr/>
        </p:nvSpPr>
        <p:spPr>
          <a:xfrm>
            <a:off x="2120900" y="6388100"/>
            <a:ext cx="732508" cy="2540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a:buClr>
                <a:srgbClr val="000000"/>
              </a:buClr>
              <a:defRPr>
                <a:uFill>
                  <a:solidFill>
                    <a:srgbClr val="000000"/>
                  </a:solidFill>
                </a:uFill>
                <a:latin typeface="Corbel"/>
                <a:ea typeface="Corbel"/>
                <a:cs typeface="Corbel"/>
                <a:sym typeface="Corbel"/>
              </a:defRPr>
            </a:lvl1pPr>
          </a:lstStyle>
          <a:p>
            <a:pPr/>
            <a:r>
              <a:t>transform</a:t>
            </a:r>
          </a:p>
        </p:txBody>
      </p:sp>
      <p:pic>
        <p:nvPicPr>
          <p:cNvPr id="1175" name="droppedImage.png" descr="droppedImage.png"/>
          <p:cNvPicPr>
            <a:picLocks noChangeAspect="1"/>
          </p:cNvPicPr>
          <p:nvPr/>
        </p:nvPicPr>
        <p:blipFill>
          <a:blip r:embed="rId3">
            <a:extLst/>
          </a:blip>
          <a:stretch>
            <a:fillRect/>
          </a:stretch>
        </p:blipFill>
        <p:spPr>
          <a:xfrm>
            <a:off x="3966811" y="1464468"/>
            <a:ext cx="3988011" cy="2044701"/>
          </a:xfrm>
          <a:prstGeom prst="rect">
            <a:avLst/>
          </a:prstGeom>
          <a:ln w="12700">
            <a:miter lim="400000"/>
          </a:ln>
        </p:spPr>
      </p:pic>
      <p:grpSp>
        <p:nvGrpSpPr>
          <p:cNvPr id="1178" name="Group"/>
          <p:cNvGrpSpPr/>
          <p:nvPr/>
        </p:nvGrpSpPr>
        <p:grpSpPr>
          <a:xfrm>
            <a:off x="191392" y="765547"/>
            <a:ext cx="4030648" cy="944191"/>
            <a:chOff x="0" y="0"/>
            <a:chExt cx="4030646" cy="944190"/>
          </a:xfrm>
        </p:grpSpPr>
        <p:sp>
          <p:nvSpPr>
            <p:cNvPr id="1176" name="Recall: diffractive pattern in optics"/>
            <p:cNvSpPr txBox="1"/>
            <p:nvPr/>
          </p:nvSpPr>
          <p:spPr>
            <a:xfrm>
              <a:off x="0" y="0"/>
              <a:ext cx="3938464" cy="3599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t">
              <a:spAutoFit/>
            </a:bodyPr>
            <a:lstStyle/>
            <a:p>
              <a:pPr>
                <a:buClr>
                  <a:srgbClr val="000000"/>
                </a:buClr>
                <a:defRPr sz="2000">
                  <a:uFill>
                    <a:solidFill>
                      <a:srgbClr val="000000"/>
                    </a:solidFill>
                  </a:uFill>
                  <a:latin typeface="+mn-lt"/>
                  <a:ea typeface="+mn-ea"/>
                  <a:cs typeface="+mn-cs"/>
                  <a:sym typeface="Arial"/>
                </a:defRPr>
              </a:pPr>
              <a:r>
                <a:rPr b="1"/>
                <a:t>Recall:</a:t>
              </a:r>
              <a:r>
                <a:t> diffractive pattern in optics</a:t>
              </a:r>
            </a:p>
          </p:txBody>
        </p:sp>
        <p:sp>
          <p:nvSpPr>
            <p:cNvPr id="1177" name="position of minima θi related to size R of screen"/>
            <p:cNvSpPr txBox="1"/>
            <p:nvPr/>
          </p:nvSpPr>
          <p:spPr>
            <a:xfrm>
              <a:off x="914400" y="292100"/>
              <a:ext cx="3116247" cy="6520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p>
              <a:pPr>
                <a:buClr>
                  <a:srgbClr val="000000"/>
                </a:buClr>
                <a:defRPr sz="2000">
                  <a:uFill>
                    <a:solidFill>
                      <a:srgbClr val="000000"/>
                    </a:solidFill>
                  </a:uFill>
                  <a:latin typeface="+mn-lt"/>
                  <a:ea typeface="+mn-ea"/>
                  <a:cs typeface="+mn-cs"/>
                  <a:sym typeface="Arial"/>
                </a:defRPr>
              </a:pPr>
              <a:r>
                <a:t>position of minima θ</a:t>
              </a:r>
              <a:r>
                <a:rPr baseline="-5999"/>
                <a:t>i</a:t>
              </a:r>
              <a:r>
                <a:t> related to size R of screen </a:t>
              </a:r>
            </a:p>
          </p:txBody>
        </p:sp>
      </p:grpSp>
      <p:pic>
        <p:nvPicPr>
          <p:cNvPr id="1179" name="droppedImage.pdf" descr="droppedImage.pdf"/>
          <p:cNvPicPr>
            <a:picLocks noChangeAspect="1"/>
          </p:cNvPicPr>
          <p:nvPr/>
        </p:nvPicPr>
        <p:blipFill>
          <a:blip r:embed="rId4">
            <a:extLst/>
          </a:blip>
          <a:stretch>
            <a:fillRect/>
          </a:stretch>
        </p:blipFill>
        <p:spPr>
          <a:xfrm>
            <a:off x="7531100" y="1143000"/>
            <a:ext cx="1219200" cy="241300"/>
          </a:xfrm>
          <a:prstGeom prst="rect">
            <a:avLst/>
          </a:prstGeom>
          <a:ln w="12700">
            <a:miter lim="400000"/>
          </a:ln>
        </p:spPr>
      </p:pic>
      <p:sp>
        <p:nvSpPr>
          <p:cNvPr id="1180" name="small angle scattering"/>
          <p:cNvSpPr txBox="1"/>
          <p:nvPr/>
        </p:nvSpPr>
        <p:spPr>
          <a:xfrm>
            <a:off x="6856518" y="1544623"/>
            <a:ext cx="1685647" cy="2667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a:buClr>
                <a:srgbClr val="000000"/>
              </a:buClr>
              <a:defRPr sz="1300">
                <a:uFill>
                  <a:solidFill>
                    <a:srgbClr val="000000"/>
                  </a:solidFill>
                </a:uFill>
                <a:latin typeface="+mn-lt"/>
                <a:ea typeface="+mn-ea"/>
                <a:cs typeface="+mn-cs"/>
                <a:sym typeface="Arial"/>
              </a:defRPr>
            </a:lvl1pPr>
          </a:lstStyle>
          <a:p>
            <a:pPr/>
            <a:r>
              <a:t>small angle scattering</a:t>
            </a:r>
          </a:p>
        </p:txBody>
      </p:sp>
      <p:sp>
        <p:nvSpPr>
          <p:cNvPr id="1181" name="Similarly: in coherent (elastic) scattering…"/>
          <p:cNvSpPr txBox="1"/>
          <p:nvPr/>
        </p:nvSpPr>
        <p:spPr>
          <a:xfrm>
            <a:off x="159134" y="1759425"/>
            <a:ext cx="4761732" cy="966267"/>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p>
            <a:pPr>
              <a:buClr>
                <a:srgbClr val="000000"/>
              </a:buClr>
              <a:defRPr sz="2000">
                <a:uFill>
                  <a:solidFill>
                    <a:srgbClr val="000000"/>
                  </a:solidFill>
                </a:uFill>
                <a:latin typeface="+mn-lt"/>
                <a:ea typeface="+mn-ea"/>
                <a:cs typeface="+mn-cs"/>
                <a:sym typeface="Arial"/>
              </a:defRPr>
            </a:pPr>
            <a:r>
              <a:rPr b="1"/>
              <a:t>Similarly:</a:t>
            </a:r>
            <a:r>
              <a:t> in coherent (elastic) scattering</a:t>
            </a:r>
          </a:p>
          <a:p>
            <a:pPr>
              <a:buClr>
                <a:srgbClr val="000000"/>
              </a:buClr>
              <a:defRPr sz="2000">
                <a:uFill>
                  <a:solidFill>
                    <a:srgbClr val="000000"/>
                  </a:solidFill>
                </a:uFill>
                <a:latin typeface="+mn-lt"/>
                <a:ea typeface="+mn-ea"/>
                <a:cs typeface="+mn-cs"/>
                <a:sym typeface="Arial"/>
              </a:defRPr>
            </a:pPr>
            <a:r>
              <a:t>                 dσ/dt resembles diffractive </a:t>
            </a:r>
          </a:p>
          <a:p>
            <a:pPr>
              <a:buClr>
                <a:srgbClr val="000000"/>
              </a:buClr>
              <a:defRPr sz="2000">
                <a:uFill>
                  <a:solidFill>
                    <a:srgbClr val="000000"/>
                  </a:solidFill>
                </a:uFill>
                <a:latin typeface="+mn-lt"/>
                <a:ea typeface="+mn-ea"/>
                <a:cs typeface="+mn-cs"/>
                <a:sym typeface="Arial"/>
              </a:defRPr>
            </a:pPr>
            <a:r>
              <a:t>                 pattern where </a:t>
            </a:r>
            <a:r>
              <a:rPr>
                <a:solidFill>
                  <a:srgbClr val="0224C4"/>
                </a:solidFill>
                <a:uFill>
                  <a:solidFill>
                    <a:srgbClr val="0224C4"/>
                  </a:solidFill>
                </a:uFill>
              </a:rPr>
              <a:t>|</a:t>
            </a:r>
            <a:r>
              <a:rPr b="1">
                <a:solidFill>
                  <a:srgbClr val="0224C4"/>
                </a:solidFill>
                <a:uFill>
                  <a:solidFill>
                    <a:srgbClr val="0224C4"/>
                  </a:solidFill>
                </a:uFill>
                <a:latin typeface="Times New Roman"/>
                <a:ea typeface="Times New Roman"/>
                <a:cs typeface="Times New Roman"/>
                <a:sym typeface="Times New Roman"/>
              </a:rPr>
              <a:t>t</a:t>
            </a:r>
            <a:r>
              <a:rPr>
                <a:solidFill>
                  <a:srgbClr val="0224C4"/>
                </a:solidFill>
                <a:uFill>
                  <a:solidFill>
                    <a:srgbClr val="0224C4"/>
                  </a:solidFill>
                </a:uFill>
              </a:rPr>
              <a:t>| </a:t>
            </a:r>
            <a:r>
              <a:rPr>
                <a:solidFill>
                  <a:srgbClr val="0224C4"/>
                </a:solidFill>
                <a:uFill>
                  <a:solidFill>
                    <a:srgbClr val="0224C4"/>
                  </a:solidFill>
                </a:uFill>
                <a:latin typeface="Symbol"/>
                <a:ea typeface="Symbol"/>
                <a:cs typeface="Symbol"/>
                <a:sym typeface="Symbol"/>
              </a:rPr>
              <a:t>» </a:t>
            </a:r>
            <a:r>
              <a:rPr b="1">
                <a:solidFill>
                  <a:srgbClr val="0224C4"/>
                </a:solidFill>
                <a:uFill>
                  <a:solidFill>
                    <a:srgbClr val="0224C4"/>
                  </a:solidFill>
                </a:uFill>
                <a:latin typeface="Times New Roman"/>
                <a:ea typeface="Times New Roman"/>
                <a:cs typeface="Times New Roman"/>
                <a:sym typeface="Times New Roman"/>
              </a:rPr>
              <a:t>k</a:t>
            </a:r>
            <a:r>
              <a:rPr b="1" baseline="31999">
                <a:solidFill>
                  <a:srgbClr val="0224C4"/>
                </a:solidFill>
                <a:uFill>
                  <a:solidFill>
                    <a:srgbClr val="0224C4"/>
                  </a:solidFill>
                </a:uFill>
                <a:latin typeface="Times New Roman"/>
                <a:ea typeface="Times New Roman"/>
                <a:cs typeface="Times New Roman"/>
                <a:sym typeface="Times New Roman"/>
              </a:rPr>
              <a:t>2</a:t>
            </a:r>
            <a:r>
              <a:rPr>
                <a:solidFill>
                  <a:srgbClr val="0224C4"/>
                </a:solidFill>
                <a:uFill>
                  <a:solidFill>
                    <a:srgbClr val="0224C4"/>
                  </a:solidFill>
                </a:uFill>
                <a:latin typeface="Symbol"/>
                <a:ea typeface="Symbol"/>
                <a:cs typeface="Symbol"/>
                <a:sym typeface="Symbol"/>
              </a:rPr>
              <a:t>q</a:t>
            </a:r>
            <a:r>
              <a:rPr b="1" baseline="31999">
                <a:solidFill>
                  <a:srgbClr val="0224C4"/>
                </a:solidFill>
                <a:uFill>
                  <a:solidFill>
                    <a:srgbClr val="0224C4"/>
                  </a:solidFill>
                </a:uFill>
                <a:latin typeface="Times New Roman"/>
                <a:ea typeface="Times New Roman"/>
                <a:cs typeface="Times New Roman"/>
                <a:sym typeface="Times New Roman"/>
              </a:rPr>
              <a:t>2</a:t>
            </a:r>
          </a:p>
        </p:txBody>
      </p:sp>
      <p:grpSp>
        <p:nvGrpSpPr>
          <p:cNvPr id="1184" name="Group"/>
          <p:cNvGrpSpPr/>
          <p:nvPr/>
        </p:nvGrpSpPr>
        <p:grpSpPr>
          <a:xfrm>
            <a:off x="5676900" y="2649509"/>
            <a:ext cx="3263900" cy="4094191"/>
            <a:chOff x="0" y="0"/>
            <a:chExt cx="3263900" cy="4094190"/>
          </a:xfrm>
        </p:grpSpPr>
        <p:pic>
          <p:nvPicPr>
            <p:cNvPr id="1182" name="droppedImage.png" descr="droppedImage.png"/>
            <p:cNvPicPr>
              <a:picLocks noChangeAspect="1"/>
            </p:cNvPicPr>
            <p:nvPr/>
          </p:nvPicPr>
          <p:blipFill>
            <a:blip r:embed="rId5">
              <a:extLst/>
            </a:blip>
            <a:stretch>
              <a:fillRect/>
            </a:stretch>
          </p:blipFill>
          <p:spPr>
            <a:xfrm>
              <a:off x="0" y="0"/>
              <a:ext cx="3263900" cy="4094191"/>
            </a:xfrm>
            <a:prstGeom prst="rect">
              <a:avLst/>
            </a:prstGeom>
            <a:ln w="12700" cap="flat">
              <a:noFill/>
              <a:miter lim="400000"/>
            </a:ln>
            <a:effectLst/>
          </p:spPr>
        </p:pic>
        <p:pic>
          <p:nvPicPr>
            <p:cNvPr id="1183" name="droppedImage.pdf" descr="droppedImage.pdf"/>
            <p:cNvPicPr>
              <a:picLocks noChangeAspect="1"/>
            </p:cNvPicPr>
            <p:nvPr/>
          </p:nvPicPr>
          <p:blipFill>
            <a:blip r:embed="rId6">
              <a:extLst/>
            </a:blip>
            <a:stretch>
              <a:fillRect/>
            </a:stretch>
          </p:blipFill>
          <p:spPr>
            <a:xfrm>
              <a:off x="1854200" y="2379690"/>
              <a:ext cx="1016000" cy="266701"/>
            </a:xfrm>
            <a:prstGeom prst="rect">
              <a:avLst/>
            </a:prstGeom>
            <a:ln w="12700" cap="flat">
              <a:noFill/>
              <a:miter lim="400000"/>
            </a:ln>
            <a:effectLst/>
          </p:spPr>
        </p:pic>
      </p:grpSp>
      <p:sp>
        <p:nvSpPr>
          <p:cNvPr id="1185" name="Crucial differences: target not always “black disc”"/>
          <p:cNvSpPr txBox="1"/>
          <p:nvPr/>
        </p:nvSpPr>
        <p:spPr>
          <a:xfrm>
            <a:off x="279400" y="2679700"/>
            <a:ext cx="4030647" cy="65209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buClr>
                <a:srgbClr val="000000"/>
              </a:buClr>
              <a:defRPr b="1" sz="2000">
                <a:uFill>
                  <a:solidFill>
                    <a:srgbClr val="000000"/>
                  </a:solidFill>
                </a:uFill>
                <a:latin typeface="+mn-lt"/>
                <a:ea typeface="+mn-ea"/>
                <a:cs typeface="+mn-cs"/>
                <a:sym typeface="Arial"/>
              </a:defRPr>
            </a:pPr>
            <a:r>
              <a:t>Crucial differences: </a:t>
            </a:r>
            <a:r>
              <a:rPr b="0"/>
              <a:t>target not always “black disc”</a:t>
            </a:r>
          </a:p>
        </p:txBody>
      </p:sp>
      <p:sp>
        <p:nvSpPr>
          <p:cNvPr id="1186" name="sensitivity to “size” of probe / onset of black disc limit"/>
          <p:cNvSpPr txBox="1"/>
          <p:nvPr/>
        </p:nvSpPr>
        <p:spPr>
          <a:xfrm>
            <a:off x="704648" y="3128145"/>
            <a:ext cx="4470401" cy="11811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203200" indent="-203200">
              <a:buClr>
                <a:srgbClr val="FF2600"/>
              </a:buClr>
              <a:buSzPct val="125000"/>
              <a:buChar char="•"/>
              <a:defRPr sz="2000">
                <a:uFill>
                  <a:solidFill>
                    <a:srgbClr val="000000"/>
                  </a:solidFill>
                </a:uFill>
                <a:latin typeface="+mn-lt"/>
                <a:ea typeface="+mn-ea"/>
                <a:cs typeface="+mn-cs"/>
                <a:sym typeface="Arial"/>
              </a:defRPr>
            </a:pPr>
          </a:p>
          <a:p>
            <a:pPr marL="508000" indent="-203200">
              <a:buClr>
                <a:srgbClr val="0433FF"/>
              </a:buClr>
              <a:buSzPct val="125000"/>
              <a:buFont typeface="Lucida Grande"/>
              <a:buChar char="‣"/>
              <a:defRPr sz="1800">
                <a:uFill>
                  <a:solidFill>
                    <a:srgbClr val="000000"/>
                  </a:solidFill>
                </a:uFill>
                <a:latin typeface="+mn-lt"/>
                <a:ea typeface="+mn-ea"/>
                <a:cs typeface="+mn-cs"/>
                <a:sym typeface="Arial"/>
              </a:defRPr>
            </a:pPr>
            <a:r>
              <a:t>sensitivity to “size” of probe / onset of black disc limit</a:t>
            </a:r>
          </a:p>
        </p:txBody>
      </p:sp>
      <p:pic>
        <p:nvPicPr>
          <p:cNvPr id="1187" name="droppedImage.pdf" descr="droppedImage.pdf"/>
          <p:cNvPicPr>
            <a:picLocks noChangeAspect="1"/>
          </p:cNvPicPr>
          <p:nvPr/>
        </p:nvPicPr>
        <p:blipFill>
          <a:blip r:embed="rId7">
            <a:extLst/>
          </a:blip>
          <a:stretch>
            <a:fillRect/>
          </a:stretch>
        </p:blipFill>
        <p:spPr>
          <a:xfrm>
            <a:off x="317500" y="4744946"/>
            <a:ext cx="2184400" cy="1147854"/>
          </a:xfrm>
          <a:prstGeom prst="rect">
            <a:avLst/>
          </a:prstGeom>
          <a:ln w="12700">
            <a:miter lim="400000"/>
          </a:ln>
        </p:spPr>
      </p:pic>
      <p:pic>
        <p:nvPicPr>
          <p:cNvPr id="1188" name="droppedImage.pdf" descr="droppedImage.pdf"/>
          <p:cNvPicPr>
            <a:picLocks noChangeAspect="1"/>
          </p:cNvPicPr>
          <p:nvPr/>
        </p:nvPicPr>
        <p:blipFill>
          <a:blip r:embed="rId8">
            <a:extLst/>
          </a:blip>
          <a:stretch>
            <a:fillRect/>
          </a:stretch>
        </p:blipFill>
        <p:spPr>
          <a:xfrm>
            <a:off x="2984500" y="4711700"/>
            <a:ext cx="1397000" cy="304800"/>
          </a:xfrm>
          <a:prstGeom prst="rect">
            <a:avLst/>
          </a:prstGeom>
          <a:ln w="12700">
            <a:miter lim="400000"/>
          </a:ln>
        </p:spPr>
      </p:pic>
      <p:sp>
        <p:nvSpPr>
          <p:cNvPr id="1189" name="Strong sensitivity to gluons &amp; saturation"/>
          <p:cNvSpPr txBox="1"/>
          <p:nvPr/>
        </p:nvSpPr>
        <p:spPr>
          <a:xfrm>
            <a:off x="228600" y="4267200"/>
            <a:ext cx="5143500" cy="35999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buClr>
                <a:srgbClr val="000000"/>
              </a:buClr>
              <a:defRPr b="1" sz="2000">
                <a:uFill>
                  <a:solidFill>
                    <a:srgbClr val="000000"/>
                  </a:solidFill>
                </a:uFill>
                <a:latin typeface="+mn-lt"/>
                <a:ea typeface="+mn-ea"/>
                <a:cs typeface="+mn-cs"/>
                <a:sym typeface="Arial"/>
              </a:defRPr>
            </a:lvl1pPr>
          </a:lstStyle>
          <a:p>
            <a:pPr/>
            <a:r>
              <a:t>Strong sensitivity to gluons &amp; saturation</a:t>
            </a:r>
          </a:p>
        </p:txBody>
      </p:sp>
      <p:sp>
        <p:nvSpPr>
          <p:cNvPr id="1190" name="due to required…"/>
          <p:cNvSpPr txBox="1"/>
          <p:nvPr/>
        </p:nvSpPr>
        <p:spPr>
          <a:xfrm>
            <a:off x="3023244" y="5041900"/>
            <a:ext cx="1897634" cy="4826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p>
            <a:pPr algn="ctr">
              <a:buClr>
                <a:srgbClr val="000000"/>
              </a:buClr>
              <a:defRPr sz="1400">
                <a:uFill>
                  <a:solidFill>
                    <a:srgbClr val="000000"/>
                  </a:solidFill>
                </a:uFill>
                <a:latin typeface="+mn-lt"/>
                <a:ea typeface="+mn-ea"/>
                <a:cs typeface="+mn-cs"/>
                <a:sym typeface="Arial"/>
              </a:defRPr>
            </a:pPr>
            <a:r>
              <a:t>due to required </a:t>
            </a:r>
          </a:p>
          <a:p>
            <a:pPr algn="ctr">
              <a:buClr>
                <a:srgbClr val="000000"/>
              </a:buClr>
              <a:defRPr sz="1400">
                <a:uFill>
                  <a:solidFill>
                    <a:srgbClr val="000000"/>
                  </a:solidFill>
                </a:uFill>
                <a:latin typeface="+mn-lt"/>
                <a:ea typeface="+mn-ea"/>
                <a:cs typeface="+mn-cs"/>
                <a:sym typeface="Arial"/>
              </a:defRPr>
            </a:pPr>
            <a:r>
              <a:t>color-neutral exchange</a:t>
            </a:r>
          </a:p>
        </p:txBody>
      </p:sp>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2"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1193" name="EIC: Diffractive Events in eA"/>
          <p:cNvSpPr txBox="1"/>
          <p:nvPr>
            <p:ph type="title"/>
          </p:nvPr>
        </p:nvSpPr>
        <p:spPr>
          <a:prstGeom prst="rect">
            <a:avLst/>
          </a:prstGeom>
        </p:spPr>
        <p:txBody>
          <a:bodyPr/>
          <a:lstStyle/>
          <a:p>
            <a:pPr/>
            <a:r>
              <a:t>EIC: Diffractive Events in eA </a:t>
            </a:r>
          </a:p>
        </p:txBody>
      </p:sp>
      <p:sp>
        <p:nvSpPr>
          <p:cNvPr id="1194" name="2 Types: Coherent (A stays intact) &amp; Incoherent (A breaks up)…"/>
          <p:cNvSpPr txBox="1"/>
          <p:nvPr>
            <p:ph type="body" sz="half" idx="1"/>
          </p:nvPr>
        </p:nvSpPr>
        <p:spPr>
          <a:xfrm>
            <a:off x="190500" y="4173357"/>
            <a:ext cx="8763000" cy="2110577"/>
          </a:xfrm>
          <a:prstGeom prst="rect">
            <a:avLst/>
          </a:prstGeom>
        </p:spPr>
        <p:txBody>
          <a:bodyPr/>
          <a:lstStyle/>
          <a:p>
            <a:pPr>
              <a:defRPr sz="2300"/>
            </a:pPr>
            <a:r>
              <a:t>2 Types: Coherent (A stays intact) &amp; Incoherent (A breaks up)</a:t>
            </a:r>
          </a:p>
          <a:p>
            <a:pPr>
              <a:defRPr sz="2300"/>
            </a:pPr>
            <a:r>
              <a:t>Experimental challenging to identify</a:t>
            </a:r>
          </a:p>
          <a:p>
            <a:pPr lvl="1" marL="735541" indent="-291041">
              <a:buClr>
                <a:srgbClr val="021EAA"/>
              </a:buClr>
              <a:buSzPct val="115000"/>
              <a:buFontTx/>
              <a:defRPr sz="2200"/>
            </a:pPr>
            <a:r>
              <a:t>Rapidity gap </a:t>
            </a:r>
            <a:r>
              <a:rPr>
                <a:latin typeface="Symbol"/>
                <a:ea typeface="Symbol"/>
                <a:cs typeface="Symbol"/>
                <a:sym typeface="Symbol"/>
              </a:rPr>
              <a:t>Þ</a:t>
            </a:r>
            <a:r>
              <a:t> hermetic detector</a:t>
            </a:r>
          </a:p>
          <a:p>
            <a:pPr lvl="1" marL="735541" indent="-291041">
              <a:buClr>
                <a:srgbClr val="021EAA"/>
              </a:buClr>
              <a:buSzPct val="115000"/>
              <a:buFontTx/>
              <a:defRPr sz="2200"/>
            </a:pPr>
            <a:r>
              <a:t>Breakup needs to be detected </a:t>
            </a:r>
            <a:r>
              <a:rPr>
                <a:latin typeface="Symbol"/>
                <a:ea typeface="Symbol"/>
                <a:cs typeface="Symbol"/>
                <a:sym typeface="Symbol"/>
              </a:rPr>
              <a:t>Þ </a:t>
            </a:r>
            <a:r>
              <a:t>n</a:t>
            </a:r>
            <a:r>
              <a:rPr>
                <a:latin typeface="Symbol"/>
                <a:ea typeface="Symbol"/>
                <a:cs typeface="Symbol"/>
                <a:sym typeface="Symbol"/>
              </a:rPr>
              <a:t> </a:t>
            </a:r>
            <a:r>
              <a:t>and</a:t>
            </a:r>
            <a:r>
              <a:rPr>
                <a:latin typeface="Symbol"/>
                <a:ea typeface="Symbol"/>
                <a:cs typeface="Symbol"/>
                <a:sym typeface="Symbol"/>
              </a:rPr>
              <a:t> g </a:t>
            </a:r>
            <a:r>
              <a:t>in Zero Degree Calorimeter, spectator tagging (Roman Pots), IR design!</a:t>
            </a:r>
          </a:p>
        </p:txBody>
      </p:sp>
      <p:sp>
        <p:nvSpPr>
          <p:cNvPr id="119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sp>
        <p:nvSpPr>
          <p:cNvPr id="1196" name="Diffractive physics will be a major component of the eA program at an EIC"/>
          <p:cNvSpPr txBox="1"/>
          <p:nvPr/>
        </p:nvSpPr>
        <p:spPr>
          <a:xfrm>
            <a:off x="152396" y="783305"/>
            <a:ext cx="8839208" cy="8278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defRPr sz="2500">
                <a:solidFill>
                  <a:srgbClr val="941751"/>
                </a:solidFill>
                <a:uFill>
                  <a:solidFill>
                    <a:srgbClr val="021EAA"/>
                  </a:solidFill>
                </a:uFill>
                <a:latin typeface="+mn-lt"/>
                <a:ea typeface="+mn-ea"/>
                <a:cs typeface="+mn-cs"/>
                <a:sym typeface="Arial"/>
              </a:defRPr>
            </a:lvl1pPr>
          </a:lstStyle>
          <a:p>
            <a:pPr/>
            <a:r>
              <a:t>Diffractive physics will be a major component of the eA program at an EIC</a:t>
            </a:r>
          </a:p>
        </p:txBody>
      </p:sp>
      <p:pic>
        <p:nvPicPr>
          <p:cNvPr id="1197" name="diff-graph.pdf" descr="diff-graph.pdf"/>
          <p:cNvPicPr>
            <a:picLocks noChangeAspect="1"/>
          </p:cNvPicPr>
          <p:nvPr/>
        </p:nvPicPr>
        <p:blipFill>
          <a:blip r:embed="rId3">
            <a:extLst/>
          </a:blip>
          <a:stretch>
            <a:fillRect/>
          </a:stretch>
        </p:blipFill>
        <p:spPr>
          <a:xfrm>
            <a:off x="655485" y="1700884"/>
            <a:ext cx="2188972" cy="2244850"/>
          </a:xfrm>
          <a:prstGeom prst="rect">
            <a:avLst/>
          </a:prstGeom>
          <a:ln w="12700"/>
        </p:spPr>
      </p:pic>
      <p:sp>
        <p:nvSpPr>
          <p:cNvPr id="1198" name="High sensitivity to gluon density:  σ~[g(x,Q2)]2 due to color-neutral exchange…"/>
          <p:cNvSpPr txBox="1"/>
          <p:nvPr/>
        </p:nvSpPr>
        <p:spPr>
          <a:xfrm>
            <a:off x="4269182" y="1687986"/>
            <a:ext cx="4192358" cy="21748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06185" marR="40639" indent="-265545" defTabSz="914400">
              <a:buClr>
                <a:srgbClr val="FF2600"/>
              </a:buClr>
              <a:buSzPct val="125000"/>
              <a:buChar char="•"/>
              <a:defRPr sz="2300">
                <a:uFill>
                  <a:solidFill>
                    <a:srgbClr val="000000"/>
                  </a:solidFill>
                </a:uFill>
                <a:latin typeface="+mn-lt"/>
                <a:ea typeface="+mn-ea"/>
                <a:cs typeface="+mn-cs"/>
                <a:sym typeface="Arial"/>
              </a:defRPr>
            </a:pPr>
            <a:r>
              <a:rPr>
                <a:solidFill>
                  <a:srgbClr val="021EAA"/>
                </a:solidFill>
              </a:rPr>
              <a:t>High sensitivity to gluon density:  </a:t>
            </a:r>
            <a:r>
              <a:rPr>
                <a:solidFill>
                  <a:srgbClr val="021EAA"/>
                </a:solidFill>
                <a:latin typeface="Symbol"/>
                <a:ea typeface="Symbol"/>
                <a:cs typeface="Symbol"/>
                <a:sym typeface="Symbol"/>
              </a:rPr>
              <a:t>s</a:t>
            </a:r>
            <a:r>
              <a:rPr>
                <a:solidFill>
                  <a:srgbClr val="021EAA"/>
                </a:solidFill>
              </a:rPr>
              <a:t>~[g(x,Q</a:t>
            </a:r>
            <a:r>
              <a:rPr baseline="31999">
                <a:solidFill>
                  <a:srgbClr val="021EAA"/>
                </a:solidFill>
              </a:rPr>
              <a:t>2</a:t>
            </a:r>
            <a:r>
              <a:rPr>
                <a:solidFill>
                  <a:srgbClr val="021EAA"/>
                </a:solidFill>
              </a:rPr>
              <a:t>)]</a:t>
            </a:r>
            <a:r>
              <a:rPr b="1" baseline="31999">
                <a:solidFill>
                  <a:srgbClr val="FF2600"/>
                </a:solidFill>
                <a:uFill>
                  <a:solidFill>
                    <a:srgbClr val="FF2600"/>
                  </a:solidFill>
                </a:uFill>
              </a:rPr>
              <a:t>2 </a:t>
            </a:r>
            <a:r>
              <a:rPr>
                <a:solidFill>
                  <a:srgbClr val="021EAA"/>
                </a:solidFill>
                <a:uFill>
                  <a:solidFill>
                    <a:srgbClr val="FF2600"/>
                  </a:solidFill>
                </a:uFill>
              </a:rPr>
              <a:t>due to color-neutral exchange</a:t>
            </a:r>
            <a:endParaRPr b="1" baseline="31999">
              <a:solidFill>
                <a:srgbClr val="021EAA"/>
              </a:solidFill>
              <a:uFill>
                <a:solidFill>
                  <a:srgbClr val="FF2600"/>
                </a:solidFill>
              </a:uFill>
            </a:endParaRPr>
          </a:p>
          <a:p>
            <a:pPr marL="306185" marR="40639" indent="-265545" defTabSz="914400">
              <a:buClr>
                <a:srgbClr val="FF2600"/>
              </a:buClr>
              <a:buSzPct val="125000"/>
              <a:buChar char="•"/>
              <a:defRPr sz="2300">
                <a:uFill>
                  <a:solidFill>
                    <a:srgbClr val="000000"/>
                  </a:solidFill>
                </a:uFill>
                <a:latin typeface="+mn-lt"/>
                <a:ea typeface="+mn-ea"/>
                <a:cs typeface="+mn-cs"/>
                <a:sym typeface="Arial"/>
              </a:defRPr>
            </a:pPr>
            <a:r>
              <a:rPr>
                <a:solidFill>
                  <a:srgbClr val="021EAA"/>
                </a:solidFill>
              </a:rPr>
              <a:t>Only known process where</a:t>
            </a:r>
            <a:r>
              <a:t> </a:t>
            </a:r>
            <a:r>
              <a:rPr>
                <a:solidFill>
                  <a:srgbClr val="FF2600"/>
                </a:solidFill>
              </a:rPr>
              <a:t>spatial</a:t>
            </a:r>
            <a:r>
              <a:t> </a:t>
            </a:r>
            <a:r>
              <a:rPr>
                <a:solidFill>
                  <a:srgbClr val="021EAA"/>
                </a:solidFill>
              </a:rPr>
              <a:t>gluon distributions of nuclei can be extracted</a:t>
            </a:r>
          </a:p>
        </p:txBody>
      </p:sp>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0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sp>
        <p:nvSpPr>
          <p:cNvPr id="1203" name="eA…"/>
          <p:cNvSpPr txBox="1"/>
          <p:nvPr/>
        </p:nvSpPr>
        <p:spPr>
          <a:xfrm>
            <a:off x="1208929" y="1449362"/>
            <a:ext cx="6784430" cy="322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6800"/>
            </a:pPr>
            <a:r>
              <a:t>eA</a:t>
            </a:r>
          </a:p>
          <a:p>
            <a:pPr>
              <a:defRPr b="1" sz="6800"/>
            </a:pPr>
            <a:r>
              <a:t>Nuclear Oomph</a:t>
            </a:r>
          </a:p>
        </p:txBody>
      </p:sp>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05"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1206" name="Gluon Saturation in Nuclei: The Oomph"/>
          <p:cNvSpPr txBox="1"/>
          <p:nvPr>
            <p:ph type="title"/>
          </p:nvPr>
        </p:nvSpPr>
        <p:spPr>
          <a:xfrm>
            <a:off x="85725" y="6350"/>
            <a:ext cx="8931275" cy="717550"/>
          </a:xfrm>
          <a:prstGeom prst="rect">
            <a:avLst/>
          </a:prstGeom>
        </p:spPr>
        <p:txBody>
          <a:bodyPr/>
          <a:lstStyle/>
          <a:p>
            <a:pPr/>
            <a:r>
              <a:t>Gluon Saturation in Nuclei: The Oomph</a:t>
            </a:r>
          </a:p>
        </p:txBody>
      </p:sp>
      <p:sp>
        <p:nvSpPr>
          <p:cNvPr id="1207" name="Slide Number"/>
          <p:cNvSpPr txBox="1"/>
          <p:nvPr>
            <p:ph type="sldNum" sz="quarter" idx="2"/>
          </p:nvPr>
        </p:nvSpPr>
        <p:spPr>
          <a:xfrm>
            <a:off x="8738728" y="6553200"/>
            <a:ext cx="312069" cy="304800"/>
          </a:xfrm>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pic>
        <p:nvPicPr>
          <p:cNvPr id="1208" name="Qs.pdf" descr="Qs.pdf"/>
          <p:cNvPicPr>
            <a:picLocks noChangeAspect="1"/>
          </p:cNvPicPr>
          <p:nvPr/>
        </p:nvPicPr>
        <p:blipFill>
          <a:blip r:embed="rId2">
            <a:extLst/>
          </a:blip>
          <a:srcRect l="0" t="10982" r="50265" b="1441"/>
          <a:stretch>
            <a:fillRect/>
          </a:stretch>
        </p:blipFill>
        <p:spPr>
          <a:xfrm>
            <a:off x="289050" y="811732"/>
            <a:ext cx="4143517" cy="4194944"/>
          </a:xfrm>
          <a:prstGeom prst="rect">
            <a:avLst/>
          </a:prstGeom>
          <a:ln w="12700"/>
        </p:spPr>
      </p:pic>
      <p:sp>
        <p:nvSpPr>
          <p:cNvPr id="1209" name="Enhancement of QS with A: saturation regime reached at significantly lower energy in nuclei (and lower cost)"/>
          <p:cNvSpPr txBox="1"/>
          <p:nvPr/>
        </p:nvSpPr>
        <p:spPr>
          <a:xfrm>
            <a:off x="4829175" y="4927943"/>
            <a:ext cx="4143376" cy="157491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buClr>
                <a:srgbClr val="0329D6"/>
              </a:buClr>
              <a:buFont typeface="Times New Roman"/>
              <a:defRPr sz="2400">
                <a:uFill>
                  <a:solidFill>
                    <a:srgbClr val="000000"/>
                  </a:solidFill>
                </a:uFill>
                <a:latin typeface="+mn-lt"/>
                <a:ea typeface="+mn-ea"/>
                <a:cs typeface="+mn-cs"/>
                <a:sym typeface="Arial"/>
              </a:defRPr>
            </a:pPr>
            <a:r>
              <a:rPr>
                <a:solidFill>
                  <a:srgbClr val="021EAA"/>
                </a:solidFill>
                <a:uFill>
                  <a:solidFill>
                    <a:srgbClr val="0329D6"/>
                  </a:solidFill>
                </a:uFill>
              </a:rPr>
              <a:t>Enhancement of </a:t>
            </a:r>
            <a:r>
              <a:rPr i="1">
                <a:solidFill>
                  <a:srgbClr val="021EAA"/>
                </a:solidFill>
                <a:uFill>
                  <a:solidFill>
                    <a:srgbClr val="0329D6"/>
                  </a:solidFill>
                </a:uFill>
              </a:rPr>
              <a:t>Q</a:t>
            </a:r>
            <a:r>
              <a:rPr baseline="-25000" i="1">
                <a:solidFill>
                  <a:srgbClr val="021EAA"/>
                </a:solidFill>
                <a:uFill>
                  <a:solidFill>
                    <a:srgbClr val="0329D6"/>
                  </a:solidFill>
                </a:uFill>
              </a:rPr>
              <a:t>S</a:t>
            </a:r>
            <a:r>
              <a:rPr>
                <a:solidFill>
                  <a:srgbClr val="021EAA"/>
                </a:solidFill>
                <a:uFill>
                  <a:solidFill>
                    <a:srgbClr val="0329D6"/>
                  </a:solidFill>
                </a:uFill>
              </a:rPr>
              <a:t> with A</a:t>
            </a:r>
            <a:r>
              <a:rPr>
                <a:solidFill>
                  <a:srgbClr val="021EAA"/>
                </a:solidFill>
                <a:latin typeface="Symbol"/>
                <a:ea typeface="Symbol"/>
                <a:cs typeface="Symbol"/>
                <a:sym typeface="Symbol"/>
              </a:rPr>
              <a:t>:</a:t>
            </a:r>
            <a:r>
              <a:rPr>
                <a:solidFill>
                  <a:srgbClr val="021EAA"/>
                </a:solidFill>
                <a:latin typeface="Times New Roman"/>
                <a:ea typeface="Times New Roman"/>
                <a:cs typeface="Times New Roman"/>
                <a:sym typeface="Times New Roman"/>
              </a:rPr>
              <a:t> </a:t>
            </a:r>
            <a:r>
              <a:t>saturation regime reached at significantly lower energy in nuclei (and lower cost)</a:t>
            </a:r>
          </a:p>
        </p:txBody>
      </p:sp>
      <p:pic>
        <p:nvPicPr>
          <p:cNvPr id="1210" name="image.pdf" descr="image.pdf"/>
          <p:cNvPicPr>
            <a:picLocks noChangeAspect="1"/>
          </p:cNvPicPr>
          <p:nvPr/>
        </p:nvPicPr>
        <p:blipFill>
          <a:blip r:embed="rId3">
            <a:extLst/>
          </a:blip>
          <a:stretch>
            <a:fillRect/>
          </a:stretch>
        </p:blipFill>
        <p:spPr>
          <a:xfrm>
            <a:off x="1759474" y="5198619"/>
            <a:ext cx="2857501" cy="1033565"/>
          </a:xfrm>
          <a:prstGeom prst="rect">
            <a:avLst/>
          </a:prstGeom>
          <a:ln w="12700">
            <a:miter lim="400000"/>
          </a:ln>
        </p:spPr>
      </p:pic>
      <p:pic>
        <p:nvPicPr>
          <p:cNvPr id="1211" name="Untitled-1.png" descr="Untitled-1.png"/>
          <p:cNvPicPr>
            <a:picLocks noChangeAspect="0"/>
          </p:cNvPicPr>
          <p:nvPr/>
        </p:nvPicPr>
        <p:blipFill>
          <a:blip r:embed="rId4">
            <a:extLst/>
          </a:blip>
          <a:stretch>
            <a:fillRect/>
          </a:stretch>
        </p:blipFill>
        <p:spPr>
          <a:xfrm>
            <a:off x="188373" y="4945786"/>
            <a:ext cx="1358901" cy="1765301"/>
          </a:xfrm>
          <a:prstGeom prst="rect">
            <a:avLst/>
          </a:prstGeom>
          <a:ln w="12700">
            <a:miter lim="400000"/>
          </a:ln>
        </p:spPr>
      </p:pic>
      <p:pic>
        <p:nvPicPr>
          <p:cNvPr id="1212" name="QxA.pdf" descr="QxA.pdf"/>
          <p:cNvPicPr>
            <a:picLocks noChangeAspect="1"/>
          </p:cNvPicPr>
          <p:nvPr/>
        </p:nvPicPr>
        <p:blipFill>
          <a:blip r:embed="rId5">
            <a:extLst/>
          </a:blip>
          <a:stretch>
            <a:fillRect/>
          </a:stretch>
        </p:blipFill>
        <p:spPr>
          <a:xfrm>
            <a:off x="4536246" y="896470"/>
            <a:ext cx="4413013" cy="3981134"/>
          </a:xfrm>
          <a:prstGeom prst="rect">
            <a:avLst/>
          </a:prstGeom>
          <a:ln w="12700"/>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0"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251" name="Studying Matter at the Smallest Scales"/>
          <p:cNvSpPr txBox="1"/>
          <p:nvPr>
            <p:ph type="title"/>
          </p:nvPr>
        </p:nvSpPr>
        <p:spPr>
          <a:xfrm>
            <a:off x="106362" y="31750"/>
            <a:ext cx="8931276" cy="717550"/>
          </a:xfrm>
          <a:prstGeom prst="rect">
            <a:avLst/>
          </a:prstGeom>
        </p:spPr>
        <p:txBody>
          <a:bodyPr/>
          <a:lstStyle/>
          <a:p>
            <a:pPr/>
            <a:r>
              <a:t>Studying Matter at the Smallest Scales</a:t>
            </a:r>
          </a:p>
        </p:txBody>
      </p:sp>
      <p:sp>
        <p:nvSpPr>
          <p:cNvPr id="252" name="Slide Number"/>
          <p:cNvSpPr txBox="1"/>
          <p:nvPr>
            <p:ph type="sldNum" sz="quarter" idx="2"/>
          </p:nvPr>
        </p:nvSpPr>
        <p:spPr>
          <a:xfrm>
            <a:off x="8738728" y="6553200"/>
            <a:ext cx="312069" cy="304800"/>
          </a:xfrm>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sp>
        <p:nvSpPr>
          <p:cNvPr id="253" name="Past: HERA,…"/>
          <p:cNvSpPr txBox="1"/>
          <p:nvPr/>
        </p:nvSpPr>
        <p:spPr>
          <a:xfrm>
            <a:off x="6175821" y="4239623"/>
            <a:ext cx="2847046" cy="7528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200">
                <a:latin typeface="+mn-lt"/>
                <a:ea typeface="+mn-ea"/>
                <a:cs typeface="+mn-cs"/>
                <a:sym typeface="Arial"/>
              </a:defRPr>
            </a:pPr>
            <a:r>
              <a:rPr>
                <a:solidFill>
                  <a:srgbClr val="008F00"/>
                </a:solidFill>
              </a:rPr>
              <a:t>Past: </a:t>
            </a:r>
            <a:r>
              <a:rPr>
                <a:solidFill>
                  <a:srgbClr val="008000"/>
                </a:solidFill>
              </a:rPr>
              <a:t>HERA, </a:t>
            </a:r>
            <a:endParaRPr>
              <a:solidFill>
                <a:srgbClr val="008000"/>
              </a:solidFill>
            </a:endParaRPr>
          </a:p>
          <a:p>
            <a:pPr>
              <a:defRPr sz="2200">
                <a:latin typeface="+mn-lt"/>
                <a:ea typeface="+mn-ea"/>
                <a:cs typeface="+mn-cs"/>
                <a:sym typeface="Arial"/>
              </a:defRPr>
            </a:pPr>
            <a:r>
              <a:rPr>
                <a:solidFill>
                  <a:srgbClr val="008000"/>
                </a:solidFill>
              </a:rPr>
              <a:t>Future: EIC, LHeC, …</a:t>
            </a:r>
          </a:p>
        </p:txBody>
      </p:sp>
      <p:pic>
        <p:nvPicPr>
          <p:cNvPr id="254" name="1-2.pdf" descr="1-2.pdf"/>
          <p:cNvPicPr>
            <a:picLocks noChangeAspect="1"/>
          </p:cNvPicPr>
          <p:nvPr/>
        </p:nvPicPr>
        <p:blipFill>
          <a:blip r:embed="rId2">
            <a:extLst/>
          </a:blip>
          <a:srcRect l="8853" t="0" r="8853" b="0"/>
          <a:stretch>
            <a:fillRect/>
          </a:stretch>
        </p:blipFill>
        <p:spPr>
          <a:xfrm>
            <a:off x="46583" y="2682677"/>
            <a:ext cx="9050834" cy="3398270"/>
          </a:xfrm>
          <a:prstGeom prst="rect">
            <a:avLst/>
          </a:prstGeom>
          <a:ln w="12700"/>
        </p:spPr>
      </p:pic>
      <p:sp>
        <p:nvSpPr>
          <p:cNvPr id="255" name="ep/eA Collider Experiments…"/>
          <p:cNvSpPr txBox="1"/>
          <p:nvPr/>
        </p:nvSpPr>
        <p:spPr>
          <a:xfrm>
            <a:off x="157931" y="889985"/>
            <a:ext cx="6380560" cy="1206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pPr>
            <a:r>
              <a:t>ep/eA Collider Experiments</a:t>
            </a:r>
          </a:p>
          <a:p>
            <a:pPr>
              <a:defRPr sz="2400"/>
            </a:pPr>
            <a:r>
              <a:t>Wave Length: 0.0001 fm (10 GeV + 100 GeV)</a:t>
            </a:r>
          </a:p>
          <a:p>
            <a:pPr>
              <a:defRPr sz="2400"/>
            </a:pPr>
            <a:r>
              <a:t>Resolution: ~ 0.01-0.001 fm</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7"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258" name="Slide Number"/>
          <p:cNvSpPr txBox="1"/>
          <p:nvPr>
            <p:ph type="sldNum" sz="quarter" idx="2"/>
          </p:nvPr>
        </p:nvSpPr>
        <p:spPr>
          <a:xfrm>
            <a:off x="8738728" y="6553200"/>
            <a:ext cx="312069" cy="304800"/>
          </a:xfrm>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sp>
        <p:nvSpPr>
          <p:cNvPr id="259" name="Deep Inelastic Scattering (DIS)"/>
          <p:cNvSpPr txBox="1"/>
          <p:nvPr>
            <p:ph type="title"/>
          </p:nvPr>
        </p:nvSpPr>
        <p:spPr>
          <a:xfrm>
            <a:off x="136525" y="-19050"/>
            <a:ext cx="8931275" cy="717550"/>
          </a:xfrm>
          <a:prstGeom prst="rect">
            <a:avLst/>
          </a:prstGeom>
        </p:spPr>
        <p:txBody>
          <a:bodyPr/>
          <a:lstStyle/>
          <a:p>
            <a:pPr/>
            <a:r>
              <a:t>Deep Inelastic Scattering (DIS)</a:t>
            </a:r>
          </a:p>
        </p:txBody>
      </p:sp>
      <p:pic>
        <p:nvPicPr>
          <p:cNvPr id="260" name="DIS-Kinematics_revised copy.pdf" descr="DIS-Kinematics_revised copy.pdf"/>
          <p:cNvPicPr>
            <a:picLocks noChangeAspect="1"/>
          </p:cNvPicPr>
          <p:nvPr/>
        </p:nvPicPr>
        <p:blipFill>
          <a:blip r:embed="rId3">
            <a:extLst/>
          </a:blip>
          <a:stretch>
            <a:fillRect/>
          </a:stretch>
        </p:blipFill>
        <p:spPr>
          <a:xfrm>
            <a:off x="193623" y="887072"/>
            <a:ext cx="4856451" cy="3843361"/>
          </a:xfrm>
          <a:prstGeom prst="rect">
            <a:avLst/>
          </a:prstGeom>
          <a:ln w="12700"/>
        </p:spPr>
      </p:pic>
      <p:sp>
        <p:nvSpPr>
          <p:cNvPr id="261" name="s:   center-of-mass energy squared"/>
          <p:cNvSpPr txBox="1"/>
          <p:nvPr/>
        </p:nvSpPr>
        <p:spPr>
          <a:xfrm>
            <a:off x="185930" y="4999967"/>
            <a:ext cx="4898540" cy="4472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0639" marR="40639" defTabSz="914400">
              <a:defRPr sz="2400">
                <a:uFill>
                  <a:solidFill>
                    <a:srgbClr val="008800"/>
                  </a:solidFill>
                </a:uFill>
                <a:latin typeface="+mn-lt"/>
                <a:ea typeface="+mn-ea"/>
                <a:cs typeface="+mn-cs"/>
                <a:sym typeface="Arial"/>
              </a:defRPr>
            </a:pPr>
            <a:r>
              <a:rPr b="1"/>
              <a:t>s</a:t>
            </a:r>
            <a:r>
              <a:t>:   center-of-mass energy squared</a:t>
            </a:r>
          </a:p>
        </p:txBody>
      </p:sp>
      <p:sp>
        <p:nvSpPr>
          <p:cNvPr id="262" name="Q2: resolution power"/>
          <p:cNvSpPr txBox="1"/>
          <p:nvPr/>
        </p:nvSpPr>
        <p:spPr>
          <a:xfrm>
            <a:off x="185930" y="5385293"/>
            <a:ext cx="2910841" cy="4472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0639" marR="40639" defTabSz="914400">
              <a:defRPr sz="2400">
                <a:uFill>
                  <a:solidFill>
                    <a:srgbClr val="FF2600"/>
                  </a:solidFill>
                </a:uFill>
                <a:latin typeface="+mn-lt"/>
                <a:ea typeface="+mn-ea"/>
                <a:cs typeface="+mn-cs"/>
                <a:sym typeface="Arial"/>
              </a:defRPr>
            </a:pPr>
            <a:r>
              <a:rPr b="1"/>
              <a:t>Q</a:t>
            </a:r>
            <a:r>
              <a:rPr b="1" baseline="31999"/>
              <a:t>2</a:t>
            </a:r>
            <a:r>
              <a:t>: resolution power</a:t>
            </a:r>
          </a:p>
        </p:txBody>
      </p:sp>
      <p:sp>
        <p:nvSpPr>
          <p:cNvPr id="263" name="x:   momentum fraction of parton"/>
          <p:cNvSpPr txBox="1"/>
          <p:nvPr/>
        </p:nvSpPr>
        <p:spPr>
          <a:xfrm>
            <a:off x="185930" y="5770619"/>
            <a:ext cx="4559658" cy="4472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0639" marR="40639" defTabSz="914400">
              <a:defRPr sz="2400">
                <a:uFill>
                  <a:solidFill>
                    <a:srgbClr val="000000"/>
                  </a:solidFill>
                </a:uFill>
                <a:latin typeface="+mn-lt"/>
                <a:ea typeface="+mn-ea"/>
                <a:cs typeface="+mn-cs"/>
                <a:sym typeface="Arial"/>
              </a:defRPr>
            </a:pPr>
            <a:r>
              <a:rPr b="1"/>
              <a:t>x</a:t>
            </a:r>
            <a:r>
              <a:t>:   momentum fraction of parton</a:t>
            </a:r>
          </a:p>
        </p:txBody>
      </p:sp>
      <p:sp>
        <p:nvSpPr>
          <p:cNvPr id="264" name="y:   inelasticity"/>
          <p:cNvSpPr txBox="1"/>
          <p:nvPr/>
        </p:nvSpPr>
        <p:spPr>
          <a:xfrm>
            <a:off x="185930" y="6155945"/>
            <a:ext cx="2069168" cy="4472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0639" marR="40639" defTabSz="914400">
              <a:defRPr sz="2400">
                <a:uFill>
                  <a:solidFill>
                    <a:srgbClr val="021EAA"/>
                  </a:solidFill>
                </a:uFill>
                <a:latin typeface="+mn-lt"/>
                <a:ea typeface="+mn-ea"/>
                <a:cs typeface="+mn-cs"/>
                <a:sym typeface="Arial"/>
              </a:defRPr>
            </a:pPr>
            <a:r>
              <a:rPr b="1"/>
              <a:t>y</a:t>
            </a:r>
            <a:r>
              <a:t>:   inelasticity</a:t>
            </a:r>
          </a:p>
        </p:txBody>
      </p:sp>
      <p:pic>
        <p:nvPicPr>
          <p:cNvPr id="265" name="droppedImage.pdf" descr="droppedImage.pdf"/>
          <p:cNvPicPr>
            <a:picLocks noChangeAspect="1"/>
          </p:cNvPicPr>
          <p:nvPr/>
        </p:nvPicPr>
        <p:blipFill>
          <a:blip r:embed="rId4">
            <a:extLst/>
          </a:blip>
          <a:stretch>
            <a:fillRect/>
          </a:stretch>
        </p:blipFill>
        <p:spPr>
          <a:xfrm>
            <a:off x="5813109" y="5508841"/>
            <a:ext cx="2360513" cy="476872"/>
          </a:xfrm>
          <a:prstGeom prst="rect">
            <a:avLst/>
          </a:prstGeom>
          <a:ln w="12700"/>
        </p:spPr>
      </p:pic>
      <p:grpSp>
        <p:nvGrpSpPr>
          <p:cNvPr id="268" name="Group"/>
          <p:cNvGrpSpPr/>
          <p:nvPr/>
        </p:nvGrpSpPr>
        <p:grpSpPr>
          <a:xfrm>
            <a:off x="5210784" y="896392"/>
            <a:ext cx="4213165" cy="2497229"/>
            <a:chOff x="0" y="0"/>
            <a:chExt cx="4213164" cy="2497228"/>
          </a:xfrm>
        </p:grpSpPr>
        <p:sp>
          <p:nvSpPr>
            <p:cNvPr id="266" name="squared momentum transfer from scattered electron…"/>
            <p:cNvSpPr txBox="1"/>
            <p:nvPr/>
          </p:nvSpPr>
          <p:spPr>
            <a:xfrm>
              <a:off x="391411" y="523255"/>
              <a:ext cx="3455742" cy="19739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marL="357163" marR="40639" indent="-316523" defTabSz="914400">
                <a:buSzPct val="125000"/>
                <a:buChar char="•"/>
                <a:defRPr sz="2400">
                  <a:solidFill>
                    <a:srgbClr val="021EAA"/>
                  </a:solidFill>
                  <a:uFill>
                    <a:solidFill>
                      <a:srgbClr val="021EAA"/>
                    </a:solidFill>
                  </a:uFill>
                  <a:latin typeface="+mn-lt"/>
                  <a:ea typeface="+mn-ea"/>
                  <a:cs typeface="+mn-cs"/>
                  <a:sym typeface="Arial"/>
                </a:defRPr>
              </a:pPr>
              <a:r>
                <a:t>squared momentum transfer from scattered electron</a:t>
              </a:r>
            </a:p>
            <a:p>
              <a:pPr marL="357163" marR="40639" indent="-316523" defTabSz="914400">
                <a:buSzPct val="125000"/>
                <a:buChar char="•"/>
                <a:defRPr sz="2400">
                  <a:solidFill>
                    <a:srgbClr val="021EAA"/>
                  </a:solidFill>
                  <a:uFill>
                    <a:solidFill>
                      <a:srgbClr val="021EAA"/>
                    </a:solidFill>
                  </a:uFill>
                  <a:latin typeface="+mn-lt"/>
                  <a:ea typeface="+mn-ea"/>
                  <a:cs typeface="+mn-cs"/>
                  <a:sym typeface="Arial"/>
                </a:defRPr>
              </a:pPr>
              <a:r>
                <a:t>Virtuality</a:t>
              </a:r>
            </a:p>
            <a:p>
              <a:pPr marL="357163" marR="40639" indent="-316523" defTabSz="914400">
                <a:buSzPct val="125000"/>
                <a:buChar char="•"/>
                <a:defRPr sz="2400">
                  <a:solidFill>
                    <a:srgbClr val="021EAA"/>
                  </a:solidFill>
                  <a:uFill>
                    <a:solidFill>
                      <a:srgbClr val="021EAA"/>
                    </a:solidFill>
                  </a:uFill>
                  <a:latin typeface="+mn-lt"/>
                  <a:ea typeface="+mn-ea"/>
                  <a:cs typeface="+mn-cs"/>
                  <a:sym typeface="Arial"/>
                </a:defRPr>
              </a:pPr>
              <a:r>
                <a:t>“Resolution” power </a:t>
              </a:r>
            </a:p>
          </p:txBody>
        </p:sp>
        <p:sp>
          <p:nvSpPr>
            <p:cNvPr id="267" name="Q2:"/>
            <p:cNvSpPr txBox="1"/>
            <p:nvPr/>
          </p:nvSpPr>
          <p:spPr>
            <a:xfrm>
              <a:off x="0" y="0"/>
              <a:ext cx="4213165" cy="36787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marL="40639" marR="40639" defTabSz="914400">
                <a:defRPr b="1" sz="2600">
                  <a:solidFill>
                    <a:srgbClr val="FF2600"/>
                  </a:solidFill>
                  <a:uFill>
                    <a:solidFill>
                      <a:srgbClr val="FF2600"/>
                    </a:solidFill>
                  </a:uFill>
                  <a:latin typeface="+mn-lt"/>
                  <a:ea typeface="+mn-ea"/>
                  <a:cs typeface="+mn-cs"/>
                  <a:sym typeface="Arial"/>
                </a:defRPr>
              </a:pPr>
              <a:r>
                <a:t>Q</a:t>
              </a:r>
              <a:r>
                <a:rPr baseline="31999"/>
                <a:t>2</a:t>
              </a:r>
              <a:r>
                <a:t>:</a:t>
              </a:r>
            </a:p>
          </p:txBody>
        </p:sp>
      </p:grpSp>
      <p:grpSp>
        <p:nvGrpSpPr>
          <p:cNvPr id="271" name="Group"/>
          <p:cNvGrpSpPr/>
          <p:nvPr/>
        </p:nvGrpSpPr>
        <p:grpSpPr>
          <a:xfrm>
            <a:off x="5421650" y="883692"/>
            <a:ext cx="3634409" cy="2647705"/>
            <a:chOff x="0" y="0"/>
            <a:chExt cx="3634408" cy="2647704"/>
          </a:xfrm>
        </p:grpSpPr>
        <p:sp>
          <p:nvSpPr>
            <p:cNvPr id="269" name="Bjorken-x…"/>
            <p:cNvSpPr txBox="1"/>
            <p:nvPr/>
          </p:nvSpPr>
          <p:spPr>
            <a:xfrm>
              <a:off x="185034" y="524075"/>
              <a:ext cx="3449375" cy="21236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marL="383540" marR="40639" indent="-342900" defTabSz="914400">
                <a:buSzPct val="125000"/>
                <a:buChar char="•"/>
                <a:defRPr sz="2400">
                  <a:solidFill>
                    <a:srgbClr val="021EAA"/>
                  </a:solidFill>
                  <a:uFill>
                    <a:solidFill>
                      <a:srgbClr val="021EAA"/>
                    </a:solidFill>
                  </a:uFill>
                  <a:latin typeface="+mn-lt"/>
                  <a:ea typeface="+mn-ea"/>
                  <a:cs typeface="+mn-cs"/>
                  <a:sym typeface="Arial"/>
                </a:defRPr>
              </a:pPr>
              <a:r>
                <a:t>Bjorken-x</a:t>
              </a:r>
            </a:p>
            <a:p>
              <a:pPr marL="383540" marR="40639" indent="-342900" defTabSz="914400">
                <a:buSzPct val="125000"/>
                <a:buChar char="•"/>
                <a:defRPr sz="2400">
                  <a:solidFill>
                    <a:srgbClr val="021EAA"/>
                  </a:solidFill>
                  <a:uFill>
                    <a:solidFill>
                      <a:srgbClr val="021EAA"/>
                    </a:solidFill>
                  </a:uFill>
                  <a:latin typeface="+mn-lt"/>
                  <a:ea typeface="+mn-ea"/>
                  <a:cs typeface="+mn-cs"/>
                  <a:sym typeface="Arial"/>
                </a:defRPr>
              </a:pPr>
              <a:r>
                <a:t>x is fraction of the nucleon’s momentum carried by the struck quark</a:t>
              </a:r>
            </a:p>
            <a:p>
              <a:pPr marL="383540" marR="40639" indent="-342900" defTabSz="914400">
                <a:buSzPct val="125000"/>
                <a:buChar char="•"/>
                <a:defRPr sz="2400">
                  <a:solidFill>
                    <a:srgbClr val="021EAA"/>
                  </a:solidFill>
                  <a:uFill>
                    <a:solidFill>
                      <a:srgbClr val="021EAA"/>
                    </a:solidFill>
                  </a:uFill>
                  <a:latin typeface="+mn-lt"/>
                  <a:ea typeface="+mn-ea"/>
                  <a:cs typeface="+mn-cs"/>
                  <a:sym typeface="Arial"/>
                </a:defRPr>
              </a:pPr>
              <a:r>
                <a:t>0 &lt; x &lt; 1</a:t>
              </a:r>
            </a:p>
          </p:txBody>
        </p:sp>
        <p:sp>
          <p:nvSpPr>
            <p:cNvPr id="270" name="x:"/>
            <p:cNvSpPr txBox="1"/>
            <p:nvPr/>
          </p:nvSpPr>
          <p:spPr>
            <a:xfrm>
              <a:off x="0" y="0"/>
              <a:ext cx="2936317" cy="38289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marL="40639" marR="40639" defTabSz="914400">
                <a:defRPr b="1" sz="2600">
                  <a:solidFill>
                    <a:srgbClr val="FF2600"/>
                  </a:solidFill>
                  <a:uFill>
                    <a:solidFill>
                      <a:srgbClr val="FF2600"/>
                    </a:solidFill>
                  </a:uFill>
                  <a:latin typeface="+mn-lt"/>
                  <a:ea typeface="+mn-ea"/>
                  <a:cs typeface="+mn-cs"/>
                  <a:sym typeface="Arial"/>
                </a:defRPr>
              </a:lvl1pPr>
            </a:lstStyle>
            <a:p>
              <a:pPr/>
              <a:r>
                <a:t>x:</a:t>
              </a:r>
            </a:p>
          </p:txBody>
        </p:sp>
      </p:grpSp>
      <p:grpSp>
        <p:nvGrpSpPr>
          <p:cNvPr id="274" name="Group"/>
          <p:cNvGrpSpPr/>
          <p:nvPr/>
        </p:nvGrpSpPr>
        <p:grpSpPr>
          <a:xfrm>
            <a:off x="5408862" y="889343"/>
            <a:ext cx="4807609" cy="2440895"/>
            <a:chOff x="0" y="0"/>
            <a:chExt cx="4807607" cy="2440893"/>
          </a:xfrm>
        </p:grpSpPr>
        <p:sp>
          <p:nvSpPr>
            <p:cNvPr id="272" name="Inelasticity…"/>
            <p:cNvSpPr txBox="1"/>
            <p:nvPr/>
          </p:nvSpPr>
          <p:spPr>
            <a:xfrm>
              <a:off x="197952" y="560864"/>
              <a:ext cx="3943319" cy="18800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marL="383540" marR="40639" indent="-342900" defTabSz="914400">
                <a:buSzPct val="125000"/>
                <a:buChar char="•"/>
                <a:defRPr sz="2400">
                  <a:solidFill>
                    <a:srgbClr val="021EAA"/>
                  </a:solidFill>
                  <a:uFill>
                    <a:solidFill>
                      <a:srgbClr val="021EAA"/>
                    </a:solidFill>
                  </a:uFill>
                  <a:latin typeface="+mn-lt"/>
                  <a:ea typeface="+mn-ea"/>
                  <a:cs typeface="+mn-cs"/>
                  <a:sym typeface="Arial"/>
                </a:defRPr>
              </a:pPr>
              <a:r>
                <a:t>Inelasticity</a:t>
              </a:r>
            </a:p>
            <a:p>
              <a:pPr marL="383540" marR="40639" indent="-342900" defTabSz="914400">
                <a:buSzPct val="125000"/>
                <a:buChar char="•"/>
                <a:defRPr sz="2400">
                  <a:solidFill>
                    <a:srgbClr val="021EAA"/>
                  </a:solidFill>
                  <a:uFill>
                    <a:solidFill>
                      <a:srgbClr val="021EAA"/>
                    </a:solidFill>
                  </a:uFill>
                  <a:latin typeface="+mn-lt"/>
                  <a:ea typeface="+mn-ea"/>
                  <a:cs typeface="+mn-cs"/>
                  <a:sym typeface="Arial"/>
                </a:defRPr>
              </a:pPr>
              <a:r>
                <a:t>Fraction of electron’s energy lost in nucleon restframe </a:t>
              </a:r>
            </a:p>
            <a:p>
              <a:pPr marL="383540" marR="40639" indent="-342900" defTabSz="914400">
                <a:buSzPct val="125000"/>
                <a:buChar char="•"/>
                <a:defRPr sz="2400">
                  <a:solidFill>
                    <a:srgbClr val="021EAA"/>
                  </a:solidFill>
                  <a:uFill>
                    <a:solidFill>
                      <a:srgbClr val="021EAA"/>
                    </a:solidFill>
                  </a:uFill>
                  <a:latin typeface="+mn-lt"/>
                  <a:ea typeface="+mn-ea"/>
                  <a:cs typeface="+mn-cs"/>
                  <a:sym typeface="Arial"/>
                </a:defRPr>
              </a:pPr>
              <a:r>
                <a:t>0 &lt; y &lt; 1</a:t>
              </a:r>
            </a:p>
          </p:txBody>
        </p:sp>
        <p:sp>
          <p:nvSpPr>
            <p:cNvPr id="273" name="y:"/>
            <p:cNvSpPr txBox="1"/>
            <p:nvPr/>
          </p:nvSpPr>
          <p:spPr>
            <a:xfrm>
              <a:off x="0" y="0"/>
              <a:ext cx="4807608" cy="40715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marL="40639" marR="40639" defTabSz="914400">
                <a:defRPr b="1" sz="2600">
                  <a:solidFill>
                    <a:srgbClr val="FF2600"/>
                  </a:solidFill>
                  <a:uFill>
                    <a:solidFill>
                      <a:srgbClr val="FF2600"/>
                    </a:solidFill>
                  </a:uFill>
                  <a:latin typeface="+mn-lt"/>
                  <a:ea typeface="+mn-ea"/>
                  <a:cs typeface="+mn-cs"/>
                  <a:sym typeface="Arial"/>
                </a:defRPr>
              </a:lvl1pPr>
            </a:lstStyle>
            <a:p>
              <a:pPr/>
              <a:r>
                <a:t>y:</a:t>
              </a:r>
            </a:p>
          </p:txBody>
        </p:sp>
      </p:grpSp>
      <p:sp>
        <p:nvSpPr>
          <p:cNvPr id="275" name="DIS:…"/>
          <p:cNvSpPr txBox="1"/>
          <p:nvPr>
            <p:ph type="body" sz="half" idx="1"/>
          </p:nvPr>
        </p:nvSpPr>
        <p:spPr>
          <a:xfrm>
            <a:off x="5047639" y="859361"/>
            <a:ext cx="3987202" cy="3431858"/>
          </a:xfrm>
          <a:prstGeom prst="rect">
            <a:avLst/>
          </a:prstGeom>
        </p:spPr>
        <p:txBody>
          <a:bodyPr/>
          <a:lstStyle/>
          <a:p>
            <a:pPr>
              <a:defRPr b="1" sz="2400"/>
            </a:pPr>
            <a:r>
              <a:t>DIS:</a:t>
            </a:r>
          </a:p>
          <a:p>
            <a:pPr lvl="1" marL="468923" indent="-214923">
              <a:defRPr sz="2200"/>
            </a:pPr>
            <a:r>
              <a:t>As a probe, electron beams provide unmatched precision of the electromagnetic interaction </a:t>
            </a:r>
          </a:p>
          <a:p>
            <a:pPr lvl="1" marL="468923" indent="-214923">
              <a:defRPr sz="2200"/>
            </a:pPr>
            <a:r>
              <a:t>Direct, model independent, determination of kinematics of physics processes</a:t>
            </a:r>
          </a:p>
        </p:txBody>
      </p:sp>
      <p:grpSp>
        <p:nvGrpSpPr>
          <p:cNvPr id="280" name="Group"/>
          <p:cNvGrpSpPr/>
          <p:nvPr/>
        </p:nvGrpSpPr>
        <p:grpSpPr>
          <a:xfrm>
            <a:off x="5418463" y="889343"/>
            <a:ext cx="3818583" cy="2440895"/>
            <a:chOff x="0" y="0"/>
            <a:chExt cx="3818581" cy="2440893"/>
          </a:xfrm>
        </p:grpSpPr>
        <p:grpSp>
          <p:nvGrpSpPr>
            <p:cNvPr id="278" name="Group"/>
            <p:cNvGrpSpPr/>
            <p:nvPr/>
          </p:nvGrpSpPr>
          <p:grpSpPr>
            <a:xfrm>
              <a:off x="0" y="0"/>
              <a:ext cx="3818582" cy="1981672"/>
              <a:chOff x="0" y="0"/>
              <a:chExt cx="3818581" cy="1981671"/>
            </a:xfrm>
          </p:grpSpPr>
          <p:sp>
            <p:nvSpPr>
              <p:cNvPr id="276" name="s:"/>
              <p:cNvSpPr txBox="1"/>
              <p:nvPr/>
            </p:nvSpPr>
            <p:spPr>
              <a:xfrm>
                <a:off x="0" y="0"/>
                <a:ext cx="3818582" cy="33341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marL="40639" marR="40639" defTabSz="914400">
                  <a:defRPr b="1" sz="2600">
                    <a:solidFill>
                      <a:srgbClr val="FF2600"/>
                    </a:solidFill>
                    <a:uFill>
                      <a:solidFill>
                        <a:srgbClr val="FF2600"/>
                      </a:solidFill>
                    </a:uFill>
                    <a:latin typeface="+mn-lt"/>
                    <a:ea typeface="+mn-ea"/>
                    <a:cs typeface="+mn-cs"/>
                    <a:sym typeface="Arial"/>
                  </a:defRPr>
                </a:lvl1pPr>
              </a:lstStyle>
              <a:p>
                <a:pPr/>
                <a:r>
                  <a:t>s:</a:t>
                </a:r>
              </a:p>
            </p:txBody>
          </p:sp>
          <p:sp>
            <p:nvSpPr>
              <p:cNvPr id="277" name="square of center-of-mass energy of electron-hadron system"/>
              <p:cNvSpPr txBox="1"/>
              <p:nvPr/>
            </p:nvSpPr>
            <p:spPr>
              <a:xfrm>
                <a:off x="173183" y="487019"/>
                <a:ext cx="3132097" cy="149465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marL="383540" marR="40639" indent="-342900" defTabSz="914400">
                  <a:buSzPct val="125000"/>
                  <a:buChar char="•"/>
                  <a:defRPr sz="2400">
                    <a:solidFill>
                      <a:srgbClr val="021EAA"/>
                    </a:solidFill>
                    <a:uFill>
                      <a:solidFill>
                        <a:srgbClr val="021EAA"/>
                      </a:solidFill>
                    </a:uFill>
                    <a:latin typeface="+mn-lt"/>
                    <a:ea typeface="+mn-ea"/>
                    <a:cs typeface="+mn-cs"/>
                    <a:sym typeface="Arial"/>
                  </a:defRPr>
                </a:lvl1pPr>
              </a:lstStyle>
              <a:p>
                <a:pPr/>
                <a:r>
                  <a:t>square of center-of-mass energy of electron-hadron system</a:t>
                </a:r>
              </a:p>
            </p:txBody>
          </p:sp>
        </p:grpSp>
        <p:pic>
          <p:nvPicPr>
            <p:cNvPr id="279" name="Image" descr="Image"/>
            <p:cNvPicPr>
              <a:picLocks noChangeAspect="1"/>
            </p:cNvPicPr>
            <p:nvPr/>
          </p:nvPicPr>
          <p:blipFill>
            <a:blip r:embed="rId5">
              <a:extLst/>
            </a:blip>
            <a:stretch>
              <a:fillRect/>
            </a:stretch>
          </p:blipFill>
          <p:spPr>
            <a:xfrm>
              <a:off x="610004" y="2024503"/>
              <a:ext cx="2195514" cy="416391"/>
            </a:xfrm>
            <a:prstGeom prst="rect">
              <a:avLst/>
            </a:prstGeom>
            <a:ln w="12700" cap="flat">
              <a:noFill/>
              <a:round/>
            </a:ln>
            <a:effectLst/>
          </p:spPr>
        </p:pic>
      </p:grpSp>
      <p:grpSp>
        <p:nvGrpSpPr>
          <p:cNvPr id="286" name="Group"/>
          <p:cNvGrpSpPr/>
          <p:nvPr/>
        </p:nvGrpSpPr>
        <p:grpSpPr>
          <a:xfrm>
            <a:off x="635000" y="4914900"/>
            <a:ext cx="8013700" cy="1846722"/>
            <a:chOff x="0" y="0"/>
            <a:chExt cx="8013700" cy="1846721"/>
          </a:xfrm>
        </p:grpSpPr>
        <p:pic>
          <p:nvPicPr>
            <p:cNvPr id="281" name="image.pdf" descr="image.pdf"/>
            <p:cNvPicPr>
              <a:picLocks noChangeAspect="0"/>
            </p:cNvPicPr>
            <p:nvPr/>
          </p:nvPicPr>
          <p:blipFill>
            <a:blip r:embed="rId6">
              <a:extLst/>
            </a:blip>
            <a:stretch>
              <a:fillRect/>
            </a:stretch>
          </p:blipFill>
          <p:spPr>
            <a:xfrm>
              <a:off x="0" y="0"/>
              <a:ext cx="7505700" cy="1028700"/>
            </a:xfrm>
            <a:prstGeom prst="rect">
              <a:avLst/>
            </a:prstGeom>
            <a:ln w="12700" cap="flat">
              <a:noFill/>
              <a:round/>
            </a:ln>
            <a:effectLst/>
          </p:spPr>
        </p:pic>
        <p:sp>
          <p:nvSpPr>
            <p:cNvPr id="282" name="quark+anti-quark…"/>
            <p:cNvSpPr txBox="1"/>
            <p:nvPr/>
          </p:nvSpPr>
          <p:spPr>
            <a:xfrm>
              <a:off x="1739900" y="1217612"/>
              <a:ext cx="2834628" cy="6275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marL="40639" marR="40639" defTabSz="914400">
                <a:buClr>
                  <a:srgbClr val="008F00"/>
                </a:buClr>
                <a:buFont typeface="Arial"/>
                <a:defRPr b="1" sz="1800">
                  <a:solidFill>
                    <a:srgbClr val="FF2600"/>
                  </a:solidFill>
                  <a:uFill>
                    <a:solidFill>
                      <a:srgbClr val="008F00"/>
                    </a:solidFill>
                  </a:uFill>
                  <a:latin typeface="+mn-lt"/>
                  <a:ea typeface="+mn-ea"/>
                  <a:cs typeface="+mn-cs"/>
                  <a:sym typeface="Arial"/>
                </a:defRPr>
              </a:pPr>
              <a:r>
                <a:t>quark+anti-quark</a:t>
              </a:r>
            </a:p>
            <a:p>
              <a:pPr marL="40639" marR="40639" defTabSz="914400">
                <a:buClr>
                  <a:srgbClr val="008F00"/>
                </a:buClr>
                <a:buFont typeface="Arial"/>
                <a:defRPr b="1" sz="1800">
                  <a:solidFill>
                    <a:srgbClr val="008F00"/>
                  </a:solidFill>
                  <a:uFill>
                    <a:solidFill>
                      <a:srgbClr val="008F00"/>
                    </a:solidFill>
                  </a:uFill>
                  <a:latin typeface="+mn-lt"/>
                  <a:ea typeface="+mn-ea"/>
                  <a:cs typeface="+mn-cs"/>
                  <a:sym typeface="Arial"/>
                </a:defRPr>
              </a:pPr>
              <a:r>
                <a:t>momentum distributions</a:t>
              </a:r>
            </a:p>
          </p:txBody>
        </p:sp>
        <p:sp>
          <p:nvSpPr>
            <p:cNvPr id="283" name="gluon momentum distribution"/>
            <p:cNvSpPr txBox="1"/>
            <p:nvPr/>
          </p:nvSpPr>
          <p:spPr>
            <a:xfrm>
              <a:off x="5715000" y="1219200"/>
              <a:ext cx="2298700" cy="6275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marL="40639" marR="40639" defTabSz="914400">
                <a:buClr>
                  <a:srgbClr val="008F00"/>
                </a:buClr>
                <a:buFont typeface="Arial"/>
                <a:defRPr sz="2400">
                  <a:uFill>
                    <a:solidFill>
                      <a:srgbClr val="000000"/>
                    </a:solidFill>
                  </a:uFill>
                  <a:latin typeface="Times New Roman"/>
                  <a:ea typeface="Times New Roman"/>
                  <a:cs typeface="Times New Roman"/>
                  <a:sym typeface="Times New Roman"/>
                </a:defRPr>
              </a:pPr>
              <a:r>
                <a:rPr b="1" sz="1800">
                  <a:solidFill>
                    <a:srgbClr val="FF2600"/>
                  </a:solidFill>
                  <a:uFill>
                    <a:solidFill>
                      <a:srgbClr val="008F00"/>
                    </a:solidFill>
                  </a:uFill>
                  <a:latin typeface="+mn-lt"/>
                  <a:ea typeface="+mn-ea"/>
                  <a:cs typeface="+mn-cs"/>
                  <a:sym typeface="Arial"/>
                </a:rPr>
                <a:t>gluon</a:t>
              </a:r>
              <a:r>
                <a:rPr b="1" sz="1800">
                  <a:solidFill>
                    <a:srgbClr val="008F00"/>
                  </a:solidFill>
                  <a:uFill>
                    <a:solidFill>
                      <a:srgbClr val="008F00"/>
                    </a:solidFill>
                  </a:uFill>
                  <a:latin typeface="+mn-lt"/>
                  <a:ea typeface="+mn-ea"/>
                  <a:cs typeface="+mn-cs"/>
                  <a:sym typeface="Arial"/>
                </a:rPr>
                <a:t> momentum distribution</a:t>
              </a:r>
            </a:p>
          </p:txBody>
        </p:sp>
        <p:sp>
          <p:nvSpPr>
            <p:cNvPr id="284" name="Line"/>
            <p:cNvSpPr/>
            <p:nvPr/>
          </p:nvSpPr>
          <p:spPr>
            <a:xfrm flipV="1">
              <a:off x="4051300" y="889000"/>
              <a:ext cx="635000" cy="546101"/>
            </a:xfrm>
            <a:prstGeom prst="line">
              <a:avLst/>
            </a:prstGeom>
            <a:noFill/>
            <a:ln w="25400" cap="flat">
              <a:solidFill>
                <a:srgbClr val="008800"/>
              </a:solidFill>
              <a:prstDash val="solid"/>
              <a:round/>
              <a:headEnd type="stealth" w="med" len="med"/>
              <a:tailEnd type="stealth" w="med" len="med"/>
            </a:ln>
            <a:effectLst/>
          </p:spPr>
          <p:txBody>
            <a:bodyPr wrap="square" lIns="0" tIns="0" rIns="0" bIns="0" numCol="1" anchor="t">
              <a:noAutofit/>
            </a:bodyPr>
            <a:lstStyle/>
            <a:p>
              <a:pPr/>
            </a:p>
          </p:txBody>
        </p:sp>
        <p:sp>
          <p:nvSpPr>
            <p:cNvPr id="285" name="Line"/>
            <p:cNvSpPr/>
            <p:nvPr/>
          </p:nvSpPr>
          <p:spPr>
            <a:xfrm flipH="1" flipV="1">
              <a:off x="6565900" y="825500"/>
              <a:ext cx="228601" cy="342900"/>
            </a:xfrm>
            <a:prstGeom prst="line">
              <a:avLst/>
            </a:prstGeom>
            <a:noFill/>
            <a:ln w="25400" cap="flat">
              <a:solidFill>
                <a:srgbClr val="008800"/>
              </a:solidFill>
              <a:prstDash val="solid"/>
              <a:round/>
              <a:headEnd type="stealth" w="med" len="med"/>
              <a:tailEnd type="stealth" w="med" len="med"/>
            </a:ln>
            <a:effectLst/>
          </p:spPr>
          <p:txBody>
            <a:bodyPr wrap="square" lIns="0" tIns="0" rIns="0" bIns="0" numCol="1" anchor="t">
              <a:noAutofit/>
            </a:bodyPr>
            <a:lstStyle/>
            <a:p>
              <a:pP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0" presetID="1" grpId="1" fill="hold">
                                  <p:stCondLst>
                                    <p:cond delay="0"/>
                                  </p:stCondLst>
                                  <p:iterate type="el" backwards="0">
                                    <p:tmAbs val="0"/>
                                  </p:iterate>
                                  <p:childTnLst>
                                    <p:set>
                                      <p:cBhvr>
                                        <p:cTn id="6" fill="hold">
                                          <p:stCondLst>
                                            <p:cond delay="0"/>
                                          </p:stCondLst>
                                        </p:cTn>
                                        <p:tgtEl>
                                          <p:spTgt spid="275"/>
                                        </p:tgtEl>
                                        <p:attrNameLst>
                                          <p:attrName>style.visibility</p:attrName>
                                        </p:attrNameLst>
                                      </p:cBhvr>
                                      <p:to>
                                        <p:strVal val="hidden"/>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280"/>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0"/>
                                  </p:stCondLst>
                                  <p:iterate type="el" backwards="0">
                                    <p:tmAbs val="0"/>
                                  </p:iterate>
                                  <p:childTnLst>
                                    <p:set>
                                      <p:cBhvr>
                                        <p:cTn id="12" fill="hold"/>
                                        <p:tgtEl>
                                          <p:spTgt spid="26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4" fill="hold">
                                  <p:stCondLst>
                                    <p:cond delay="0"/>
                                  </p:stCondLst>
                                  <p:iterate type="el" backwards="0">
                                    <p:tmAbs val="0"/>
                                  </p:iterate>
                                  <p:childTnLst>
                                    <p:set>
                                      <p:cBhvr>
                                        <p:cTn id="16" fill="hold"/>
                                        <p:tgtEl>
                                          <p:spTgt spid="262"/>
                                        </p:tgtEl>
                                        <p:attrNameLst>
                                          <p:attrName>style.visibility</p:attrName>
                                        </p:attrNameLst>
                                      </p:cBhvr>
                                      <p:to>
                                        <p:strVal val="visible"/>
                                      </p:to>
                                    </p:set>
                                  </p:childTnLst>
                                </p:cTn>
                              </p:par>
                            </p:childTnLst>
                          </p:cTn>
                        </p:par>
                        <p:par>
                          <p:cTn id="17" fill="hold">
                            <p:stCondLst>
                              <p:cond delay="0"/>
                            </p:stCondLst>
                            <p:childTnLst>
                              <p:par>
                                <p:cTn id="18" presetClass="entr" nodeType="afterEffect" presetSubtype="0" presetID="1" grpId="5" fill="hold">
                                  <p:stCondLst>
                                    <p:cond delay="0"/>
                                  </p:stCondLst>
                                  <p:iterate type="el" backwards="0">
                                    <p:tmAbs val="0"/>
                                  </p:iterate>
                                  <p:childTnLst>
                                    <p:set>
                                      <p:cBhvr>
                                        <p:cTn id="19" fill="hold"/>
                                        <p:tgtEl>
                                          <p:spTgt spid="268"/>
                                        </p:tgtEl>
                                        <p:attrNameLst>
                                          <p:attrName>style.visibility</p:attrName>
                                        </p:attrNameLst>
                                      </p:cBhvr>
                                      <p:to>
                                        <p:strVal val="visible"/>
                                      </p:to>
                                    </p:set>
                                  </p:childTnLst>
                                </p:cTn>
                              </p:par>
                            </p:childTnLst>
                          </p:cTn>
                        </p:par>
                        <p:par>
                          <p:cTn id="20" fill="hold">
                            <p:stCondLst>
                              <p:cond delay="0"/>
                            </p:stCondLst>
                            <p:childTnLst>
                              <p:par>
                                <p:cTn id="21" presetClass="exit" nodeType="afterEffect" presetSubtype="0" presetID="1" grpId="6" fill="hold">
                                  <p:stCondLst>
                                    <p:cond delay="0"/>
                                  </p:stCondLst>
                                  <p:iterate type="el" backwards="0">
                                    <p:tmAbs val="0"/>
                                  </p:iterate>
                                  <p:childTnLst>
                                    <p:set>
                                      <p:cBhvr>
                                        <p:cTn id="22" fill="hold">
                                          <p:stCondLst>
                                            <p:cond delay="0"/>
                                          </p:stCondLst>
                                        </p:cTn>
                                        <p:tgtEl>
                                          <p:spTgt spid="28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Class="exit" nodeType="clickEffect" presetSubtype="0" presetID="1" grpId="7" fill="hold">
                                  <p:stCondLst>
                                    <p:cond delay="0"/>
                                  </p:stCondLst>
                                  <p:iterate type="el" backwards="0">
                                    <p:tmAbs val="0"/>
                                  </p:iterate>
                                  <p:childTnLst>
                                    <p:set>
                                      <p:cBhvr>
                                        <p:cTn id="26" fill="hold">
                                          <p:stCondLst>
                                            <p:cond delay="0"/>
                                          </p:stCondLst>
                                        </p:cTn>
                                        <p:tgtEl>
                                          <p:spTgt spid="268"/>
                                        </p:tgtEl>
                                        <p:attrNameLst>
                                          <p:attrName>style.visibility</p:attrName>
                                        </p:attrNameLst>
                                      </p:cBhvr>
                                      <p:to>
                                        <p:strVal val="hidden"/>
                                      </p:to>
                                    </p:set>
                                  </p:childTnLst>
                                </p:cTn>
                              </p:par>
                            </p:childTnLst>
                          </p:cTn>
                        </p:par>
                        <p:par>
                          <p:cTn id="27" fill="hold">
                            <p:stCondLst>
                              <p:cond delay="0"/>
                            </p:stCondLst>
                            <p:childTnLst>
                              <p:par>
                                <p:cTn id="28" presetClass="entr" nodeType="afterEffect" presetSubtype="0" presetID="1" grpId="8" fill="hold">
                                  <p:stCondLst>
                                    <p:cond delay="0"/>
                                  </p:stCondLst>
                                  <p:iterate type="el" backwards="0">
                                    <p:tmAbs val="0"/>
                                  </p:iterate>
                                  <p:childTnLst>
                                    <p:set>
                                      <p:cBhvr>
                                        <p:cTn id="29" fill="hold"/>
                                        <p:tgtEl>
                                          <p:spTgt spid="263"/>
                                        </p:tgtEl>
                                        <p:attrNameLst>
                                          <p:attrName>style.visibility</p:attrName>
                                        </p:attrNameLst>
                                      </p:cBhvr>
                                      <p:to>
                                        <p:strVal val="visible"/>
                                      </p:to>
                                    </p:set>
                                  </p:childTnLst>
                                </p:cTn>
                              </p:par>
                            </p:childTnLst>
                          </p:cTn>
                        </p:par>
                        <p:par>
                          <p:cTn id="30" fill="hold">
                            <p:stCondLst>
                              <p:cond delay="0"/>
                            </p:stCondLst>
                            <p:childTnLst>
                              <p:par>
                                <p:cTn id="31" presetClass="entr" nodeType="afterEffect" presetSubtype="0" presetID="1" grpId="9" fill="hold">
                                  <p:stCondLst>
                                    <p:cond delay="0"/>
                                  </p:stCondLst>
                                  <p:iterate type="el" backwards="0">
                                    <p:tmAbs val="0"/>
                                  </p:iterate>
                                  <p:childTnLst>
                                    <p:set>
                                      <p:cBhvr>
                                        <p:cTn id="32" fill="hold"/>
                                        <p:tgtEl>
                                          <p:spTgt spid="27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Class="exit" nodeType="clickEffect" presetSubtype="0" presetID="1" grpId="10" fill="hold">
                                  <p:stCondLst>
                                    <p:cond delay="0"/>
                                  </p:stCondLst>
                                  <p:iterate type="el" backwards="0">
                                    <p:tmAbs val="0"/>
                                  </p:iterate>
                                  <p:childTnLst>
                                    <p:set>
                                      <p:cBhvr>
                                        <p:cTn id="36" fill="hold">
                                          <p:stCondLst>
                                            <p:cond delay="0"/>
                                          </p:stCondLst>
                                        </p:cTn>
                                        <p:tgtEl>
                                          <p:spTgt spid="271"/>
                                        </p:tgtEl>
                                        <p:attrNameLst>
                                          <p:attrName>style.visibility</p:attrName>
                                        </p:attrNameLst>
                                      </p:cBhvr>
                                      <p:to>
                                        <p:strVal val="hidden"/>
                                      </p:to>
                                    </p:set>
                                  </p:childTnLst>
                                </p:cTn>
                              </p:par>
                            </p:childTnLst>
                          </p:cTn>
                        </p:par>
                        <p:par>
                          <p:cTn id="37" fill="hold">
                            <p:stCondLst>
                              <p:cond delay="0"/>
                            </p:stCondLst>
                            <p:childTnLst>
                              <p:par>
                                <p:cTn id="38" presetClass="entr" nodeType="afterEffect" presetSubtype="0" presetID="1" grpId="11" fill="hold">
                                  <p:stCondLst>
                                    <p:cond delay="0"/>
                                  </p:stCondLst>
                                  <p:iterate type="el" backwards="0">
                                    <p:tmAbs val="0"/>
                                  </p:iterate>
                                  <p:childTnLst>
                                    <p:set>
                                      <p:cBhvr>
                                        <p:cTn id="39" fill="hold"/>
                                        <p:tgtEl>
                                          <p:spTgt spid="264"/>
                                        </p:tgtEl>
                                        <p:attrNameLst>
                                          <p:attrName>style.visibility</p:attrName>
                                        </p:attrNameLst>
                                      </p:cBhvr>
                                      <p:to>
                                        <p:strVal val="visible"/>
                                      </p:to>
                                    </p:set>
                                  </p:childTnLst>
                                </p:cTn>
                              </p:par>
                            </p:childTnLst>
                          </p:cTn>
                        </p:par>
                        <p:par>
                          <p:cTn id="40" fill="hold">
                            <p:stCondLst>
                              <p:cond delay="0"/>
                            </p:stCondLst>
                            <p:childTnLst>
                              <p:par>
                                <p:cTn id="41" presetClass="entr" nodeType="afterEffect" presetSubtype="0" presetID="1" grpId="12" fill="hold">
                                  <p:stCondLst>
                                    <p:cond delay="0"/>
                                  </p:stCondLst>
                                  <p:iterate type="el" backwards="0">
                                    <p:tmAbs val="0"/>
                                  </p:iterate>
                                  <p:childTnLst>
                                    <p:set>
                                      <p:cBhvr>
                                        <p:cTn id="42" fill="hold"/>
                                        <p:tgtEl>
                                          <p:spTgt spid="27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Class="exit" nodeType="clickEffect" presetSubtype="0" presetID="1" grpId="13" fill="hold">
                                  <p:stCondLst>
                                    <p:cond delay="0"/>
                                  </p:stCondLst>
                                  <p:iterate type="el" backwards="0">
                                    <p:tmAbs val="0"/>
                                  </p:iterate>
                                  <p:childTnLst>
                                    <p:set>
                                      <p:cBhvr>
                                        <p:cTn id="46" fill="hold">
                                          <p:stCondLst>
                                            <p:cond delay="0"/>
                                          </p:stCondLst>
                                        </p:cTn>
                                        <p:tgtEl>
                                          <p:spTgt spid="274"/>
                                        </p:tgtEl>
                                        <p:attrNameLst>
                                          <p:attrName>style.visibility</p:attrName>
                                        </p:attrNameLst>
                                      </p:cBhvr>
                                      <p:to>
                                        <p:strVal val="hidden"/>
                                      </p:to>
                                    </p:set>
                                  </p:childTnLst>
                                </p:cTn>
                              </p:par>
                            </p:childTnLst>
                          </p:cTn>
                        </p:par>
                        <p:par>
                          <p:cTn id="47" fill="hold">
                            <p:stCondLst>
                              <p:cond delay="0"/>
                            </p:stCondLst>
                            <p:childTnLst>
                              <p:par>
                                <p:cTn id="48" presetClass="entr" nodeType="afterEffect" presetSubtype="0" presetID="1" grpId="14" fill="hold">
                                  <p:stCondLst>
                                    <p:cond delay="0"/>
                                  </p:stCondLst>
                                  <p:iterate type="el" backwards="0">
                                    <p:tmAbs val="0"/>
                                  </p:iterate>
                                  <p:childTnLst>
                                    <p:set>
                                      <p:cBhvr>
                                        <p:cTn id="49" fill="hold"/>
                                        <p:tgtEl>
                                          <p:spTgt spid="265"/>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Class="exit" nodeType="clickEffect" presetSubtype="0" presetID="1" grpId="15" fill="hold">
                                  <p:stCondLst>
                                    <p:cond delay="0"/>
                                  </p:stCondLst>
                                  <p:iterate type="el" backwards="0">
                                    <p:tmAbs val="0"/>
                                  </p:iterate>
                                  <p:childTnLst>
                                    <p:set>
                                      <p:cBhvr>
                                        <p:cTn id="53" fill="hold">
                                          <p:stCondLst>
                                            <p:cond delay="0"/>
                                          </p:stCondLst>
                                        </p:cTn>
                                        <p:tgtEl>
                                          <p:spTgt spid="261"/>
                                        </p:tgtEl>
                                        <p:attrNameLst>
                                          <p:attrName>style.visibility</p:attrName>
                                        </p:attrNameLst>
                                      </p:cBhvr>
                                      <p:to>
                                        <p:strVal val="hidden"/>
                                      </p:to>
                                    </p:set>
                                  </p:childTnLst>
                                </p:cTn>
                              </p:par>
                            </p:childTnLst>
                          </p:cTn>
                        </p:par>
                        <p:par>
                          <p:cTn id="54" fill="hold">
                            <p:stCondLst>
                              <p:cond delay="0"/>
                            </p:stCondLst>
                            <p:childTnLst>
                              <p:par>
                                <p:cTn id="55" presetClass="exit" nodeType="afterEffect" presetSubtype="0" presetID="1" grpId="16" fill="hold">
                                  <p:stCondLst>
                                    <p:cond delay="0"/>
                                  </p:stCondLst>
                                  <p:iterate type="el" backwards="0">
                                    <p:tmAbs val="0"/>
                                  </p:iterate>
                                  <p:childTnLst>
                                    <p:set>
                                      <p:cBhvr>
                                        <p:cTn id="56" fill="hold">
                                          <p:stCondLst>
                                            <p:cond delay="0"/>
                                          </p:stCondLst>
                                        </p:cTn>
                                        <p:tgtEl>
                                          <p:spTgt spid="262"/>
                                        </p:tgtEl>
                                        <p:attrNameLst>
                                          <p:attrName>style.visibility</p:attrName>
                                        </p:attrNameLst>
                                      </p:cBhvr>
                                      <p:to>
                                        <p:strVal val="hidden"/>
                                      </p:to>
                                    </p:set>
                                  </p:childTnLst>
                                </p:cTn>
                              </p:par>
                            </p:childTnLst>
                          </p:cTn>
                        </p:par>
                        <p:par>
                          <p:cTn id="57" fill="hold">
                            <p:stCondLst>
                              <p:cond delay="0"/>
                            </p:stCondLst>
                            <p:childTnLst>
                              <p:par>
                                <p:cTn id="58" presetClass="exit" nodeType="afterEffect" presetSubtype="0" presetID="1" grpId="17" fill="hold">
                                  <p:stCondLst>
                                    <p:cond delay="0"/>
                                  </p:stCondLst>
                                  <p:iterate type="el" backwards="0">
                                    <p:tmAbs val="0"/>
                                  </p:iterate>
                                  <p:childTnLst>
                                    <p:set>
                                      <p:cBhvr>
                                        <p:cTn id="59" fill="hold">
                                          <p:stCondLst>
                                            <p:cond delay="0"/>
                                          </p:stCondLst>
                                        </p:cTn>
                                        <p:tgtEl>
                                          <p:spTgt spid="263"/>
                                        </p:tgtEl>
                                        <p:attrNameLst>
                                          <p:attrName>style.visibility</p:attrName>
                                        </p:attrNameLst>
                                      </p:cBhvr>
                                      <p:to>
                                        <p:strVal val="hidden"/>
                                      </p:to>
                                    </p:set>
                                  </p:childTnLst>
                                </p:cTn>
                              </p:par>
                            </p:childTnLst>
                          </p:cTn>
                        </p:par>
                        <p:par>
                          <p:cTn id="60" fill="hold">
                            <p:stCondLst>
                              <p:cond delay="0"/>
                            </p:stCondLst>
                            <p:childTnLst>
                              <p:par>
                                <p:cTn id="61" presetClass="exit" nodeType="afterEffect" presetSubtype="0" presetID="1" grpId="18" fill="hold">
                                  <p:stCondLst>
                                    <p:cond delay="0"/>
                                  </p:stCondLst>
                                  <p:iterate type="el" backwards="0">
                                    <p:tmAbs val="0"/>
                                  </p:iterate>
                                  <p:childTnLst>
                                    <p:set>
                                      <p:cBhvr>
                                        <p:cTn id="62" fill="hold">
                                          <p:stCondLst>
                                            <p:cond delay="0"/>
                                          </p:stCondLst>
                                        </p:cTn>
                                        <p:tgtEl>
                                          <p:spTgt spid="264"/>
                                        </p:tgtEl>
                                        <p:attrNameLst>
                                          <p:attrName>style.visibility</p:attrName>
                                        </p:attrNameLst>
                                      </p:cBhvr>
                                      <p:to>
                                        <p:strVal val="hidden"/>
                                      </p:to>
                                    </p:set>
                                  </p:childTnLst>
                                </p:cTn>
                              </p:par>
                            </p:childTnLst>
                          </p:cTn>
                        </p:par>
                        <p:par>
                          <p:cTn id="63" fill="hold">
                            <p:stCondLst>
                              <p:cond delay="0"/>
                            </p:stCondLst>
                            <p:childTnLst>
                              <p:par>
                                <p:cTn id="64" presetClass="path" nodeType="afterEffect" presetSubtype="0" presetID="-1" grpId="19" accel="50000" decel="50000" fill="hold">
                                  <p:stCondLst>
                                    <p:cond delay="0"/>
                                  </p:stCondLst>
                                  <p:childTnLst>
                                    <p:animMotion path="M 0.000000 0.000000 L 0.005236 -0.592593" origin="layout" pathEditMode="relative">
                                      <p:cBhvr>
                                        <p:cTn id="65" dur="1000" fill="hold"/>
                                        <p:tgtEl>
                                          <p:spTgt spid="265"/>
                                        </p:tgtEl>
                                        <p:attrNameLst>
                                          <p:attrName>ppt_x</p:attrName>
                                          <p:attrName>ppt_y</p:attrName>
                                        </p:attrNameLst>
                                      </p:cBhvr>
                                    </p:animMotion>
                                  </p:childTnLst>
                                </p:cTn>
                              </p:par>
                            </p:childTnLst>
                          </p:cTn>
                        </p:par>
                        <p:par>
                          <p:cTn id="66" fill="hold">
                            <p:stCondLst>
                              <p:cond delay="1000"/>
                            </p:stCondLst>
                            <p:childTnLst>
                              <p:par>
                                <p:cTn id="67" presetClass="entr" nodeType="afterEffect" presetSubtype="0" presetID="1" grpId="20" fill="hold">
                                  <p:stCondLst>
                                    <p:cond delay="0"/>
                                  </p:stCondLst>
                                  <p:iterate type="el" backwards="0">
                                    <p:tmAbs val="0"/>
                                  </p:iterate>
                                  <p:childTnLst>
                                    <p:set>
                                      <p:cBhvr>
                                        <p:cTn id="68" fill="hold"/>
                                        <p:tgtEl>
                                          <p:spTgt spid="28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2" grpId="16"/>
      <p:bldP build="whole" bldLvl="1" animBg="1" rev="0" advAuto="0" spid="264" grpId="18"/>
      <p:bldP build="whole" bldLvl="1" animBg="1" rev="0" advAuto="0" spid="271" grpId="9"/>
      <p:bldP build="whole" bldLvl="1" animBg="1" rev="0" advAuto="0" spid="271" grpId="10"/>
      <p:bldP build="whole" bldLvl="1" animBg="1" rev="0" advAuto="0" spid="286" grpId="20"/>
      <p:bldP build="whole" bldLvl="1" animBg="1" rev="0" advAuto="0" spid="264" grpId="11"/>
      <p:bldP build="whole" bldLvl="1" animBg="1" rev="0" advAuto="0" spid="268" grpId="5"/>
      <p:bldP build="whole" bldLvl="1" animBg="1" rev="0" advAuto="0" spid="262" grpId="4"/>
      <p:bldP build="whole" bldLvl="1" animBg="1" rev="0" advAuto="0" spid="268" grpId="7"/>
      <p:bldP build="whole" bldLvl="1" animBg="1" rev="0" advAuto="0" spid="263" grpId="8"/>
      <p:bldP build="whole" bldLvl="1" animBg="1" rev="0" advAuto="0" spid="280" grpId="6"/>
      <p:bldP build="whole" bldLvl="1" animBg="1" rev="0" advAuto="0" spid="275" grpId="1"/>
      <p:bldP build="whole" bldLvl="1" animBg="1" rev="0" advAuto="0" spid="280" grpId="2"/>
      <p:bldP build="whole" bldLvl="1" animBg="1" rev="0" advAuto="0" spid="274" grpId="12"/>
      <p:bldP build="whole" bldLvl="1" animBg="1" rev="0" advAuto="0" spid="274" grpId="13"/>
      <p:bldP build="whole" bldLvl="1" animBg="1" rev="0" advAuto="0" spid="261" grpId="15"/>
      <p:bldP build="whole" bldLvl="1" animBg="1" rev="0" advAuto="0" spid="263" grpId="17"/>
      <p:bldP build="whole" bldLvl="1" animBg="1" rev="0" advAuto="0" spid="261" grpId="3"/>
      <p:bldP build="whole" bldLvl="1" animBg="1" rev="0" advAuto="0" spid="265" grpId="14"/>
    </p:bldLst>
  </p:timing>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D2A9"/>
        </a:solidFill>
        <a:ln w="12700" cap="flat">
          <a:solidFill>
            <a:srgbClr val="000000"/>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40639" marR="40639"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
              <a:solidFill>
                <a:srgbClr val="000000"/>
              </a:solidFill>
            </a:uFill>
            <a:latin typeface="Times New Roman"/>
            <a:ea typeface="Times New Roman"/>
            <a:cs typeface="Times New Roman"/>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000000"/>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D2A9"/>
        </a:solidFill>
        <a:ln w="12700" cap="flat">
          <a:solidFill>
            <a:srgbClr val="000000"/>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40639" marR="40639"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
              <a:solidFill>
                <a:srgbClr val="000000"/>
              </a:solidFill>
            </a:uFill>
            <a:latin typeface="Times New Roman"/>
            <a:ea typeface="Times New Roman"/>
            <a:cs typeface="Times New Roman"/>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000000"/>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