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media/image1.jpeg" ContentType="image/jpeg"/>
  <Override PartName="/ppt/media/image2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3.jpeg" ContentType="image/jpe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228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685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1143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1600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F1F3"/>
          </a:solidFill>
        </a:fill>
      </a:tcStyle>
    </a:band2H>
    <a:firstCol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D51ADE6A-740E-44AE-83CC-AE7238B6C88D}" styleName="">
    <a:tblBg/>
    <a:wholeTbl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F1F3"/>
          </a:solidFill>
        </a:fill>
      </a:tcStyle>
    </a:band2H>
    <a:firstCol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4A9BC294-FFE2-49D5-8D69-9E1BD2C41BD5}" styleName="">
    <a:tblBg/>
    <a:wholeTbl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F1F3"/>
          </a:solidFill>
        </a:fill>
      </a:tcStyle>
    </a:band2H>
    <a:firstCol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1" name="Shape 14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600">
        <a:latin typeface="Lucida Grande"/>
        <a:ea typeface="Lucida Grande"/>
        <a:cs typeface="Lucida Grande"/>
        <a:sym typeface="Lucida Grande"/>
      </a:defRPr>
    </a:lvl1pPr>
    <a:lvl2pPr indent="228600" defTabSz="457200" latinLnBrk="0">
      <a:defRPr sz="1600">
        <a:latin typeface="Lucida Grande"/>
        <a:ea typeface="Lucida Grande"/>
        <a:cs typeface="Lucida Grande"/>
        <a:sym typeface="Lucida Grande"/>
      </a:defRPr>
    </a:lvl2pPr>
    <a:lvl3pPr indent="457200" defTabSz="457200" latinLnBrk="0">
      <a:defRPr sz="1600">
        <a:latin typeface="Lucida Grande"/>
        <a:ea typeface="Lucida Grande"/>
        <a:cs typeface="Lucida Grande"/>
        <a:sym typeface="Lucida Grande"/>
      </a:defRPr>
    </a:lvl3pPr>
    <a:lvl4pPr indent="685800" defTabSz="457200" latinLnBrk="0">
      <a:defRPr sz="1600">
        <a:latin typeface="Lucida Grande"/>
        <a:ea typeface="Lucida Grande"/>
        <a:cs typeface="Lucida Grande"/>
        <a:sym typeface="Lucida Grande"/>
      </a:defRPr>
    </a:lvl4pPr>
    <a:lvl5pPr indent="914400" defTabSz="457200" latinLnBrk="0">
      <a:defRPr sz="1600">
        <a:latin typeface="Lucida Grande"/>
        <a:ea typeface="Lucida Grande"/>
        <a:cs typeface="Lucida Grande"/>
        <a:sym typeface="Lucida Grande"/>
      </a:defRPr>
    </a:lvl5pPr>
    <a:lvl6pPr indent="1143000" defTabSz="457200" latinLnBrk="0">
      <a:defRPr sz="1600">
        <a:latin typeface="Lucida Grande"/>
        <a:ea typeface="Lucida Grande"/>
        <a:cs typeface="Lucida Grande"/>
        <a:sym typeface="Lucida Grande"/>
      </a:defRPr>
    </a:lvl6pPr>
    <a:lvl7pPr indent="1371600" defTabSz="457200" latinLnBrk="0">
      <a:defRPr sz="1600">
        <a:latin typeface="Lucida Grande"/>
        <a:ea typeface="Lucida Grande"/>
        <a:cs typeface="Lucida Grande"/>
        <a:sym typeface="Lucida Grande"/>
      </a:defRPr>
    </a:lvl7pPr>
    <a:lvl8pPr indent="1600200" defTabSz="457200" latinLnBrk="0">
      <a:defRPr sz="1600">
        <a:latin typeface="Lucida Grande"/>
        <a:ea typeface="Lucida Grande"/>
        <a:cs typeface="Lucida Grande"/>
        <a:sym typeface="Lucida Grande"/>
      </a:defRPr>
    </a:lvl8pPr>
    <a:lvl9pPr indent="1828800" defTabSz="457200" latinLnBrk="0">
      <a:defRPr sz="16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33.xml"/><Relationship Id="rId2" Type="http://schemas.openxmlformats.org/officeDocument/2006/relationships/notesMaster" Target="../notesMasters/notesMaster1.xml"/></Relationships>
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34.xml"/><Relationship Id="rId2" Type="http://schemas.openxmlformats.org/officeDocument/2006/relationships/notesMaster" Target="../notesMasters/notesMaster1.xml"/></Relationships>
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38.xml"/><Relationship Id="rId2" Type="http://schemas.openxmlformats.org/officeDocument/2006/relationships/notesMaster" Target="../notesMasters/notesMaster1.xml"/></Relationships>
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40.xml"/><Relationship Id="rId2" Type="http://schemas.openxmlformats.org/officeDocument/2006/relationships/notesMaster" Target="../notesMasters/notesMaster1.xml"/></Relationships>
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41.xml"/><Relationship Id="rId2" Type="http://schemas.openxmlformats.org/officeDocument/2006/relationships/notesMaster" Target="../notesMasters/notesMaster1.xml"/></Relationships>
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45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</Relationships>
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</Relationships>
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</Relationships>
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31.xml"/><Relationship Id="rId2" Type="http://schemas.openxmlformats.org/officeDocument/2006/relationships/notesMaster" Target="../notesMasters/notesMaster1.xml"/></Relationships>
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32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9" name="Shape 17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Mention: not even sign of L is constraint</a:t>
            </a:r>
          </a:p>
          <a:p>
            <a:pPr/>
          </a:p>
          <a:p>
            <a:pPr/>
            <a:r>
              <a:t>polarized</a:t>
            </a:r>
          </a:p>
          <a:p>
            <a:pPr/>
            <a:r>
              <a:t>gluon Δg(x,Q2) and quark Δq(x,Q2) distribution</a:t>
            </a:r>
          </a:p>
          <a:p>
            <a:pPr/>
          </a:p>
          <a:p>
            <a:pPr/>
            <a:r>
              <a:t>Figure 2-5 shows the running integral</a:t>
            </a:r>
          </a:p>
          <a:p>
            <a:pPr/>
            <a:r>
              <a:t>!"!ΔΣ(!, !!) !!!"#, which represents the contribution of all quark flavors to the spin of the proton</a:t>
            </a:r>
          </a:p>
          <a:p>
            <a:pPr/>
          </a:p>
          <a:p>
            <a:pPr/>
            <a:r>
              <a:t>experimental access to the ∆f in lepton- scattering is obtained through the spin-dependent structure function g1(x,Q2), which ap- pears in the polarization difference of cross sections when the lepton and the nucleon collide with their spins anti-aligned or aligned: 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Shape 55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57" name="Shape 55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Dipole cross-section is closer to the unitarity limit than the proton - it is “blacker”. The elastic scattering probability  of a qq̅  dipole is maximal in the “black” limit</a:t>
            </a:r>
          </a:p>
          <a:p>
            <a:pPr/>
          </a:p>
          <a:p>
            <a:pPr/>
            <a:r>
              <a:t>The qq̅g component is suppressed for nuclei compared to the proton. </a:t>
            </a:r>
          </a:p>
          <a:p>
            <a:pPr/>
            <a:r>
              <a:t>This is due to the fact that in a nucleus the scattering amplitude</a:t>
            </a:r>
          </a:p>
          <a:p>
            <a:pPr/>
            <a:r>
              <a:t>is closer to the unitarity limit when the qq̅g  component vanishes</a:t>
            </a:r>
          </a:p>
          <a:p>
            <a:pPr/>
          </a:p>
          <a:p>
            <a:pPr/>
            <a:r>
              <a:t> different b -dependences from each other and from the inclusive</a:t>
            </a:r>
          </a:p>
          <a:p>
            <a:pPr/>
            <a:r>
              <a:t>cross section. The q ¯q -component is enhanced at small b  (closer to the black disk limit),</a:t>
            </a:r>
          </a:p>
          <a:p>
            <a:pPr/>
            <a:r>
              <a:t>whereas the q ¯qg -part is dominated by larger b  (because it vanishes in the black disk limit).</a:t>
            </a:r>
          </a:p>
          <a:p>
            <a:pPr/>
          </a:p>
          <a:p>
            <a:pPr/>
            <a:r>
              <a:t> Depending on the mass of the diffractive system MX</a:t>
            </a:r>
          </a:p>
          <a:p>
            <a:pPr/>
            <a:r>
              <a:t> or, equivalently,  , the diffractive structure function is</a:t>
            </a:r>
          </a:p>
          <a:p>
            <a:pPr/>
            <a:r>
              <a:t>dominated by either the q ¯q  or q ¯qg  Fock states.</a:t>
            </a:r>
          </a:p>
          <a:p>
            <a:pPr/>
          </a:p>
          <a:p>
            <a:pPr/>
            <a:r>
              <a:t> invariant mass of the diffractive system is large, and</a:t>
            </a:r>
          </a:p>
          <a:p>
            <a:pPr/>
            <a:r>
              <a:t>this large phase space is filled by radiation of additional</a:t>
            </a:r>
          </a:p>
          <a:p>
            <a:pPr/>
            <a:r>
              <a:t>gluons, each of them being suppressed by </a:t>
            </a:r>
          </a:p>
          <a:p>
            <a:pPr/>
            <a:r>
              <a:t>alpha_s .</a:t>
            </a:r>
          </a:p>
          <a:p>
            <a:pPr/>
          </a:p>
          <a:p>
            <a:pPr/>
            <a:r>
              <a:t> The q ¯q -components of</a:t>
            </a:r>
          </a:p>
          <a:p>
            <a:pPr/>
            <a:r>
              <a:t>the FD</a:t>
            </a:r>
          </a:p>
          <a:p>
            <a:pPr/>
            <a:r>
              <a:t>2A  are enhanced compared to A  times the proton</a:t>
            </a:r>
          </a:p>
          <a:p>
            <a:pPr/>
            <a:r>
              <a:t>diffractive structure functions. This is to be expected,</a:t>
            </a:r>
          </a:p>
          <a:p>
            <a:pPr/>
            <a:r>
              <a:t>because of the fact that in a gold nucleus the dipole cross</a:t>
            </a:r>
          </a:p>
          <a:p>
            <a:pPr/>
            <a:r>
              <a:t>section is, on average over the transverse area, closer to</a:t>
            </a:r>
          </a:p>
          <a:p>
            <a:pPr/>
            <a:r>
              <a:t>the unitarity limit than the proton - it is “blacker”. The</a:t>
            </a:r>
          </a:p>
          <a:p>
            <a:pPr/>
            <a:r>
              <a:t>elastic scattering probability of a q ¯q  dipole is maximal in</a:t>
            </a:r>
          </a:p>
          <a:p>
            <a:pPr/>
            <a:r>
              <a:t>the “black” limit and the approach to it is quicker in a</a:t>
            </a:r>
          </a:p>
          <a:p>
            <a:pPr/>
            <a:r>
              <a:t>large nucleus. The q ¯qg  component, on the other hand,</a:t>
            </a:r>
          </a:p>
          <a:p>
            <a:pPr/>
            <a:r>
              <a:t>is suppressed for nuclei compared to the proton. This is</a:t>
            </a:r>
          </a:p>
          <a:p>
            <a:pPr/>
            <a:r>
              <a:t>due to the fact that in a nucleus the scattering amplitude</a:t>
            </a:r>
          </a:p>
          <a:p>
            <a:pPr/>
            <a:r>
              <a:t>is closer to the unitarity limit when the q ¯qg  component</a:t>
            </a:r>
          </a:p>
          <a:p>
            <a:pPr/>
            <a:r>
              <a:t>vanishes, as can be seen e.g. from Eq. (13). This</a:t>
            </a:r>
          </a:p>
          <a:p>
            <a:pPr/>
            <a:r>
              <a:t>leads to a nuclear suppression of the diffractive structure</a:t>
            </a:r>
          </a:p>
          <a:p>
            <a:pPr/>
            <a:r>
              <a:t>function in the small   region, where the q ¯qg  component</a:t>
            </a:r>
          </a:p>
          <a:p>
            <a:pPr/>
            <a:r>
              <a:t>dominates. The net result of the different contributions</a:t>
            </a:r>
          </a:p>
          <a:p>
            <a:pPr/>
            <a:r>
              <a:t>is that FD</a:t>
            </a:r>
          </a:p>
          <a:p>
            <a:pPr/>
            <a:r>
              <a:t>2A , for a large range in  , is close to AFD</a:t>
            </a:r>
          </a:p>
          <a:p>
            <a:pPr/>
            <a:r>
              <a:t>2p 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Shape 57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72" name="Shape 57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Dipole cross-section is closer to the unitarity limit than the proton - it is “blacker”. The elastic scattering probability  of a qq̅  dipole is maximal in the “black” limit</a:t>
            </a:r>
          </a:p>
          <a:p>
            <a:pPr/>
          </a:p>
          <a:p>
            <a:pPr/>
            <a:r>
              <a:t>The qq̅g component is suppressed for nuclei compared to the proton. </a:t>
            </a:r>
          </a:p>
          <a:p>
            <a:pPr/>
            <a:r>
              <a:t>This is due to the fact that in a nucleus the scattering amplitude</a:t>
            </a:r>
          </a:p>
          <a:p>
            <a:pPr/>
            <a:r>
              <a:t>is closer to the unitarity limit when the qq̅g  component vanishes</a:t>
            </a:r>
          </a:p>
          <a:p>
            <a:pPr/>
          </a:p>
          <a:p>
            <a:pPr/>
            <a:r>
              <a:t> different b -dependences from each other and from the inclusive</a:t>
            </a:r>
          </a:p>
          <a:p>
            <a:pPr/>
            <a:r>
              <a:t>cross section. The q ¯q -component is enhanced at small b  (closer to the black disk limit),</a:t>
            </a:r>
          </a:p>
          <a:p>
            <a:pPr/>
            <a:r>
              <a:t>whereas the q ¯qg -part is dominated by larger b  (because it vanishes in the black disk limit).</a:t>
            </a:r>
          </a:p>
          <a:p>
            <a:pPr/>
          </a:p>
          <a:p>
            <a:pPr/>
            <a:r>
              <a:t> Depending on the mass of the diffractive system MX</a:t>
            </a:r>
          </a:p>
          <a:p>
            <a:pPr/>
            <a:r>
              <a:t> or, equivalently,  , the diffractive structure function is</a:t>
            </a:r>
          </a:p>
          <a:p>
            <a:pPr/>
            <a:r>
              <a:t>dominated by either the q ¯q  or q ¯qg  Fock states.</a:t>
            </a:r>
          </a:p>
          <a:p>
            <a:pPr/>
          </a:p>
          <a:p>
            <a:pPr/>
            <a:r>
              <a:t> invariant mass of the diffractive system is large, and</a:t>
            </a:r>
          </a:p>
          <a:p>
            <a:pPr/>
            <a:r>
              <a:t>this large phase space is filled by radiation of additional</a:t>
            </a:r>
          </a:p>
          <a:p>
            <a:pPr/>
            <a:r>
              <a:t>gluons, each of them being suppressed by </a:t>
            </a:r>
          </a:p>
          <a:p>
            <a:pPr/>
            <a:r>
              <a:t>alpha_s .</a:t>
            </a:r>
          </a:p>
          <a:p>
            <a:pPr/>
          </a:p>
          <a:p>
            <a:pPr/>
            <a:r>
              <a:t> The q ¯q -components of</a:t>
            </a:r>
          </a:p>
          <a:p>
            <a:pPr/>
            <a:r>
              <a:t>the FD</a:t>
            </a:r>
          </a:p>
          <a:p>
            <a:pPr/>
            <a:r>
              <a:t>2A  are enhanced compared to A  times the proton</a:t>
            </a:r>
          </a:p>
          <a:p>
            <a:pPr/>
            <a:r>
              <a:t>diffractive structure functions. This is to be expected,</a:t>
            </a:r>
          </a:p>
          <a:p>
            <a:pPr/>
            <a:r>
              <a:t>because of the fact that in a gold nucleus the dipole cross</a:t>
            </a:r>
          </a:p>
          <a:p>
            <a:pPr/>
            <a:r>
              <a:t>section is, on average over the transverse area, closer to</a:t>
            </a:r>
          </a:p>
          <a:p>
            <a:pPr/>
            <a:r>
              <a:t>the unitarity limit than the proton - it is “blacker”. The</a:t>
            </a:r>
          </a:p>
          <a:p>
            <a:pPr/>
            <a:r>
              <a:t>elastic scattering probability of a q ¯q  dipole is maximal in</a:t>
            </a:r>
          </a:p>
          <a:p>
            <a:pPr/>
            <a:r>
              <a:t>the “black” limit and the approach to it is quicker in a</a:t>
            </a:r>
          </a:p>
          <a:p>
            <a:pPr/>
            <a:r>
              <a:t>large nucleus. The q ¯qg  component, on the other hand,</a:t>
            </a:r>
          </a:p>
          <a:p>
            <a:pPr/>
            <a:r>
              <a:t>is suppressed for nuclei compared to the proton. This is</a:t>
            </a:r>
          </a:p>
          <a:p>
            <a:pPr/>
            <a:r>
              <a:t>due to the fact that in a nucleus the scattering amplitude</a:t>
            </a:r>
          </a:p>
          <a:p>
            <a:pPr/>
            <a:r>
              <a:t>is closer to the unitarity limit when the q ¯qg  component</a:t>
            </a:r>
          </a:p>
          <a:p>
            <a:pPr/>
            <a:r>
              <a:t>vanishes, as can be seen e.g. from Eq. (13). This</a:t>
            </a:r>
          </a:p>
          <a:p>
            <a:pPr/>
            <a:r>
              <a:t>leads to a nuclear suppression of the diffractive structure</a:t>
            </a:r>
          </a:p>
          <a:p>
            <a:pPr/>
            <a:r>
              <a:t>function in the small   region, where the q ¯qg  component</a:t>
            </a:r>
          </a:p>
          <a:p>
            <a:pPr/>
            <a:r>
              <a:t>dominates. The net result of the different contributions</a:t>
            </a:r>
          </a:p>
          <a:p>
            <a:pPr/>
            <a:r>
              <a:t>is that FD</a:t>
            </a:r>
          </a:p>
          <a:p>
            <a:pPr/>
            <a:r>
              <a:t>2A , for a large range in  , is close to AFD</a:t>
            </a:r>
          </a:p>
          <a:p>
            <a:pPr/>
            <a:r>
              <a:t>2p 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Shape 61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11" name="Shape 61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nuclear force is described by pion exchange, and is well understood</a:t>
            </a:r>
          </a:p>
          <a:p>
            <a:pPr/>
            <a:r>
              <a:t>within the framework of effective field theories. At shorter distances, two pion</a:t>
            </a:r>
          </a:p>
          <a:p>
            <a:pPr/>
            <a:r>
              <a:t>exchange, tensor interactions, and vector meson exchange contributions become important,</a:t>
            </a:r>
          </a:p>
          <a:p>
            <a:pPr/>
            <a:r>
              <a:t>which are harder to capture in the framework of effective field theories. At short distances,</a:t>
            </a:r>
          </a:p>
          <a:p>
            <a:pPr/>
            <a:r>
              <a:t>the nucleon-nucleon interaction has a strong repulsive core, which is essential for the stability</a:t>
            </a:r>
          </a:p>
          <a:p>
            <a:pPr/>
            <a:r>
              <a:t>of matter.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Shape 63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37" name="Shape 63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2600"/>
                </a:solidFill>
              </a:defRPr>
            </a:lvl1pPr>
          </a:lstStyle>
          <a:p>
            <a:pPr/>
            <a:r>
              <a:t>(WW) gluon distribution (G(1)) + linearly polarized partner (h(1))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Shape 64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49" name="Shape 64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Dijet production in e+A at high energies originates from long-ranged eikonal interactions ⇒ parameterizing the azimuthal structure arising from the linearly polarized gluon distribution also in terms of v2</a:t>
            </a:r>
          </a:p>
          <a:p>
            <a:pPr/>
          </a:p>
          <a:p>
            <a:pPr/>
            <a:r>
              <a:t>“Correlation limit” PT &gt;&gt; qT involves only 2-point functions / TMDs</a:t>
            </a:r>
          </a:p>
          <a:p>
            <a:pPr/>
            <a:r>
              <a:t>z: lightcone momentum fractions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Shape 68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90" name="Shape 69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 Inclusive DIS cross-section, simplified (reduced) by dividing out the Mott cross-section.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5" name="Shape 20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Mention: not even sign of L is constraint</a:t>
            </a:r>
          </a:p>
          <a:p>
            <a:pPr/>
          </a:p>
          <a:p>
            <a:pPr/>
            <a:r>
              <a:t>polarized</a:t>
            </a:r>
          </a:p>
          <a:p>
            <a:pPr/>
            <a:r>
              <a:t>gluon Δg(x,Q2) and quark Δq(x,Q2) distribution</a:t>
            </a:r>
          </a:p>
          <a:p>
            <a:pPr/>
          </a:p>
          <a:p>
            <a:pPr/>
            <a:r>
              <a:t>Figure 2-5 shows the running integral</a:t>
            </a:r>
          </a:p>
          <a:p>
            <a:pPr/>
            <a:r>
              <a:t>!"!ΔΣ(!, !!) !!!"#, which represents the contribution of all quark flavors to the spin of the proton</a:t>
            </a:r>
          </a:p>
          <a:p>
            <a:pPr/>
          </a:p>
          <a:p>
            <a:pPr/>
            <a:r>
              <a:t>experimental access to the ∆f in lepton- scattering is obtained through the spin-dependent structure function g1(x,Q2), which ap- pears in the polarization difference of cross sections when the lepton and the nucleon collide with their spins anti-aligned or aligned: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0" name="Shape 26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 Diagrams depicting deeply virtual Compton scattering (left ) and exclusive vector meson production</a:t>
            </a:r>
          </a:p>
          <a:p>
            <a:pPr/>
            <a:r>
              <a:t>(right ) in terms of GPDs, represented by the yellow blobs. The upper </a:t>
            </a:r>
          </a:p>
          <a:p>
            <a:pPr/>
            <a:r>
              <a:t>lled oval in the right </a:t>
            </a:r>
          </a:p>
          <a:p>
            <a:pPr/>
            <a:r>
              <a:t>gure represents the</a:t>
            </a:r>
          </a:p>
          <a:p>
            <a:pPr/>
            <a:r>
              <a:t>meson wave function. The symbol   re</a:t>
            </a:r>
          </a:p>
          <a:p>
            <a:pPr/>
            <a:r>
              <a:t>ects the asymmetry in the longitudinal momentum fraction of the struck</a:t>
            </a:r>
          </a:p>
          <a:p>
            <a:pPr/>
            <a:r>
              <a:t>parton in the initial and </a:t>
            </a:r>
          </a:p>
          <a:p>
            <a:pPr/>
            <a:r>
              <a:t>nal state.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2" name="Shape 35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FIG. 2: (color online). Pedestal-subtracted cluster-π0 per- trigger correlation functions measured at forward rapidity (3.0 &lt; η &lt; 3.8) for, as indicated, p+p, d+Au peripheral (60–88% c√entrality) and d+Au central (0-20% centrality) col- lisions at sNN = 200 GeV; the correlation functions are for associated π0’s of pT = 0.5–0.75 GeV/c and trigger clusters over the indicated pT ranges. Systematic uncertainties of up to 30% on the near side (|∆φ| &lt; 0.5) are not shown. The subtracted pedestal values, b0, are also indicated.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9" name="Shape 39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HERA 27x900 ~ fixed target 50 TeV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Shape 46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4" name="Shape 46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\begin{eqnarray*}</a:t>
            </a:r>
          </a:p>
          <a:p>
            <a:pPr/>
            <a:r>
              <a:t>  \mathcal{A}_{T,L}^{\gamma^*p\rightarrow Vp}(x,Q,\Delta) =</a:t>
            </a:r>
          </a:p>
          <a:p>
            <a:pPr/>
            <a:r>
              <a:t>  i\int{\rm d} r\int\frac{{\rm d} z}{4\pi}\int{\rm d}^2{\bf b}{\color{red}\left(\Psi^*_V\Psi\right)(r, z)}</a:t>
            </a:r>
          </a:p>
          <a:p>
            <a:pPr/>
            <a:r>
              <a:t>\nonumber &amp;~&amp;\\\times</a:t>
            </a:r>
          </a:p>
          <a:p>
            <a:pPr/>
            <a:r>
              <a:t>2\pi rJ_0([1-z]r\Delta) </a:t>
            </a:r>
          </a:p>
          <a:p>
            <a:pPr/>
            <a:r>
              <a:t>  e^{-i{\bf b}\cdot{\Delta}}{\color{blue}\frac{{\rm d}\sigma_{q\bar q}^{(p)}}{{\rm d}^2{\bf b}}(x, r, {\bf b})} </a:t>
            </a:r>
          </a:p>
          <a:p>
            <a:pPr/>
            <a:r>
              <a:t>\end{eqnarray*}</a:t>
            </a:r>
          </a:p>
          <a:p>
            <a:pPr/>
          </a:p>
          <a:p>
            <a:pPr/>
            <a:r>
              <a:t>\frac{\mathrm{d}\sigma_\mathrm{total}}{\mathrm{d}t} = \frac{1}{16 \pi} \langle |{\cal A}(x, Q^2, t, \Omega |^2 \rangle_\Omega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Shape 49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95" name="Shape 49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3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spin-dependent gluon distribution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Shape 51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20" name="Shape 52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\begin{eqnarray*}</a:t>
            </a:r>
          </a:p>
          <a:p>
            <a:pPr/>
            <a:r>
              <a:t>\sigma_\text{incoherent} &amp;\propto &amp; \sum_{f \neq i} \left&lt; i|{\cal{A}}|f \right&gt;\left&lt; f|{\cal{A}}|i \right&gt;\\</a:t>
            </a:r>
          </a:p>
          <a:p>
            <a:pPr/>
            <a:r>
              <a:t>&amp;=&amp; {\color{blue} \left&lt; |{\cal{A}}|^2 \right&gt; } - {\color{red}\left&lt; |{\cal{A}}| \right&gt;^2}</a:t>
            </a:r>
          </a:p>
          <a:p>
            <a:pPr/>
            <a:r>
              <a:t>\end{eqnarray*}</a:t>
            </a:r>
          </a:p>
          <a:p>
            <a:pPr/>
          </a:p>
          <a:p>
            <a:pPr/>
            <a:r>
              <a:t>\color{red}\frac{\text{d}\sigma_\text{coherent}}{\text{d} t} = \frac{1}{16 \pi} \left&lt; |{\cal A}| \right&gt;^2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Shape 53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40" name="Shape 54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beta  is the momentum fraction of the struck parton with</a:t>
            </a:r>
          </a:p>
          <a:p>
            <a:pPr/>
            <a:r>
              <a:t>respect to the Pomeron, and</a:t>
            </a:r>
          </a:p>
          <a:p>
            <a:pPr/>
          </a:p>
          <a:p>
            <a:pPr/>
            <a:r>
              <a:t> xIP is the momentum fraction of the Pomeron with respect</a:t>
            </a:r>
          </a:p>
          <a:p>
            <a:pPr/>
            <a:r>
              <a:t>to the hadron.. 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ine"/>
          <p:cNvSpPr/>
          <p:nvPr/>
        </p:nvSpPr>
        <p:spPr>
          <a:xfrm>
            <a:off x="152400" y="685800"/>
            <a:ext cx="8839200" cy="1588"/>
          </a:xfrm>
          <a:prstGeom prst="line">
            <a:avLst/>
          </a:prstGeom>
          <a:ln w="38100">
            <a:solidFill>
              <a:srgbClr val="021EAA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4" name="Title Text"/>
          <p:cNvSpPr txBox="1"/>
          <p:nvPr>
            <p:ph type="title"/>
          </p:nvPr>
        </p:nvSpPr>
        <p:spPr>
          <a:xfrm>
            <a:off x="136525" y="44450"/>
            <a:ext cx="8931275" cy="71755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41275" marR="41275">
              <a:defRPr b="0" sz="3800">
                <a:solidFill>
                  <a:srgbClr val="021EAA"/>
                </a:solidFill>
                <a:uFill>
                  <a:solidFill>
                    <a:srgbClr val="021EAA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" name="Body Level One…"/>
          <p:cNvSpPr txBox="1"/>
          <p:nvPr>
            <p:ph type="body" idx="1"/>
          </p:nvPr>
        </p:nvSpPr>
        <p:spPr>
          <a:xfrm>
            <a:off x="114300" y="812800"/>
            <a:ext cx="8763000" cy="5930900"/>
          </a:xfrm>
          <a:prstGeom prst="rect">
            <a:avLst/>
          </a:prstGeom>
        </p:spPr>
        <p:txBody>
          <a:bodyPr lIns="50800" tIns="50800" rIns="50800" bIns="50800"/>
          <a:lstStyle>
            <a:lvl1pPr marL="41275" marR="41275" indent="0">
              <a:buClrTx/>
              <a:buSzTx/>
              <a:buNone/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  <a:lvl2pPr marL="508000" marR="41275" indent="-254000">
              <a:buClr>
                <a:srgbClr val="FF2600"/>
              </a:buClr>
              <a:buSzPct val="150000"/>
              <a:buChar char="•"/>
              <a:defRPr sz="2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2pPr>
            <a:lvl3pPr marL="1184275" marR="41275" indent="-228600">
              <a:buClr>
                <a:srgbClr val="434ED6"/>
              </a:buClr>
              <a:buSzPct val="115000"/>
              <a:buFont typeface="Lucida Grande"/>
              <a:buChar char="‣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3pPr>
            <a:lvl4pPr marL="1730375" marR="41275" indent="-317500">
              <a:buClr>
                <a:srgbClr val="434ED6"/>
              </a:buClr>
              <a:buFont typeface="Lucida Grande"/>
              <a:buChar char="๏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4pPr>
            <a:lvl5pPr marL="2098675" marR="41275" indent="-228600">
              <a:buClr>
                <a:srgbClr val="434ED6"/>
              </a:buClr>
              <a:buSzPct val="125000"/>
              <a:buChar char="-"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" name="Slide Number"/>
          <p:cNvSpPr txBox="1"/>
          <p:nvPr>
            <p:ph type="sldNum" sz="quarter" idx="2"/>
          </p:nvPr>
        </p:nvSpPr>
        <p:spPr>
          <a:xfrm>
            <a:off x="8738728" y="6556108"/>
            <a:ext cx="312069" cy="298984"/>
          </a:xfrm>
          <a:prstGeom prst="rect">
            <a:avLst/>
          </a:prstGeom>
        </p:spPr>
        <p:txBody>
          <a:bodyPr lIns="50800" tIns="50800" rIns="50800" bIns="50800" anchor="ctr"/>
          <a:lstStyle>
            <a:lvl1pPr algn="ctr" defTabSz="457200">
              <a:defRPr sz="1400">
                <a:solidFill>
                  <a:srgbClr val="011585"/>
                </a:solidFill>
                <a:uFill>
                  <a:solidFill>
                    <a:srgbClr val="0115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U Slide 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Line"/>
          <p:cNvSpPr/>
          <p:nvPr/>
        </p:nvSpPr>
        <p:spPr>
          <a:xfrm>
            <a:off x="152400" y="685800"/>
            <a:ext cx="8839200" cy="1588"/>
          </a:xfrm>
          <a:prstGeom prst="line">
            <a:avLst/>
          </a:prstGeom>
          <a:ln w="38100">
            <a:solidFill>
              <a:srgbClr val="021EAA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97" name="Title Text"/>
          <p:cNvSpPr txBox="1"/>
          <p:nvPr>
            <p:ph type="title"/>
          </p:nvPr>
        </p:nvSpPr>
        <p:spPr>
          <a:xfrm>
            <a:off x="136525" y="44450"/>
            <a:ext cx="8931275" cy="71755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41275" marR="41275">
              <a:defRPr b="0" sz="3800">
                <a:solidFill>
                  <a:srgbClr val="021EAA"/>
                </a:solidFill>
                <a:uFill>
                  <a:solidFill>
                    <a:srgbClr val="021EAA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8" name="Body Level One…"/>
          <p:cNvSpPr txBox="1"/>
          <p:nvPr>
            <p:ph type="body" idx="1"/>
          </p:nvPr>
        </p:nvSpPr>
        <p:spPr>
          <a:xfrm>
            <a:off x="114300" y="812800"/>
            <a:ext cx="8928100" cy="5930900"/>
          </a:xfrm>
          <a:prstGeom prst="rect">
            <a:avLst/>
          </a:prstGeom>
        </p:spPr>
        <p:txBody>
          <a:bodyPr lIns="50800" tIns="50800" rIns="50800" bIns="50800" numCol="2" spcCol="446405"/>
          <a:lstStyle>
            <a:lvl1pPr marL="41275" marR="41275" indent="0">
              <a:buClrTx/>
              <a:buSzTx/>
              <a:buNone/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  <a:lvl2pPr marL="508000" marR="41275" indent="-254000">
              <a:buClr>
                <a:srgbClr val="FF2600"/>
              </a:buClr>
              <a:buSzPct val="150000"/>
              <a:buChar char="•"/>
              <a:defRPr sz="2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2pPr>
            <a:lvl3pPr marL="1184275" marR="41275" indent="-228600">
              <a:buClr>
                <a:srgbClr val="434ED6"/>
              </a:buClr>
              <a:buSzPct val="115000"/>
              <a:buFont typeface="Lucida Grande"/>
              <a:buChar char="‣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3pPr>
            <a:lvl4pPr marL="1730375" marR="41275" indent="-317500">
              <a:buClr>
                <a:srgbClr val="434ED6"/>
              </a:buClr>
              <a:buFont typeface="Lucida Grande"/>
              <a:buChar char="๏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4pPr>
            <a:lvl5pPr marL="2098675" marR="41275" indent="-228600">
              <a:buClr>
                <a:srgbClr val="434ED6"/>
              </a:buClr>
              <a:buSzPct val="125000"/>
              <a:buChar char="-"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xfrm>
            <a:off x="8738728" y="6556108"/>
            <a:ext cx="312069" cy="298984"/>
          </a:xfrm>
          <a:prstGeom prst="rect">
            <a:avLst/>
          </a:prstGeom>
        </p:spPr>
        <p:txBody>
          <a:bodyPr lIns="50800" tIns="50800" rIns="50800" bIns="50800" anchor="ctr"/>
          <a:lstStyle>
            <a:lvl1pPr algn="ctr" defTabSz="457200">
              <a:defRPr sz="1400">
                <a:solidFill>
                  <a:srgbClr val="011585"/>
                </a:solidFill>
                <a:uFill>
                  <a:solidFill>
                    <a:srgbClr val="0115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Line"/>
          <p:cNvSpPr/>
          <p:nvPr/>
        </p:nvSpPr>
        <p:spPr>
          <a:xfrm>
            <a:off x="152400" y="685800"/>
            <a:ext cx="8839200" cy="1588"/>
          </a:xfrm>
          <a:prstGeom prst="line">
            <a:avLst/>
          </a:prstGeom>
          <a:ln w="38100">
            <a:solidFill>
              <a:srgbClr val="021EAA"/>
            </a:solidFill>
          </a:ln>
        </p:spPr>
        <p:txBody>
          <a:bodyPr lIns="0" tIns="0" rIns="0" bIns="0"/>
          <a:lstStyle/>
          <a:p>
            <a:pPr>
              <a:lnSpc>
                <a:spcPts val="5600"/>
              </a:lnSpc>
              <a:spcBef>
                <a:spcPts val="1200"/>
              </a:spcBef>
              <a:defRPr sz="2400">
                <a:latin typeface="Times"/>
                <a:ea typeface="Times"/>
                <a:cs typeface="Times"/>
                <a:sym typeface="Times"/>
              </a:defRPr>
            </a:pPr>
          </a:p>
        </p:txBody>
      </p:sp>
      <p:sp>
        <p:nvSpPr>
          <p:cNvPr id="114" name="Title Text"/>
          <p:cNvSpPr txBox="1"/>
          <p:nvPr>
            <p:ph type="title"/>
          </p:nvPr>
        </p:nvSpPr>
        <p:spPr>
          <a:xfrm>
            <a:off x="106362" y="19050"/>
            <a:ext cx="8931276" cy="67449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41275" marR="41275">
              <a:defRPr b="0" sz="3800">
                <a:solidFill>
                  <a:srgbClr val="021EAA"/>
                </a:solidFill>
                <a:uFill>
                  <a:solidFill>
                    <a:srgbClr val="021EAA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5" name="Body Level One…"/>
          <p:cNvSpPr txBox="1"/>
          <p:nvPr>
            <p:ph type="body" idx="1"/>
          </p:nvPr>
        </p:nvSpPr>
        <p:spPr>
          <a:xfrm>
            <a:off x="114300" y="812800"/>
            <a:ext cx="8763000" cy="5930900"/>
          </a:xfrm>
          <a:prstGeom prst="rect">
            <a:avLst/>
          </a:prstGeom>
        </p:spPr>
        <p:txBody>
          <a:bodyPr lIns="50800" tIns="50800" rIns="50800" bIns="50800"/>
          <a:lstStyle>
            <a:lvl1pPr marL="317500" marR="41275" indent="-317500">
              <a:buClr>
                <a:srgbClr val="FF2600"/>
              </a:buClr>
              <a:buSzPct val="175000"/>
              <a:buChar char="•"/>
              <a:defRPr sz="2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  <a:lvl2pPr marL="635000" marR="41275" indent="-317500">
              <a:buClr>
                <a:srgbClr val="011993"/>
              </a:buClr>
              <a:buSzPct val="104999"/>
              <a:buFont typeface="Lucida Grande"/>
              <a:buChar char="‣"/>
              <a:defRPr sz="2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2pPr>
            <a:lvl3pPr marL="952500" marR="41275" indent="-317500">
              <a:buClr>
                <a:srgbClr val="011993"/>
              </a:buClr>
              <a:buSzPct val="80000"/>
              <a:buChar char="๏"/>
              <a:defRPr sz="2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3pPr>
            <a:lvl4pPr marL="1270000" marR="41275" indent="-317500">
              <a:buClr>
                <a:srgbClr val="011993"/>
              </a:buClr>
              <a:buSzPct val="125000"/>
              <a:buChar char="-"/>
              <a:defRPr sz="2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4pPr>
            <a:lvl5pPr marL="1587500" marR="41275" indent="-317500">
              <a:buClr>
                <a:srgbClr val="011993"/>
              </a:buClr>
              <a:buSzPct val="125000"/>
              <a:buChar char="-"/>
              <a:defRPr sz="2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6" name="Slide Number"/>
          <p:cNvSpPr txBox="1"/>
          <p:nvPr>
            <p:ph type="sldNum" sz="quarter" idx="2"/>
          </p:nvPr>
        </p:nvSpPr>
        <p:spPr>
          <a:xfrm>
            <a:off x="8738728" y="6556108"/>
            <a:ext cx="312069" cy="298984"/>
          </a:xfrm>
          <a:prstGeom prst="rect">
            <a:avLst/>
          </a:prstGeom>
        </p:spPr>
        <p:txBody>
          <a:bodyPr lIns="50800" tIns="50800" rIns="50800" bIns="50800" anchor="ctr"/>
          <a:lstStyle>
            <a:lvl1pPr algn="ctr" defTabSz="457200">
              <a:defRPr sz="1400">
                <a:solidFill>
                  <a:srgbClr val="011585"/>
                </a:solidFill>
                <a:uFill>
                  <a:solidFill>
                    <a:srgbClr val="0115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U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Line"/>
          <p:cNvSpPr/>
          <p:nvPr/>
        </p:nvSpPr>
        <p:spPr>
          <a:xfrm>
            <a:off x="152400" y="685800"/>
            <a:ext cx="8839200" cy="1588"/>
          </a:xfrm>
          <a:prstGeom prst="line">
            <a:avLst/>
          </a:prstGeom>
          <a:ln w="38100">
            <a:solidFill>
              <a:srgbClr val="021EAA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24" name="Title Text"/>
          <p:cNvSpPr txBox="1"/>
          <p:nvPr>
            <p:ph type="title"/>
          </p:nvPr>
        </p:nvSpPr>
        <p:spPr>
          <a:xfrm>
            <a:off x="136525" y="44450"/>
            <a:ext cx="8931275" cy="71755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41275" marR="41275">
              <a:defRPr b="0" sz="3800">
                <a:solidFill>
                  <a:srgbClr val="021EAA"/>
                </a:solidFill>
                <a:uFill>
                  <a:solidFill>
                    <a:srgbClr val="021EAA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5" name="Slide Number"/>
          <p:cNvSpPr txBox="1"/>
          <p:nvPr>
            <p:ph type="sldNum" sz="quarter" idx="2"/>
          </p:nvPr>
        </p:nvSpPr>
        <p:spPr>
          <a:xfrm>
            <a:off x="8738728" y="6556108"/>
            <a:ext cx="312069" cy="298984"/>
          </a:xfrm>
          <a:prstGeom prst="rect">
            <a:avLst/>
          </a:prstGeom>
        </p:spPr>
        <p:txBody>
          <a:bodyPr lIns="50800" tIns="50800" rIns="50800" bIns="50800" anchor="ctr"/>
          <a:lstStyle>
            <a:lvl1pPr algn="ctr" defTabSz="457200">
              <a:defRPr sz="1400">
                <a:solidFill>
                  <a:srgbClr val="011585"/>
                </a:solidFill>
                <a:uFill>
                  <a:solidFill>
                    <a:srgbClr val="0115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U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Line"/>
          <p:cNvSpPr/>
          <p:nvPr/>
        </p:nvSpPr>
        <p:spPr>
          <a:xfrm>
            <a:off x="152400" y="685800"/>
            <a:ext cx="8839200" cy="1588"/>
          </a:xfrm>
          <a:prstGeom prst="line">
            <a:avLst/>
          </a:prstGeom>
          <a:ln w="38100">
            <a:solidFill>
              <a:srgbClr val="021EAA"/>
            </a:solidFill>
          </a:ln>
        </p:spPr>
        <p:txBody>
          <a:bodyPr lIns="0" tIns="0" rIns="0" bIns="0"/>
          <a:lstStyle/>
          <a:p>
            <a:pPr>
              <a:lnSpc>
                <a:spcPts val="5600"/>
              </a:lnSpc>
              <a:spcBef>
                <a:spcPts val="1200"/>
              </a:spcBef>
              <a:defRPr sz="2400">
                <a:latin typeface="Times"/>
                <a:ea typeface="Times"/>
                <a:cs typeface="Times"/>
                <a:sym typeface="Times"/>
              </a:defRPr>
            </a:pPr>
          </a:p>
        </p:txBody>
      </p:sp>
      <p:sp>
        <p:nvSpPr>
          <p:cNvPr id="133" name="Title Text"/>
          <p:cNvSpPr txBox="1"/>
          <p:nvPr>
            <p:ph type="title"/>
          </p:nvPr>
        </p:nvSpPr>
        <p:spPr>
          <a:xfrm>
            <a:off x="136525" y="44450"/>
            <a:ext cx="8931275" cy="71755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41275" marR="41275">
              <a:defRPr b="0" sz="3800">
                <a:solidFill>
                  <a:srgbClr val="021EAA"/>
                </a:solidFill>
                <a:uFill>
                  <a:solidFill>
                    <a:srgbClr val="021EAA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4" name="Slide Number"/>
          <p:cNvSpPr txBox="1"/>
          <p:nvPr>
            <p:ph type="sldNum" sz="quarter" idx="2"/>
          </p:nvPr>
        </p:nvSpPr>
        <p:spPr>
          <a:xfrm>
            <a:off x="8738728" y="6556108"/>
            <a:ext cx="312069" cy="298984"/>
          </a:xfrm>
          <a:prstGeom prst="rect">
            <a:avLst/>
          </a:prstGeom>
        </p:spPr>
        <p:txBody>
          <a:bodyPr lIns="50800" tIns="50800" rIns="50800" bIns="50800" anchor="ctr"/>
          <a:lstStyle>
            <a:lvl1pPr algn="ctr" defTabSz="457200">
              <a:defRPr sz="1400">
                <a:solidFill>
                  <a:srgbClr val="011585"/>
                </a:solidFill>
                <a:uFill>
                  <a:solidFill>
                    <a:srgbClr val="0115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U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"/>
          <p:cNvSpPr txBox="1"/>
          <p:nvPr>
            <p:ph type="sldNum" sz="quarter" idx="2"/>
          </p:nvPr>
        </p:nvSpPr>
        <p:spPr>
          <a:xfrm>
            <a:off x="8738728" y="6556108"/>
            <a:ext cx="312069" cy="298984"/>
          </a:xfrm>
          <a:prstGeom prst="rect">
            <a:avLst/>
          </a:prstGeom>
        </p:spPr>
        <p:txBody>
          <a:bodyPr lIns="50800" tIns="50800" rIns="50800" bIns="50800" anchor="ctr"/>
          <a:lstStyle>
            <a:lvl1pPr algn="ctr" defTabSz="457200">
              <a:defRPr sz="1400">
                <a:solidFill>
                  <a:srgbClr val="011585"/>
                </a:solidFill>
                <a:uFill>
                  <a:solidFill>
                    <a:srgbClr val="0115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Line"/>
          <p:cNvSpPr/>
          <p:nvPr/>
        </p:nvSpPr>
        <p:spPr>
          <a:xfrm>
            <a:off x="152400" y="685800"/>
            <a:ext cx="8839200" cy="1588"/>
          </a:xfrm>
          <a:prstGeom prst="line">
            <a:avLst/>
          </a:prstGeom>
          <a:ln w="38100">
            <a:solidFill>
              <a:srgbClr val="021EAA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1" name="Title Text"/>
          <p:cNvSpPr txBox="1"/>
          <p:nvPr>
            <p:ph type="title"/>
          </p:nvPr>
        </p:nvSpPr>
        <p:spPr>
          <a:xfrm>
            <a:off x="136525" y="44450"/>
            <a:ext cx="8931275" cy="71755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41275" marR="41275">
              <a:defRPr b="0" sz="3800">
                <a:solidFill>
                  <a:srgbClr val="021EAA"/>
                </a:solidFill>
                <a:uFill>
                  <a:solidFill>
                    <a:srgbClr val="021EAA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2" name="Body Level One…"/>
          <p:cNvSpPr txBox="1"/>
          <p:nvPr>
            <p:ph type="body" idx="1"/>
          </p:nvPr>
        </p:nvSpPr>
        <p:spPr>
          <a:xfrm>
            <a:off x="114300" y="812800"/>
            <a:ext cx="8763000" cy="5930900"/>
          </a:xfrm>
          <a:prstGeom prst="rect">
            <a:avLst/>
          </a:prstGeom>
        </p:spPr>
        <p:txBody>
          <a:bodyPr lIns="50800" tIns="50800" rIns="50800" bIns="50800"/>
          <a:lstStyle>
            <a:lvl1pPr marL="41275" marR="41275" indent="0">
              <a:buClrTx/>
              <a:buSzTx/>
              <a:buNone/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  <a:lvl2pPr marL="508000" marR="41275" indent="-254000">
              <a:buClr>
                <a:srgbClr val="FF2600"/>
              </a:buClr>
              <a:buSzPct val="150000"/>
              <a:buChar char="•"/>
              <a:defRPr sz="2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2pPr>
            <a:lvl3pPr marL="1184275" marR="41275" indent="-228600">
              <a:buClr>
                <a:srgbClr val="434ED6"/>
              </a:buClr>
              <a:buSzPct val="115000"/>
              <a:buFont typeface="Lucida Grande"/>
              <a:buChar char="‣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3pPr>
            <a:lvl4pPr marL="1730375" marR="41275" indent="-317500">
              <a:buClr>
                <a:srgbClr val="434ED6"/>
              </a:buClr>
              <a:buFont typeface="Lucida Grande"/>
              <a:buChar char="๏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4pPr>
            <a:lvl5pPr marL="2098675" marR="41275" indent="-228600">
              <a:buClr>
                <a:srgbClr val="434ED6"/>
              </a:buClr>
              <a:buSzPct val="125000"/>
              <a:buChar char="-"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Slide Number"/>
          <p:cNvSpPr txBox="1"/>
          <p:nvPr>
            <p:ph type="sldNum" sz="quarter" idx="2"/>
          </p:nvPr>
        </p:nvSpPr>
        <p:spPr>
          <a:xfrm>
            <a:off x="8738728" y="6556108"/>
            <a:ext cx="312069" cy="298984"/>
          </a:xfrm>
          <a:prstGeom prst="rect">
            <a:avLst/>
          </a:prstGeom>
        </p:spPr>
        <p:txBody>
          <a:bodyPr lIns="50800" tIns="50800" rIns="50800" bIns="50800" anchor="ctr"/>
          <a:lstStyle>
            <a:lvl1pPr algn="ctr" defTabSz="457200">
              <a:defRPr sz="1400">
                <a:solidFill>
                  <a:srgbClr val="011585"/>
                </a:solidFill>
                <a:uFill>
                  <a:solidFill>
                    <a:srgbClr val="0115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Line"/>
          <p:cNvSpPr/>
          <p:nvPr/>
        </p:nvSpPr>
        <p:spPr>
          <a:xfrm>
            <a:off x="152400" y="685800"/>
            <a:ext cx="8839200" cy="1588"/>
          </a:xfrm>
          <a:prstGeom prst="line">
            <a:avLst/>
          </a:prstGeom>
          <a:ln w="38100">
            <a:solidFill>
              <a:srgbClr val="021EAA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41" name="Title Text"/>
          <p:cNvSpPr txBox="1"/>
          <p:nvPr>
            <p:ph type="title"/>
          </p:nvPr>
        </p:nvSpPr>
        <p:spPr>
          <a:xfrm>
            <a:off x="106362" y="19050"/>
            <a:ext cx="8931276" cy="67449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41275" marR="41275">
              <a:defRPr b="0" sz="3800">
                <a:solidFill>
                  <a:srgbClr val="021EAA"/>
                </a:solidFill>
                <a:uFill>
                  <a:solidFill>
                    <a:srgbClr val="021EAA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2" name="Body Level One…"/>
          <p:cNvSpPr txBox="1"/>
          <p:nvPr>
            <p:ph type="body" idx="1"/>
          </p:nvPr>
        </p:nvSpPr>
        <p:spPr>
          <a:xfrm>
            <a:off x="114300" y="812800"/>
            <a:ext cx="8763000" cy="5930900"/>
          </a:xfrm>
          <a:prstGeom prst="rect">
            <a:avLst/>
          </a:prstGeom>
        </p:spPr>
        <p:txBody>
          <a:bodyPr lIns="50800" tIns="50800" rIns="50800" bIns="50800"/>
          <a:lstStyle>
            <a:lvl1pPr marL="317500" marR="41275" indent="-317500">
              <a:buClr>
                <a:srgbClr val="FF2600"/>
              </a:buClr>
              <a:buSzPct val="175000"/>
              <a:buChar char="•"/>
              <a:defRPr sz="2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  <a:lvl2pPr marL="635000" marR="41275" indent="-317500">
              <a:buClr>
                <a:srgbClr val="011993"/>
              </a:buClr>
              <a:buSzPct val="104999"/>
              <a:buFont typeface="Lucida Grande"/>
              <a:buChar char="‣"/>
              <a:defRPr sz="2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2pPr>
            <a:lvl3pPr marL="952500" marR="41275" indent="-317500">
              <a:buClr>
                <a:srgbClr val="011993"/>
              </a:buClr>
              <a:buSzPct val="80000"/>
              <a:buChar char="๏"/>
              <a:defRPr sz="2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3pPr>
            <a:lvl4pPr marL="1270000" marR="41275" indent="-317500">
              <a:buClr>
                <a:srgbClr val="011993"/>
              </a:buClr>
              <a:buSzPct val="125000"/>
              <a:buChar char="-"/>
              <a:defRPr sz="2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4pPr>
            <a:lvl5pPr marL="1587500" marR="41275" indent="-317500">
              <a:buClr>
                <a:srgbClr val="011993"/>
              </a:buClr>
              <a:buSzPct val="125000"/>
              <a:buChar char="-"/>
              <a:defRPr sz="2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" name="Slide Number"/>
          <p:cNvSpPr txBox="1"/>
          <p:nvPr>
            <p:ph type="sldNum" sz="quarter" idx="2"/>
          </p:nvPr>
        </p:nvSpPr>
        <p:spPr>
          <a:xfrm>
            <a:off x="8738728" y="6556108"/>
            <a:ext cx="312069" cy="298984"/>
          </a:xfrm>
          <a:prstGeom prst="rect">
            <a:avLst/>
          </a:prstGeom>
        </p:spPr>
        <p:txBody>
          <a:bodyPr lIns="50800" tIns="50800" rIns="50800" bIns="50800" anchor="ctr"/>
          <a:lstStyle>
            <a:lvl1pPr algn="ctr" defTabSz="457200">
              <a:defRPr sz="1400">
                <a:solidFill>
                  <a:srgbClr val="011585"/>
                </a:solidFill>
                <a:uFill>
                  <a:solidFill>
                    <a:srgbClr val="0115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U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nl_logo.png" descr="bnl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61546" y="5932435"/>
            <a:ext cx="2171701" cy="850953"/>
          </a:xfrm>
          <a:prstGeom prst="rect">
            <a:avLst/>
          </a:prstGeom>
          <a:ln w="12700">
            <a:miter lim="400000"/>
          </a:ln>
        </p:spPr>
      </p:pic>
      <p:sp>
        <p:nvSpPr>
          <p:cNvPr id="51" name="Title Text"/>
          <p:cNvSpPr txBox="1"/>
          <p:nvPr>
            <p:ph type="title"/>
          </p:nvPr>
        </p:nvSpPr>
        <p:spPr>
          <a:xfrm>
            <a:off x="609600" y="0"/>
            <a:ext cx="7729538" cy="1617663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41275" marR="41275">
              <a:defRPr b="0" sz="4900">
                <a:solidFill>
                  <a:srgbClr val="021EAA"/>
                </a:solidFill>
                <a:uFill>
                  <a:solidFill>
                    <a:srgbClr val="021EAA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2" name="Body Level One…"/>
          <p:cNvSpPr txBox="1"/>
          <p:nvPr>
            <p:ph type="body" sz="half" idx="1"/>
          </p:nvPr>
        </p:nvSpPr>
        <p:spPr>
          <a:xfrm>
            <a:off x="1371600" y="2192311"/>
            <a:ext cx="6400800" cy="3165476"/>
          </a:xfrm>
          <a:prstGeom prst="rect">
            <a:avLst/>
          </a:prstGeom>
        </p:spPr>
        <p:txBody>
          <a:bodyPr lIns="50800" tIns="50800" rIns="50800" bIns="50800"/>
          <a:lstStyle>
            <a:lvl1pPr marL="0" marR="41275" indent="0">
              <a:buClrTx/>
              <a:buSzTx/>
              <a:buNone/>
              <a:defRPr sz="25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  <a:lvl2pPr marL="498475" marR="41275" indent="228600">
              <a:buClrTx/>
              <a:buSzTx/>
              <a:buNone/>
              <a:defRPr sz="25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2pPr>
            <a:lvl3pPr marL="955675" marR="41275" indent="457200">
              <a:buClrTx/>
              <a:buSzTx/>
              <a:buNone/>
              <a:defRPr sz="25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3pPr>
            <a:lvl4pPr marL="1412875" marR="41275" indent="685800">
              <a:buClrTx/>
              <a:buSzTx/>
              <a:buNone/>
              <a:defRPr sz="25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4pPr>
            <a:lvl5pPr marL="1870075" marR="41275" indent="914400">
              <a:buClrTx/>
              <a:buSzTx/>
              <a:buNone/>
              <a:defRPr sz="25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xfrm>
            <a:off x="4362450" y="6477000"/>
            <a:ext cx="419100" cy="431552"/>
          </a:xfrm>
          <a:prstGeom prst="rect">
            <a:avLst/>
          </a:prstGeom>
        </p:spPr>
        <p:txBody>
          <a:bodyPr lIns="50800" tIns="50800" rIns="50800" bIns="50800"/>
          <a:lstStyle>
            <a:lvl1pPr algn="ctr" defTabSz="457200"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Line"/>
          <p:cNvSpPr/>
          <p:nvPr/>
        </p:nvSpPr>
        <p:spPr>
          <a:xfrm>
            <a:off x="152400" y="685800"/>
            <a:ext cx="8839200" cy="1588"/>
          </a:xfrm>
          <a:prstGeom prst="line">
            <a:avLst/>
          </a:prstGeom>
          <a:ln w="38100">
            <a:solidFill>
              <a:srgbClr val="021EAA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61" name="Title Text"/>
          <p:cNvSpPr txBox="1"/>
          <p:nvPr>
            <p:ph type="title"/>
          </p:nvPr>
        </p:nvSpPr>
        <p:spPr>
          <a:xfrm>
            <a:off x="136525" y="44450"/>
            <a:ext cx="8931275" cy="71755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41275" marR="41275">
              <a:defRPr b="0" sz="3800">
                <a:solidFill>
                  <a:srgbClr val="021EAA"/>
                </a:solidFill>
                <a:uFill>
                  <a:solidFill>
                    <a:srgbClr val="021EAA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2" name="Body Level One…"/>
          <p:cNvSpPr txBox="1"/>
          <p:nvPr>
            <p:ph type="body" idx="1"/>
          </p:nvPr>
        </p:nvSpPr>
        <p:spPr>
          <a:xfrm>
            <a:off x="114300" y="812800"/>
            <a:ext cx="8763000" cy="5930900"/>
          </a:xfrm>
          <a:prstGeom prst="rect">
            <a:avLst/>
          </a:prstGeom>
        </p:spPr>
        <p:txBody>
          <a:bodyPr lIns="50800" tIns="50800" rIns="50800" bIns="50800"/>
          <a:lstStyle>
            <a:lvl1pPr marL="41275" marR="41275" indent="0">
              <a:buClrTx/>
              <a:buSzTx/>
              <a:buNone/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  <a:lvl2pPr marL="508000" marR="41275" indent="-254000">
              <a:buClr>
                <a:srgbClr val="FF2600"/>
              </a:buClr>
              <a:buSzPct val="150000"/>
              <a:buChar char="•"/>
              <a:defRPr sz="2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2pPr>
            <a:lvl3pPr marL="1184275" marR="41275" indent="-228600">
              <a:buClr>
                <a:srgbClr val="434ED6"/>
              </a:buClr>
              <a:buSzPct val="115000"/>
              <a:buFont typeface="Lucida Grande"/>
              <a:buChar char="‣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3pPr>
            <a:lvl4pPr marL="1730375" marR="41275" indent="-317500">
              <a:buClr>
                <a:srgbClr val="434ED6"/>
              </a:buClr>
              <a:buFont typeface="Lucida Grande"/>
              <a:buChar char="๏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4pPr>
            <a:lvl5pPr marL="2098675" marR="41275" indent="-228600">
              <a:buClr>
                <a:srgbClr val="434ED6"/>
              </a:buClr>
              <a:buSzPct val="125000"/>
              <a:buChar char="-"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3" name="Slide Number"/>
          <p:cNvSpPr txBox="1"/>
          <p:nvPr>
            <p:ph type="sldNum" sz="quarter" idx="2"/>
          </p:nvPr>
        </p:nvSpPr>
        <p:spPr>
          <a:xfrm>
            <a:off x="8738728" y="6556108"/>
            <a:ext cx="312069" cy="298984"/>
          </a:xfrm>
          <a:prstGeom prst="rect">
            <a:avLst/>
          </a:prstGeom>
        </p:spPr>
        <p:txBody>
          <a:bodyPr lIns="50800" tIns="50800" rIns="50800" bIns="50800" anchor="ctr"/>
          <a:lstStyle>
            <a:lvl1pPr algn="ctr" defTabSz="457200">
              <a:defRPr sz="1400">
                <a:solidFill>
                  <a:srgbClr val="011585"/>
                </a:solidFill>
                <a:uFill>
                  <a:solidFill>
                    <a:srgbClr val="0115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U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itle Text"/>
          <p:cNvSpPr txBox="1"/>
          <p:nvPr>
            <p:ph type="title"/>
          </p:nvPr>
        </p:nvSpPr>
        <p:spPr>
          <a:xfrm>
            <a:off x="609600" y="0"/>
            <a:ext cx="7729538" cy="1617663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41275" marR="41275">
              <a:defRPr b="0" sz="4900">
                <a:solidFill>
                  <a:srgbClr val="021EAA"/>
                </a:solidFill>
                <a:uFill>
                  <a:solidFill>
                    <a:srgbClr val="021EAA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1" name="Body Level One…"/>
          <p:cNvSpPr txBox="1"/>
          <p:nvPr>
            <p:ph type="body" sz="half" idx="1"/>
          </p:nvPr>
        </p:nvSpPr>
        <p:spPr>
          <a:xfrm>
            <a:off x="420687" y="2892425"/>
            <a:ext cx="6400801" cy="3165475"/>
          </a:xfrm>
          <a:prstGeom prst="rect">
            <a:avLst/>
          </a:prstGeom>
        </p:spPr>
        <p:txBody>
          <a:bodyPr lIns="50800" tIns="50800" rIns="50800" bIns="50800"/>
          <a:lstStyle>
            <a:lvl1pPr marL="41275" marR="41275" indent="0" algn="ctr">
              <a:buClrTx/>
              <a:buSzTx/>
              <a:buNone/>
              <a:defRPr sz="2000">
                <a:solidFill>
                  <a:srgbClr val="011585"/>
                </a:solidFill>
                <a:uFill>
                  <a:solidFill>
                    <a:srgbClr val="0115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  <a:lvl2pPr marL="498475" marR="41275" indent="0" algn="ctr">
              <a:buClr>
                <a:srgbClr val="FF2600"/>
              </a:buClr>
              <a:buSzTx/>
              <a:buNone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2pPr>
            <a:lvl3pPr marL="955675" marR="41275" indent="0" algn="ctr">
              <a:buClr>
                <a:srgbClr val="434ED6"/>
              </a:buClr>
              <a:buSzTx/>
              <a:buNone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3pPr>
            <a:lvl4pPr marL="1412875" marR="41275" indent="0" algn="ctr">
              <a:buClr>
                <a:srgbClr val="434ED6"/>
              </a:buClr>
              <a:buSzTx/>
              <a:buNone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4pPr>
            <a:lvl5pPr marL="1870075" marR="41275" indent="0" algn="ctr">
              <a:buClr>
                <a:srgbClr val="434ED6"/>
              </a:buClr>
              <a:buSzTx/>
              <a:buNone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4362450" y="6477000"/>
            <a:ext cx="419100" cy="431552"/>
          </a:xfrm>
          <a:prstGeom prst="rect">
            <a:avLst/>
          </a:prstGeom>
        </p:spPr>
        <p:txBody>
          <a:bodyPr lIns="50800" tIns="50800" rIns="50800" bIns="50800"/>
          <a:lstStyle>
            <a:lvl1pPr algn="ctr" defTabSz="457200"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U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Number"/>
          <p:cNvSpPr txBox="1"/>
          <p:nvPr>
            <p:ph type="sldNum" sz="quarter" idx="2"/>
          </p:nvPr>
        </p:nvSpPr>
        <p:spPr>
          <a:xfrm>
            <a:off x="8738728" y="6556108"/>
            <a:ext cx="312069" cy="298984"/>
          </a:xfrm>
          <a:prstGeom prst="rect">
            <a:avLst/>
          </a:prstGeom>
        </p:spPr>
        <p:txBody>
          <a:bodyPr lIns="50800" tIns="50800" rIns="50800" bIns="50800" anchor="ctr"/>
          <a:lstStyle>
            <a:lvl1pPr algn="ctr" defTabSz="457200">
              <a:defRPr sz="1400">
                <a:solidFill>
                  <a:srgbClr val="011585"/>
                </a:solidFill>
                <a:uFill>
                  <a:solidFill>
                    <a:srgbClr val="0115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Line"/>
          <p:cNvSpPr/>
          <p:nvPr/>
        </p:nvSpPr>
        <p:spPr>
          <a:xfrm>
            <a:off x="152400" y="685800"/>
            <a:ext cx="8839200" cy="1588"/>
          </a:xfrm>
          <a:prstGeom prst="line">
            <a:avLst/>
          </a:prstGeom>
          <a:ln w="38100">
            <a:solidFill>
              <a:srgbClr val="021EAA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87" name="Title Text"/>
          <p:cNvSpPr txBox="1"/>
          <p:nvPr>
            <p:ph type="title"/>
          </p:nvPr>
        </p:nvSpPr>
        <p:spPr>
          <a:xfrm>
            <a:off x="136525" y="44450"/>
            <a:ext cx="8931275" cy="71755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41275" marR="41275">
              <a:defRPr b="0" sz="3800">
                <a:solidFill>
                  <a:srgbClr val="021EAA"/>
                </a:solidFill>
                <a:uFill>
                  <a:solidFill>
                    <a:srgbClr val="021EAA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8" name="Body Level One…"/>
          <p:cNvSpPr txBox="1"/>
          <p:nvPr>
            <p:ph type="body" idx="1"/>
          </p:nvPr>
        </p:nvSpPr>
        <p:spPr>
          <a:xfrm>
            <a:off x="114300" y="812800"/>
            <a:ext cx="8763000" cy="5930900"/>
          </a:xfrm>
          <a:prstGeom prst="rect">
            <a:avLst/>
          </a:prstGeom>
        </p:spPr>
        <p:txBody>
          <a:bodyPr lIns="50800" tIns="50800" rIns="50800" bIns="50800"/>
          <a:lstStyle>
            <a:lvl1pPr marL="41275" marR="41275" indent="0">
              <a:buClrTx/>
              <a:buSzTx/>
              <a:buNone/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  <a:lvl2pPr marL="508000" marR="41275" indent="-254000">
              <a:buClr>
                <a:srgbClr val="FF2600"/>
              </a:buClr>
              <a:buSzPct val="150000"/>
              <a:buChar char="•"/>
              <a:defRPr sz="2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2pPr>
            <a:lvl3pPr marL="1184275" marR="41275" indent="-228600">
              <a:buClr>
                <a:srgbClr val="434ED6"/>
              </a:buClr>
              <a:buSzPct val="115000"/>
              <a:buFont typeface="Lucida Grande"/>
              <a:buChar char="‣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3pPr>
            <a:lvl4pPr marL="1730375" marR="41275" indent="-317500">
              <a:buClr>
                <a:srgbClr val="434ED6"/>
              </a:buClr>
              <a:buFont typeface="Lucida Grande"/>
              <a:buChar char="๏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4pPr>
            <a:lvl5pPr marL="2098675" marR="41275" indent="-228600">
              <a:buClr>
                <a:srgbClr val="434ED6"/>
              </a:buClr>
              <a:buSzPct val="125000"/>
              <a:buChar char="-"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9" name="Slide Number"/>
          <p:cNvSpPr txBox="1"/>
          <p:nvPr>
            <p:ph type="sldNum" sz="quarter" idx="2"/>
          </p:nvPr>
        </p:nvSpPr>
        <p:spPr>
          <a:xfrm>
            <a:off x="8738728" y="6556108"/>
            <a:ext cx="312069" cy="298984"/>
          </a:xfrm>
          <a:prstGeom prst="rect">
            <a:avLst/>
          </a:prstGeom>
        </p:spPr>
        <p:txBody>
          <a:bodyPr lIns="50800" tIns="50800" rIns="50800" bIns="50800" anchor="ctr"/>
          <a:lstStyle>
            <a:lvl1pPr algn="ctr" defTabSz="457200">
              <a:defRPr sz="1400">
                <a:solidFill>
                  <a:srgbClr val="011585"/>
                </a:solidFill>
                <a:uFill>
                  <a:solidFill>
                    <a:srgbClr val="0115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18250"/>
            <a:ext cx="9144000" cy="539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9144000" cy="14605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8770753" y="6489700"/>
            <a:ext cx="224023" cy="21844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r" defTabSz="914400">
              <a:defRPr sz="900">
                <a:solidFill>
                  <a:srgbClr val="61616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5" name="Title Text"/>
          <p:cNvSpPr txBox="1"/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/>
            <a:r>
              <a:t>Title Text</a:t>
            </a:r>
          </a:p>
        </p:txBody>
      </p:sp>
      <p:sp>
        <p:nvSpPr>
          <p:cNvPr id="6" name="Body Level One…"/>
          <p:cNvSpPr txBox="1"/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</p:sldLayoutIdLst>
  <p:transition xmlns:p14="http://schemas.microsoft.com/office/powerpoint/2010/main" spd="med" advClick="1"/>
  <p:txStyles>
    <p:titleStyle>
      <a:lvl1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600" u="none">
          <a:ln>
            <a:noFill/>
          </a:ln>
          <a:solidFill>
            <a:srgbClr val="404040"/>
          </a:solidFill>
          <a:uFillTx/>
          <a:latin typeface="Trebuchet MS"/>
          <a:ea typeface="Trebuchet MS"/>
          <a:cs typeface="Trebuchet MS"/>
          <a:sym typeface="Trebuchet MS"/>
        </a:defRPr>
      </a:lvl1pPr>
      <a:lvl2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600" u="none">
          <a:ln>
            <a:noFill/>
          </a:ln>
          <a:solidFill>
            <a:srgbClr val="404040"/>
          </a:solidFill>
          <a:uFillTx/>
          <a:latin typeface="Trebuchet MS"/>
          <a:ea typeface="Trebuchet MS"/>
          <a:cs typeface="Trebuchet MS"/>
          <a:sym typeface="Trebuchet MS"/>
        </a:defRPr>
      </a:lvl2pPr>
      <a:lvl3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600" u="none">
          <a:ln>
            <a:noFill/>
          </a:ln>
          <a:solidFill>
            <a:srgbClr val="404040"/>
          </a:solidFill>
          <a:uFillTx/>
          <a:latin typeface="Trebuchet MS"/>
          <a:ea typeface="Trebuchet MS"/>
          <a:cs typeface="Trebuchet MS"/>
          <a:sym typeface="Trebuchet MS"/>
        </a:defRPr>
      </a:lvl3pPr>
      <a:lvl4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600" u="none">
          <a:ln>
            <a:noFill/>
          </a:ln>
          <a:solidFill>
            <a:srgbClr val="404040"/>
          </a:solidFill>
          <a:uFillTx/>
          <a:latin typeface="Trebuchet MS"/>
          <a:ea typeface="Trebuchet MS"/>
          <a:cs typeface="Trebuchet MS"/>
          <a:sym typeface="Trebuchet MS"/>
        </a:defRPr>
      </a:lvl4pPr>
      <a:lvl5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600" u="none">
          <a:ln>
            <a:noFill/>
          </a:ln>
          <a:solidFill>
            <a:srgbClr val="404040"/>
          </a:solidFill>
          <a:uFillTx/>
          <a:latin typeface="Trebuchet MS"/>
          <a:ea typeface="Trebuchet MS"/>
          <a:cs typeface="Trebuchet MS"/>
          <a:sym typeface="Trebuchet MS"/>
        </a:defRPr>
      </a:lvl5pPr>
      <a:lvl6pPr marL="0" marR="0" indent="45720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600" u="none">
          <a:ln>
            <a:noFill/>
          </a:ln>
          <a:solidFill>
            <a:srgbClr val="404040"/>
          </a:solidFill>
          <a:uFillTx/>
          <a:latin typeface="Trebuchet MS"/>
          <a:ea typeface="Trebuchet MS"/>
          <a:cs typeface="Trebuchet MS"/>
          <a:sym typeface="Trebuchet MS"/>
        </a:defRPr>
      </a:lvl6pPr>
      <a:lvl7pPr marL="0" marR="0" indent="91440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600" u="none">
          <a:ln>
            <a:noFill/>
          </a:ln>
          <a:solidFill>
            <a:srgbClr val="404040"/>
          </a:solidFill>
          <a:uFillTx/>
          <a:latin typeface="Trebuchet MS"/>
          <a:ea typeface="Trebuchet MS"/>
          <a:cs typeface="Trebuchet MS"/>
          <a:sym typeface="Trebuchet MS"/>
        </a:defRPr>
      </a:lvl7pPr>
      <a:lvl8pPr marL="0" marR="0" indent="137160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600" u="none">
          <a:ln>
            <a:noFill/>
          </a:ln>
          <a:solidFill>
            <a:srgbClr val="404040"/>
          </a:solidFill>
          <a:uFillTx/>
          <a:latin typeface="Trebuchet MS"/>
          <a:ea typeface="Trebuchet MS"/>
          <a:cs typeface="Trebuchet MS"/>
          <a:sym typeface="Trebuchet MS"/>
        </a:defRPr>
      </a:lvl8pPr>
      <a:lvl9pPr marL="0" marR="0" indent="182880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600" u="none">
          <a:ln>
            <a:noFill/>
          </a:ln>
          <a:solidFill>
            <a:srgbClr val="404040"/>
          </a:solidFill>
          <a:uFillTx/>
          <a:latin typeface="Trebuchet MS"/>
          <a:ea typeface="Trebuchet MS"/>
          <a:cs typeface="Trebuchet MS"/>
          <a:sym typeface="Trebuchet MS"/>
        </a:defRPr>
      </a:lvl9pPr>
    </p:titleStyle>
    <p:bodyStyle>
      <a:lvl1pPr marL="342900" marR="0" indent="-342900" algn="l" defTabSz="914400" latinLnBrk="0">
        <a:lnSpc>
          <a:spcPct val="100000"/>
        </a:lnSpc>
        <a:spcBef>
          <a:spcPts val="400"/>
        </a:spcBef>
        <a:spcAft>
          <a:spcPts val="0"/>
        </a:spcAft>
        <a:buClr>
          <a:srgbClr val="1F497D"/>
        </a:buClr>
        <a:buSzPct val="100000"/>
        <a:buFontTx/>
        <a:buChar char="▪"/>
        <a:tabLst/>
        <a:defRPr b="0" baseline="0" cap="none" i="0" spc="0" strike="noStrike" sz="1800" u="none">
          <a:ln>
            <a:noFill/>
          </a:ln>
          <a:solidFill>
            <a:srgbClr val="616161"/>
          </a:solidFill>
          <a:uFillTx/>
          <a:latin typeface="Calibri"/>
          <a:ea typeface="Calibri"/>
          <a:cs typeface="Calibri"/>
          <a:sym typeface="Calibri"/>
        </a:defRPr>
      </a:lvl1pPr>
      <a:lvl2pPr marL="778668" marR="0" indent="-321468" algn="l" defTabSz="914400" latinLnBrk="0">
        <a:lnSpc>
          <a:spcPct val="100000"/>
        </a:lnSpc>
        <a:spcBef>
          <a:spcPts val="400"/>
        </a:spcBef>
        <a:spcAft>
          <a:spcPts val="0"/>
        </a:spcAft>
        <a:buClr>
          <a:srgbClr val="1F497D"/>
        </a:buClr>
        <a:buSzPct val="100000"/>
        <a:buFontTx/>
        <a:buChar char="–"/>
        <a:tabLst/>
        <a:defRPr b="0" baseline="0" cap="none" i="0" spc="0" strike="noStrike" sz="1800" u="none">
          <a:ln>
            <a:noFill/>
          </a:ln>
          <a:solidFill>
            <a:srgbClr val="616161"/>
          </a:solidFill>
          <a:uFillTx/>
          <a:latin typeface="Calibri"/>
          <a:ea typeface="Calibri"/>
          <a:cs typeface="Calibri"/>
          <a:sym typeface="Calibri"/>
        </a:defRPr>
      </a:lvl2pPr>
      <a:lvl3pPr marL="1208314" marR="0" indent="-293914" algn="l" defTabSz="914400" latinLnBrk="0">
        <a:lnSpc>
          <a:spcPct val="100000"/>
        </a:lnSpc>
        <a:spcBef>
          <a:spcPts val="400"/>
        </a:spcBef>
        <a:spcAft>
          <a:spcPts val="0"/>
        </a:spcAft>
        <a:buClr>
          <a:srgbClr val="1F497D"/>
        </a:buClr>
        <a:buSzPct val="100000"/>
        <a:buFontTx/>
        <a:buChar char="•"/>
        <a:tabLst/>
        <a:defRPr b="0" baseline="0" cap="none" i="0" spc="0" strike="noStrike" sz="1800" u="none">
          <a:ln>
            <a:noFill/>
          </a:ln>
          <a:solidFill>
            <a:srgbClr val="616161"/>
          </a:solidFill>
          <a:uFillTx/>
          <a:latin typeface="Calibri"/>
          <a:ea typeface="Calibri"/>
          <a:cs typeface="Calibri"/>
          <a:sym typeface="Calibri"/>
        </a:defRPr>
      </a:lvl3pPr>
      <a:lvl4pPr marL="1665514" marR="0" indent="-293914" algn="l" defTabSz="914400" latinLnBrk="0">
        <a:lnSpc>
          <a:spcPct val="100000"/>
        </a:lnSpc>
        <a:spcBef>
          <a:spcPts val="400"/>
        </a:spcBef>
        <a:spcAft>
          <a:spcPts val="0"/>
        </a:spcAft>
        <a:buClr>
          <a:srgbClr val="1F497D"/>
        </a:buClr>
        <a:buSzPct val="100000"/>
        <a:buFontTx/>
        <a:buChar char="–"/>
        <a:tabLst/>
        <a:defRPr b="0" baseline="0" cap="none" i="0" spc="0" strike="noStrike" sz="1800" u="none">
          <a:ln>
            <a:noFill/>
          </a:ln>
          <a:solidFill>
            <a:srgbClr val="616161"/>
          </a:solidFill>
          <a:uFillTx/>
          <a:latin typeface="Calibri"/>
          <a:ea typeface="Calibri"/>
          <a:cs typeface="Calibri"/>
          <a:sym typeface="Calibri"/>
        </a:defRPr>
      </a:lvl4pPr>
      <a:lvl5pPr marL="2122714" marR="0" indent="-293914" algn="l" defTabSz="914400" latinLnBrk="0">
        <a:lnSpc>
          <a:spcPct val="100000"/>
        </a:lnSpc>
        <a:spcBef>
          <a:spcPts val="400"/>
        </a:spcBef>
        <a:spcAft>
          <a:spcPts val="0"/>
        </a:spcAft>
        <a:buClr>
          <a:srgbClr val="1F497D"/>
        </a:buClr>
        <a:buSzPct val="100000"/>
        <a:buFontTx/>
        <a:buChar char="»"/>
        <a:tabLst/>
        <a:defRPr b="0" baseline="0" cap="none" i="0" spc="0" strike="noStrike" sz="1800" u="none">
          <a:ln>
            <a:noFill/>
          </a:ln>
          <a:solidFill>
            <a:srgbClr val="616161"/>
          </a:solidFill>
          <a:uFillTx/>
          <a:latin typeface="Calibri"/>
          <a:ea typeface="Calibri"/>
          <a:cs typeface="Calibri"/>
          <a:sym typeface="Calibri"/>
        </a:defRPr>
      </a:lvl5pPr>
      <a:lvl6pPr marL="2579914" marR="0" indent="-293914" algn="l" defTabSz="914400" latinLnBrk="0">
        <a:lnSpc>
          <a:spcPct val="100000"/>
        </a:lnSpc>
        <a:spcBef>
          <a:spcPts val="400"/>
        </a:spcBef>
        <a:spcAft>
          <a:spcPts val="0"/>
        </a:spcAft>
        <a:buClr>
          <a:srgbClr val="1F497D"/>
        </a:buClr>
        <a:buSzPct val="100000"/>
        <a:buFontTx/>
        <a:buChar char="»"/>
        <a:tabLst/>
        <a:defRPr b="0" baseline="0" cap="none" i="0" spc="0" strike="noStrike" sz="1800" u="none">
          <a:ln>
            <a:noFill/>
          </a:ln>
          <a:solidFill>
            <a:srgbClr val="616161"/>
          </a:solidFill>
          <a:uFillTx/>
          <a:latin typeface="Calibri"/>
          <a:ea typeface="Calibri"/>
          <a:cs typeface="Calibri"/>
          <a:sym typeface="Calibri"/>
        </a:defRPr>
      </a:lvl6pPr>
      <a:lvl7pPr marL="3037114" marR="0" indent="-293914" algn="l" defTabSz="914400" latinLnBrk="0">
        <a:lnSpc>
          <a:spcPct val="100000"/>
        </a:lnSpc>
        <a:spcBef>
          <a:spcPts val="400"/>
        </a:spcBef>
        <a:spcAft>
          <a:spcPts val="0"/>
        </a:spcAft>
        <a:buClr>
          <a:srgbClr val="1F497D"/>
        </a:buClr>
        <a:buSzPct val="100000"/>
        <a:buFontTx/>
        <a:buChar char="»"/>
        <a:tabLst/>
        <a:defRPr b="0" baseline="0" cap="none" i="0" spc="0" strike="noStrike" sz="1800" u="none">
          <a:ln>
            <a:noFill/>
          </a:ln>
          <a:solidFill>
            <a:srgbClr val="616161"/>
          </a:solidFill>
          <a:uFillTx/>
          <a:latin typeface="Calibri"/>
          <a:ea typeface="Calibri"/>
          <a:cs typeface="Calibri"/>
          <a:sym typeface="Calibri"/>
        </a:defRPr>
      </a:lvl7pPr>
      <a:lvl8pPr marL="3494314" marR="0" indent="-293914" algn="l" defTabSz="914400" latinLnBrk="0">
        <a:lnSpc>
          <a:spcPct val="100000"/>
        </a:lnSpc>
        <a:spcBef>
          <a:spcPts val="400"/>
        </a:spcBef>
        <a:spcAft>
          <a:spcPts val="0"/>
        </a:spcAft>
        <a:buClr>
          <a:srgbClr val="1F497D"/>
        </a:buClr>
        <a:buSzPct val="100000"/>
        <a:buFontTx/>
        <a:buChar char="»"/>
        <a:tabLst/>
        <a:defRPr b="0" baseline="0" cap="none" i="0" spc="0" strike="noStrike" sz="1800" u="none">
          <a:ln>
            <a:noFill/>
          </a:ln>
          <a:solidFill>
            <a:srgbClr val="616161"/>
          </a:solidFill>
          <a:uFillTx/>
          <a:latin typeface="Calibri"/>
          <a:ea typeface="Calibri"/>
          <a:cs typeface="Calibri"/>
          <a:sym typeface="Calibri"/>
        </a:defRPr>
      </a:lvl8pPr>
      <a:lvl9pPr marL="3951514" marR="0" indent="-293914" algn="l" defTabSz="914400" latinLnBrk="0">
        <a:lnSpc>
          <a:spcPct val="100000"/>
        </a:lnSpc>
        <a:spcBef>
          <a:spcPts val="400"/>
        </a:spcBef>
        <a:spcAft>
          <a:spcPts val="0"/>
        </a:spcAft>
        <a:buClr>
          <a:srgbClr val="1F497D"/>
        </a:buClr>
        <a:buSzPct val="100000"/>
        <a:buFontTx/>
        <a:buChar char="»"/>
        <a:tabLst/>
        <a:defRPr b="0" baseline="0" cap="none" i="0" spc="0" strike="noStrike" sz="1800" u="none">
          <a:ln>
            <a:noFill/>
          </a:ln>
          <a:solidFill>
            <a:srgbClr val="616161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6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8.png"/><Relationship Id="rId4" Type="http://schemas.openxmlformats.org/officeDocument/2006/relationships/image" Target="../media/image39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9" Type="http://schemas.openxmlformats.org/officeDocument/2006/relationships/image" Target="../media/image47.png"/><Relationship Id="rId10" Type="http://schemas.openxmlformats.org/officeDocument/2006/relationships/image" Target="../media/image48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9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6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6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image" Target="../media/image72.png"/><Relationship Id="rId7" Type="http://schemas.openxmlformats.org/officeDocument/2006/relationships/image" Target="../media/image73.png"/><Relationship Id="rId8" Type="http://schemas.openxmlformats.org/officeDocument/2006/relationships/image" Target="../media/image74.png"/><Relationship Id="rId9" Type="http://schemas.openxmlformats.org/officeDocument/2006/relationships/image" Target="../media/image75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59.png"/><Relationship Id="rId6" Type="http://schemas.openxmlformats.org/officeDocument/2006/relationships/image" Target="../media/image78.png"/><Relationship Id="rId7" Type="http://schemas.openxmlformats.org/officeDocument/2006/relationships/image" Target="../media/image79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0.png"/><Relationship Id="rId4" Type="http://schemas.openxmlformats.org/officeDocument/2006/relationships/image" Target="../media/image81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5.png"/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6" Type="http://schemas.openxmlformats.org/officeDocument/2006/relationships/image" Target="../media/image89.png"/><Relationship Id="rId7" Type="http://schemas.openxmlformats.org/officeDocument/2006/relationships/image" Target="../media/image90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1.png"/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image" Target="../media/image94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tif"/><Relationship Id="rId4" Type="http://schemas.openxmlformats.org/officeDocument/2006/relationships/image" Target="../media/image95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6.png"/><Relationship Id="rId3" Type="http://schemas.openxmlformats.org/officeDocument/2006/relationships/image" Target="../media/image97.png"/><Relationship Id="rId4" Type="http://schemas.openxmlformats.org/officeDocument/2006/relationships/image" Target="../media/image98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9.png"/><Relationship Id="rId4" Type="http://schemas.openxmlformats.org/officeDocument/2006/relationships/image" Target="../media/image100.png"/><Relationship Id="rId5" Type="http://schemas.openxmlformats.org/officeDocument/2006/relationships/image" Target="../media/image101.png"/><Relationship Id="rId6" Type="http://schemas.openxmlformats.org/officeDocument/2006/relationships/image" Target="../media/image102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3.png"/><Relationship Id="rId3" Type="http://schemas.openxmlformats.org/officeDocument/2006/relationships/image" Target="../media/image104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5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6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7.pn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8.png"/><Relationship Id="rId3" Type="http://schemas.openxmlformats.org/officeDocument/2006/relationships/image" Target="../media/image109.pn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0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he Electron-Ion Collider"/>
          <p:cNvSpPr txBox="1"/>
          <p:nvPr>
            <p:ph type="title"/>
          </p:nvPr>
        </p:nvSpPr>
        <p:spPr>
          <a:xfrm>
            <a:off x="154876" y="168847"/>
            <a:ext cx="8834248" cy="1231639"/>
          </a:xfrm>
          <a:prstGeom prst="rect">
            <a:avLst/>
          </a:prstGeom>
        </p:spPr>
        <p:txBody>
          <a:bodyPr anchor="t"/>
          <a:lstStyle>
            <a:lvl1pPr>
              <a:defRPr sz="6000"/>
            </a:lvl1pPr>
          </a:lstStyle>
          <a:p>
            <a:pPr/>
            <a:r>
              <a:t>The Electron-Ion Collider</a:t>
            </a:r>
          </a:p>
        </p:txBody>
      </p:sp>
      <p:sp>
        <p:nvSpPr>
          <p:cNvPr id="144" name="Thomas Ullrich (BNL/Yale)…"/>
          <p:cNvSpPr txBox="1"/>
          <p:nvPr/>
        </p:nvSpPr>
        <p:spPr>
          <a:xfrm>
            <a:off x="238054" y="5922413"/>
            <a:ext cx="4098529" cy="752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0639" marR="40639" defTabSz="914400">
              <a:defRPr i="1"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Thomas Ullrich (BNL/Yale)</a:t>
            </a:r>
          </a:p>
          <a:p>
            <a:pPr marL="40639" marR="40639" defTabSz="914400"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EJC2018, October 11-12, 2018</a:t>
            </a:r>
          </a:p>
        </p:txBody>
      </p:sp>
      <p:pic>
        <p:nvPicPr>
          <p:cNvPr id="145" name="yale_newlogo_yaleblue.pdf" descr="yale_newlogo_yaleblu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98082" y="6132338"/>
            <a:ext cx="764213" cy="333010"/>
          </a:xfrm>
          <a:prstGeom prst="rect">
            <a:avLst/>
          </a:prstGeom>
          <a:ln w="12700"/>
        </p:spPr>
      </p:pic>
      <p:sp>
        <p:nvSpPr>
          <p:cNvPr id="146" name="Lecture 3"/>
          <p:cNvSpPr txBox="1"/>
          <p:nvPr/>
        </p:nvSpPr>
        <p:spPr>
          <a:xfrm>
            <a:off x="5891912" y="1493310"/>
            <a:ext cx="3078813" cy="850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marL="41275" marR="41275" defTabSz="914400">
              <a:defRPr sz="4000">
                <a:solidFill>
                  <a:srgbClr val="021EAA"/>
                </a:solidFill>
                <a:uFill>
                  <a:solidFill>
                    <a:srgbClr val="021EAA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Lecture 3</a:t>
            </a:r>
          </a:p>
        </p:txBody>
      </p:sp>
      <p:pic>
        <p:nvPicPr>
          <p:cNvPr id="147" name="Affiche_EJC2018.png" descr="Affiche_EJC201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2904" y="1587313"/>
            <a:ext cx="5513762" cy="3924782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Line"/>
          <p:cNvSpPr/>
          <p:nvPr/>
        </p:nvSpPr>
        <p:spPr>
          <a:xfrm>
            <a:off x="152400" y="685800"/>
            <a:ext cx="8839200" cy="1588"/>
          </a:xfrm>
          <a:prstGeom prst="line">
            <a:avLst/>
          </a:prstGeom>
          <a:ln w="38100">
            <a:solidFill>
              <a:srgbClr val="021EAA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19" name="3-D Imaging of Quarks and Gluons"/>
          <p:cNvSpPr txBox="1"/>
          <p:nvPr>
            <p:ph type="title"/>
          </p:nvPr>
        </p:nvSpPr>
        <p:spPr>
          <a:xfrm>
            <a:off x="136525" y="44450"/>
            <a:ext cx="8931275" cy="609709"/>
          </a:xfrm>
          <a:prstGeom prst="rect">
            <a:avLst/>
          </a:prstGeom>
        </p:spPr>
        <p:txBody>
          <a:bodyPr/>
          <a:lstStyle>
            <a:lvl1pPr>
              <a:defRPr sz="3300"/>
            </a:lvl1pPr>
          </a:lstStyle>
          <a:p>
            <a:pPr/>
            <a:r>
              <a:t>3-D Imaging of Quarks and Gluons</a:t>
            </a:r>
          </a:p>
        </p:txBody>
      </p:sp>
      <p:sp>
        <p:nvSpPr>
          <p:cNvPr id="22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21" name="W(x,bT,kT)"/>
          <p:cNvSpPr txBox="1"/>
          <p:nvPr/>
        </p:nvSpPr>
        <p:spPr>
          <a:xfrm>
            <a:off x="3777388" y="662109"/>
            <a:ext cx="1486755" cy="5176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rPr sz="2400">
                <a:latin typeface="Cambria Math"/>
                <a:ea typeface="Cambria Math"/>
                <a:cs typeface="Cambria Math"/>
                <a:sym typeface="Cambria Math"/>
              </a:rPr>
              <a:t>W(x,b</a:t>
            </a:r>
            <a:r>
              <a:rPr baseline="-25000" sz="2400">
                <a:latin typeface="Cambria Math"/>
                <a:ea typeface="Cambria Math"/>
                <a:cs typeface="Cambria Math"/>
                <a:sym typeface="Cambria Math"/>
              </a:rPr>
              <a:t>T</a:t>
            </a:r>
            <a:r>
              <a:rPr sz="2400">
                <a:latin typeface="Cambria Math"/>
                <a:ea typeface="Cambria Math"/>
                <a:cs typeface="Cambria Math"/>
                <a:sym typeface="Cambria Math"/>
              </a:rPr>
              <a:t>,k</a:t>
            </a:r>
            <a:r>
              <a:rPr baseline="-25000" sz="2400">
                <a:latin typeface="Cambria Math"/>
                <a:ea typeface="Cambria Math"/>
                <a:cs typeface="Cambria Math"/>
                <a:sym typeface="Cambria Math"/>
              </a:rPr>
              <a:t>T</a:t>
            </a:r>
            <a:r>
              <a:rPr sz="2400">
                <a:latin typeface="Cambria Math"/>
                <a:ea typeface="Cambria Math"/>
                <a:cs typeface="Cambria Math"/>
                <a:sym typeface="Cambria Math"/>
              </a:rPr>
              <a:t>)</a:t>
            </a:r>
          </a:p>
        </p:txBody>
      </p:sp>
      <p:sp>
        <p:nvSpPr>
          <p:cNvPr id="222" name="∫d2kT"/>
          <p:cNvSpPr txBox="1"/>
          <p:nvPr/>
        </p:nvSpPr>
        <p:spPr>
          <a:xfrm>
            <a:off x="5937975" y="1053517"/>
            <a:ext cx="746681" cy="5176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rPr sz="2400">
                <a:latin typeface="Cambria Math"/>
                <a:ea typeface="Cambria Math"/>
                <a:cs typeface="Cambria Math"/>
                <a:sym typeface="Cambria Math"/>
              </a:rPr>
              <a:t>∫d</a:t>
            </a:r>
            <a:r>
              <a:rPr baseline="30000" sz="2400">
                <a:latin typeface="Cambria Math"/>
                <a:ea typeface="Cambria Math"/>
                <a:cs typeface="Cambria Math"/>
                <a:sym typeface="Cambria Math"/>
              </a:rPr>
              <a:t>2</a:t>
            </a:r>
            <a:r>
              <a:rPr sz="2400">
                <a:latin typeface="Cambria Math"/>
                <a:ea typeface="Cambria Math"/>
                <a:cs typeface="Cambria Math"/>
                <a:sym typeface="Cambria Math"/>
              </a:rPr>
              <a:t>k</a:t>
            </a:r>
            <a:r>
              <a:rPr baseline="-25000" sz="2400">
                <a:latin typeface="Cambria Math"/>
                <a:ea typeface="Cambria Math"/>
                <a:cs typeface="Cambria Math"/>
                <a:sym typeface="Cambria Math"/>
              </a:rPr>
              <a:t>T</a:t>
            </a:r>
          </a:p>
        </p:txBody>
      </p:sp>
      <p:sp>
        <p:nvSpPr>
          <p:cNvPr id="223" name="f(x,bT)"/>
          <p:cNvSpPr txBox="1"/>
          <p:nvPr/>
        </p:nvSpPr>
        <p:spPr>
          <a:xfrm>
            <a:off x="6319866" y="2135949"/>
            <a:ext cx="922547" cy="5176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rPr sz="2400">
                <a:latin typeface="Cambria Math"/>
                <a:ea typeface="Cambria Math"/>
                <a:cs typeface="Cambria Math"/>
                <a:sym typeface="Cambria Math"/>
              </a:rPr>
              <a:t>f(x,b</a:t>
            </a:r>
            <a:r>
              <a:rPr baseline="-25000" sz="2400">
                <a:latin typeface="Cambria Math"/>
                <a:ea typeface="Cambria Math"/>
                <a:cs typeface="Cambria Math"/>
                <a:sym typeface="Cambria Math"/>
              </a:rPr>
              <a:t>T</a:t>
            </a:r>
            <a:r>
              <a:rPr sz="2400">
                <a:latin typeface="Cambria Math"/>
                <a:ea typeface="Cambria Math"/>
                <a:cs typeface="Cambria Math"/>
                <a:sym typeface="Cambria Math"/>
              </a:rPr>
              <a:t>)</a:t>
            </a:r>
          </a:p>
        </p:txBody>
      </p:sp>
      <p:sp>
        <p:nvSpPr>
          <p:cNvPr id="224" name="f(x,kT)"/>
          <p:cNvSpPr txBox="1"/>
          <p:nvPr/>
        </p:nvSpPr>
        <p:spPr>
          <a:xfrm>
            <a:off x="1688411" y="2135949"/>
            <a:ext cx="905431" cy="5176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rPr sz="2400">
                <a:latin typeface="Cambria Math"/>
                <a:ea typeface="Cambria Math"/>
                <a:cs typeface="Cambria Math"/>
                <a:sym typeface="Cambria Math"/>
              </a:rPr>
              <a:t>f(x,k</a:t>
            </a:r>
            <a:r>
              <a:rPr baseline="-25000" sz="2400">
                <a:latin typeface="Cambria Math"/>
                <a:ea typeface="Cambria Math"/>
                <a:cs typeface="Cambria Math"/>
                <a:sym typeface="Cambria Math"/>
              </a:rPr>
              <a:t>T</a:t>
            </a:r>
            <a:r>
              <a:rPr sz="2400">
                <a:latin typeface="Cambria Math"/>
                <a:ea typeface="Cambria Math"/>
                <a:cs typeface="Cambria Math"/>
                <a:sym typeface="Cambria Math"/>
              </a:rPr>
              <a:t>)</a:t>
            </a:r>
          </a:p>
        </p:txBody>
      </p:sp>
      <p:sp>
        <p:nvSpPr>
          <p:cNvPr id="225" name="∫d2bT"/>
          <p:cNvSpPr txBox="1"/>
          <p:nvPr/>
        </p:nvSpPr>
        <p:spPr>
          <a:xfrm>
            <a:off x="2142023" y="1119642"/>
            <a:ext cx="763797" cy="5176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rPr sz="2400">
                <a:latin typeface="Cambria Math"/>
                <a:ea typeface="Cambria Math"/>
                <a:cs typeface="Cambria Math"/>
                <a:sym typeface="Cambria Math"/>
              </a:rPr>
              <a:t>∫d</a:t>
            </a:r>
            <a:r>
              <a:rPr baseline="30000" sz="2400">
                <a:latin typeface="Cambria Math"/>
                <a:ea typeface="Cambria Math"/>
                <a:cs typeface="Cambria Math"/>
                <a:sym typeface="Cambria Math"/>
              </a:rPr>
              <a:t>2</a:t>
            </a:r>
            <a:r>
              <a:rPr sz="2400">
                <a:latin typeface="Cambria Math"/>
                <a:ea typeface="Cambria Math"/>
                <a:cs typeface="Cambria Math"/>
                <a:sym typeface="Cambria Math"/>
              </a:rPr>
              <a:t>b</a:t>
            </a:r>
            <a:r>
              <a:rPr baseline="-25000" sz="2400">
                <a:latin typeface="Cambria Math"/>
                <a:ea typeface="Cambria Math"/>
                <a:cs typeface="Cambria Math"/>
                <a:sym typeface="Cambria Math"/>
              </a:rPr>
              <a:t>T</a:t>
            </a:r>
          </a:p>
        </p:txBody>
      </p:sp>
      <p:pic>
        <p:nvPicPr>
          <p:cNvPr id="226" name="2.01-hera.eps" descr="2.01-hera.eps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82155" y="4021454"/>
            <a:ext cx="3062414" cy="285306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buffer.pdf" descr="buffer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08301" y="1374178"/>
            <a:ext cx="2168797" cy="1973944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Line"/>
          <p:cNvSpPr/>
          <p:nvPr/>
        </p:nvSpPr>
        <p:spPr>
          <a:xfrm flipH="1">
            <a:off x="2280557" y="1036239"/>
            <a:ext cx="1433333" cy="1107130"/>
          </a:xfrm>
          <a:prstGeom prst="line">
            <a:avLst/>
          </a:prstGeom>
          <a:ln w="25400">
            <a:solidFill>
              <a:srgbClr val="000000"/>
            </a:solidFill>
            <a:bevel/>
            <a:tailEnd type="triangle"/>
          </a:ln>
        </p:spPr>
        <p:txBody>
          <a:bodyPr lIns="45719" rIns="45719"/>
          <a:lstStyle/>
          <a:p>
            <a:pPr/>
          </a:p>
        </p:txBody>
      </p:sp>
      <p:pic>
        <p:nvPicPr>
          <p:cNvPr id="229" name="buffer3.pdf" descr="buffer3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2363" y="2506312"/>
            <a:ext cx="3538961" cy="2505304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Spin-dependent 3D momentum space…"/>
          <p:cNvSpPr txBox="1"/>
          <p:nvPr/>
        </p:nvSpPr>
        <p:spPr>
          <a:xfrm>
            <a:off x="162363" y="5008431"/>
            <a:ext cx="4572001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Spin-dependent 3D momentum space </a:t>
            </a:r>
          </a:p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images from semi-inclusive scattering</a:t>
            </a:r>
          </a:p>
        </p:txBody>
      </p:sp>
      <p:sp>
        <p:nvSpPr>
          <p:cNvPr id="231" name="Quarks"/>
          <p:cNvSpPr txBox="1"/>
          <p:nvPr/>
        </p:nvSpPr>
        <p:spPr>
          <a:xfrm>
            <a:off x="249620" y="2297608"/>
            <a:ext cx="840951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F497D"/>
                </a:solidFill>
              </a:rPr>
              <a:t>Quarks</a:t>
            </a:r>
          </a:p>
        </p:txBody>
      </p:sp>
      <p:sp>
        <p:nvSpPr>
          <p:cNvPr id="232" name="Line"/>
          <p:cNvSpPr/>
          <p:nvPr/>
        </p:nvSpPr>
        <p:spPr>
          <a:xfrm>
            <a:off x="5276022" y="1053386"/>
            <a:ext cx="1433332" cy="1107132"/>
          </a:xfrm>
          <a:prstGeom prst="line">
            <a:avLst/>
          </a:prstGeom>
          <a:ln w="25400">
            <a:solidFill>
              <a:srgbClr val="000000"/>
            </a:solidFill>
            <a:bevel/>
            <a:tailEnd type="triangle"/>
          </a:ln>
        </p:spPr>
        <p:txBody>
          <a:bodyPr lIns="45719" rIns="45719"/>
          <a:lstStyle/>
          <a:p>
            <a:pPr/>
          </a:p>
        </p:txBody>
      </p:sp>
      <p:pic>
        <p:nvPicPr>
          <p:cNvPr id="233" name="buffer4.pdf" descr="buffer4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584219" y="2805540"/>
            <a:ext cx="3503449" cy="2116118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Spin-dependent 2D (transverse spatial) +  1D (longitudinal momentum) coordinate space images from exclusive scattering"/>
          <p:cNvSpPr txBox="1"/>
          <p:nvPr/>
        </p:nvSpPr>
        <p:spPr>
          <a:xfrm>
            <a:off x="5049596" y="4982533"/>
            <a:ext cx="3932040" cy="1209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Spin-dependent 2D (transverse spatial) +  1D (longitudinal momentum) coordinate space images from exclusive scattering</a:t>
            </a:r>
          </a:p>
        </p:txBody>
      </p:sp>
      <p:sp>
        <p:nvSpPr>
          <p:cNvPr id="235" name="Gluons"/>
          <p:cNvSpPr txBox="1"/>
          <p:nvPr/>
        </p:nvSpPr>
        <p:spPr>
          <a:xfrm>
            <a:off x="8001000" y="2298363"/>
            <a:ext cx="828450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0000"/>
                </a:solidFill>
              </a:rPr>
              <a:t>Gluons</a:t>
            </a:r>
          </a:p>
        </p:txBody>
      </p:sp>
      <p:sp>
        <p:nvSpPr>
          <p:cNvPr id="236" name="Momentum…"/>
          <p:cNvSpPr txBox="1"/>
          <p:nvPr/>
        </p:nvSpPr>
        <p:spPr>
          <a:xfrm>
            <a:off x="284113" y="894033"/>
            <a:ext cx="1310988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rPr i="1">
                <a:latin typeface="Helvetica"/>
                <a:ea typeface="Helvetica"/>
                <a:cs typeface="Helvetica"/>
                <a:sym typeface="Helvetica"/>
              </a:rPr>
              <a:t>Momentum</a:t>
            </a:r>
            <a:endParaRPr i="1">
              <a:latin typeface="Helvetica"/>
              <a:ea typeface="Helvetica"/>
              <a:cs typeface="Helvetica"/>
              <a:sym typeface="Helvetica"/>
            </a:endParaRPr>
          </a:p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rPr i="1">
                <a:latin typeface="Helvetica"/>
                <a:ea typeface="Helvetica"/>
                <a:cs typeface="Helvetica"/>
                <a:sym typeface="Helvetica"/>
              </a:rPr>
              <a:t>space</a:t>
            </a:r>
          </a:p>
        </p:txBody>
      </p:sp>
      <p:sp>
        <p:nvSpPr>
          <p:cNvPr id="237" name="Coordinate…"/>
          <p:cNvSpPr txBox="1"/>
          <p:nvPr/>
        </p:nvSpPr>
        <p:spPr>
          <a:xfrm>
            <a:off x="7716566" y="894033"/>
            <a:ext cx="1285985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rPr i="1">
                <a:latin typeface="Helvetica"/>
                <a:ea typeface="Helvetica"/>
                <a:cs typeface="Helvetica"/>
                <a:sym typeface="Helvetica"/>
              </a:rPr>
              <a:t>Coordinate</a:t>
            </a:r>
            <a:endParaRPr i="1">
              <a:latin typeface="Helvetica"/>
              <a:ea typeface="Helvetica"/>
              <a:cs typeface="Helvetica"/>
              <a:sym typeface="Helvetica"/>
            </a:endParaRPr>
          </a:p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rPr i="1">
                <a:latin typeface="Helvetica"/>
                <a:ea typeface="Helvetica"/>
                <a:cs typeface="Helvetica"/>
                <a:sym typeface="Helvetica"/>
              </a:rPr>
              <a:t>space</a:t>
            </a:r>
          </a:p>
        </p:txBody>
      </p:sp>
      <p:pic>
        <p:nvPicPr>
          <p:cNvPr id="238" name="buffer2.pdf" descr="buffer2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30172" y="3152256"/>
            <a:ext cx="2546877" cy="2428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buffer5.pdf" descr="buffer5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771118" y="2958259"/>
            <a:ext cx="5129817" cy="2505473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Line"/>
          <p:cNvSpPr/>
          <p:nvPr/>
        </p:nvSpPr>
        <p:spPr>
          <a:xfrm flipH="1">
            <a:off x="5695368" y="2722036"/>
            <a:ext cx="835461" cy="1104592"/>
          </a:xfrm>
          <a:prstGeom prst="line">
            <a:avLst/>
          </a:prstGeom>
          <a:ln w="25400">
            <a:solidFill>
              <a:srgbClr val="000000"/>
            </a:solidFill>
            <a:bevel/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41" name="Line"/>
          <p:cNvSpPr/>
          <p:nvPr/>
        </p:nvSpPr>
        <p:spPr>
          <a:xfrm>
            <a:off x="2158317" y="2713842"/>
            <a:ext cx="835461" cy="1104592"/>
          </a:xfrm>
          <a:prstGeom prst="line">
            <a:avLst/>
          </a:prstGeom>
          <a:ln w="25400">
            <a:solidFill>
              <a:srgbClr val="000000"/>
            </a:solidFill>
            <a:bevel/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42" name="∫d2kT"/>
          <p:cNvSpPr txBox="1"/>
          <p:nvPr/>
        </p:nvSpPr>
        <p:spPr>
          <a:xfrm>
            <a:off x="1613903" y="3152256"/>
            <a:ext cx="746682" cy="5176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rPr sz="2400">
                <a:latin typeface="Cambria Math"/>
                <a:ea typeface="Cambria Math"/>
                <a:cs typeface="Cambria Math"/>
                <a:sym typeface="Cambria Math"/>
              </a:rPr>
              <a:t>∫d</a:t>
            </a:r>
            <a:r>
              <a:rPr baseline="30000" sz="2400">
                <a:latin typeface="Cambria Math"/>
                <a:ea typeface="Cambria Math"/>
                <a:cs typeface="Cambria Math"/>
                <a:sym typeface="Cambria Math"/>
              </a:rPr>
              <a:t>2</a:t>
            </a:r>
            <a:r>
              <a:rPr sz="2400">
                <a:latin typeface="Cambria Math"/>
                <a:ea typeface="Cambria Math"/>
                <a:cs typeface="Cambria Math"/>
                <a:sym typeface="Cambria Math"/>
              </a:rPr>
              <a:t>k</a:t>
            </a:r>
            <a:r>
              <a:rPr baseline="-25000" sz="2400">
                <a:latin typeface="Cambria Math"/>
                <a:ea typeface="Cambria Math"/>
                <a:cs typeface="Cambria Math"/>
                <a:sym typeface="Cambria Math"/>
              </a:rPr>
              <a:t>T</a:t>
            </a:r>
          </a:p>
        </p:txBody>
      </p:sp>
      <p:sp>
        <p:nvSpPr>
          <p:cNvPr id="243" name="f(x)"/>
          <p:cNvSpPr txBox="1"/>
          <p:nvPr/>
        </p:nvSpPr>
        <p:spPr>
          <a:xfrm>
            <a:off x="3937827" y="3535528"/>
            <a:ext cx="544226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latin typeface="Cambria Math"/>
                <a:ea typeface="Cambria Math"/>
                <a:cs typeface="Cambria Math"/>
                <a:sym typeface="Cambria Math"/>
              </a:defRPr>
            </a:lvl1pPr>
          </a:lstStyle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rPr sz="2400">
                <a:latin typeface="Cambria Math"/>
                <a:ea typeface="Cambria Math"/>
                <a:cs typeface="Cambria Math"/>
                <a:sym typeface="Cambria Math"/>
              </a:rPr>
              <a:t>f(x)</a:t>
            </a:r>
          </a:p>
        </p:txBody>
      </p:sp>
      <p:sp>
        <p:nvSpPr>
          <p:cNvPr id="244" name="∫d2bT"/>
          <p:cNvSpPr txBox="1"/>
          <p:nvPr/>
        </p:nvSpPr>
        <p:spPr>
          <a:xfrm>
            <a:off x="6157551" y="3152256"/>
            <a:ext cx="763797" cy="5176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rPr sz="2400">
                <a:latin typeface="Cambria Math"/>
                <a:ea typeface="Cambria Math"/>
                <a:cs typeface="Cambria Math"/>
                <a:sym typeface="Cambria Math"/>
              </a:rPr>
              <a:t>∫d</a:t>
            </a:r>
            <a:r>
              <a:rPr baseline="30000" sz="2400">
                <a:latin typeface="Cambria Math"/>
                <a:ea typeface="Cambria Math"/>
                <a:cs typeface="Cambria Math"/>
                <a:sym typeface="Cambria Math"/>
              </a:rPr>
              <a:t>2</a:t>
            </a:r>
            <a:r>
              <a:rPr sz="2400">
                <a:latin typeface="Cambria Math"/>
                <a:ea typeface="Cambria Math"/>
                <a:cs typeface="Cambria Math"/>
                <a:sym typeface="Cambria Math"/>
              </a:rPr>
              <a:t>b</a:t>
            </a:r>
            <a:r>
              <a:rPr baseline="-25000" sz="2400">
                <a:latin typeface="Cambria Math"/>
                <a:ea typeface="Cambria Math"/>
                <a:cs typeface="Cambria Math"/>
                <a:sym typeface="Cambria Math"/>
              </a:rPr>
              <a:t>T</a:t>
            </a:r>
          </a:p>
        </p:txBody>
      </p:sp>
      <p:pic>
        <p:nvPicPr>
          <p:cNvPr id="245" name="buffer3.pdf" descr="buffer3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826" y="1793288"/>
            <a:ext cx="1576561" cy="1116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buffer4.pdf" descr="buffer4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298750" y="1861291"/>
            <a:ext cx="1737596" cy="1049525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Mother of all functions describing the structure of the proton:…"/>
          <p:cNvSpPr txBox="1"/>
          <p:nvPr>
            <p:ph type="body" sz="half" idx="1"/>
          </p:nvPr>
        </p:nvSpPr>
        <p:spPr>
          <a:xfrm>
            <a:off x="2166213" y="3720264"/>
            <a:ext cx="5552386" cy="2881405"/>
          </a:xfrm>
          <a:prstGeom prst="rect">
            <a:avLst/>
          </a:prstGeom>
        </p:spPr>
        <p:txBody>
          <a:bodyPr/>
          <a:lstStyle/>
          <a:p>
            <a:pPr>
              <a:defRPr sz="2400">
                <a:solidFill>
                  <a:srgbClr val="021EAA"/>
                </a:solidFill>
              </a:defRPr>
            </a:pPr>
            <a:r>
              <a:t>Mother of all functions describing the structure of the proton:</a:t>
            </a:r>
          </a:p>
          <a:p>
            <a:pPr>
              <a:defRPr sz="2400">
                <a:solidFill>
                  <a:srgbClr val="941100"/>
                </a:solidFill>
              </a:defRPr>
            </a:pPr>
            <a:r>
              <a:t>5D Wigner Function: W(x, k</a:t>
            </a:r>
            <a:r>
              <a:rPr baseline="-5999"/>
              <a:t>T</a:t>
            </a:r>
            <a:r>
              <a:t>, b</a:t>
            </a:r>
            <a:r>
              <a:rPr baseline="-5999"/>
              <a:t>T</a:t>
            </a:r>
            <a:r>
              <a:t>)</a:t>
            </a:r>
          </a:p>
          <a:p>
            <a:pPr>
              <a:defRPr sz="2400"/>
            </a:pPr>
          </a:p>
          <a:p>
            <a:pPr>
              <a:defRPr sz="2400"/>
            </a:pPr>
            <a:r>
              <a:t>Was considered not measurable.</a:t>
            </a:r>
          </a:p>
          <a:p>
            <a:pPr>
              <a:spcBef>
                <a:spcPts val="0"/>
              </a:spcBef>
              <a:defRPr sz="2400"/>
            </a:pPr>
            <a:r>
              <a:t>Recent ideas via dijet measurements </a:t>
            </a:r>
          </a:p>
          <a:p>
            <a:pPr>
              <a:spcBef>
                <a:spcPts val="0"/>
              </a:spcBef>
              <a:defRPr sz="2400"/>
            </a:pPr>
            <a:r>
              <a:t>are evolving …</a:t>
            </a:r>
          </a:p>
        </p:txBody>
      </p:sp>
      <p:sp>
        <p:nvSpPr>
          <p:cNvPr id="248" name="Transverse Momentum…"/>
          <p:cNvSpPr txBox="1"/>
          <p:nvPr/>
        </p:nvSpPr>
        <p:spPr>
          <a:xfrm>
            <a:off x="122264" y="6115727"/>
            <a:ext cx="2762693" cy="717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lvl="1" marR="41275" indent="0" defTabSz="914400">
              <a:buClr>
                <a:srgbClr val="FF2600"/>
              </a:buClr>
              <a:defRPr b="1" sz="1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Transverse Momentum </a:t>
            </a:r>
          </a:p>
          <a:p>
            <a:pPr lvl="1" marR="41275" indent="0" defTabSz="914400">
              <a:buClr>
                <a:srgbClr val="FF2600"/>
              </a:buClr>
              <a:defRPr b="1" sz="1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Distributions (TMDs)</a:t>
            </a:r>
          </a:p>
        </p:txBody>
      </p:sp>
      <p:sp>
        <p:nvSpPr>
          <p:cNvPr id="249" name="Generalized Parton…"/>
          <p:cNvSpPr txBox="1"/>
          <p:nvPr/>
        </p:nvSpPr>
        <p:spPr>
          <a:xfrm>
            <a:off x="6452313" y="6184078"/>
            <a:ext cx="2546877" cy="717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lvl="1" marR="41275" indent="0" defTabSz="914400">
              <a:buClr>
                <a:srgbClr val="FF2600"/>
              </a:buClr>
              <a:defRPr b="1" sz="1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Generalized Parton </a:t>
            </a:r>
          </a:p>
          <a:p>
            <a:pPr lvl="1" marR="41275" indent="0" defTabSz="914400">
              <a:buClr>
                <a:srgbClr val="FF2600"/>
              </a:buClr>
              <a:defRPr b="1" sz="1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Distributions (GPDs)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1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0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Class="entr" nodeType="after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4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Class="entr" nodeType="afterEffect" presetSubtype="1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8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after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after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after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1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39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Class="entr" nodeType="afterEffect" presetSubtype="1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3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Class="entr" nodeType="afterEffect" presetSubtype="1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7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Class="entr" nodeType="afterEffect" presetSubtype="0" presetID="1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Class="entr" nodeType="clickEffect" presetSubtype="0" presetID="1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Class="entr" nodeType="afterEffect" presetSubtype="0" presetID="1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Class="entr" nodeType="afterEffect" presetSubtype="0" presetID="1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Class="entr" nodeType="afterEffect" presetSubtype="0" presetID="1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Class="exit" nodeType="clickEffect" presetSubtype="0" presetID="1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Class="exit" nodeType="afterEffect" presetSubtype="0" presetID="1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Class="entr" nodeType="afterEffect" presetSubtype="0" presetID="1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Class="exit" nodeType="clickEffect" presetSubtype="0" presetID="1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Class="exit" nodeType="afterEffect" presetSubtype="0" presetID="1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Class="entr" nodeType="afterEffect" presetSubtype="0" presetID="1" grpId="2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3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Class="exit" nodeType="clickEffect" presetSubtype="0" presetID="1" grpId="2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Class="exit" nodeType="afterEffect" presetSubtype="0" presetID="1" grpId="2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Class="exit" nodeType="afterEffect" presetSubtype="0" presetID="1" grpId="2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Class="exit" nodeType="afterEffect" presetSubtype="0" presetID="1" grpId="2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Class="entr" nodeType="afterEffect" presetSubtype="0" presetID="1" grpId="2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9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Class="entr" nodeType="afterEffect" presetSubtype="0" presetID="1" grpId="2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2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Class="exit" nodeType="afterEffect" presetSubtype="0" presetID="1" grpId="3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Class="exit" nodeType="afterEffect" presetSubtype="0" presetID="1" grpId="3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Class="entr" nodeType="afterEffect" presetSubtype="1" presetID="22" grpId="3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1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12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Class="entr" nodeType="afterEffect" presetSubtype="1" presetID="22" grpId="3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5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16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Class="entr" nodeType="afterEffect" presetSubtype="1" presetID="22" grpId="3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9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20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2" presetClass="entr" nodeType="afterEffect" presetSubtype="1" presetID="22" grpId="3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3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24"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000"/>
                            </p:stCondLst>
                            <p:childTnLst>
                              <p:par>
                                <p:cTn id="126" presetClass="entr" nodeType="afterEffect" presetSubtype="1" presetID="22" grpId="3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7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28"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000"/>
                            </p:stCondLst>
                            <p:childTnLst>
                              <p:par>
                                <p:cTn id="130" presetClass="entr" nodeType="afterEffect" presetSubtype="1" presetID="22" grpId="3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1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32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8" grpId="9"/>
      <p:bldP build="whole" bldLvl="1" animBg="1" rev="0" advAuto="0" spid="238" grpId="31"/>
      <p:bldP build="whole" bldLvl="1" animBg="1" rev="0" advAuto="0" spid="242" grpId="34"/>
      <p:bldP build="whole" bldLvl="1" animBg="1" rev="0" advAuto="0" spid="231" grpId="26"/>
      <p:bldP build="whole" bldLvl="1" animBg="1" rev="0" advAuto="0" spid="222" grpId="10"/>
      <p:bldP build="whole" bldLvl="1" animBg="1" rev="0" advAuto="0" spid="248" grpId="24"/>
      <p:bldP build="whole" bldLvl="1" animBg="1" rev="0" advAuto="0" spid="234" grpId="16"/>
      <p:bldP build="whole" bldLvl="1" animBg="1" rev="0" advAuto="0" spid="246" grpId="28"/>
      <p:bldP build="whole" bldLvl="1" animBg="1" rev="0" advAuto="0" spid="240" grpId="32"/>
      <p:bldP build="whole" bldLvl="1" animBg="1" rev="0" advAuto="0" spid="236" grpId="5"/>
      <p:bldP build="whole" bldLvl="1" animBg="1" rev="0" advAuto="0" spid="234" grpId="22"/>
      <p:bldP build="whole" bldLvl="1" animBg="1" rev="0" advAuto="0" spid="229" grpId="8"/>
      <p:bldP build="whole" bldLvl="1" animBg="1" rev="0" advAuto="0" spid="230" grpId="7"/>
      <p:bldP build="whole" bldLvl="1" animBg="1" rev="0" advAuto="0" spid="237" grpId="13"/>
      <p:bldP build="whole" bldLvl="1" animBg="1" rev="0" advAuto="0" spid="245" grpId="29"/>
      <p:bldP build="whole" bldLvl="1" animBg="1" rev="0" advAuto="0" spid="249" grpId="17"/>
      <p:bldP build="whole" bldLvl="1" animBg="1" rev="0" advAuto="0" spid="229" grpId="18"/>
      <p:bldP build="whole" bldLvl="1" animBg="1" rev="0" advAuto="0" spid="230" grpId="19"/>
      <p:bldP build="whole" bldLvl="1" animBg="1" rev="0" advAuto="0" spid="249" grpId="25"/>
      <p:bldP build="whole" bldLvl="1" animBg="1" rev="0" advAuto="0" spid="233" grpId="15"/>
      <p:bldP build="whole" bldLvl="1" animBg="1" rev="0" advAuto="0" spid="224" grpId="4"/>
      <p:bldP build="whole" bldLvl="1" animBg="1" rev="0" advAuto="0" spid="244" grpId="35"/>
      <p:bldP build="whole" bldLvl="1" animBg="1" rev="0" advAuto="0" spid="223" grpId="12"/>
      <p:bldP build="whole" bldLvl="1" animBg="1" rev="0" advAuto="0" spid="239" grpId="23"/>
      <p:bldP build="whole" bldLvl="1" animBg="1" rev="0" advAuto="0" spid="233" grpId="21"/>
      <p:bldP build="whole" bldLvl="1" animBg="1" rev="0" advAuto="0" spid="235" grpId="14"/>
      <p:bldP build="whole" bldLvl="1" animBg="1" rev="0" advAuto="0" spid="231" grpId="6"/>
      <p:bldP build="whole" bldLvl="1" animBg="1" rev="0" advAuto="0" spid="239" grpId="30"/>
      <p:bldP build="whole" bldLvl="1" animBg="1" rev="0" advAuto="0" spid="232" grpId="11"/>
      <p:bldP build="whole" bldLvl="1" animBg="1" rev="0" advAuto="0" spid="243" grpId="36"/>
      <p:bldP build="whole" bldLvl="1" animBg="1" rev="0" advAuto="0" spid="238" grpId="20"/>
      <p:bldP build="whole" bldLvl="1" animBg="1" rev="0" advAuto="0" spid="226" grpId="37"/>
      <p:bldP build="whole" bldLvl="1" animBg="1" rev="0" advAuto="0" spid="225" grpId="2"/>
      <p:bldP build="whole" bldLvl="1" animBg="1" rev="0" advAuto="0" spid="247" grpId="1"/>
      <p:bldP build="whole" bldLvl="1" animBg="1" rev="0" advAuto="0" spid="235" grpId="27"/>
      <p:bldP build="whole" bldLvl="1" animBg="1" rev="0" advAuto="0" spid="228" grpId="3"/>
      <p:bldP build="whole" bldLvl="1" animBg="1" rev="0" advAuto="0" spid="241" grpId="33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Line"/>
          <p:cNvSpPr/>
          <p:nvPr/>
        </p:nvSpPr>
        <p:spPr>
          <a:xfrm>
            <a:off x="152400" y="685800"/>
            <a:ext cx="8839200" cy="1588"/>
          </a:xfrm>
          <a:prstGeom prst="line">
            <a:avLst/>
          </a:prstGeom>
          <a:ln w="38100">
            <a:solidFill>
              <a:srgbClr val="021EAA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52" name="3-D Imaging of Quarks and Glu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300"/>
            </a:lvl1pPr>
          </a:lstStyle>
          <a:p>
            <a:pPr/>
            <a:r>
              <a:t>3-D Imaging of Quarks and Gluons</a:t>
            </a:r>
          </a:p>
        </p:txBody>
      </p:sp>
      <p:sp>
        <p:nvSpPr>
          <p:cNvPr id="253" name="Imaging is big part of EIC program:…"/>
          <p:cNvSpPr txBox="1"/>
          <p:nvPr>
            <p:ph type="body" idx="1"/>
          </p:nvPr>
        </p:nvSpPr>
        <p:spPr>
          <a:xfrm>
            <a:off x="190500" y="889609"/>
            <a:ext cx="8763000" cy="3088278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21EAA"/>
                </a:solidFill>
              </a:defRPr>
            </a:pPr>
            <a:r>
              <a:t>Imaging is </a:t>
            </a:r>
            <a:r>
              <a:rPr b="1"/>
              <a:t>big</a:t>
            </a:r>
            <a:r>
              <a:t> part of EIC program:</a:t>
            </a:r>
          </a:p>
          <a:p>
            <a:pPr lvl="1">
              <a:defRPr sz="2400"/>
            </a:pPr>
            <a:r>
              <a:t>luminosity and energy hungry</a:t>
            </a:r>
          </a:p>
          <a:p>
            <a:pPr lvl="1">
              <a:defRPr sz="2400"/>
            </a:pPr>
            <a:r>
              <a:t>multi-year program</a:t>
            </a:r>
          </a:p>
          <a:p>
            <a:pPr lvl="1">
              <a:defRPr sz="2400"/>
            </a:pPr>
            <a:r>
              <a:t>GPD: measured via DVCS and diffractive vector meson production</a:t>
            </a:r>
          </a:p>
          <a:p>
            <a:pPr lvl="1">
              <a:defRPr sz="2400"/>
            </a:pPr>
            <a:r>
              <a:t>TMD:  semi-inclusive DIS</a:t>
            </a:r>
          </a:p>
          <a:p>
            <a:pPr lvl="1">
              <a:defRPr sz="2400"/>
            </a:pPr>
            <a:r>
              <a:t>See lecture by Raphäel Dupré</a:t>
            </a:r>
          </a:p>
        </p:txBody>
      </p:sp>
      <p:sp>
        <p:nvSpPr>
          <p:cNvPr id="254" name="Slide Number"/>
          <p:cNvSpPr txBox="1"/>
          <p:nvPr>
            <p:ph type="sldNum" sz="quarter" idx="2"/>
          </p:nvPr>
        </p:nvSpPr>
        <p:spPr>
          <a:xfrm>
            <a:off x="8745326" y="6556108"/>
            <a:ext cx="298873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55" name="gpd-graphs.pdf" descr="gpd-graphs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06562" y="4820346"/>
            <a:ext cx="6630113" cy="1560584"/>
          </a:xfrm>
          <a:prstGeom prst="rect">
            <a:avLst/>
          </a:prstGeom>
          <a:ln w="12700"/>
        </p:spPr>
      </p:pic>
      <p:sp>
        <p:nvSpPr>
          <p:cNvPr id="256" name="Text"/>
          <p:cNvSpPr txBox="1"/>
          <p:nvPr/>
        </p:nvSpPr>
        <p:spPr>
          <a:xfrm>
            <a:off x="1441901" y="5627767"/>
            <a:ext cx="347217" cy="2540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>
              <a:defRPr sz="1000"/>
            </a:pPr>
          </a:p>
        </p:txBody>
      </p:sp>
      <p:sp>
        <p:nvSpPr>
          <p:cNvPr id="257" name="Diffractive Virtual Compton…"/>
          <p:cNvSpPr txBox="1"/>
          <p:nvPr/>
        </p:nvSpPr>
        <p:spPr>
          <a:xfrm>
            <a:off x="323119" y="4161058"/>
            <a:ext cx="2992461" cy="627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0639" marR="40639" defTabSz="914400">
              <a:buClr>
                <a:srgbClr val="FF2600"/>
              </a:buClr>
              <a:defRPr sz="1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Diffractive Virtual Compton </a:t>
            </a:r>
          </a:p>
          <a:p>
            <a:pPr marL="40639" marR="40639" defTabSz="914400">
              <a:buClr>
                <a:srgbClr val="FF2600"/>
              </a:buClr>
              <a:defRPr sz="1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Scattering (DVCS)</a:t>
            </a:r>
          </a:p>
        </p:txBody>
      </p:sp>
      <p:sp>
        <p:nvSpPr>
          <p:cNvPr id="258" name="Diffractive Exclusive Vector Meson Production"/>
          <p:cNvSpPr txBox="1"/>
          <p:nvPr/>
        </p:nvSpPr>
        <p:spPr>
          <a:xfrm>
            <a:off x="6173640" y="4161058"/>
            <a:ext cx="2805588" cy="627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0639" marR="40639" defTabSz="914400">
              <a:buClr>
                <a:srgbClr val="FF2600"/>
              </a:buClr>
              <a:defRPr sz="1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Diffractive Exclusive Vector Meson Production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9.3.  Structure Functions and…"/>
          <p:cNvSpPr txBox="1"/>
          <p:nvPr>
            <p:ph type="title"/>
          </p:nvPr>
        </p:nvSpPr>
        <p:spPr>
          <a:xfrm>
            <a:off x="248103" y="121107"/>
            <a:ext cx="8802500" cy="2326336"/>
          </a:xfrm>
          <a:prstGeom prst="rect">
            <a:avLst/>
          </a:prstGeom>
        </p:spPr>
        <p:txBody>
          <a:bodyPr anchor="t"/>
          <a:lstStyle/>
          <a:p>
            <a:pPr>
              <a:defRPr b="1" sz="4000">
                <a:latin typeface="Helvetica"/>
                <a:ea typeface="Helvetica"/>
                <a:cs typeface="Helvetica"/>
                <a:sym typeface="Helvetica"/>
              </a:defRPr>
            </a:pPr>
            <a:r>
              <a:t>9.3.  Structure Functions and </a:t>
            </a:r>
          </a:p>
          <a:p>
            <a:pPr>
              <a:defRPr b="1" sz="4000">
                <a:latin typeface="Helvetica"/>
                <a:ea typeface="Helvetica"/>
                <a:cs typeface="Helvetica"/>
                <a:sym typeface="Helvetica"/>
              </a:defRPr>
            </a:pPr>
            <a:r>
              <a:t>        Nuclear PDFs in eA Collisions</a:t>
            </a:r>
          </a:p>
        </p:txBody>
      </p:sp>
      <p:pic>
        <p:nvPicPr>
          <p:cNvPr id="263" name="cover.pdf" descr="cover.pdf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945486" y="1750036"/>
            <a:ext cx="6811210" cy="4793793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Line"/>
          <p:cNvSpPr/>
          <p:nvPr/>
        </p:nvSpPr>
        <p:spPr>
          <a:xfrm>
            <a:off x="152400" y="685800"/>
            <a:ext cx="8839200" cy="1588"/>
          </a:xfrm>
          <a:prstGeom prst="line">
            <a:avLst/>
          </a:prstGeom>
          <a:ln w="38100">
            <a:solidFill>
              <a:srgbClr val="021EAA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66" name="Nuclear PDFs (nPDFs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700"/>
            </a:lvl1pPr>
          </a:lstStyle>
          <a:p>
            <a:pPr/>
            <a:r>
              <a:t>Nuclear PDFs (nPDFs)</a:t>
            </a:r>
          </a:p>
        </p:txBody>
      </p:sp>
      <p:sp>
        <p:nvSpPr>
          <p:cNvPr id="26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68" name="npdf.pdf" descr="npdf.pdf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4184746" y="1445034"/>
            <a:ext cx="4806575" cy="3593097"/>
          </a:xfrm>
          <a:prstGeom prst="rect">
            <a:avLst/>
          </a:prstGeom>
          <a:ln w="12700"/>
        </p:spPr>
      </p:pic>
      <p:pic>
        <p:nvPicPr>
          <p:cNvPr id="26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9112" y="2585996"/>
            <a:ext cx="3538945" cy="683549"/>
          </a:xfrm>
          <a:prstGeom prst="rect">
            <a:avLst/>
          </a:prstGeom>
          <a:ln w="12700"/>
        </p:spPr>
      </p:pic>
      <p:sp>
        <p:nvSpPr>
          <p:cNvPr id="270" name="Goal: Describe initial state of nuclei"/>
          <p:cNvSpPr txBox="1"/>
          <p:nvPr/>
        </p:nvSpPr>
        <p:spPr>
          <a:xfrm>
            <a:off x="105150" y="827552"/>
            <a:ext cx="5768431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1275" marR="41275" defTabSz="914400">
              <a:spcBef>
                <a:spcPts val="400"/>
              </a:spcBef>
              <a:defRPr b="1" sz="2800">
                <a:solidFill>
                  <a:srgbClr val="021EAA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Goal: </a:t>
            </a:r>
            <a:r>
              <a:rPr b="0">
                <a:solidFill>
                  <a:srgbClr val="000000"/>
                </a:solidFill>
              </a:rPr>
              <a:t>Describe </a:t>
            </a:r>
            <a:r>
              <a:rPr b="0" u="sng">
                <a:solidFill>
                  <a:srgbClr val="000000"/>
                </a:solidFill>
              </a:rPr>
              <a:t>initial</a:t>
            </a:r>
            <a:r>
              <a:rPr b="0">
                <a:solidFill>
                  <a:srgbClr val="000000"/>
                </a:solidFill>
              </a:rPr>
              <a:t> state of nuclei</a:t>
            </a:r>
          </a:p>
        </p:txBody>
      </p:sp>
      <p:sp>
        <p:nvSpPr>
          <p:cNvPr id="271" name="Text"/>
          <p:cNvSpPr txBox="1"/>
          <p:nvPr/>
        </p:nvSpPr>
        <p:spPr>
          <a:xfrm>
            <a:off x="4375100" y="3289300"/>
            <a:ext cx="393800" cy="2794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/>
          </a:p>
        </p:txBody>
      </p:sp>
      <p:sp>
        <p:nvSpPr>
          <p:cNvPr id="272" name="For nuclei typically formulated…"/>
          <p:cNvSpPr txBox="1"/>
          <p:nvPr/>
        </p:nvSpPr>
        <p:spPr>
          <a:xfrm>
            <a:off x="213565" y="1573958"/>
            <a:ext cx="4278073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200">
                <a:solidFill>
                  <a:srgbClr val="021EAA"/>
                </a:solidFill>
              </a:defRPr>
            </a:pPr>
            <a:r>
              <a:t>For nuclei typically formulated</a:t>
            </a:r>
          </a:p>
          <a:p>
            <a:pPr>
              <a:defRPr sz="2200">
                <a:solidFill>
                  <a:srgbClr val="021EAA"/>
                </a:solidFill>
              </a:defRPr>
            </a:pPr>
            <a:r>
              <a:t>as ratio of structure fct A/p</a:t>
            </a:r>
          </a:p>
        </p:txBody>
      </p:sp>
      <p:sp>
        <p:nvSpPr>
          <p:cNvPr id="273" name="nPDFs are of interest in their own right but are also…"/>
          <p:cNvSpPr txBox="1"/>
          <p:nvPr/>
        </p:nvSpPr>
        <p:spPr>
          <a:xfrm>
            <a:off x="235834" y="5776541"/>
            <a:ext cx="8732657" cy="878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0639" marR="40639" defTabSz="914400">
              <a:defRPr sz="2600">
                <a:solidFill>
                  <a:srgbClr val="9411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nPDFs are of interest in their own right but are also</a:t>
            </a:r>
          </a:p>
          <a:p>
            <a:pPr marL="40639" marR="40639" defTabSz="914400">
              <a:defRPr sz="2600">
                <a:solidFill>
                  <a:srgbClr val="9411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important for other fields (Heavy-Ions, Cosmic Rays etc)</a:t>
            </a:r>
          </a:p>
        </p:txBody>
      </p:sp>
      <p:sp>
        <p:nvSpPr>
          <p:cNvPr id="274" name="3 distinguished regions:…"/>
          <p:cNvSpPr txBox="1"/>
          <p:nvPr/>
        </p:nvSpPr>
        <p:spPr>
          <a:xfrm>
            <a:off x="213565" y="3624347"/>
            <a:ext cx="4278073" cy="200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500">
                <a:solidFill>
                  <a:srgbClr val="021EAA"/>
                </a:solidFill>
              </a:defRPr>
            </a:pPr>
            <a:r>
              <a:t>3 distinguished regions:</a:t>
            </a:r>
          </a:p>
          <a:p>
            <a:pPr marL="228600" indent="-228600">
              <a:buSzPct val="100000"/>
              <a:buChar char="•"/>
              <a:defRPr sz="2500">
                <a:solidFill>
                  <a:srgbClr val="021EAA"/>
                </a:solidFill>
              </a:defRPr>
            </a:pPr>
            <a:r>
              <a:t>shadowing</a:t>
            </a:r>
          </a:p>
          <a:p>
            <a:pPr marL="228600" indent="-228600">
              <a:buSzPct val="100000"/>
              <a:buChar char="•"/>
              <a:defRPr sz="2500">
                <a:solidFill>
                  <a:srgbClr val="021EAA"/>
                </a:solidFill>
              </a:defRPr>
            </a:pPr>
            <a:r>
              <a:t>anti-shadowing</a:t>
            </a:r>
          </a:p>
          <a:p>
            <a:pPr marL="228600" indent="-228600">
              <a:buSzPct val="100000"/>
              <a:buChar char="•"/>
              <a:defRPr sz="2500">
                <a:solidFill>
                  <a:srgbClr val="021EAA"/>
                </a:solidFill>
              </a:defRPr>
            </a:pPr>
            <a:r>
              <a:t>EMC effect region</a:t>
            </a:r>
          </a:p>
          <a:p>
            <a:pPr>
              <a:defRPr sz="2500"/>
            </a:pPr>
            <a:r>
              <a:t>none is understood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Line"/>
          <p:cNvSpPr/>
          <p:nvPr/>
        </p:nvSpPr>
        <p:spPr>
          <a:xfrm>
            <a:off x="152400" y="685800"/>
            <a:ext cx="8839200" cy="1588"/>
          </a:xfrm>
          <a:prstGeom prst="line">
            <a:avLst/>
          </a:prstGeom>
          <a:ln w="38100">
            <a:solidFill>
              <a:srgbClr val="021EAA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77" name="Nuclear PDFs"/>
          <p:cNvSpPr txBox="1"/>
          <p:nvPr>
            <p:ph type="title"/>
          </p:nvPr>
        </p:nvSpPr>
        <p:spPr>
          <a:xfrm>
            <a:off x="106362" y="42068"/>
            <a:ext cx="8931276" cy="717551"/>
          </a:xfrm>
          <a:prstGeom prst="rect">
            <a:avLst/>
          </a:prstGeom>
        </p:spPr>
        <p:txBody>
          <a:bodyPr/>
          <a:lstStyle/>
          <a:p>
            <a:pPr/>
            <a:r>
              <a:t>Nuclear PDFs</a:t>
            </a:r>
          </a:p>
        </p:txBody>
      </p:sp>
      <p:sp>
        <p:nvSpPr>
          <p:cNvPr id="278" name="nPDFs less well known due to lack of data"/>
          <p:cNvSpPr txBox="1"/>
          <p:nvPr>
            <p:ph type="body" sz="quarter" idx="1"/>
          </p:nvPr>
        </p:nvSpPr>
        <p:spPr>
          <a:xfrm>
            <a:off x="114300" y="812800"/>
            <a:ext cx="8763000" cy="493534"/>
          </a:xfrm>
          <a:prstGeom prst="rect">
            <a:avLst/>
          </a:prstGeom>
        </p:spPr>
        <p:txBody>
          <a:bodyPr/>
          <a:lstStyle/>
          <a:p>
            <a:pPr/>
            <a:r>
              <a:t>nPDFs less well known due to lack of data</a:t>
            </a:r>
          </a:p>
        </p:txBody>
      </p:sp>
      <p:sp>
        <p:nvSpPr>
          <p:cNvPr id="27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80" name="Shape 203"/>
          <p:cNvSpPr txBox="1"/>
          <p:nvPr/>
        </p:nvSpPr>
        <p:spPr>
          <a:xfrm>
            <a:off x="318921" y="5606530"/>
            <a:ext cx="8353758" cy="1107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R="40639" indent="40639" defTabSz="914400">
              <a:defRPr sz="220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e+A: </a:t>
            </a:r>
            <a:r>
              <a:rPr>
                <a:solidFill>
                  <a:srgbClr val="000000"/>
                </a:solidFill>
              </a:rPr>
              <a:t>Aim at extending our knowledge on structure functions into the realm where gluon saturation (higher twist) effects emerge </a:t>
            </a:r>
            <a:endParaRPr>
              <a:solidFill>
                <a:srgbClr val="000000"/>
              </a:solidFill>
            </a:endParaRPr>
          </a:p>
          <a:p>
            <a:pPr marR="40639" indent="40639" defTabSz="914400">
              <a:defRPr sz="220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>
                <a:solidFill>
                  <a:srgbClr val="000000"/>
                </a:solidFill>
                <a:latin typeface="Symbol"/>
                <a:ea typeface="Symbol"/>
                <a:cs typeface="Symbol"/>
                <a:sym typeface="Symbol"/>
              </a:rPr>
              <a:t>Þ</a:t>
            </a:r>
            <a:r>
              <a:rPr>
                <a:solidFill>
                  <a:srgbClr val="000000"/>
                </a:solidFill>
              </a:rPr>
              <a:t> different evolution (JIMWLK)</a:t>
            </a:r>
          </a:p>
        </p:txBody>
      </p:sp>
      <p:sp>
        <p:nvSpPr>
          <p:cNvPr id="281" name="Theory/models have to be able to describe the structure functions and their evolution…"/>
          <p:cNvSpPr txBox="1"/>
          <p:nvPr/>
        </p:nvSpPr>
        <p:spPr>
          <a:xfrm>
            <a:off x="4981226" y="1440128"/>
            <a:ext cx="3928330" cy="40326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marL="41275" marR="41275" defTabSz="914400">
              <a:spcBef>
                <a:spcPts val="400"/>
              </a:spcBef>
              <a:defRPr sz="2200">
                <a:solidFill>
                  <a:srgbClr val="021EAA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Theory/models have to be able to describe the structure functions </a:t>
            </a:r>
            <a:r>
              <a:rPr>
                <a:solidFill>
                  <a:srgbClr val="FF2600"/>
                </a:solidFill>
              </a:rPr>
              <a:t>and their evolution</a:t>
            </a:r>
          </a:p>
          <a:p>
            <a:pPr lvl="1" marL="254000" marR="41275" indent="-254000" defTabSz="914400">
              <a:spcBef>
                <a:spcPts val="400"/>
              </a:spcBef>
              <a:buClr>
                <a:srgbClr val="FF2600"/>
              </a:buClr>
              <a:buSzPct val="150000"/>
              <a:buChar char="•"/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DGLAP: </a:t>
            </a:r>
          </a:p>
          <a:p>
            <a:pPr lvl="2" marL="736600" marR="41275" indent="-228600" defTabSz="914400">
              <a:spcBef>
                <a:spcPts val="400"/>
              </a:spcBef>
              <a:buClr>
                <a:srgbClr val="434ED6"/>
              </a:buClr>
              <a:buSzPct val="115000"/>
              <a:buFont typeface="Lucida Grande"/>
              <a:buChar char="‣"/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predicts Q</a:t>
            </a:r>
            <a:r>
              <a:rPr baseline="31999"/>
              <a:t>2</a:t>
            </a:r>
            <a:r>
              <a:t> but not A and x dependence </a:t>
            </a:r>
          </a:p>
          <a:p>
            <a:pPr lvl="1" marL="254000" marR="41275" indent="-254000" defTabSz="914400">
              <a:spcBef>
                <a:spcPts val="400"/>
              </a:spcBef>
              <a:buClr>
                <a:srgbClr val="FF2600"/>
              </a:buClr>
              <a:buSzPct val="150000"/>
              <a:buChar char="•"/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Saturation models (</a:t>
            </a:r>
            <a:r>
              <a:rPr>
                <a:latin typeface="Arial Narrow"/>
                <a:ea typeface="Arial Narrow"/>
                <a:cs typeface="Arial Narrow"/>
                <a:sym typeface="Arial Narrow"/>
              </a:rPr>
              <a:t>JIMWLK</a:t>
            </a:r>
            <a:r>
              <a:t>): </a:t>
            </a:r>
          </a:p>
          <a:p>
            <a:pPr lvl="2" marL="736600" marR="41275" indent="-228600" defTabSz="914400">
              <a:spcBef>
                <a:spcPts val="400"/>
              </a:spcBef>
              <a:buClr>
                <a:srgbClr val="434ED6"/>
              </a:buClr>
              <a:buSzPct val="115000"/>
              <a:buFont typeface="Lucida Grande"/>
              <a:buChar char="‣"/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predict A and x dependence but not Q</a:t>
            </a:r>
            <a:r>
              <a:rPr baseline="31999"/>
              <a:t>2</a:t>
            </a:r>
          </a:p>
          <a:p>
            <a:pPr lvl="1" marL="254000" marR="41275" indent="-254000" defTabSz="914400">
              <a:spcBef>
                <a:spcPts val="400"/>
              </a:spcBef>
              <a:buClr>
                <a:srgbClr val="FF2600"/>
              </a:buClr>
              <a:buSzPct val="150000"/>
              <a:buChar char="•"/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Need: large Q</a:t>
            </a:r>
            <a:r>
              <a:rPr baseline="31999"/>
              <a:t>2</a:t>
            </a:r>
            <a:r>
              <a:t> lever-arm for fixed </a:t>
            </a:r>
            <a:r>
              <a:rPr i="1"/>
              <a:t>x</a:t>
            </a:r>
            <a:r>
              <a:t>, A-scan</a:t>
            </a:r>
          </a:p>
        </p:txBody>
      </p:sp>
      <p:pic>
        <p:nvPicPr>
          <p:cNvPr id="282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2169" r="0" b="0"/>
          <a:stretch>
            <a:fillRect/>
          </a:stretch>
        </p:blipFill>
        <p:spPr>
          <a:xfrm>
            <a:off x="286367" y="1412696"/>
            <a:ext cx="4687906" cy="2903420"/>
          </a:xfrm>
          <a:prstGeom prst="rect">
            <a:avLst/>
          </a:prstGeom>
          <a:ln w="12700"/>
        </p:spPr>
      </p:pic>
      <p:grpSp>
        <p:nvGrpSpPr>
          <p:cNvPr id="285" name="Group"/>
          <p:cNvGrpSpPr/>
          <p:nvPr/>
        </p:nvGrpSpPr>
        <p:grpSpPr>
          <a:xfrm>
            <a:off x="216864" y="4304109"/>
            <a:ext cx="4607439" cy="1168628"/>
            <a:chOff x="0" y="0"/>
            <a:chExt cx="4607437" cy="1168626"/>
          </a:xfrm>
        </p:grpSpPr>
        <p:pic>
          <p:nvPicPr>
            <p:cNvPr id="283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93546" y="675093"/>
              <a:ext cx="4513892" cy="493534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sp>
          <p:nvSpPr>
            <p:cNvPr id="284" name="Shape 203"/>
            <p:cNvSpPr txBox="1"/>
            <p:nvPr/>
          </p:nvSpPr>
          <p:spPr>
            <a:xfrm>
              <a:off x="0" y="-1"/>
              <a:ext cx="4513892" cy="6774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R="40639" indent="40639" defTabSz="914400">
                <a:defRPr sz="2000">
                  <a:solidFill>
                    <a:srgbClr val="008F00"/>
                  </a:solidFill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/>
              <a:r>
                <a:t>nPDF fits typically performed on reduced cross-section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Line"/>
          <p:cNvSpPr/>
          <p:nvPr/>
        </p:nvSpPr>
        <p:spPr>
          <a:xfrm>
            <a:off x="152400" y="685800"/>
            <a:ext cx="8839200" cy="1588"/>
          </a:xfrm>
          <a:prstGeom prst="line">
            <a:avLst/>
          </a:prstGeom>
          <a:ln w="38100">
            <a:solidFill>
              <a:srgbClr val="021EAA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88" name="EIC: Structure Functions in e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EIC: Structure Functions in eA</a:t>
            </a:r>
          </a:p>
        </p:txBody>
      </p:sp>
      <p:sp>
        <p:nvSpPr>
          <p:cNvPr id="289" name="EIC pseudo-data…"/>
          <p:cNvSpPr txBox="1"/>
          <p:nvPr>
            <p:ph type="body" sz="quarter" idx="1"/>
          </p:nvPr>
        </p:nvSpPr>
        <p:spPr>
          <a:xfrm>
            <a:off x="190500" y="788307"/>
            <a:ext cx="5417716" cy="1538625"/>
          </a:xfrm>
          <a:prstGeom prst="rect">
            <a:avLst/>
          </a:prstGeom>
        </p:spPr>
        <p:txBody>
          <a:bodyPr/>
          <a:lstStyle/>
          <a:p>
            <a:pPr>
              <a:defRPr sz="2400"/>
            </a:pPr>
            <a:r>
              <a:t>EIC pseudo-data</a:t>
            </a:r>
          </a:p>
          <a:p>
            <a:pPr lvl="1">
              <a:defRPr sz="2200"/>
            </a:pPr>
            <a:r>
              <a:t>F</a:t>
            </a:r>
            <a:r>
              <a:rPr baseline="-5999"/>
              <a:t>L</a:t>
            </a:r>
            <a:r>
              <a:t>, F</a:t>
            </a:r>
            <a:r>
              <a:rPr baseline="-5999"/>
              <a:t>2</a:t>
            </a:r>
            <a:r>
              <a:t>, σ</a:t>
            </a:r>
            <a:r>
              <a:rPr baseline="-5999"/>
              <a:t>red</a:t>
            </a:r>
            <a:r>
              <a:t>, F</a:t>
            </a:r>
            <a:r>
              <a:rPr baseline="-5999"/>
              <a:t>2</a:t>
            </a:r>
            <a:r>
              <a:rPr baseline="31999"/>
              <a:t>cc</a:t>
            </a:r>
            <a:r>
              <a:t> values from EPPS16</a:t>
            </a:r>
          </a:p>
          <a:p>
            <a:pPr lvl="1">
              <a:defRPr sz="2200"/>
            </a:pPr>
            <a:r>
              <a:t>Errors (sys and stat.) from simulations for ∫Ldt=10 fb</a:t>
            </a:r>
            <a:r>
              <a:rPr baseline="31999"/>
              <a:t>-1</a:t>
            </a:r>
            <a:r>
              <a:t>/A</a:t>
            </a:r>
          </a:p>
        </p:txBody>
      </p:sp>
      <p:sp>
        <p:nvSpPr>
          <p:cNvPr id="29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91" name="plot_RedCrossSecMinLogCombo.pdf" descr="plot_RedCrossSecMinLogCombo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9533" y="2665967"/>
            <a:ext cx="8137686" cy="4029340"/>
          </a:xfrm>
          <a:prstGeom prst="rect">
            <a:avLst/>
          </a:prstGeom>
          <a:ln w="12700"/>
        </p:spPr>
      </p:pic>
      <p:sp>
        <p:nvSpPr>
          <p:cNvPr id="292" name="arXiv:1708.01527, 1708.05654"/>
          <p:cNvSpPr txBox="1"/>
          <p:nvPr/>
        </p:nvSpPr>
        <p:spPr>
          <a:xfrm rot="5400000">
            <a:off x="7294675" y="4347735"/>
            <a:ext cx="3200175" cy="3485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1275" marR="41275" defTabSz="914400">
              <a:spcBef>
                <a:spcPts val="400"/>
              </a:spcBef>
              <a:defRPr sz="17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arXiv:1708.01527, 1708.05654</a:t>
            </a:r>
          </a:p>
        </p:txBody>
      </p:sp>
      <p:pic>
        <p:nvPicPr>
          <p:cNvPr id="293" name="PhotonGluonFusion.pdf" descr="PhotonGluonFusion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19695" y="947502"/>
            <a:ext cx="1350619" cy="1477401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Line"/>
          <p:cNvSpPr/>
          <p:nvPr/>
        </p:nvSpPr>
        <p:spPr>
          <a:xfrm>
            <a:off x="152400" y="685800"/>
            <a:ext cx="8839200" cy="1588"/>
          </a:xfrm>
          <a:prstGeom prst="line">
            <a:avLst/>
          </a:prstGeom>
          <a:ln w="38100">
            <a:solidFill>
              <a:srgbClr val="021EAA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96" name="EIC: FL Structure Func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EIC: F</a:t>
            </a:r>
            <a:r>
              <a:rPr baseline="-5999"/>
              <a:t>L</a:t>
            </a:r>
            <a:r>
              <a:t> Structure Function</a:t>
            </a:r>
          </a:p>
        </p:txBody>
      </p:sp>
      <p:sp>
        <p:nvSpPr>
          <p:cNvPr id="297" name="FL probes glue more directly…"/>
          <p:cNvSpPr txBox="1"/>
          <p:nvPr>
            <p:ph type="body" sz="quarter" idx="1"/>
          </p:nvPr>
        </p:nvSpPr>
        <p:spPr>
          <a:xfrm>
            <a:off x="114300" y="812800"/>
            <a:ext cx="8763000" cy="1377741"/>
          </a:xfrm>
          <a:prstGeom prst="rect">
            <a:avLst/>
          </a:prstGeom>
        </p:spPr>
        <p:txBody>
          <a:bodyPr/>
          <a:lstStyle/>
          <a:p>
            <a:pPr lvl="1"/>
            <a:r>
              <a:t>F</a:t>
            </a:r>
            <a:r>
              <a:rPr baseline="-5999"/>
              <a:t>L</a:t>
            </a:r>
            <a:r>
              <a:t> probes glue more directly</a:t>
            </a:r>
          </a:p>
          <a:p>
            <a:pPr lvl="1"/>
            <a:r>
              <a:t>F</a:t>
            </a:r>
            <a:r>
              <a:rPr baseline="-5999"/>
              <a:t>L</a:t>
            </a:r>
            <a:r>
              <a:t> is small and requires running at different √s and thus has larger systemic uncertainties than F</a:t>
            </a:r>
            <a:r>
              <a:rPr baseline="-5999"/>
              <a:t>2</a:t>
            </a:r>
          </a:p>
        </p:txBody>
      </p:sp>
      <p:sp>
        <p:nvSpPr>
          <p:cNvPr id="29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99" name="FL_Combo.pdf" descr="FL_Combo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5315" y="2296903"/>
            <a:ext cx="8040970" cy="3822267"/>
          </a:xfrm>
          <a:prstGeom prst="rect">
            <a:avLst/>
          </a:prstGeom>
          <a:ln w="12700"/>
        </p:spPr>
      </p:pic>
      <p:sp>
        <p:nvSpPr>
          <p:cNvPr id="300" name="Dramatic improvements with EIC at highest energy"/>
          <p:cNvSpPr txBox="1"/>
          <p:nvPr/>
        </p:nvSpPr>
        <p:spPr>
          <a:xfrm>
            <a:off x="220662" y="6166684"/>
            <a:ext cx="8763001" cy="512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lvl="1" marL="508000" marR="41275" indent="-254000" defTabSz="914400">
              <a:spcBef>
                <a:spcPts val="400"/>
              </a:spcBef>
              <a:buClr>
                <a:srgbClr val="FF2600"/>
              </a:buClr>
              <a:buSzPct val="150000"/>
              <a:buChar char="•"/>
              <a:defRPr sz="26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Dramatic improvements with EIC at highest energy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Line"/>
          <p:cNvSpPr/>
          <p:nvPr/>
        </p:nvSpPr>
        <p:spPr>
          <a:xfrm>
            <a:off x="152400" y="685800"/>
            <a:ext cx="8839200" cy="1588"/>
          </a:xfrm>
          <a:prstGeom prst="line">
            <a:avLst/>
          </a:prstGeom>
          <a:ln w="38100">
            <a:solidFill>
              <a:srgbClr val="021EAA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03" name="EIC’s Impact on nPDFs (Rglue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EIC’s Impact on nPDFs (R</a:t>
            </a:r>
            <a:r>
              <a:rPr baseline="-5999"/>
              <a:t>glue</a:t>
            </a:r>
            <a:r>
              <a:t>)</a:t>
            </a:r>
          </a:p>
        </p:txBody>
      </p:sp>
      <p:sp>
        <p:nvSpPr>
          <p:cNvPr id="304" name="Improves uncertainties substantially out to 10-4…"/>
          <p:cNvSpPr txBox="1"/>
          <p:nvPr>
            <p:ph type="body" sz="half" idx="1"/>
          </p:nvPr>
        </p:nvSpPr>
        <p:spPr>
          <a:xfrm>
            <a:off x="4248594" y="2021425"/>
            <a:ext cx="4747880" cy="4527800"/>
          </a:xfrm>
          <a:prstGeom prst="rect">
            <a:avLst/>
          </a:prstGeom>
        </p:spPr>
        <p:txBody>
          <a:bodyPr/>
          <a:lstStyle/>
          <a:p>
            <a:pPr lvl="1"/>
            <a:r>
              <a:t>Improves uncertainties substantially out to 10</a:t>
            </a:r>
            <a:r>
              <a:rPr baseline="31999"/>
              <a:t>-4</a:t>
            </a:r>
          </a:p>
          <a:p>
            <a:pPr lvl="1"/>
            <a:r>
              <a:t>Shrinks uncertainty band by factors 4-8 </a:t>
            </a:r>
          </a:p>
          <a:p>
            <a:pPr lvl="1"/>
            <a:r>
              <a:t>Charm: no additional constraint at low-x but dramatic impact at large-x</a:t>
            </a:r>
          </a:p>
        </p:txBody>
      </p:sp>
      <p:sp>
        <p:nvSpPr>
          <p:cNvPr id="30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06" name="nPDF_EIC.pdf" descr="nPDF_EIC.pdf"/>
          <p:cNvPicPr>
            <a:picLocks noChangeAspect="1"/>
          </p:cNvPicPr>
          <p:nvPr/>
        </p:nvPicPr>
        <p:blipFill>
          <a:blip r:embed="rId2">
            <a:extLst/>
          </a:blip>
          <a:srcRect l="19133" t="72377" r="56415" b="21837"/>
          <a:stretch>
            <a:fillRect/>
          </a:stretch>
        </p:blipFill>
        <p:spPr>
          <a:xfrm>
            <a:off x="4435937" y="840978"/>
            <a:ext cx="4210061" cy="758300"/>
          </a:xfrm>
          <a:prstGeom prst="rect">
            <a:avLst/>
          </a:prstGeom>
          <a:ln w="12700"/>
        </p:spPr>
      </p:pic>
      <p:sp>
        <p:nvSpPr>
          <p:cNvPr id="307" name="arXiv:1708.01527"/>
          <p:cNvSpPr txBox="1"/>
          <p:nvPr/>
        </p:nvSpPr>
        <p:spPr>
          <a:xfrm>
            <a:off x="4321555" y="6464231"/>
            <a:ext cx="1486694" cy="28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1275" marR="41275" algn="ctr" defTabSz="914400">
              <a:spcBef>
                <a:spcPts val="400"/>
              </a:spcBef>
              <a:defRPr b="1" sz="1300">
                <a:uFill>
                  <a:solidFill>
                    <a:srgbClr val="0115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arXiv:1708.01527</a:t>
            </a:r>
          </a:p>
        </p:txBody>
      </p:sp>
      <p:grpSp>
        <p:nvGrpSpPr>
          <p:cNvPr id="311" name="Group"/>
          <p:cNvGrpSpPr/>
          <p:nvPr/>
        </p:nvGrpSpPr>
        <p:grpSpPr>
          <a:xfrm>
            <a:off x="82419" y="840978"/>
            <a:ext cx="3947225" cy="5997945"/>
            <a:chOff x="0" y="0"/>
            <a:chExt cx="3947223" cy="5997943"/>
          </a:xfrm>
        </p:grpSpPr>
        <p:pic>
          <p:nvPicPr>
            <p:cNvPr id="308" name="nPDF_EIC.pdf" descr="nPDF_EIC.pdf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9907" t="0" r="0" b="0"/>
            <a:stretch>
              <a:fillRect/>
            </a:stretch>
          </p:blipFill>
          <p:spPr>
            <a:xfrm>
              <a:off x="0" y="0"/>
              <a:ext cx="3947224" cy="5997944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sp>
          <p:nvSpPr>
            <p:cNvPr id="309" name="Q2 ~ 1.7 GeV2"/>
            <p:cNvSpPr txBox="1"/>
            <p:nvPr/>
          </p:nvSpPr>
          <p:spPr>
            <a:xfrm>
              <a:off x="592848" y="1820867"/>
              <a:ext cx="1239413" cy="317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1400"/>
              </a:pPr>
              <a:r>
                <a:t>Q</a:t>
              </a:r>
              <a:r>
                <a:rPr baseline="31999"/>
                <a:t>2</a:t>
              </a:r>
              <a:r>
                <a:t> ~ 1.7 GeV</a:t>
              </a:r>
              <a:r>
                <a:rPr baseline="31999"/>
                <a:t>2</a:t>
              </a:r>
            </a:p>
          </p:txBody>
        </p:sp>
        <p:sp>
          <p:nvSpPr>
            <p:cNvPr id="310" name="Q2 ~ 10 GeV2"/>
            <p:cNvSpPr txBox="1"/>
            <p:nvPr/>
          </p:nvSpPr>
          <p:spPr>
            <a:xfrm>
              <a:off x="1940816" y="4854471"/>
              <a:ext cx="1190014" cy="317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1400"/>
              </a:pPr>
              <a:r>
                <a:t>Q</a:t>
              </a:r>
              <a:r>
                <a:rPr baseline="31999"/>
                <a:t>2</a:t>
              </a:r>
              <a:r>
                <a:t> ~ 10 GeV</a:t>
              </a:r>
              <a:r>
                <a:rPr baseline="31999"/>
                <a:t>2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14" name="9.4  Dihadron Correlations"/>
          <p:cNvSpPr txBox="1"/>
          <p:nvPr/>
        </p:nvSpPr>
        <p:spPr>
          <a:xfrm>
            <a:off x="430905" y="194804"/>
            <a:ext cx="8282190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b="1" sz="4200">
                <a:solidFill>
                  <a:srgbClr val="021EAA"/>
                </a:solidFill>
              </a:defRPr>
            </a:lvl1pPr>
          </a:lstStyle>
          <a:p>
            <a:pPr/>
            <a:r>
              <a:t>9.4  Dihadron Correlations</a:t>
            </a:r>
          </a:p>
        </p:txBody>
      </p:sp>
      <p:pic>
        <p:nvPicPr>
          <p:cNvPr id="315" name="funny pictures 6.jpg" descr="funny pictures 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96155" y="1370612"/>
            <a:ext cx="5951690" cy="4404251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Line"/>
          <p:cNvSpPr/>
          <p:nvPr/>
        </p:nvSpPr>
        <p:spPr>
          <a:xfrm>
            <a:off x="152400" y="685800"/>
            <a:ext cx="8839200" cy="1588"/>
          </a:xfrm>
          <a:prstGeom prst="line">
            <a:avLst/>
          </a:prstGeom>
          <a:ln w="38100">
            <a:solidFill>
              <a:srgbClr val="021EAA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18" name="Dihadron Correla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Dihadron Correlations</a:t>
            </a:r>
          </a:p>
        </p:txBody>
      </p:sp>
      <p:sp>
        <p:nvSpPr>
          <p:cNvPr id="3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20" name="Experimental Simple Measurement"/>
          <p:cNvSpPr txBox="1"/>
          <p:nvPr/>
        </p:nvSpPr>
        <p:spPr>
          <a:xfrm>
            <a:off x="4496203" y="1298560"/>
            <a:ext cx="4305329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defTabSz="914400">
              <a:defRPr sz="2100">
                <a:solidFill>
                  <a:srgbClr val="021EAA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Experimental Simple Measurement</a:t>
            </a:r>
          </a:p>
        </p:txBody>
      </p:sp>
      <p:grpSp>
        <p:nvGrpSpPr>
          <p:cNvPr id="330" name="Group"/>
          <p:cNvGrpSpPr/>
          <p:nvPr/>
        </p:nvGrpSpPr>
        <p:grpSpPr>
          <a:xfrm>
            <a:off x="5309229" y="1822931"/>
            <a:ext cx="2679276" cy="1006861"/>
            <a:chOff x="0" y="0"/>
            <a:chExt cx="2679275" cy="1006859"/>
          </a:xfrm>
        </p:grpSpPr>
        <p:grpSp>
          <p:nvGrpSpPr>
            <p:cNvPr id="327" name="Group"/>
            <p:cNvGrpSpPr/>
            <p:nvPr/>
          </p:nvGrpSpPr>
          <p:grpSpPr>
            <a:xfrm>
              <a:off x="38100" y="0"/>
              <a:ext cx="1894706" cy="980570"/>
              <a:chOff x="0" y="0"/>
              <a:chExt cx="1894705" cy="980569"/>
            </a:xfrm>
          </p:grpSpPr>
          <p:sp>
            <p:nvSpPr>
              <p:cNvPr id="321" name="beam-view"/>
              <p:cNvSpPr txBox="1"/>
              <p:nvPr/>
            </p:nvSpPr>
            <p:spPr>
              <a:xfrm>
                <a:off x="0" y="0"/>
                <a:ext cx="1505829" cy="4226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t">
                <a:spAutoFit/>
              </a:bodyPr>
              <a:lstStyle>
                <a:lvl1pPr marL="40639" marR="40639" defTabSz="914400">
                  <a:defRPr sz="22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lvl1pPr>
              </a:lstStyle>
              <a:p>
                <a:pPr/>
                <a:r>
                  <a:t>beam-view</a:t>
                </a:r>
              </a:p>
            </p:txBody>
          </p:sp>
          <p:sp>
            <p:nvSpPr>
              <p:cNvPr id="322" name="Line"/>
              <p:cNvSpPr/>
              <p:nvPr/>
            </p:nvSpPr>
            <p:spPr>
              <a:xfrm flipH="1">
                <a:off x="1097279" y="15850"/>
                <a:ext cx="797427" cy="619150"/>
              </a:xfrm>
              <a:prstGeom prst="line">
                <a:avLst/>
              </a:prstGeom>
              <a:noFill/>
              <a:ln w="25400" cap="flat">
                <a:solidFill>
                  <a:srgbClr val="E32400"/>
                </a:solidFill>
                <a:prstDash val="solid"/>
                <a:round/>
                <a:head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23" name="Circle"/>
              <p:cNvSpPr/>
              <p:nvPr/>
            </p:nvSpPr>
            <p:spPr>
              <a:xfrm>
                <a:off x="1066800" y="584200"/>
                <a:ext cx="101600" cy="101600"/>
              </a:xfrm>
              <a:prstGeom prst="ellipse">
                <a:avLst/>
              </a:prstGeom>
              <a:solidFill>
                <a:srgbClr val="00D2A9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defTabSz="914400">
                  <a:defRPr sz="2400">
                    <a:uFill>
                      <a:solidFill>
                        <a:srgbClr val="000000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24" name="Line"/>
              <p:cNvSpPr/>
              <p:nvPr/>
            </p:nvSpPr>
            <p:spPr>
              <a:xfrm rot="215654">
                <a:off x="894049" y="431422"/>
                <a:ext cx="510731" cy="4888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128" h="15887" fill="norm" stroke="1" extrusionOk="0">
                    <a:moveTo>
                      <a:pt x="15632" y="0"/>
                    </a:moveTo>
                    <a:cubicBezTo>
                      <a:pt x="21600" y="5465"/>
                      <a:pt x="17053" y="21600"/>
                      <a:pt x="0" y="13793"/>
                    </a:cubicBezTo>
                  </a:path>
                </a:pathLst>
              </a:custGeom>
              <a:noFill/>
              <a:ln w="1270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t">
                <a:noAutofit/>
              </a:bodyPr>
              <a:lstStyle/>
              <a:p>
                <a:pPr marL="40639" marR="40639" defTabSz="914400">
                  <a:defRPr sz="2400">
                    <a:uFill>
                      <a:solidFill>
                        <a:srgbClr val="000000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25" name="π"/>
              <p:cNvSpPr txBox="1"/>
              <p:nvPr/>
            </p:nvSpPr>
            <p:spPr>
              <a:xfrm>
                <a:off x="1041400" y="558800"/>
                <a:ext cx="322223" cy="4064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t">
                <a:spAutoFit/>
              </a:bodyPr>
              <a:lstStyle>
                <a:lvl1pPr marL="40639" marR="40639" defTabSz="914400">
                  <a:defRPr sz="2400">
                    <a:uFill>
                      <a:solidFill>
                        <a:srgbClr val="000000"/>
                      </a:solidFill>
                    </a:uFill>
                    <a:latin typeface="Symbol"/>
                    <a:ea typeface="Symbol"/>
                    <a:cs typeface="Symbol"/>
                    <a:sym typeface="Symbol"/>
                  </a:defRPr>
                </a:lvl1pPr>
              </a:lstStyle>
              <a:p>
                <a:pPr/>
                <a:r>
                  <a:t>p</a:t>
                </a:r>
              </a:p>
            </p:txBody>
          </p:sp>
          <p:sp>
            <p:nvSpPr>
              <p:cNvPr id="326" name="Line"/>
              <p:cNvSpPr/>
              <p:nvPr/>
            </p:nvSpPr>
            <p:spPr>
              <a:xfrm flipV="1">
                <a:off x="646120" y="673100"/>
                <a:ext cx="425761" cy="307470"/>
              </a:xfrm>
              <a:prstGeom prst="line">
                <a:avLst/>
              </a:prstGeom>
              <a:noFill/>
              <a:ln w="25400" cap="flat">
                <a:solidFill>
                  <a:srgbClr val="371A94"/>
                </a:solidFill>
                <a:prstDash val="solid"/>
                <a:round/>
                <a:head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328" name="pTtrigger"/>
            <p:cNvSpPr txBox="1"/>
            <p:nvPr/>
          </p:nvSpPr>
          <p:spPr>
            <a:xfrm>
              <a:off x="1727200" y="50800"/>
              <a:ext cx="952076" cy="4226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/>
            <a:p>
              <a:pPr marL="40639" marR="40639" defTabSz="914400">
                <a:defRPr sz="2200">
                  <a:solidFill>
                    <a:srgbClr val="FF2600"/>
                  </a:solidFill>
                  <a:uFill>
                    <a:solidFill>
                      <a:srgbClr val="FF26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  <a:r>
                <a:t>p</a:t>
              </a:r>
              <a:r>
                <a:rPr baseline="-5999"/>
                <a:t>T</a:t>
              </a:r>
              <a:r>
                <a:rPr baseline="31999"/>
                <a:t>trigger</a:t>
              </a:r>
            </a:p>
          </p:txBody>
        </p:sp>
        <p:sp>
          <p:nvSpPr>
            <p:cNvPr id="329" name="pTassoc"/>
            <p:cNvSpPr txBox="1"/>
            <p:nvPr/>
          </p:nvSpPr>
          <p:spPr>
            <a:xfrm>
              <a:off x="0" y="584200"/>
              <a:ext cx="890048" cy="4226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/>
            <a:p>
              <a:pPr marL="40639" marR="40639" defTabSz="914400">
                <a:defRPr sz="2200">
                  <a:solidFill>
                    <a:srgbClr val="021EAA"/>
                  </a:solidFill>
                  <a:uFill>
                    <a:solidFill>
                      <a:srgbClr val="021EAA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  <a:r>
                <a:t>p</a:t>
              </a:r>
              <a:r>
                <a:rPr baseline="-5999"/>
                <a:t>T</a:t>
              </a:r>
              <a:r>
                <a:rPr baseline="31999"/>
                <a:t>assoc</a:t>
              </a:r>
            </a:p>
          </p:txBody>
        </p:sp>
      </p:grpSp>
      <p:grpSp>
        <p:nvGrpSpPr>
          <p:cNvPr id="334" name="Group"/>
          <p:cNvGrpSpPr/>
          <p:nvPr/>
        </p:nvGrpSpPr>
        <p:grpSpPr>
          <a:xfrm>
            <a:off x="146982" y="2136534"/>
            <a:ext cx="4221156" cy="3190513"/>
            <a:chOff x="0" y="0"/>
            <a:chExt cx="4221154" cy="3190511"/>
          </a:xfrm>
        </p:grpSpPr>
        <p:pic>
          <p:nvPicPr>
            <p:cNvPr id="331" name="2.19-deltaPhi_theory_15x100_Q2_1_y_0.7_withSud.pdf" descr="2.19-deltaPhi_theory_15x100_Q2_1_y_0.7_withSud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221155" cy="3190512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sp>
          <p:nvSpPr>
            <p:cNvPr id="332" name="Line"/>
            <p:cNvSpPr/>
            <p:nvPr/>
          </p:nvSpPr>
          <p:spPr>
            <a:xfrm flipV="1">
              <a:off x="3369192" y="683272"/>
              <a:ext cx="1" cy="856816"/>
            </a:xfrm>
            <a:prstGeom prst="line">
              <a:avLst/>
            </a:prstGeom>
            <a:noFill/>
            <a:ln w="38100" cap="flat">
              <a:solidFill>
                <a:srgbClr val="E32400"/>
              </a:solidFill>
              <a:prstDash val="solid"/>
              <a:round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3" name="suppression…"/>
            <p:cNvSpPr txBox="1"/>
            <p:nvPr/>
          </p:nvSpPr>
          <p:spPr>
            <a:xfrm>
              <a:off x="2712784" y="807481"/>
              <a:ext cx="1388421" cy="45206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buClr>
                  <a:srgbClr val="000000"/>
                </a:buClr>
                <a:defRPr b="1">
                  <a:solidFill>
                    <a:srgbClr val="E32400"/>
                  </a:solidFill>
                  <a:uFill>
                    <a:solidFill>
                      <a:srgbClr val="E324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  <a:r>
                <a:t>suppression </a:t>
              </a:r>
            </a:p>
            <a:p>
              <a:pPr algn="ctr">
                <a:buClr>
                  <a:srgbClr val="000000"/>
                </a:buClr>
                <a:defRPr b="1">
                  <a:solidFill>
                    <a:srgbClr val="E32400"/>
                  </a:solidFill>
                  <a:uFill>
                    <a:solidFill>
                      <a:srgbClr val="E324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  <a:r>
                <a:t>increasing with A</a:t>
              </a:r>
            </a:p>
          </p:txBody>
        </p:sp>
      </p:grpSp>
      <p:sp>
        <p:nvSpPr>
          <p:cNvPr id="335" name="Dihadron correlation as a probe to saturation."/>
          <p:cNvSpPr txBox="1"/>
          <p:nvPr/>
        </p:nvSpPr>
        <p:spPr>
          <a:xfrm>
            <a:off x="107030" y="750023"/>
            <a:ext cx="8666592" cy="447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ts val="4200"/>
              </a:lnSpc>
              <a:spcBef>
                <a:spcPts val="1200"/>
              </a:spcBef>
              <a:defRPr sz="2400">
                <a:solidFill>
                  <a:srgbClr val="941100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Dihadron correlation as a probe to saturation. </a:t>
            </a:r>
          </a:p>
        </p:txBody>
      </p:sp>
      <p:pic>
        <p:nvPicPr>
          <p:cNvPr id="336" name="jet-2jet-1Aee′qqQ2.pdf" descr="jet-2jet-1Aee′qqQ2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51082" y="3336522"/>
            <a:ext cx="1847167" cy="1513435"/>
          </a:xfrm>
          <a:prstGeom prst="rect">
            <a:avLst/>
          </a:prstGeom>
          <a:ln w="12700"/>
        </p:spPr>
      </p:pic>
      <p:sp>
        <p:nvSpPr>
          <p:cNvPr id="337" name="Saturation models predict suppression of away-side peak"/>
          <p:cNvSpPr txBox="1"/>
          <p:nvPr/>
        </p:nvSpPr>
        <p:spPr>
          <a:xfrm>
            <a:off x="278889" y="1322012"/>
            <a:ext cx="3957342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>
                <a:solidFill>
                  <a:srgbClr val="021EAA"/>
                </a:solidFill>
              </a:defRPr>
            </a:lvl1pPr>
          </a:lstStyle>
          <a:p>
            <a:pPr/>
            <a:r>
              <a:t>Saturation models predict suppression of away-side peak</a:t>
            </a:r>
          </a:p>
        </p:txBody>
      </p:sp>
      <p:sp>
        <p:nvSpPr>
          <p:cNvPr id="338" name="Interpretation: decorrelation due to interaction with low-x gluonic matter"/>
          <p:cNvSpPr txBox="1"/>
          <p:nvPr/>
        </p:nvSpPr>
        <p:spPr>
          <a:xfrm>
            <a:off x="6831771" y="3284802"/>
            <a:ext cx="2254919" cy="1616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marR="41275" indent="0" defTabSz="914400">
              <a:spcBef>
                <a:spcPts val="400"/>
              </a:spcBef>
              <a:buClr>
                <a:srgbClr val="FF2600"/>
              </a:buClr>
              <a:defRPr sz="21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>
                <a:solidFill>
                  <a:srgbClr val="FF2600"/>
                </a:solidFill>
              </a:rPr>
              <a:t>Interpretation:</a:t>
            </a:r>
            <a:r>
              <a:t> </a:t>
            </a:r>
            <a:r>
              <a:rPr>
                <a:solidFill>
                  <a:srgbClr val="021EAA"/>
                </a:solidFill>
              </a:rPr>
              <a:t>decorrelation due to interaction with low-x gluonic matter</a:t>
            </a:r>
          </a:p>
        </p:txBody>
      </p:sp>
      <p:sp>
        <p:nvSpPr>
          <p:cNvPr id="339" name="Predicted [C. Marquet, 09] as important hint of saturation…"/>
          <p:cNvSpPr txBox="1"/>
          <p:nvPr/>
        </p:nvSpPr>
        <p:spPr>
          <a:xfrm>
            <a:off x="227063" y="5430368"/>
            <a:ext cx="8689874" cy="1065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marL="254000" marR="41275" indent="-254000" defTabSz="914400">
              <a:spcBef>
                <a:spcPts val="400"/>
              </a:spcBef>
              <a:buClr>
                <a:srgbClr val="FF2600"/>
              </a:buClr>
              <a:buSzPct val="150000"/>
              <a:buChar char="•"/>
              <a:defRPr sz="21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Predicted [C. Marquet, 09] as important hint of saturation</a:t>
            </a:r>
          </a:p>
          <a:p>
            <a:pPr lvl="1" marL="254000" marR="41275" indent="-254000" defTabSz="914400">
              <a:spcBef>
                <a:spcPts val="400"/>
              </a:spcBef>
              <a:buClr>
                <a:srgbClr val="FF2600"/>
              </a:buClr>
              <a:buSzPct val="150000"/>
              <a:buChar char="•"/>
              <a:defRPr sz="21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Robust calculations available (Albacete, Dominguez, Lappi, Marquet, Stasto, Xiao) including Sudakov resummation in dijet processes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Line"/>
          <p:cNvSpPr/>
          <p:nvPr/>
        </p:nvSpPr>
        <p:spPr>
          <a:xfrm>
            <a:off x="152400" y="685800"/>
            <a:ext cx="8839200" cy="1588"/>
          </a:xfrm>
          <a:prstGeom prst="line">
            <a:avLst/>
          </a:prstGeom>
          <a:ln w="38100">
            <a:solidFill>
              <a:srgbClr val="021EAA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50" name="Syllabu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Syllabus</a:t>
            </a:r>
          </a:p>
        </p:txBody>
      </p:sp>
      <p:sp>
        <p:nvSpPr>
          <p:cNvPr id="151" name="Probing Matter…"/>
          <p:cNvSpPr txBox="1"/>
          <p:nvPr>
            <p:ph type="body" idx="1"/>
          </p:nvPr>
        </p:nvSpPr>
        <p:spPr>
          <a:xfrm>
            <a:off x="160337" y="803215"/>
            <a:ext cx="8823326" cy="5930901"/>
          </a:xfrm>
          <a:prstGeom prst="rect">
            <a:avLst/>
          </a:prstGeom>
        </p:spPr>
        <p:txBody>
          <a:bodyPr numCol="2" spcCol="441166"/>
          <a:lstStyle/>
          <a:p>
            <a:pPr marL="384174" indent="-342899">
              <a:buClr>
                <a:srgbClr val="000000"/>
              </a:buClr>
              <a:buSzPct val="100000"/>
              <a:buAutoNum type="arabicPeriod" startAt="1"/>
              <a:defRPr sz="1900">
                <a:solidFill>
                  <a:srgbClr val="A5A5A5"/>
                </a:solidFill>
              </a:defRPr>
            </a:pPr>
            <a:r>
              <a:t>Probing Matter</a:t>
            </a:r>
          </a:p>
          <a:p>
            <a:pPr lvl="1" marL="934861" indent="-299861">
              <a:buClr>
                <a:srgbClr val="000000"/>
              </a:buClr>
              <a:buSzPct val="100000"/>
              <a:buAutoNum type="arabicPeriod" startAt="1"/>
              <a:defRPr sz="1900">
                <a:solidFill>
                  <a:srgbClr val="A5A5A5"/>
                </a:solidFill>
              </a:defRPr>
            </a:pPr>
            <a:r>
              <a:t>Scattering Experiments</a:t>
            </a:r>
          </a:p>
          <a:p>
            <a:pPr lvl="1" marL="934861" indent="-299861">
              <a:buClr>
                <a:srgbClr val="000000"/>
              </a:buClr>
              <a:buSzPct val="100000"/>
              <a:buAutoNum type="arabicPeriod" startAt="1"/>
              <a:defRPr sz="1900">
                <a:solidFill>
                  <a:srgbClr val="A5A5A5"/>
                </a:solidFill>
              </a:defRPr>
            </a:pPr>
            <a:r>
              <a:t>Electron Scattering</a:t>
            </a:r>
          </a:p>
          <a:p>
            <a:pPr marL="384174" indent="-342899">
              <a:buClr>
                <a:srgbClr val="000000"/>
              </a:buClr>
              <a:buSzPct val="100000"/>
              <a:buAutoNum type="arabicPeriod" startAt="1"/>
              <a:defRPr sz="1900">
                <a:solidFill>
                  <a:srgbClr val="A5A5A5"/>
                </a:solidFill>
              </a:defRPr>
            </a:pPr>
            <a:r>
              <a:t>Quark Models and QCD</a:t>
            </a:r>
          </a:p>
          <a:p>
            <a:pPr lvl="1" marL="934861" indent="-299861">
              <a:buClr>
                <a:srgbClr val="000000"/>
              </a:buClr>
              <a:buSzPct val="100000"/>
              <a:buAutoNum type="arabicPeriod" startAt="1"/>
              <a:defRPr sz="1900">
                <a:solidFill>
                  <a:srgbClr val="A5A5A5"/>
                </a:solidFill>
              </a:defRPr>
            </a:pPr>
            <a:r>
              <a:t>Static Quark Model</a:t>
            </a:r>
          </a:p>
          <a:p>
            <a:pPr lvl="1" marL="934861" indent="-299861">
              <a:buClr>
                <a:srgbClr val="000000"/>
              </a:buClr>
              <a:buSzPct val="100000"/>
              <a:buAutoNum type="arabicPeriod" startAt="1"/>
              <a:defRPr sz="1900">
                <a:solidFill>
                  <a:srgbClr val="A5A5A5"/>
                </a:solidFill>
              </a:defRPr>
            </a:pPr>
            <a:r>
              <a:t>QCD</a:t>
            </a:r>
          </a:p>
          <a:p>
            <a:pPr lvl="1" marL="934861" indent="-299861">
              <a:buClr>
                <a:srgbClr val="000000"/>
              </a:buClr>
              <a:buSzPct val="100000"/>
              <a:buAutoNum type="arabicPeriod" startAt="1"/>
              <a:defRPr sz="1900">
                <a:solidFill>
                  <a:srgbClr val="A5A5A5"/>
                </a:solidFill>
              </a:defRPr>
            </a:pPr>
            <a:r>
              <a:t>Gluons</a:t>
            </a:r>
          </a:p>
          <a:p>
            <a:pPr marL="342899" indent="-342899">
              <a:buClr>
                <a:srgbClr val="000000"/>
              </a:buClr>
              <a:buSzPct val="100000"/>
              <a:buAutoNum type="arabicPeriod" startAt="1"/>
              <a:defRPr sz="1900">
                <a:solidFill>
                  <a:srgbClr val="A5A5A5"/>
                </a:solidFill>
              </a:defRPr>
            </a:pPr>
            <a:r>
              <a:t>Studying Matter at the Smallest Scale</a:t>
            </a:r>
          </a:p>
          <a:p>
            <a:pPr lvl="1" marL="934861" indent="-299861">
              <a:buClr>
                <a:srgbClr val="000000"/>
              </a:buClr>
              <a:buSzPct val="100000"/>
              <a:buAutoNum type="arabicPeriod" startAt="1"/>
              <a:defRPr sz="1900">
                <a:solidFill>
                  <a:srgbClr val="A5A5A5"/>
                </a:solidFill>
              </a:defRPr>
            </a:pPr>
            <a:r>
              <a:t>DIS &amp; Kinematics</a:t>
            </a:r>
          </a:p>
          <a:p>
            <a:pPr lvl="1" marL="934861" indent="-299861">
              <a:buClr>
                <a:srgbClr val="000000"/>
              </a:buClr>
              <a:buSzPct val="100000"/>
              <a:buAutoNum type="arabicPeriod" startAt="1"/>
              <a:defRPr sz="1900">
                <a:solidFill>
                  <a:srgbClr val="A5A5A5"/>
                </a:solidFill>
              </a:defRPr>
            </a:pPr>
            <a:r>
              <a:t>Structure Functions</a:t>
            </a:r>
          </a:p>
          <a:p>
            <a:pPr lvl="1" marL="934861" indent="-299861">
              <a:buClr>
                <a:srgbClr val="000000"/>
              </a:buClr>
              <a:buSzPct val="100000"/>
              <a:buAutoNum type="arabicPeriod" startAt="1"/>
              <a:defRPr sz="1900">
                <a:solidFill>
                  <a:srgbClr val="A5A5A5"/>
                </a:solidFill>
              </a:defRPr>
            </a:pPr>
            <a:r>
              <a:t>Parton Distribution Function</a:t>
            </a:r>
          </a:p>
          <a:p>
            <a:pPr marL="342899" indent="-342899">
              <a:buClr>
                <a:srgbClr val="000000"/>
              </a:buClr>
              <a:buSzPct val="100000"/>
              <a:buAutoNum type="arabicPeriod" startAt="1"/>
              <a:defRPr sz="1900">
                <a:solidFill>
                  <a:srgbClr val="A5A5A5"/>
                </a:solidFill>
              </a:defRPr>
            </a:pPr>
            <a:r>
              <a:t>The Frontiers of Our Ignorance </a:t>
            </a:r>
          </a:p>
          <a:p>
            <a:pPr lvl="1" marL="934861" indent="-299861">
              <a:buClr>
                <a:srgbClr val="000000"/>
              </a:buClr>
              <a:buSzPct val="100000"/>
              <a:buAutoNum type="arabicPeriod" startAt="1"/>
              <a:defRPr sz="1900">
                <a:solidFill>
                  <a:srgbClr val="A5A5A5"/>
                </a:solidFill>
              </a:defRPr>
            </a:pPr>
            <a:r>
              <a:t>Mass </a:t>
            </a:r>
          </a:p>
          <a:p>
            <a:pPr lvl="1" marL="934861" indent="-299861">
              <a:buClr>
                <a:srgbClr val="000000"/>
              </a:buClr>
              <a:buSzPct val="100000"/>
              <a:buAutoNum type="arabicPeriod" startAt="1"/>
              <a:defRPr sz="1900">
                <a:solidFill>
                  <a:srgbClr val="A5A5A5"/>
                </a:solidFill>
              </a:defRPr>
            </a:pPr>
            <a:r>
              <a:t>Cross-Sections</a:t>
            </a:r>
          </a:p>
          <a:p>
            <a:pPr lvl="1" marL="934861" indent="-299861">
              <a:buClr>
                <a:srgbClr val="000000"/>
              </a:buClr>
              <a:buSzPct val="100000"/>
              <a:buAutoNum type="arabicPeriod" startAt="1"/>
              <a:defRPr sz="1900">
                <a:solidFill>
                  <a:srgbClr val="A5A5A5"/>
                </a:solidFill>
              </a:defRPr>
            </a:pPr>
            <a:r>
              <a:t>Saturation</a:t>
            </a:r>
          </a:p>
          <a:p>
            <a:pPr lvl="1" marL="934861" indent="-299861">
              <a:buClr>
                <a:srgbClr val="000000"/>
              </a:buClr>
              <a:buSzPct val="100000"/>
              <a:buAutoNum type="arabicPeriod" startAt="1"/>
              <a:defRPr sz="1900">
                <a:solidFill>
                  <a:srgbClr val="A5A5A5"/>
                </a:solidFill>
              </a:defRPr>
            </a:pPr>
            <a:r>
              <a:t>Spin Puzzle</a:t>
            </a:r>
          </a:p>
          <a:p>
            <a:pPr lvl="1" marL="934861" indent="-299861">
              <a:buClr>
                <a:srgbClr val="000000"/>
              </a:buClr>
              <a:buSzPct val="100000"/>
              <a:buAutoNum type="arabicPeriod" startAt="1"/>
              <a:defRPr sz="1900">
                <a:solidFill>
                  <a:srgbClr val="A5A5A5"/>
                </a:solidFill>
              </a:defRPr>
            </a:pPr>
            <a:r>
              <a:t>Imaging</a:t>
            </a:r>
          </a:p>
          <a:p>
            <a:pPr lvl="1" marL="934861" indent="-299861">
              <a:buClr>
                <a:srgbClr val="000000"/>
              </a:buClr>
              <a:buSzPct val="100000"/>
              <a:buAutoNum type="arabicPeriod" startAt="1"/>
              <a:defRPr sz="1900">
                <a:solidFill>
                  <a:srgbClr val="A5A5A5"/>
                </a:solidFill>
              </a:defRPr>
            </a:pPr>
            <a:r>
              <a:t>Fragmentation</a:t>
            </a:r>
          </a:p>
          <a:p>
            <a:pPr marL="342899" indent="-342899">
              <a:buClr>
                <a:srgbClr val="000000"/>
              </a:buClr>
              <a:buSzPct val="100000"/>
              <a:buAutoNum type="arabicPeriod" startAt="1"/>
              <a:defRPr sz="1900">
                <a:solidFill>
                  <a:srgbClr val="A5A5A5"/>
                </a:solidFill>
              </a:defRPr>
            </a:pPr>
            <a:r>
              <a:t>Landscape of QCD</a:t>
            </a:r>
          </a:p>
          <a:p>
            <a:pPr marL="342899" indent="-342899">
              <a:buClr>
                <a:srgbClr val="000000"/>
              </a:buClr>
              <a:buSzPct val="100000"/>
              <a:buAutoNum type="arabicPeriod" startAt="1"/>
              <a:defRPr sz="1900">
                <a:solidFill>
                  <a:srgbClr val="A5A5A5"/>
                </a:solidFill>
              </a:defRPr>
            </a:pPr>
            <a:r>
              <a:t>Big question and what we need to answer them</a:t>
            </a:r>
          </a:p>
          <a:p>
            <a:pPr marL="342899" indent="-342899">
              <a:buClr>
                <a:srgbClr val="000000"/>
              </a:buClr>
              <a:buSzPct val="100000"/>
              <a:buAutoNum type="arabicPeriod" startAt="1"/>
              <a:defRPr sz="1900">
                <a:solidFill>
                  <a:srgbClr val="A5A5A5"/>
                </a:solidFill>
              </a:defRPr>
            </a:pPr>
            <a:r>
              <a:t>Realization of an EIC</a:t>
            </a:r>
          </a:p>
          <a:p>
            <a:pPr marL="342899" indent="-342899">
              <a:buClr>
                <a:srgbClr val="000000"/>
              </a:buClr>
              <a:buSzPct val="100000"/>
              <a:buAutoNum type="arabicPeriod" startAt="1"/>
              <a:defRPr sz="1900">
                <a:solidFill>
                  <a:srgbClr val="A5A5A5"/>
                </a:solidFill>
              </a:defRPr>
            </a:pPr>
            <a:r>
              <a:t>Detectors</a:t>
            </a:r>
          </a:p>
          <a:p>
            <a:pPr marL="342899" indent="-342899">
              <a:buClr>
                <a:srgbClr val="000000"/>
              </a:buClr>
              <a:buSzPct val="100000"/>
              <a:buAutoNum type="arabicPeriod" startAt="1"/>
              <a:defRPr sz="1900">
                <a:solidFill>
                  <a:srgbClr val="021EAA"/>
                </a:solidFill>
              </a:defRPr>
            </a:pPr>
            <a:r>
              <a:t>Examples of Key Measurements at an EIC</a:t>
            </a:r>
          </a:p>
          <a:p>
            <a:pPr lvl="1" marL="838200" indent="-482600">
              <a:buClr>
                <a:srgbClr val="000000"/>
              </a:buClr>
              <a:buSzPct val="100000"/>
              <a:buAutoNum type="arabicPeriod" startAt="1"/>
              <a:defRPr sz="1900"/>
            </a:pPr>
            <a:r>
              <a:t>Spin of the proton</a:t>
            </a:r>
          </a:p>
          <a:p>
            <a:pPr lvl="1" marL="838200" indent="-482600">
              <a:buClr>
                <a:srgbClr val="000000"/>
              </a:buClr>
              <a:buSzPct val="100000"/>
              <a:buAutoNum type="arabicPeriod" startAt="1"/>
              <a:defRPr sz="1900"/>
            </a:pPr>
            <a:r>
              <a:t>Imaging</a:t>
            </a:r>
          </a:p>
          <a:p>
            <a:pPr lvl="1" marL="838200" indent="-482600">
              <a:buClr>
                <a:srgbClr val="000000"/>
              </a:buClr>
              <a:buSzPct val="100000"/>
              <a:buAutoNum type="arabicPeriod" startAt="1"/>
              <a:defRPr sz="1900"/>
            </a:pPr>
            <a:r>
              <a:t>Structure Functions and Nuclear PDFs in eA Collisions</a:t>
            </a:r>
          </a:p>
          <a:p>
            <a:pPr lvl="1" marL="838200" indent="-482600">
              <a:buClr>
                <a:srgbClr val="000000"/>
              </a:buClr>
              <a:buSzPct val="100000"/>
              <a:buAutoNum type="arabicPeriod" startAt="1"/>
              <a:defRPr sz="1900"/>
            </a:pPr>
            <a:r>
              <a:t>Dihadron Correlations</a:t>
            </a:r>
          </a:p>
          <a:p>
            <a:pPr lvl="1" marL="838200" indent="-482600">
              <a:buClr>
                <a:srgbClr val="000000"/>
              </a:buClr>
              <a:buSzPct val="100000"/>
              <a:buAutoNum type="arabicPeriod" startAt="1"/>
              <a:defRPr sz="1900"/>
            </a:pPr>
            <a:r>
              <a:t>Diffractive physics in eA</a:t>
            </a:r>
          </a:p>
          <a:p>
            <a:pPr marL="342899" indent="-342899">
              <a:buClr>
                <a:srgbClr val="000000"/>
              </a:buClr>
              <a:buSzPct val="100000"/>
              <a:buAutoNum type="arabicPeriod" startAt="1"/>
              <a:defRPr sz="1900">
                <a:solidFill>
                  <a:srgbClr val="021EAA"/>
                </a:solidFill>
              </a:defRPr>
            </a:pPr>
            <a:r>
              <a:t>Closing comments and further reading</a:t>
            </a:r>
          </a:p>
        </p:txBody>
      </p:sp>
      <p:sp>
        <p:nvSpPr>
          <p:cNvPr id="152" name="Slide Number"/>
          <p:cNvSpPr txBox="1"/>
          <p:nvPr>
            <p:ph type="sldNum" sz="quarter" idx="2"/>
          </p:nvPr>
        </p:nvSpPr>
        <p:spPr>
          <a:xfrm>
            <a:off x="8788170" y="6556108"/>
            <a:ext cx="213185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Line"/>
          <p:cNvSpPr/>
          <p:nvPr/>
        </p:nvSpPr>
        <p:spPr>
          <a:xfrm>
            <a:off x="152400" y="685800"/>
            <a:ext cx="8839200" cy="1588"/>
          </a:xfrm>
          <a:prstGeom prst="line">
            <a:avLst/>
          </a:prstGeom>
          <a:ln w="38100">
            <a:solidFill>
              <a:srgbClr val="021EAA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42" name="Reminder: Dihadrons at RHIC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Reminder: Dihadrons at RHIC</a:t>
            </a:r>
          </a:p>
        </p:txBody>
      </p:sp>
      <p:sp>
        <p:nvSpPr>
          <p:cNvPr id="34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44" name="p/d+Au at forward rapidities…"/>
          <p:cNvSpPr txBox="1"/>
          <p:nvPr/>
        </p:nvSpPr>
        <p:spPr>
          <a:xfrm>
            <a:off x="187326" y="789026"/>
            <a:ext cx="8366916" cy="1243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marL="41275" marR="41275" defTabSz="914400">
              <a:spcBef>
                <a:spcPts val="400"/>
              </a:spcBef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  <a:lvl2pPr marL="508000" marR="41275" indent="-254000" defTabSz="914400">
              <a:spcBef>
                <a:spcPts val="400"/>
              </a:spcBef>
              <a:buClr>
                <a:srgbClr val="FF2600"/>
              </a:buClr>
              <a:buSzPct val="150000"/>
              <a:buChar char="•"/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2pPr>
          </a:lstStyle>
          <a:p>
            <a:pPr/>
            <a:r>
              <a:t>p/d+Au at forward rapidities</a:t>
            </a:r>
          </a:p>
          <a:p>
            <a:pPr lvl="1"/>
            <a:r>
              <a:t>Tantalizing hint for initial state suppression as predicted by CGC</a:t>
            </a:r>
          </a:p>
        </p:txBody>
      </p:sp>
      <p:pic>
        <p:nvPicPr>
          <p:cNvPr id="345" name="dhPhenix.pdf" descr="dhPhenix.pdf"/>
          <p:cNvPicPr>
            <a:picLocks noChangeAspect="1"/>
          </p:cNvPicPr>
          <p:nvPr/>
        </p:nvPicPr>
        <p:blipFill>
          <a:blip r:embed="rId3">
            <a:extLst/>
          </a:blip>
          <a:srcRect l="0" t="791" r="0" b="791"/>
          <a:stretch>
            <a:fillRect/>
          </a:stretch>
        </p:blipFill>
        <p:spPr>
          <a:xfrm>
            <a:off x="666215" y="2245929"/>
            <a:ext cx="6838641" cy="3248489"/>
          </a:xfrm>
          <a:prstGeom prst="rect">
            <a:avLst/>
          </a:prstGeom>
          <a:ln w="12700"/>
        </p:spPr>
      </p:pic>
      <p:grpSp>
        <p:nvGrpSpPr>
          <p:cNvPr id="348" name="phenix_logo2"/>
          <p:cNvGrpSpPr/>
          <p:nvPr/>
        </p:nvGrpSpPr>
        <p:grpSpPr>
          <a:xfrm>
            <a:off x="4301182" y="3279508"/>
            <a:ext cx="821417" cy="298984"/>
            <a:chOff x="0" y="0"/>
            <a:chExt cx="821416" cy="298983"/>
          </a:xfrm>
        </p:grpSpPr>
        <p:sp>
          <p:nvSpPr>
            <p:cNvPr id="346" name="Rectangle"/>
            <p:cNvSpPr/>
            <p:nvPr/>
          </p:nvSpPr>
          <p:spPr>
            <a:xfrm>
              <a:off x="0" y="0"/>
              <a:ext cx="821417" cy="298984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 b="1" sz="1800">
                  <a:solidFill>
                    <a:srgbClr val="322F31"/>
                  </a:solidFill>
                  <a:effectLst>
                    <a:outerShdw sx="100000" sy="100000" kx="0" ky="0" algn="b" rotWithShape="0" blurRad="38100" dist="38100" dir="270000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pic>
          <p:nvPicPr>
            <p:cNvPr id="347" name="image69.png" descr="image69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821417" cy="2989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49" name="Cannot assure that effect is initial state in p/d+A…"/>
          <p:cNvSpPr txBox="1"/>
          <p:nvPr/>
        </p:nvSpPr>
        <p:spPr>
          <a:xfrm>
            <a:off x="-10184" y="5708249"/>
            <a:ext cx="8366916" cy="837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lvl="1" marL="508000" marR="41275" indent="-254000" defTabSz="914400">
              <a:spcBef>
                <a:spcPts val="400"/>
              </a:spcBef>
              <a:buClr>
                <a:srgbClr val="FF2600"/>
              </a:buClr>
              <a:buSzPct val="150000"/>
              <a:buChar char="•"/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Cannot assure that effect is initial state in p/d+A</a:t>
            </a:r>
          </a:p>
          <a:p>
            <a:pPr lvl="1" marL="508000" marR="41275" indent="-254000" defTabSz="914400">
              <a:spcBef>
                <a:spcPts val="400"/>
              </a:spcBef>
              <a:buClr>
                <a:srgbClr val="FF2600"/>
              </a:buClr>
              <a:buSzPct val="150000"/>
              <a:buChar char="•"/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Large background, no access to process kinematics (x</a:t>
            </a:r>
            <a:r>
              <a:rPr baseline="-5999"/>
              <a:t>g</a:t>
            </a:r>
            <a:r>
              <a:t>)</a:t>
            </a:r>
          </a:p>
        </p:txBody>
      </p:sp>
      <p:sp>
        <p:nvSpPr>
          <p:cNvPr id="350" name="⇒ e+A"/>
          <p:cNvSpPr txBox="1"/>
          <p:nvPr/>
        </p:nvSpPr>
        <p:spPr>
          <a:xfrm>
            <a:off x="7635809" y="5766351"/>
            <a:ext cx="1219555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>
                <a:solidFill>
                  <a:srgbClr val="941100"/>
                </a:solidFill>
              </a:defRPr>
            </a:lvl1pPr>
          </a:lstStyle>
          <a:p>
            <a:pPr/>
            <a:r>
              <a:t>⇒ e+A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EIC Simulation Results: Dihadr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EIC Simulation Results: Dihadrons</a:t>
            </a:r>
          </a:p>
        </p:txBody>
      </p:sp>
      <p:sp>
        <p:nvSpPr>
          <p:cNvPr id="3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358" name="Group"/>
          <p:cNvGrpSpPr/>
          <p:nvPr/>
        </p:nvGrpSpPr>
        <p:grpSpPr>
          <a:xfrm>
            <a:off x="3997943" y="888057"/>
            <a:ext cx="1126569" cy="507785"/>
            <a:chOff x="18559" y="0"/>
            <a:chExt cx="1126568" cy="507784"/>
          </a:xfrm>
        </p:grpSpPr>
        <p:sp>
          <p:nvSpPr>
            <p:cNvPr id="356" name="Arrow"/>
            <p:cNvSpPr/>
            <p:nvPr/>
          </p:nvSpPr>
          <p:spPr>
            <a:xfrm rot="10800000">
              <a:off x="18559" y="311667"/>
              <a:ext cx="1126570" cy="196118"/>
            </a:xfrm>
            <a:prstGeom prst="lef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rgbClr val="0000FF"/>
                </a:gs>
                <a:gs pos="50000">
                  <a:srgbClr val="FFFFFF"/>
                </a:gs>
                <a:gs pos="100000">
                  <a:srgbClr val="0000FF"/>
                </a:gs>
              </a:gsLst>
              <a:lin ang="0" scaled="0"/>
            </a:gradFill>
            <a:ln w="9525" cap="flat">
              <a:solidFill>
                <a:srgbClr val="00009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 sz="2800">
                  <a:solidFill>
                    <a:srgbClr val="322F31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57" name="Ratio"/>
            <p:cNvSpPr txBox="1"/>
            <p:nvPr/>
          </p:nvSpPr>
          <p:spPr>
            <a:xfrm>
              <a:off x="254000" y="0"/>
              <a:ext cx="715354" cy="3974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1" sz="1800"/>
              </a:lvl1pPr>
            </a:lstStyle>
            <a:p>
              <a:pPr/>
              <a:r>
                <a:t>Ratio</a:t>
              </a:r>
            </a:p>
          </p:txBody>
        </p:sp>
      </p:grpSp>
      <p:pic>
        <p:nvPicPr>
          <p:cNvPr id="359" name="curve1.pdf" descr="curve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8398" y="809799"/>
            <a:ext cx="3683001" cy="2850455"/>
          </a:xfrm>
          <a:prstGeom prst="rect">
            <a:avLst/>
          </a:prstGeom>
          <a:ln w="12700"/>
        </p:spPr>
      </p:pic>
      <p:pic>
        <p:nvPicPr>
          <p:cNvPr id="360" name="curve2.pdf" descr="curve2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8398" y="809799"/>
            <a:ext cx="3683001" cy="2850455"/>
          </a:xfrm>
          <a:prstGeom prst="rect">
            <a:avLst/>
          </a:prstGeom>
          <a:ln w="12700"/>
        </p:spPr>
      </p:pic>
      <p:pic>
        <p:nvPicPr>
          <p:cNvPr id="361" name="curve3.pdf" descr="curve3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8398" y="809799"/>
            <a:ext cx="3683001" cy="2850455"/>
          </a:xfrm>
          <a:prstGeom prst="rect">
            <a:avLst/>
          </a:prstGeom>
          <a:ln w="12700"/>
        </p:spPr>
      </p:pic>
      <p:pic>
        <p:nvPicPr>
          <p:cNvPr id="362" name="ratio1.pdf" descr="ratio1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177071" y="888057"/>
            <a:ext cx="3454126" cy="3188542"/>
          </a:xfrm>
          <a:prstGeom prst="rect">
            <a:avLst/>
          </a:prstGeom>
          <a:ln w="12700"/>
        </p:spPr>
      </p:pic>
      <p:pic>
        <p:nvPicPr>
          <p:cNvPr id="363" name="ratio2.pdf" descr="ratio2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177071" y="888057"/>
            <a:ext cx="3454126" cy="3188542"/>
          </a:xfrm>
          <a:prstGeom prst="rect">
            <a:avLst/>
          </a:prstGeom>
          <a:ln w="12700"/>
        </p:spPr>
      </p:pic>
      <p:pic>
        <p:nvPicPr>
          <p:cNvPr id="364" name="ratio3.pdf" descr="ratio3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177071" y="888057"/>
            <a:ext cx="3454126" cy="3188542"/>
          </a:xfrm>
          <a:prstGeom prst="rect">
            <a:avLst/>
          </a:prstGeom>
          <a:ln w="12700"/>
        </p:spPr>
      </p:pic>
      <p:pic>
        <p:nvPicPr>
          <p:cNvPr id="365" name="xg1.pdf" descr="xg1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2998" y="3778430"/>
            <a:ext cx="3695701" cy="3022764"/>
          </a:xfrm>
          <a:prstGeom prst="rect">
            <a:avLst/>
          </a:prstGeom>
          <a:ln w="12700"/>
        </p:spPr>
      </p:pic>
      <p:pic>
        <p:nvPicPr>
          <p:cNvPr id="366" name="xg2.pdf" descr="xg2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7598" y="3754184"/>
            <a:ext cx="3810001" cy="3113944"/>
          </a:xfrm>
          <a:prstGeom prst="rect">
            <a:avLst/>
          </a:prstGeom>
          <a:ln w="12700"/>
        </p:spPr>
      </p:pic>
      <p:pic>
        <p:nvPicPr>
          <p:cNvPr id="367" name="xg3.pdf" descr="xg3.pd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86320" y="3765730"/>
            <a:ext cx="3721101" cy="3043539"/>
          </a:xfrm>
          <a:prstGeom prst="rect">
            <a:avLst/>
          </a:prstGeom>
          <a:ln w="12700"/>
        </p:spPr>
      </p:pic>
      <p:sp>
        <p:nvSpPr>
          <p:cNvPr id="368" name="Line"/>
          <p:cNvSpPr/>
          <p:nvPr/>
        </p:nvSpPr>
        <p:spPr>
          <a:xfrm>
            <a:off x="152400" y="685800"/>
            <a:ext cx="8839200" cy="1588"/>
          </a:xfrm>
          <a:prstGeom prst="line">
            <a:avLst/>
          </a:prstGeom>
          <a:ln w="38100">
            <a:solidFill>
              <a:srgbClr val="021EAA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69" name="Zheng et al., PRD89 (2014) 074037;…"/>
          <p:cNvSpPr txBox="1"/>
          <p:nvPr/>
        </p:nvSpPr>
        <p:spPr>
          <a:xfrm rot="5400000">
            <a:off x="7546486" y="2008919"/>
            <a:ext cx="2696553" cy="452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0639" marR="40639" defTabSz="914400">
              <a:defRPr>
                <a:solidFill>
                  <a:srgbClr val="008F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Zheng et al., PRD89 (2014) 074037; </a:t>
            </a:r>
          </a:p>
          <a:p>
            <a:pPr marL="40639" marR="40639" defTabSz="914400">
              <a:defRPr>
                <a:solidFill>
                  <a:srgbClr val="008F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BNL-114111-2017, arXiv:1708.01527</a:t>
            </a:r>
          </a:p>
        </p:txBody>
      </p:sp>
      <p:sp>
        <p:nvSpPr>
          <p:cNvPr id="370" name="Clear saturation signature…"/>
          <p:cNvSpPr txBox="1"/>
          <p:nvPr>
            <p:ph type="body" sz="quarter" idx="1"/>
          </p:nvPr>
        </p:nvSpPr>
        <p:spPr>
          <a:xfrm>
            <a:off x="4169202" y="4131672"/>
            <a:ext cx="4602790" cy="2358968"/>
          </a:xfrm>
          <a:prstGeom prst="rect">
            <a:avLst/>
          </a:prstGeom>
        </p:spPr>
        <p:txBody>
          <a:bodyPr/>
          <a:lstStyle/>
          <a:p>
            <a:pPr lvl="1" marL="254000" indent="-254000">
              <a:buClr>
                <a:srgbClr val="FF2600"/>
              </a:buClr>
              <a:buSzPct val="150000"/>
              <a:buFontTx/>
              <a:buChar char="•"/>
              <a:defRPr sz="2200">
                <a:solidFill>
                  <a:srgbClr val="021EAA"/>
                </a:solidFill>
              </a:defRPr>
            </a:pPr>
            <a:r>
              <a:t>Clear saturation signature</a:t>
            </a:r>
          </a:p>
          <a:p>
            <a:pPr lvl="2" marL="508000" indent="-254000">
              <a:buClr>
                <a:srgbClr val="021EAA"/>
              </a:buClr>
              <a:buSzPct val="110000"/>
              <a:buChar char="‣"/>
              <a:defRPr sz="2200"/>
            </a:pPr>
            <a:r>
              <a:t>Allows us to extract the spatial multi-gluon correlations </a:t>
            </a:r>
          </a:p>
          <a:p>
            <a:pPr lvl="1" marL="254000" indent="-254000">
              <a:buClr>
                <a:srgbClr val="FF2600"/>
              </a:buClr>
              <a:buSzPct val="150000"/>
              <a:buFontTx/>
              <a:buChar char="•"/>
              <a:defRPr sz="2200">
                <a:solidFill>
                  <a:srgbClr val="021EAA"/>
                </a:solidFill>
              </a:defRPr>
            </a:pPr>
            <a:r>
              <a:t>Similar Dijet Correlations</a:t>
            </a:r>
          </a:p>
          <a:p>
            <a:pPr lvl="2" marL="508000" indent="-254000">
              <a:buClr>
                <a:srgbClr val="021EAA"/>
              </a:buClr>
              <a:buSzPct val="110000"/>
              <a:buChar char="‣"/>
              <a:defRPr sz="2200"/>
            </a:pPr>
            <a:r>
              <a:t>Unique measurement of WW Gluon Distributions (nTMDs)</a:t>
            </a:r>
          </a:p>
        </p:txBody>
      </p:sp>
      <p:grpSp>
        <p:nvGrpSpPr>
          <p:cNvPr id="374" name="Group"/>
          <p:cNvGrpSpPr/>
          <p:nvPr/>
        </p:nvGrpSpPr>
        <p:grpSpPr>
          <a:xfrm>
            <a:off x="5881863" y="3136899"/>
            <a:ext cx="1177468" cy="457201"/>
            <a:chOff x="0" y="12699"/>
            <a:chExt cx="1177467" cy="457200"/>
          </a:xfrm>
        </p:grpSpPr>
        <p:sp>
          <p:nvSpPr>
            <p:cNvPr id="371" name="Group"/>
            <p:cNvSpPr txBox="1"/>
            <p:nvPr/>
          </p:nvSpPr>
          <p:spPr>
            <a:xfrm>
              <a:off x="162791" y="12699"/>
              <a:ext cx="1014677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  <a:r>
                <a:t>Model </a:t>
              </a:r>
            </a:p>
            <a:p>
              <a:pPr/>
              <a:r>
                <a:t>Uncertainties</a:t>
              </a:r>
            </a:p>
          </p:txBody>
        </p:sp>
        <p:sp>
          <p:nvSpPr>
            <p:cNvPr id="372" name="Rectangle"/>
            <p:cNvSpPr/>
            <p:nvPr/>
          </p:nvSpPr>
          <p:spPr>
            <a:xfrm>
              <a:off x="0" y="83575"/>
              <a:ext cx="70313" cy="112250"/>
            </a:xfrm>
            <a:prstGeom prst="rect">
              <a:avLst/>
            </a:prstGeom>
            <a:solidFill>
              <a:srgbClr val="A6AAA9">
                <a:alpha val="61522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373" name="Rectangle"/>
            <p:cNvSpPr/>
            <p:nvPr/>
          </p:nvSpPr>
          <p:spPr>
            <a:xfrm>
              <a:off x="82336" y="82427"/>
              <a:ext cx="68432" cy="114546"/>
            </a:xfrm>
            <a:prstGeom prst="rect">
              <a:avLst/>
            </a:prstGeom>
            <a:solidFill>
              <a:schemeClr val="accent4">
                <a:alpha val="6152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2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"/>
                            </p:stCondLst>
                            <p:childTnLst>
                              <p:par>
                                <p:cTn id="12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"/>
                            </p:stCondLst>
                            <p:childTnLst>
                              <p:par>
                                <p:cTn id="18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xit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after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xit" nodeType="after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after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xit" nodeType="after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after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xit" nodeType="clickEffect" presetSubtype="0" presetID="1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ntr" nodeType="afterEffect" presetSubtype="0" presetID="1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exit" nodeType="afterEffect" presetSubtype="0" presetID="1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afterEffect" presetSubtype="0" presetID="1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Class="exit" nodeType="afterEffect" presetSubtype="0" presetID="1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Class="entr" nodeType="afterEffect" presetSubtype="0" presetID="1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Class="entr" nodeType="afterEffect" presetSubtype="0" presetID="1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70" grpId="18"/>
      <p:bldP build="whole" bldLvl="1" animBg="1" rev="0" advAuto="0" spid="365" grpId="3"/>
      <p:bldP build="whole" bldLvl="1" animBg="1" rev="0" advAuto="0" spid="374" grpId="4"/>
      <p:bldP build="whole" bldLvl="1" animBg="1" rev="0" advAuto="0" spid="362" grpId="2"/>
      <p:bldP build="whole" bldLvl="1" animBg="1" rev="0" advAuto="0" spid="365" grpId="10"/>
      <p:bldP build="whole" bldLvl="1" animBg="1" rev="0" advAuto="0" spid="364" grpId="15"/>
      <p:bldP build="whole" bldLvl="1" animBg="1" rev="0" advAuto="0" spid="360" grpId="7"/>
      <p:bldP build="whole" bldLvl="1" animBg="1" rev="0" advAuto="0" spid="363" grpId="9"/>
      <p:bldP build="whole" bldLvl="1" animBg="1" rev="0" advAuto="0" spid="358" grpId="1"/>
      <p:bldP build="whole" bldLvl="1" animBg="1" rev="0" advAuto="0" spid="366" grpId="11"/>
      <p:bldP build="whole" bldLvl="1" animBg="1" rev="0" advAuto="0" spid="362" grpId="8"/>
      <p:bldP build="whole" bldLvl="1" animBg="1" rev="0" advAuto="0" spid="369" grpId="5"/>
      <p:bldP build="whole" bldLvl="1" animBg="1" rev="0" advAuto="0" spid="359" grpId="6"/>
      <p:bldP build="whole" bldLvl="1" animBg="1" rev="0" advAuto="0" spid="360" grpId="12"/>
      <p:bldP build="whole" bldLvl="1" animBg="1" rev="0" advAuto="0" spid="361" grpId="13"/>
      <p:bldP build="whole" bldLvl="1" animBg="1" rev="0" advAuto="0" spid="363" grpId="14"/>
      <p:bldP build="whole" bldLvl="1" animBg="1" rev="0" advAuto="0" spid="366" grpId="16"/>
      <p:bldP build="whole" bldLvl="1" animBg="1" rev="0" advAuto="0" spid="367" grpId="17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lide Number"/>
          <p:cNvSpPr txBox="1"/>
          <p:nvPr>
            <p:ph type="sldNum" sz="quarter" idx="2"/>
          </p:nvPr>
        </p:nvSpPr>
        <p:spPr>
          <a:xfrm>
            <a:off x="8738728" y="6553200"/>
            <a:ext cx="312069" cy="304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77" name="9.5   Diffractive Physics in eA"/>
          <p:cNvSpPr/>
          <p:nvPr/>
        </p:nvSpPr>
        <p:spPr>
          <a:xfrm>
            <a:off x="686628" y="324524"/>
            <a:ext cx="7707244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b="1" sz="4200">
                <a:solidFill>
                  <a:srgbClr val="021EAA"/>
                </a:solidFill>
              </a:defRPr>
            </a:lvl1pPr>
          </a:lstStyle>
          <a:p>
            <a:pPr/>
            <a:r>
              <a:t>9.5   Diffractive Physics in eA</a:t>
            </a:r>
          </a:p>
        </p:txBody>
      </p:sp>
      <p:pic>
        <p:nvPicPr>
          <p:cNvPr id="378" name="droppedImage.tiff" descr="dropped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35150" y="1723334"/>
            <a:ext cx="5473700" cy="4051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Line"/>
          <p:cNvSpPr/>
          <p:nvPr/>
        </p:nvSpPr>
        <p:spPr>
          <a:xfrm>
            <a:off x="152400" y="685800"/>
            <a:ext cx="8839200" cy="1588"/>
          </a:xfrm>
          <a:prstGeom prst="line">
            <a:avLst/>
          </a:prstGeom>
          <a:ln w="38100">
            <a:solidFill>
              <a:srgbClr val="021EAA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81" name="Slide Number"/>
          <p:cNvSpPr txBox="1"/>
          <p:nvPr>
            <p:ph type="sldNum" sz="quarter" idx="2"/>
          </p:nvPr>
        </p:nvSpPr>
        <p:spPr>
          <a:xfrm>
            <a:off x="8738728" y="6553200"/>
            <a:ext cx="312069" cy="304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82" name="Hard Diffraction: What is It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Hard Diffraction: What is It?</a:t>
            </a:r>
          </a:p>
        </p:txBody>
      </p:sp>
      <p:pic>
        <p:nvPicPr>
          <p:cNvPr id="383" name="dis.pdf" descr="dis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44500" y="165100"/>
            <a:ext cx="9144000" cy="7061200"/>
          </a:xfrm>
          <a:prstGeom prst="rect">
            <a:avLst/>
          </a:prstGeom>
          <a:ln w="12700"/>
        </p:spPr>
      </p:pic>
      <p:pic>
        <p:nvPicPr>
          <p:cNvPr id="384" name="DIS-Kinematics_revised copy.pdf" descr="DIS-Kinematics_revised copy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19744" y="2006600"/>
            <a:ext cx="4372485" cy="3517900"/>
          </a:xfrm>
          <a:prstGeom prst="rect">
            <a:avLst/>
          </a:prstGeom>
          <a:ln w="12700"/>
        </p:spPr>
      </p:pic>
      <p:sp>
        <p:nvSpPr>
          <p:cNvPr id="385" name="A DIS event (theoretical view)"/>
          <p:cNvSpPr txBox="1"/>
          <p:nvPr/>
        </p:nvSpPr>
        <p:spPr>
          <a:xfrm>
            <a:off x="127000" y="711200"/>
            <a:ext cx="4152911" cy="447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defTabSz="914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A DIS event (theoretical view)</a:t>
            </a:r>
          </a:p>
        </p:txBody>
      </p:sp>
      <p:sp>
        <p:nvSpPr>
          <p:cNvPr id="386" name="A DIS event (experimental view)"/>
          <p:cNvSpPr txBox="1"/>
          <p:nvPr/>
        </p:nvSpPr>
        <p:spPr>
          <a:xfrm>
            <a:off x="127000" y="711200"/>
            <a:ext cx="4491643" cy="447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defTabSz="914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A DIS event (experimental view)</a:t>
            </a:r>
          </a:p>
        </p:txBody>
      </p:sp>
      <p:grpSp>
        <p:nvGrpSpPr>
          <p:cNvPr id="389" name="Group"/>
          <p:cNvGrpSpPr/>
          <p:nvPr/>
        </p:nvGrpSpPr>
        <p:grpSpPr>
          <a:xfrm>
            <a:off x="1257299" y="2755900"/>
            <a:ext cx="3712529" cy="1790700"/>
            <a:chOff x="0" y="0"/>
            <a:chExt cx="3712527" cy="1790700"/>
          </a:xfrm>
        </p:grpSpPr>
        <p:sp>
          <p:nvSpPr>
            <p:cNvPr id="387" name="Circle"/>
            <p:cNvSpPr/>
            <p:nvPr/>
          </p:nvSpPr>
          <p:spPr>
            <a:xfrm>
              <a:off x="76200" y="520700"/>
              <a:ext cx="1270000" cy="1270000"/>
            </a:xfrm>
            <a:prstGeom prst="ellipse">
              <a:avLst/>
            </a:prstGeom>
            <a:noFill/>
            <a:ln w="76200" cap="flat">
              <a:solidFill>
                <a:srgbClr val="FFFFFF"/>
              </a:solidFill>
              <a:custDash>
                <a:ds d="200000" sp="200000"/>
              </a:custDash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solidFill>
                    <a:srgbClr val="BE38F3"/>
                  </a:solidFill>
                  <a:uFill>
                    <a:solidFill>
                      <a:srgbClr val="BE38F3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388" name="Activity in proton direction"/>
            <p:cNvSpPr txBox="1"/>
            <p:nvPr/>
          </p:nvSpPr>
          <p:spPr>
            <a:xfrm>
              <a:off x="0" y="0"/>
              <a:ext cx="3712528" cy="44722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/>
              <a:r>
                <a:t>Activity in proton direction </a:t>
              </a:r>
            </a:p>
          </p:txBody>
        </p:sp>
      </p:grpSp>
      <p:pic>
        <p:nvPicPr>
          <p:cNvPr id="390" name="diff.pdf" descr="diff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444500" y="165100"/>
            <a:ext cx="9144000" cy="7061200"/>
          </a:xfrm>
          <a:prstGeom prst="rect">
            <a:avLst/>
          </a:prstGeom>
          <a:ln w="12700"/>
        </p:spPr>
      </p:pic>
      <p:grpSp>
        <p:nvGrpSpPr>
          <p:cNvPr id="393" name="Group"/>
          <p:cNvGrpSpPr/>
          <p:nvPr/>
        </p:nvGrpSpPr>
        <p:grpSpPr>
          <a:xfrm>
            <a:off x="1320800" y="3289300"/>
            <a:ext cx="1270000" cy="1270000"/>
            <a:chOff x="0" y="0"/>
            <a:chExt cx="1270000" cy="1270000"/>
          </a:xfrm>
        </p:grpSpPr>
        <p:sp>
          <p:nvSpPr>
            <p:cNvPr id="391" name="Circle"/>
            <p:cNvSpPr/>
            <p:nvPr/>
          </p:nvSpPr>
          <p:spPr>
            <a:xfrm>
              <a:off x="0" y="0"/>
              <a:ext cx="1270000" cy="1270000"/>
            </a:xfrm>
            <a:prstGeom prst="ellipse">
              <a:avLst/>
            </a:prstGeom>
            <a:noFill/>
            <a:ln w="76200" cap="flat">
              <a:solidFill>
                <a:srgbClr val="FFFFFF"/>
              </a:solidFill>
              <a:custDash>
                <a:ds d="200000" sp="200000"/>
              </a:custDash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solidFill>
                    <a:srgbClr val="BE38F3"/>
                  </a:solidFill>
                  <a:uFill>
                    <a:solidFill>
                      <a:srgbClr val="BE38F3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392" name="?"/>
            <p:cNvSpPr txBox="1"/>
            <p:nvPr/>
          </p:nvSpPr>
          <p:spPr>
            <a:xfrm>
              <a:off x="381000" y="215900"/>
              <a:ext cx="536350" cy="8665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marL="40639" marR="40639" defTabSz="914400">
                <a:defRPr sz="5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/>
              <a:r>
                <a:t>?</a:t>
              </a:r>
            </a:p>
          </p:txBody>
        </p:sp>
      </p:grpSp>
      <p:sp>
        <p:nvSpPr>
          <p:cNvPr id="394" name="A diffractive event (experimental view)"/>
          <p:cNvSpPr txBox="1"/>
          <p:nvPr/>
        </p:nvSpPr>
        <p:spPr>
          <a:xfrm>
            <a:off x="127000" y="711200"/>
            <a:ext cx="5282367" cy="447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defTabSz="914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A diffractive event (experimental view)</a:t>
            </a:r>
          </a:p>
        </p:txBody>
      </p:sp>
      <p:sp>
        <p:nvSpPr>
          <p:cNvPr id="395" name="A diffractive event (theoretical view)"/>
          <p:cNvSpPr txBox="1"/>
          <p:nvPr/>
        </p:nvSpPr>
        <p:spPr>
          <a:xfrm>
            <a:off x="139116" y="711200"/>
            <a:ext cx="4943635" cy="447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defTabSz="914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A diffractive event (theoretical view)</a:t>
            </a:r>
          </a:p>
        </p:txBody>
      </p:sp>
      <p:pic>
        <p:nvPicPr>
          <p:cNvPr id="396" name="Diffractive-DIS.png" descr="Diffractive-DIS.pn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544762" y="1375567"/>
            <a:ext cx="4114801" cy="3771901"/>
          </a:xfrm>
          <a:prstGeom prst="rect">
            <a:avLst/>
          </a:prstGeom>
          <a:ln w="12700"/>
        </p:spPr>
      </p:pic>
      <p:sp>
        <p:nvSpPr>
          <p:cNvPr id="397" name="HERA:  large fraction of diffractive events (15% of total DIS rate)"/>
          <p:cNvSpPr txBox="1"/>
          <p:nvPr/>
        </p:nvSpPr>
        <p:spPr>
          <a:xfrm>
            <a:off x="188302" y="5816598"/>
            <a:ext cx="8827721" cy="4349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306185" marR="40639" indent="-265545" defTabSz="914400">
              <a:buClr>
                <a:srgbClr val="FF2600"/>
              </a:buClr>
              <a:buSzPct val="125000"/>
              <a:buChar char="•"/>
              <a:defRPr sz="23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HERA:  large fraction of diffractive events (15% of total DIS rate)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xit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xit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xit" nodeType="after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xit" nodeType="after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after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after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Class="exit" nodeType="clickEffect" presetSubtype="0" presetID="1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afterEffect" presetSubtype="0" presetID="1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Class="entr" nodeType="afterEffect" presetSubtype="0" presetID="1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Class="exit" nodeType="afterEffect" presetSubtype="0" presetID="1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Class="exit" nodeType="afterEffect" presetSubtype="0" presetID="1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Class="entr" nodeType="afterEffect" presetSubtype="0" presetID="1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94" grpId="11"/>
      <p:bldP build="whole" bldLvl="1" animBg="1" rev="0" advAuto="0" spid="394" grpId="12"/>
      <p:bldP build="whole" bldLvl="1" animBg="1" rev="0" advAuto="0" spid="384" grpId="1"/>
      <p:bldP build="whole" bldLvl="1" animBg="1" rev="0" advAuto="0" spid="396" grpId="14"/>
      <p:bldP build="whole" bldLvl="1" animBg="1" rev="0" advAuto="0" spid="393" grpId="10"/>
      <p:bldP build="whole" bldLvl="1" animBg="1" rev="0" advAuto="0" spid="385" grpId="2"/>
      <p:bldP build="whole" bldLvl="1" animBg="1" rev="0" advAuto="0" spid="383" grpId="3"/>
      <p:bldP build="whole" bldLvl="1" animBg="1" rev="0" advAuto="0" spid="397" grpId="17"/>
      <p:bldP build="whole" bldLvl="1" animBg="1" rev="0" advAuto="0" spid="386" grpId="4"/>
      <p:bldP build="whole" bldLvl="1" animBg="1" rev="0" advAuto="0" spid="390" grpId="9"/>
      <p:bldP build="whole" bldLvl="1" animBg="1" rev="0" advAuto="0" spid="383" grpId="7"/>
      <p:bldP build="whole" bldLvl="1" animBg="1" rev="0" advAuto="0" spid="393" grpId="16"/>
      <p:bldP build="whole" bldLvl="1" animBg="1" rev="0" advAuto="0" spid="386" grpId="8"/>
      <p:bldP build="whole" bldLvl="1" animBg="1" rev="0" advAuto="0" spid="389" grpId="5"/>
      <p:bldP build="whole" bldLvl="1" animBg="1" rev="0" advAuto="0" spid="389" grpId="6"/>
      <p:bldP build="whole" bldLvl="1" animBg="1" rev="0" advAuto="0" spid="395" grpId="13"/>
      <p:bldP build="whole" bldLvl="1" animBg="1" rev="0" advAuto="0" spid="390" grpId="15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Line"/>
          <p:cNvSpPr/>
          <p:nvPr/>
        </p:nvSpPr>
        <p:spPr>
          <a:xfrm>
            <a:off x="152400" y="685800"/>
            <a:ext cx="8839200" cy="1588"/>
          </a:xfrm>
          <a:prstGeom prst="line">
            <a:avLst/>
          </a:prstGeom>
          <a:ln w="38100">
            <a:solidFill>
              <a:srgbClr val="021EAA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402" name="Diffraction for the 21st Centur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Diffraction for the 21</a:t>
            </a:r>
            <a:r>
              <a:rPr baseline="31999"/>
              <a:t>st</a:t>
            </a:r>
            <a:r>
              <a:t> Century</a:t>
            </a:r>
          </a:p>
        </p:txBody>
      </p:sp>
      <p:sp>
        <p:nvSpPr>
          <p:cNvPr id="4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04" name="Diffractive physics will be a major component of the e+A program at an EIC"/>
          <p:cNvSpPr txBox="1"/>
          <p:nvPr/>
        </p:nvSpPr>
        <p:spPr>
          <a:xfrm>
            <a:off x="152396" y="802246"/>
            <a:ext cx="8839208" cy="8777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defRPr sz="2700">
                <a:uFill>
                  <a:solidFill>
                    <a:srgbClr val="021EAA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Diffractive physics will be a major component of the e+A program at an EIC</a:t>
            </a:r>
          </a:p>
        </p:txBody>
      </p:sp>
      <p:grpSp>
        <p:nvGrpSpPr>
          <p:cNvPr id="410" name="Group"/>
          <p:cNvGrpSpPr/>
          <p:nvPr/>
        </p:nvGrpSpPr>
        <p:grpSpPr>
          <a:xfrm>
            <a:off x="178709" y="2582508"/>
            <a:ext cx="5500241" cy="3826660"/>
            <a:chOff x="0" y="0"/>
            <a:chExt cx="5500240" cy="3826658"/>
          </a:xfrm>
        </p:grpSpPr>
        <p:sp>
          <p:nvSpPr>
            <p:cNvPr id="405" name="p/A stays intact"/>
            <p:cNvSpPr txBox="1"/>
            <p:nvPr/>
          </p:nvSpPr>
          <p:spPr>
            <a:xfrm>
              <a:off x="589744" y="3441268"/>
              <a:ext cx="1863239" cy="3853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defTabSz="914400">
                <a:defRPr sz="20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/>
              <a:r>
                <a:t>p/A stays intact</a:t>
              </a:r>
            </a:p>
          </p:txBody>
        </p:sp>
        <p:sp>
          <p:nvSpPr>
            <p:cNvPr id="406" name="coherent"/>
            <p:cNvSpPr txBox="1"/>
            <p:nvPr/>
          </p:nvSpPr>
          <p:spPr>
            <a:xfrm>
              <a:off x="582698" y="3143119"/>
              <a:ext cx="1227619" cy="3853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defTabSz="914400">
                <a:defRPr b="1" sz="2000">
                  <a:solidFill>
                    <a:srgbClr val="0056D6"/>
                  </a:solidFill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/>
              <a:r>
                <a:t>coherent</a:t>
              </a:r>
            </a:p>
          </p:txBody>
        </p:sp>
        <p:sp>
          <p:nvSpPr>
            <p:cNvPr id="407" name="incoherent"/>
            <p:cNvSpPr txBox="1"/>
            <p:nvPr/>
          </p:nvSpPr>
          <p:spPr>
            <a:xfrm>
              <a:off x="3080139" y="3136353"/>
              <a:ext cx="1453342" cy="3853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defTabSz="914400">
                <a:defRPr b="1" sz="2000">
                  <a:solidFill>
                    <a:srgbClr val="0056D6"/>
                  </a:solidFill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/>
              <a:r>
                <a:t>incoherent</a:t>
              </a:r>
            </a:p>
          </p:txBody>
        </p:sp>
        <p:sp>
          <p:nvSpPr>
            <p:cNvPr id="408" name="p/A breaks up"/>
            <p:cNvSpPr txBox="1"/>
            <p:nvPr/>
          </p:nvSpPr>
          <p:spPr>
            <a:xfrm>
              <a:off x="3080139" y="3437942"/>
              <a:ext cx="1708211" cy="3853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defTabSz="914400">
                <a:defRPr sz="20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/>
              <a:r>
                <a:t>p/A breaks up</a:t>
              </a:r>
            </a:p>
          </p:txBody>
        </p:sp>
        <p:pic>
          <p:nvPicPr>
            <p:cNvPr id="409" name="diffractiveGraph.pdf" descr="diffractiveGraph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5500241" cy="3200571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</p:grpSp>
      <p:sp>
        <p:nvSpPr>
          <p:cNvPr id="411" name="t: momentum transfer…"/>
          <p:cNvSpPr txBox="1"/>
          <p:nvPr/>
        </p:nvSpPr>
        <p:spPr>
          <a:xfrm>
            <a:off x="6177246" y="4588850"/>
            <a:ext cx="2766564" cy="1236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>
              <a:buClr>
                <a:srgbClr val="000000"/>
              </a:buClr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b="1">
                <a:solidFill>
                  <a:srgbClr val="0056D6"/>
                </a:solidFill>
                <a:uFill>
                  <a:solidFill>
                    <a:srgbClr val="0056D6"/>
                  </a:solidFill>
                </a:uFill>
              </a:rPr>
              <a:t>t</a:t>
            </a:r>
            <a:r>
              <a:t>:	momentum transfer </a:t>
            </a:r>
          </a:p>
          <a:p>
            <a:pPr>
              <a:buClr>
                <a:srgbClr val="000000"/>
              </a:buClr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	squared (</a:t>
            </a:r>
            <a:r>
              <a:rPr b="1"/>
              <a:t>p</a:t>
            </a:r>
            <a:r>
              <a:t>-</a:t>
            </a:r>
            <a:r>
              <a:rPr b="1"/>
              <a:t>p’</a:t>
            </a:r>
            <a:r>
              <a:t>)</a:t>
            </a:r>
            <a:r>
              <a:rPr baseline="31999"/>
              <a:t>2</a:t>
            </a:r>
          </a:p>
          <a:p>
            <a:pPr>
              <a:buClr>
                <a:srgbClr val="000000"/>
              </a:buClr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b="1">
                <a:solidFill>
                  <a:srgbClr val="0056D6"/>
                </a:solidFill>
                <a:uFill>
                  <a:solidFill>
                    <a:srgbClr val="0056D6"/>
                  </a:solidFill>
                </a:uFill>
              </a:rPr>
              <a:t>M</a:t>
            </a:r>
            <a:r>
              <a:rPr b="1" baseline="-5999">
                <a:solidFill>
                  <a:srgbClr val="0056D6"/>
                </a:solidFill>
                <a:uFill>
                  <a:solidFill>
                    <a:srgbClr val="0056D6"/>
                  </a:solidFill>
                </a:uFill>
              </a:rPr>
              <a:t>X</a:t>
            </a:r>
            <a:r>
              <a:t>:	mass of diffractive 	final-state</a:t>
            </a:r>
          </a:p>
        </p:txBody>
      </p:sp>
      <p:sp>
        <p:nvSpPr>
          <p:cNvPr id="412" name="HERA: σdiff/σtot ~ 14%"/>
          <p:cNvSpPr txBox="1"/>
          <p:nvPr/>
        </p:nvSpPr>
        <p:spPr>
          <a:xfrm>
            <a:off x="157134" y="1919939"/>
            <a:ext cx="2838800" cy="422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0639" marR="40639" defTabSz="914400"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HERA: σ</a:t>
            </a:r>
            <a:r>
              <a:rPr baseline="-5999"/>
              <a:t>diff</a:t>
            </a:r>
            <a:r>
              <a:t>/σ</a:t>
            </a:r>
            <a:r>
              <a:rPr baseline="-5999"/>
              <a:t>tot</a:t>
            </a:r>
            <a:r>
              <a:t> ~ 14%</a:t>
            </a:r>
          </a:p>
        </p:txBody>
      </p:sp>
      <p:sp>
        <p:nvSpPr>
          <p:cNvPr id="413" name="Diffractive event characterized by large rapidity gap mediated by color neutral exchange (e.g. 2 or more gluons) aka Pomeron"/>
          <p:cNvSpPr txBox="1"/>
          <p:nvPr/>
        </p:nvSpPr>
        <p:spPr>
          <a:xfrm>
            <a:off x="4201004" y="2377425"/>
            <a:ext cx="4774799" cy="1514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94640" marR="40639" indent="-254000" defTabSz="914400">
              <a:spcBef>
                <a:spcPts val="1000"/>
              </a:spcBef>
              <a:buClr>
                <a:srgbClr val="FF2600"/>
              </a:buClr>
              <a:buSzPct val="125000"/>
              <a:buChar char="•"/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>
                <a:solidFill>
                  <a:srgbClr val="021EAA"/>
                </a:solidFill>
              </a:rPr>
              <a:t>Diffractive event characterized by large rapidity gap mediated by color neutral exchange (e.g. 2 or more gluons) aka</a:t>
            </a:r>
            <a:r>
              <a:t> </a:t>
            </a:r>
            <a:r>
              <a:rPr>
                <a:solidFill>
                  <a:srgbClr val="FF2600"/>
                </a:solidFill>
              </a:rPr>
              <a:t>Pomeron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Line"/>
          <p:cNvSpPr/>
          <p:nvPr/>
        </p:nvSpPr>
        <p:spPr>
          <a:xfrm>
            <a:off x="152400" y="685800"/>
            <a:ext cx="8839200" cy="1588"/>
          </a:xfrm>
          <a:prstGeom prst="line">
            <a:avLst/>
          </a:prstGeom>
          <a:ln w="38100">
            <a:solidFill>
              <a:srgbClr val="021EAA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416" name="Why Is Diffraction So Important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Why Is Diffraction So Important?</a:t>
            </a:r>
          </a:p>
        </p:txBody>
      </p:sp>
      <p:sp>
        <p:nvSpPr>
          <p:cNvPr id="417" name="Slide Number"/>
          <p:cNvSpPr txBox="1"/>
          <p:nvPr>
            <p:ph type="sldNum" sz="quarter" idx="2"/>
          </p:nvPr>
        </p:nvSpPr>
        <p:spPr>
          <a:xfrm>
            <a:off x="8738728" y="6553200"/>
            <a:ext cx="312069" cy="304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18" name="droppedImage.tiff" descr="dropped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7889" y="774700"/>
            <a:ext cx="3988011" cy="2044700"/>
          </a:xfrm>
          <a:prstGeom prst="rect">
            <a:avLst/>
          </a:prstGeom>
          <a:ln w="12700">
            <a:miter lim="400000"/>
          </a:ln>
        </p:spPr>
      </p:pic>
      <p:sp>
        <p:nvSpPr>
          <p:cNvPr id="419" name="Recall: diffractive pattern in optics"/>
          <p:cNvSpPr/>
          <p:nvPr/>
        </p:nvSpPr>
        <p:spPr>
          <a:xfrm>
            <a:off x="165100" y="812800"/>
            <a:ext cx="4708377" cy="421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>
              <a:buClr>
                <a:srgbClr val="000000"/>
              </a:buClr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b="1"/>
              <a:t>Recall:</a:t>
            </a:r>
            <a:r>
              <a:t> diffractive pattern in optics</a:t>
            </a:r>
          </a:p>
        </p:txBody>
      </p:sp>
      <p:sp>
        <p:nvSpPr>
          <p:cNvPr id="420" name="Position of minima θi related to size R of screen"/>
          <p:cNvSpPr/>
          <p:nvPr/>
        </p:nvSpPr>
        <p:spPr>
          <a:xfrm>
            <a:off x="173051" y="1285428"/>
            <a:ext cx="6046933" cy="397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>
              <a:buClr>
                <a:srgbClr val="000000"/>
              </a:buClr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Position of minima θ</a:t>
            </a:r>
            <a:r>
              <a:rPr baseline="-5999"/>
              <a:t>i</a:t>
            </a:r>
            <a:r>
              <a:t> related to size R of screen </a:t>
            </a:r>
          </a:p>
        </p:txBody>
      </p:sp>
      <p:pic>
        <p:nvPicPr>
          <p:cNvPr id="421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31100" y="1143000"/>
            <a:ext cx="1219200" cy="241300"/>
          </a:xfrm>
          <a:prstGeom prst="rect">
            <a:avLst/>
          </a:prstGeom>
          <a:ln w="12700">
            <a:miter lim="400000"/>
          </a:ln>
        </p:spPr>
      </p:pic>
      <p:sp>
        <p:nvSpPr>
          <p:cNvPr id="422" name="small angle scattering"/>
          <p:cNvSpPr/>
          <p:nvPr/>
        </p:nvSpPr>
        <p:spPr>
          <a:xfrm>
            <a:off x="7353300" y="1384300"/>
            <a:ext cx="1685646" cy="26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>
            <a:lvl1pPr>
              <a:buClr>
                <a:srgbClr val="000000"/>
              </a:buClr>
              <a:defRPr sz="13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small angle scattering</a:t>
            </a:r>
          </a:p>
        </p:txBody>
      </p:sp>
      <p:sp>
        <p:nvSpPr>
          <p:cNvPr id="423" name="Similarly: in coherent (elastic) scattering dσ/dt resembles diffractive…"/>
          <p:cNvSpPr/>
          <p:nvPr/>
        </p:nvSpPr>
        <p:spPr>
          <a:xfrm>
            <a:off x="174203" y="2610248"/>
            <a:ext cx="5109501" cy="1159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>
              <a:buClr>
                <a:srgbClr val="000000"/>
              </a:buClr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b="1"/>
              <a:t>Similarly:</a:t>
            </a:r>
            <a:r>
              <a:t> in coherent (elastic) scattering dσ/dt resembles diffractive </a:t>
            </a:r>
          </a:p>
          <a:p>
            <a:pPr>
              <a:buClr>
                <a:srgbClr val="000000"/>
              </a:buClr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pattern where </a:t>
            </a:r>
            <a:r>
              <a:rPr>
                <a:solidFill>
                  <a:srgbClr val="0224C4"/>
                </a:solidFill>
                <a:uFill>
                  <a:solidFill>
                    <a:srgbClr val="0224C4"/>
                  </a:solidFill>
                </a:uFill>
              </a:rPr>
              <a:t>|</a:t>
            </a:r>
            <a:r>
              <a:rPr b="1">
                <a:solidFill>
                  <a:srgbClr val="0224C4"/>
                </a:solidFill>
                <a:uFill>
                  <a:solidFill>
                    <a:srgbClr val="0224C4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t</a:t>
            </a:r>
            <a:r>
              <a:rPr>
                <a:solidFill>
                  <a:srgbClr val="0224C4"/>
                </a:solidFill>
                <a:uFill>
                  <a:solidFill>
                    <a:srgbClr val="0224C4"/>
                  </a:solidFill>
                </a:uFill>
              </a:rPr>
              <a:t>| </a:t>
            </a:r>
            <a:r>
              <a:rPr>
                <a:solidFill>
                  <a:srgbClr val="0224C4"/>
                </a:solidFill>
                <a:uFill>
                  <a:solidFill>
                    <a:srgbClr val="0224C4"/>
                  </a:solidFill>
                </a:uFill>
                <a:latin typeface="Symbol"/>
                <a:ea typeface="Symbol"/>
                <a:cs typeface="Symbol"/>
                <a:sym typeface="Symbol"/>
              </a:rPr>
              <a:t>» </a:t>
            </a:r>
            <a:r>
              <a:rPr b="1">
                <a:solidFill>
                  <a:srgbClr val="0224C4"/>
                </a:solidFill>
                <a:uFill>
                  <a:solidFill>
                    <a:srgbClr val="0224C4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k</a:t>
            </a:r>
            <a:r>
              <a:rPr b="1" baseline="31999">
                <a:solidFill>
                  <a:srgbClr val="0224C4"/>
                </a:solidFill>
                <a:uFill>
                  <a:solidFill>
                    <a:srgbClr val="0224C4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>
                <a:solidFill>
                  <a:srgbClr val="0224C4"/>
                </a:solidFill>
                <a:uFill>
                  <a:solidFill>
                    <a:srgbClr val="0224C4"/>
                  </a:solidFill>
                </a:uFill>
                <a:latin typeface="Symbol"/>
                <a:ea typeface="Symbol"/>
                <a:cs typeface="Symbol"/>
                <a:sym typeface="Symbol"/>
              </a:rPr>
              <a:t>q</a:t>
            </a:r>
            <a:r>
              <a:rPr b="1" baseline="31999">
                <a:solidFill>
                  <a:srgbClr val="0224C4"/>
                </a:solidFill>
                <a:uFill>
                  <a:solidFill>
                    <a:srgbClr val="0224C4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</a:p>
        </p:txBody>
      </p:sp>
      <p:grpSp>
        <p:nvGrpSpPr>
          <p:cNvPr id="426" name="Group"/>
          <p:cNvGrpSpPr/>
          <p:nvPr/>
        </p:nvGrpSpPr>
        <p:grpSpPr>
          <a:xfrm>
            <a:off x="5479944" y="2817004"/>
            <a:ext cx="3263901" cy="4094192"/>
            <a:chOff x="0" y="0"/>
            <a:chExt cx="3263900" cy="4094190"/>
          </a:xfrm>
        </p:grpSpPr>
        <p:pic>
          <p:nvPicPr>
            <p:cNvPr id="424" name="droppedImage.tiff" descr="droppedImage.tif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3263900" cy="40941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5" name="droppedImage.pdf" descr="droppedImage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854200" y="2379690"/>
              <a:ext cx="1016000" cy="266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27" name="Crucial differences:"/>
          <p:cNvSpPr/>
          <p:nvPr/>
        </p:nvSpPr>
        <p:spPr>
          <a:xfrm>
            <a:off x="181933" y="4168791"/>
            <a:ext cx="2934644" cy="421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>
            <a:lvl1pPr>
              <a:buClr>
                <a:srgbClr val="000000"/>
              </a:buClr>
              <a:defRPr b="1"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Crucial differences:</a:t>
            </a:r>
          </a:p>
        </p:txBody>
      </p:sp>
      <p:sp>
        <p:nvSpPr>
          <p:cNvPr id="428" name="target not always “black disc”…"/>
          <p:cNvSpPr/>
          <p:nvPr/>
        </p:nvSpPr>
        <p:spPr>
          <a:xfrm>
            <a:off x="207888" y="4589985"/>
            <a:ext cx="4470401" cy="1844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marL="203200" indent="-203200">
              <a:buClr>
                <a:srgbClr val="FF2600"/>
              </a:buClr>
              <a:buSzPct val="125000"/>
              <a:buChar char="•"/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target not always “black disc”</a:t>
            </a:r>
          </a:p>
          <a:p>
            <a:pPr marL="508000" indent="-203200">
              <a:buClr>
                <a:srgbClr val="0433FF"/>
              </a:buClr>
              <a:buSzPct val="125000"/>
              <a:buFont typeface="Lucida Grande"/>
              <a:buChar char="‣"/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sensitivity to “size” of probe / onset of black disc limit</a:t>
            </a:r>
          </a:p>
          <a:p>
            <a:pPr marL="203200" indent="-203200">
              <a:buClr>
                <a:srgbClr val="FF2600"/>
              </a:buClr>
              <a:buSzPct val="125000"/>
              <a:buChar char="•"/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incoherent (inelastic) contribution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Line"/>
          <p:cNvSpPr/>
          <p:nvPr/>
        </p:nvSpPr>
        <p:spPr>
          <a:xfrm>
            <a:off x="152400" y="685800"/>
            <a:ext cx="8839200" cy="1588"/>
          </a:xfrm>
          <a:prstGeom prst="line">
            <a:avLst/>
          </a:prstGeom>
          <a:ln w="38100">
            <a:solidFill>
              <a:srgbClr val="021EAA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431" name="High Sensitivity to g(x,Q2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High Sensitivity to g(x,Q</a:t>
            </a:r>
            <a:r>
              <a:rPr baseline="31999"/>
              <a:t>2</a:t>
            </a:r>
            <a:r>
              <a:t>)</a:t>
            </a:r>
          </a:p>
        </p:txBody>
      </p:sp>
      <p:sp>
        <p:nvSpPr>
          <p:cNvPr id="432" name="Diffraction is most precise probe of non-linear dynamics in QCD"/>
          <p:cNvSpPr txBox="1"/>
          <p:nvPr>
            <p:ph type="body" sz="quarter" idx="1"/>
          </p:nvPr>
        </p:nvSpPr>
        <p:spPr>
          <a:xfrm>
            <a:off x="150968" y="741238"/>
            <a:ext cx="8763001" cy="905260"/>
          </a:xfrm>
          <a:prstGeom prst="rect">
            <a:avLst/>
          </a:prstGeom>
        </p:spPr>
        <p:txBody>
          <a:bodyPr/>
          <a:lstStyle/>
          <a:p>
            <a:pPr marL="40639" marR="40639">
              <a:spcBef>
                <a:spcPts val="0"/>
              </a:spcBef>
              <a:defRPr sz="2600">
                <a:uFill>
                  <a:solidFill>
                    <a:srgbClr val="021EAA"/>
                  </a:solidFill>
                </a:uFill>
              </a:defRPr>
            </a:pPr>
            <a:r>
              <a:t>Diffraction is most precise probe of </a:t>
            </a:r>
            <a:r>
              <a:rPr>
                <a:solidFill>
                  <a:srgbClr val="FF2600"/>
                </a:solidFill>
              </a:rPr>
              <a:t>non-linear dynamics</a:t>
            </a:r>
            <a:r>
              <a:t> in QCD </a:t>
            </a:r>
          </a:p>
        </p:txBody>
      </p:sp>
      <p:sp>
        <p:nvSpPr>
          <p:cNvPr id="43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34" name="Example: Exclusive diffractive production of a vector meson"/>
          <p:cNvSpPr txBox="1"/>
          <p:nvPr/>
        </p:nvSpPr>
        <p:spPr>
          <a:xfrm>
            <a:off x="235212" y="1850744"/>
            <a:ext cx="5155006" cy="1310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ts val="4500"/>
              </a:lnSpc>
              <a:spcBef>
                <a:spcPts val="1200"/>
              </a:spcBef>
              <a:defRPr b="1" sz="2600">
                <a:latin typeface="+mn-lt"/>
                <a:ea typeface="+mn-ea"/>
                <a:cs typeface="+mn-cs"/>
                <a:sym typeface="Arial"/>
              </a:defRPr>
            </a:pPr>
            <a:r>
              <a:rPr sz="2400"/>
              <a:t>Example: </a:t>
            </a:r>
            <a:r>
              <a:rPr b="0" sz="2400"/>
              <a:t>Exclusive diffractive production of a vector meson </a:t>
            </a:r>
            <a:endParaRPr b="0" sz="2400"/>
          </a:p>
        </p:txBody>
      </p:sp>
      <p:sp>
        <p:nvSpPr>
          <p:cNvPr id="435" name="Equation"/>
          <p:cNvSpPr txBox="1"/>
          <p:nvPr/>
        </p:nvSpPr>
        <p:spPr>
          <a:xfrm>
            <a:off x="1177526" y="2760385"/>
            <a:ext cx="1404677" cy="292228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defRPr sz="1800"/>
            </a:pPr>
            <a14:m>
              <m:oMathPara>
                <m:oMathParaPr>
                  <m:jc m:val="centerGroup"/>
                </m:oMathParaPr>
                <m:oMath>
                  <m:sSup>
                    <m:e>
                      <m:r>
                        <a:rPr xmlns:a="http://schemas.openxmlformats.org/drawingml/2006/main"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γ</m:t>
                      </m:r>
                    </m:e>
                    <m:sup>
                      <m:r>
                        <a:rPr xmlns:a="http://schemas.openxmlformats.org/drawingml/2006/main"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*</m:t>
                      </m:r>
                    </m:sup>
                  </m:sSup>
                  <m:r>
                    <a:rPr xmlns:a="http://schemas.openxmlformats.org/drawingml/2006/main" sz="2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2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→</m:t>
                  </m:r>
                  <m:r>
                    <a:rPr xmlns:a="http://schemas.openxmlformats.org/drawingml/2006/main" sz="2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V</m:t>
                  </m:r>
                  <m:sSup>
                    <m:e>
                      <m:r>
                        <a:rPr xmlns:a="http://schemas.openxmlformats.org/drawingml/2006/main"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p>
                      <m:r>
                        <a:rPr xmlns:a="http://schemas.openxmlformats.org/drawingml/2006/main"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sup>
                  </m:sSup>
                </m:oMath>
              </m:oMathPara>
            </a14:m>
            <a:endParaRPr sz="2600"/>
          </a:p>
        </p:txBody>
      </p:sp>
      <p:sp>
        <p:nvSpPr>
          <p:cNvPr id="436" name="Equation"/>
          <p:cNvSpPr txBox="1"/>
          <p:nvPr/>
        </p:nvSpPr>
        <p:spPr>
          <a:xfrm>
            <a:off x="1146157" y="3151248"/>
            <a:ext cx="1467415" cy="292228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defRPr sz="1800"/>
            </a:pPr>
            <a14:m>
              <m:oMathPara>
                <m:oMathParaPr>
                  <m:jc m:val="centerGroup"/>
                </m:oMathParaPr>
                <m:oMath>
                  <m:sSup>
                    <m:e>
                      <m:r>
                        <a:rPr xmlns:a="http://schemas.openxmlformats.org/drawingml/2006/main"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γ</m:t>
                      </m:r>
                    </m:e>
                    <m:sup>
                      <m:r>
                        <a:rPr xmlns:a="http://schemas.openxmlformats.org/drawingml/2006/main"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*</m:t>
                      </m:r>
                    </m:sup>
                  </m:sSup>
                  <m:r>
                    <a:rPr xmlns:a="http://schemas.openxmlformats.org/drawingml/2006/main" sz="2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A</m:t>
                  </m:r>
                  <m:r>
                    <a:rPr xmlns:a="http://schemas.openxmlformats.org/drawingml/2006/main" sz="2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→</m:t>
                  </m:r>
                  <m:r>
                    <a:rPr xmlns:a="http://schemas.openxmlformats.org/drawingml/2006/main" sz="2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V</m:t>
                  </m:r>
                  <m:sSup>
                    <m:e>
                      <m:r>
                        <a:rPr xmlns:a="http://schemas.openxmlformats.org/drawingml/2006/main"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e>
                    <m:sup>
                      <m:r>
                        <a:rPr xmlns:a="http://schemas.openxmlformats.org/drawingml/2006/main"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sup>
                  </m:sSup>
                </m:oMath>
              </m:oMathPara>
            </a14:m>
            <a:endParaRPr sz="2600"/>
          </a:p>
        </p:txBody>
      </p:sp>
      <p:sp>
        <p:nvSpPr>
          <p:cNvPr id="437" name="High sensitivity to gluon density:  σ~[g(x,Q2)]2 due to color-neutral exchange"/>
          <p:cNvSpPr txBox="1"/>
          <p:nvPr/>
        </p:nvSpPr>
        <p:spPr>
          <a:xfrm>
            <a:off x="191325" y="5611409"/>
            <a:ext cx="8682288" cy="9068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06185" marR="40639" indent="-265545" defTabSz="914400">
              <a:buClr>
                <a:srgbClr val="FF2600"/>
              </a:buClr>
              <a:buSzPct val="125000"/>
              <a:buChar char="•"/>
              <a:defRPr sz="26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>
                <a:solidFill>
                  <a:srgbClr val="021EAA"/>
                </a:solidFill>
              </a:rPr>
              <a:t>High sensitivity to gluon density:  </a:t>
            </a:r>
            <a:r>
              <a:rPr>
                <a:solidFill>
                  <a:srgbClr val="021EAA"/>
                </a:solidFill>
                <a:latin typeface="Symbol"/>
                <a:ea typeface="Symbol"/>
                <a:cs typeface="Symbol"/>
                <a:sym typeface="Symbol"/>
              </a:rPr>
              <a:t>s</a:t>
            </a:r>
            <a:r>
              <a:rPr>
                <a:solidFill>
                  <a:srgbClr val="021EAA"/>
                </a:solidFill>
              </a:rPr>
              <a:t>~[g(x,Q</a:t>
            </a:r>
            <a:r>
              <a:rPr baseline="31999">
                <a:solidFill>
                  <a:srgbClr val="021EAA"/>
                </a:solidFill>
              </a:rPr>
              <a:t>2</a:t>
            </a:r>
            <a:r>
              <a:rPr>
                <a:solidFill>
                  <a:srgbClr val="021EAA"/>
                </a:solidFill>
              </a:rPr>
              <a:t>)]</a:t>
            </a:r>
            <a:r>
              <a:rPr b="1" baseline="31999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2 </a:t>
            </a:r>
            <a:r>
              <a:rPr>
                <a:solidFill>
                  <a:srgbClr val="021EAA"/>
                </a:solidFill>
                <a:uFill>
                  <a:solidFill>
                    <a:srgbClr val="FF2600"/>
                  </a:solidFill>
                </a:uFill>
              </a:rPr>
              <a:t>due to color-neutral exchange</a:t>
            </a:r>
          </a:p>
        </p:txBody>
      </p:sp>
      <p:pic>
        <p:nvPicPr>
          <p:cNvPr id="438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10271" y="2742622"/>
            <a:ext cx="4775448" cy="250939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9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2652" y="3947107"/>
            <a:ext cx="2293741" cy="500453"/>
          </a:xfrm>
          <a:prstGeom prst="rect">
            <a:avLst/>
          </a:prstGeom>
          <a:ln w="12700">
            <a:miter lim="400000"/>
          </a:ln>
        </p:spPr>
      </p:pic>
      <p:sp>
        <p:nvSpPr>
          <p:cNvPr id="440" name="Dipole Model"/>
          <p:cNvSpPr txBox="1"/>
          <p:nvPr/>
        </p:nvSpPr>
        <p:spPr>
          <a:xfrm>
            <a:off x="6438463" y="2099688"/>
            <a:ext cx="189324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Dipole Model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Line"/>
          <p:cNvSpPr/>
          <p:nvPr/>
        </p:nvSpPr>
        <p:spPr>
          <a:xfrm>
            <a:off x="152400" y="685800"/>
            <a:ext cx="8839200" cy="1588"/>
          </a:xfrm>
          <a:prstGeom prst="line">
            <a:avLst/>
          </a:prstGeom>
          <a:ln w="38100">
            <a:solidFill>
              <a:srgbClr val="021EAA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443" name="Exclusive Diffractive Vector Meson Produc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Exclusive Diffractive Vector Meson Production</a:t>
            </a:r>
          </a:p>
        </p:txBody>
      </p:sp>
      <p:sp>
        <p:nvSpPr>
          <p:cNvPr id="444" name="t can be measured in e+p with a forward spectrometer measuring the scattered p…"/>
          <p:cNvSpPr txBox="1"/>
          <p:nvPr>
            <p:ph type="body" sz="half" idx="1"/>
          </p:nvPr>
        </p:nvSpPr>
        <p:spPr>
          <a:xfrm>
            <a:off x="190500" y="822912"/>
            <a:ext cx="8763000" cy="2013890"/>
          </a:xfrm>
          <a:prstGeom prst="rect">
            <a:avLst/>
          </a:prstGeom>
        </p:spPr>
        <p:txBody>
          <a:bodyPr/>
          <a:lstStyle/>
          <a:p>
            <a:pPr lvl="1"/>
            <a:r>
              <a:rPr i="1"/>
              <a:t>t</a:t>
            </a:r>
            <a:r>
              <a:t> can be measured in e+p with a forward spectrometer measuring the scattered p</a:t>
            </a:r>
          </a:p>
          <a:p>
            <a:pPr lvl="1"/>
            <a:r>
              <a:t>in e+A this is not possible. A’ stays in the beam pipe.</a:t>
            </a:r>
          </a:p>
          <a:p>
            <a:pPr lvl="1"/>
            <a:r>
              <a:t>Only process where this is possible is VM production.</a:t>
            </a:r>
          </a:p>
        </p:txBody>
      </p:sp>
      <p:sp>
        <p:nvSpPr>
          <p:cNvPr id="4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46" name="dipole.pdf" descr="dipole.pdf"/>
          <p:cNvPicPr>
            <a:picLocks noChangeAspect="1"/>
          </p:cNvPicPr>
          <p:nvPr/>
        </p:nvPicPr>
        <p:blipFill>
          <a:blip r:embed="rId2">
            <a:extLst/>
          </a:blip>
          <a:srcRect l="0" t="4464" r="0" b="0"/>
          <a:stretch>
            <a:fillRect/>
          </a:stretch>
        </p:blipFill>
        <p:spPr>
          <a:xfrm>
            <a:off x="2574026" y="3647270"/>
            <a:ext cx="4789263" cy="2697112"/>
          </a:xfrm>
          <a:prstGeom prst="rect">
            <a:avLst/>
          </a:prstGeom>
          <a:ln w="12700"/>
        </p:spPr>
      </p:pic>
      <p:pic>
        <p:nvPicPr>
          <p:cNvPr id="447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0" r="0" b="50854"/>
          <a:stretch>
            <a:fillRect/>
          </a:stretch>
        </p:blipFill>
        <p:spPr>
          <a:xfrm>
            <a:off x="590591" y="2774371"/>
            <a:ext cx="5431741" cy="423722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Line"/>
          <p:cNvSpPr/>
          <p:nvPr/>
        </p:nvSpPr>
        <p:spPr>
          <a:xfrm>
            <a:off x="152400" y="685800"/>
            <a:ext cx="8839200" cy="1588"/>
          </a:xfrm>
          <a:prstGeom prst="line">
            <a:avLst/>
          </a:prstGeom>
          <a:ln w="38100">
            <a:solidFill>
              <a:srgbClr val="021EAA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450" name="Sartre 1: Diffractive Vector Meson Production"/>
          <p:cNvSpPr txBox="1"/>
          <p:nvPr>
            <p:ph type="title"/>
          </p:nvPr>
        </p:nvSpPr>
        <p:spPr>
          <a:xfrm>
            <a:off x="136525" y="44450"/>
            <a:ext cx="8931275" cy="661988"/>
          </a:xfrm>
          <a:prstGeom prst="rect">
            <a:avLst/>
          </a:prstGeom>
        </p:spPr>
        <p:txBody>
          <a:bodyPr/>
          <a:lstStyle>
            <a:lvl1pPr>
              <a:defRPr sz="3400"/>
            </a:lvl1pPr>
          </a:lstStyle>
          <a:p>
            <a:pPr/>
            <a:r>
              <a:t>Sartre 1: Diffractive Vector Meson Production</a:t>
            </a:r>
          </a:p>
        </p:txBody>
      </p:sp>
      <p:sp>
        <p:nvSpPr>
          <p:cNvPr id="45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52" name="dipole.pdf" descr="dipol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982" y="922090"/>
            <a:ext cx="3619501" cy="1943101"/>
          </a:xfrm>
          <a:prstGeom prst="rect">
            <a:avLst/>
          </a:prstGeom>
          <a:ln w="12700"/>
        </p:spPr>
      </p:pic>
      <p:pic>
        <p:nvPicPr>
          <p:cNvPr id="453" name="dipoleWaveOverlap.pdf" descr="dipoleWaveOverlap.pdf"/>
          <p:cNvPicPr>
            <a:picLocks noChangeAspect="1"/>
          </p:cNvPicPr>
          <p:nvPr/>
        </p:nvPicPr>
        <p:blipFill>
          <a:blip r:embed="rId4">
            <a:extLst/>
          </a:blip>
          <a:srcRect l="0" t="49543" r="0" b="0"/>
          <a:stretch>
            <a:fillRect/>
          </a:stretch>
        </p:blipFill>
        <p:spPr>
          <a:xfrm>
            <a:off x="3989905" y="820222"/>
            <a:ext cx="5032842" cy="2982705"/>
          </a:xfrm>
          <a:prstGeom prst="rect">
            <a:avLst/>
          </a:prstGeom>
          <a:ln w="12700"/>
        </p:spPr>
      </p:pic>
      <p:pic>
        <p:nvPicPr>
          <p:cNvPr id="454" name="dipoleWaveOverlap.pdf" descr="dipoleWaveOverlap.pdf"/>
          <p:cNvPicPr>
            <a:picLocks noChangeAspect="1"/>
          </p:cNvPicPr>
          <p:nvPr/>
        </p:nvPicPr>
        <p:blipFill>
          <a:blip r:embed="rId4">
            <a:extLst/>
          </a:blip>
          <a:srcRect l="0" t="0" r="0" b="49860"/>
          <a:stretch>
            <a:fillRect/>
          </a:stretch>
        </p:blipFill>
        <p:spPr>
          <a:xfrm>
            <a:off x="3992457" y="3916659"/>
            <a:ext cx="4844689" cy="2853176"/>
          </a:xfrm>
          <a:prstGeom prst="rect">
            <a:avLst/>
          </a:prstGeom>
          <a:ln w="12700"/>
        </p:spPr>
      </p:pic>
      <p:pic>
        <p:nvPicPr>
          <p:cNvPr id="455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6005" y="5513909"/>
            <a:ext cx="3739351" cy="845698"/>
          </a:xfrm>
          <a:prstGeom prst="rect">
            <a:avLst/>
          </a:prstGeom>
          <a:ln w="12700"/>
        </p:spPr>
      </p:pic>
      <p:sp>
        <p:nvSpPr>
          <p:cNvPr id="456" name="Wave overlap function Ψ*Ψ falls steeply for large dipole radii…"/>
          <p:cNvSpPr txBox="1"/>
          <p:nvPr/>
        </p:nvSpPr>
        <p:spPr>
          <a:xfrm>
            <a:off x="112663" y="3212080"/>
            <a:ext cx="4176082" cy="2157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200">
                <a:solidFill>
                  <a:srgbClr val="021EAA"/>
                </a:solidFill>
              </a:defRPr>
            </a:pPr>
            <a:r>
              <a:t>Wave overlap function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Y*Y</a:t>
            </a:r>
            <a:r>
              <a:t> falls steeply for large dipole radii</a:t>
            </a:r>
          </a:p>
          <a:p>
            <a:pPr marL="271638" indent="-271638">
              <a:buClr>
                <a:srgbClr val="FF2600"/>
              </a:buClr>
              <a:buSzPct val="150000"/>
              <a:buChar char="•"/>
              <a:defRPr sz="2200">
                <a:solidFill>
                  <a:srgbClr val="FF2600"/>
                </a:solidFill>
              </a:defRPr>
            </a:pP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J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/y </a:t>
            </a:r>
            <a:r>
              <a:t>not sensitive to saturation.</a:t>
            </a:r>
          </a:p>
          <a:p>
            <a:pPr marL="271638" indent="-271638">
              <a:buClr>
                <a:srgbClr val="FF2600"/>
              </a:buClr>
              <a:buSzPct val="150000"/>
              <a:buChar char="•"/>
              <a:defRPr sz="2200"/>
            </a:pPr>
            <a:r>
              <a:t>Need to look at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f</a:t>
            </a:r>
            <a:r>
              <a:t>, or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r </a:t>
            </a:r>
            <a:r>
              <a:t>that “see” more of the dipole amplitude</a:t>
            </a:r>
          </a:p>
        </p:txBody>
      </p:sp>
      <p:grpSp>
        <p:nvGrpSpPr>
          <p:cNvPr id="459" name="Group"/>
          <p:cNvGrpSpPr/>
          <p:nvPr/>
        </p:nvGrpSpPr>
        <p:grpSpPr>
          <a:xfrm>
            <a:off x="4617990" y="2684720"/>
            <a:ext cx="2097240" cy="455886"/>
            <a:chOff x="0" y="0"/>
            <a:chExt cx="2097238" cy="455884"/>
          </a:xfrm>
        </p:grpSpPr>
        <p:sp>
          <p:nvSpPr>
            <p:cNvPr id="457" name="Line"/>
            <p:cNvSpPr/>
            <p:nvPr/>
          </p:nvSpPr>
          <p:spPr>
            <a:xfrm>
              <a:off x="0" y="455884"/>
              <a:ext cx="2097239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458" name="J/ψ"/>
            <p:cNvSpPr txBox="1"/>
            <p:nvPr/>
          </p:nvSpPr>
          <p:spPr>
            <a:xfrm>
              <a:off x="886247" y="0"/>
              <a:ext cx="492337" cy="4429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2200"/>
              </a:pPr>
              <a:r>
                <a:rPr>
                  <a:latin typeface="Times New Roman"/>
                  <a:ea typeface="Times New Roman"/>
                  <a:cs typeface="Times New Roman"/>
                  <a:sym typeface="Times New Roman"/>
                </a:rPr>
                <a:t>J</a:t>
              </a:r>
              <a:r>
                <a:rPr>
                  <a:latin typeface="Symbol"/>
                  <a:ea typeface="Symbol"/>
                  <a:cs typeface="Symbol"/>
                  <a:sym typeface="Symbol"/>
                </a:rPr>
                <a:t>/y</a:t>
              </a:r>
            </a:p>
          </p:txBody>
        </p:sp>
      </p:grpSp>
      <p:grpSp>
        <p:nvGrpSpPr>
          <p:cNvPr id="462" name="Group"/>
          <p:cNvGrpSpPr/>
          <p:nvPr/>
        </p:nvGrpSpPr>
        <p:grpSpPr>
          <a:xfrm>
            <a:off x="4617990" y="2253319"/>
            <a:ext cx="2829747" cy="386944"/>
            <a:chOff x="0" y="0"/>
            <a:chExt cx="2829745" cy="386943"/>
          </a:xfrm>
        </p:grpSpPr>
        <p:sp>
          <p:nvSpPr>
            <p:cNvPr id="460" name="Line"/>
            <p:cNvSpPr/>
            <p:nvPr/>
          </p:nvSpPr>
          <p:spPr>
            <a:xfrm>
              <a:off x="0" y="386943"/>
              <a:ext cx="2829746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461" name="φ"/>
            <p:cNvSpPr txBox="1"/>
            <p:nvPr/>
          </p:nvSpPr>
          <p:spPr>
            <a:xfrm>
              <a:off x="1284939" y="0"/>
              <a:ext cx="259867" cy="381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200">
                  <a:latin typeface="Symbol"/>
                  <a:ea typeface="Symbol"/>
                  <a:cs typeface="Symbol"/>
                  <a:sym typeface="Symbol"/>
                </a:defRPr>
              </a:lvl1pPr>
            </a:lstStyle>
            <a:p>
              <a:pPr/>
              <a:r>
                <a:t>f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62" grpId="2"/>
      <p:bldP build="whole" bldLvl="1" animBg="1" rev="0" advAuto="0" spid="459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" name="dsigma_dt_jpsi_phi.pdf" descr="dsigma_dt_jpsi_phi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504" y="799204"/>
            <a:ext cx="8910992" cy="4037291"/>
          </a:xfrm>
          <a:prstGeom prst="rect">
            <a:avLst/>
          </a:prstGeom>
          <a:ln w="12700"/>
        </p:spPr>
      </p:pic>
      <p:sp>
        <p:nvSpPr>
          <p:cNvPr id="467" name="Line"/>
          <p:cNvSpPr/>
          <p:nvPr/>
        </p:nvSpPr>
        <p:spPr>
          <a:xfrm>
            <a:off x="152400" y="685800"/>
            <a:ext cx="8839200" cy="1588"/>
          </a:xfrm>
          <a:prstGeom prst="line">
            <a:avLst/>
          </a:prstGeom>
          <a:ln w="38100">
            <a:solidFill>
              <a:srgbClr val="021EAA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468" name="Vector Meson Production: dσ/dt"/>
          <p:cNvSpPr txBox="1"/>
          <p:nvPr>
            <p:ph type="title"/>
          </p:nvPr>
        </p:nvSpPr>
        <p:spPr>
          <a:xfrm>
            <a:off x="136525" y="-6350"/>
            <a:ext cx="8931275" cy="717550"/>
          </a:xfrm>
          <a:prstGeom prst="rect">
            <a:avLst/>
          </a:prstGeom>
        </p:spPr>
        <p:txBody>
          <a:bodyPr/>
          <a:lstStyle/>
          <a:p>
            <a:pPr/>
            <a:r>
              <a:t>Vector Meson Production: d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s</a:t>
            </a:r>
            <a:r>
              <a:t>/d</a:t>
            </a:r>
            <a:r>
              <a:rPr i="1"/>
              <a:t>t</a:t>
            </a:r>
          </a:p>
        </p:txBody>
      </p:sp>
      <p:sp>
        <p:nvSpPr>
          <p:cNvPr id="469" name="Find: Typical diffractive pattern for coherent (non-breakup) part…"/>
          <p:cNvSpPr txBox="1"/>
          <p:nvPr>
            <p:ph type="body" sz="half" idx="1"/>
          </p:nvPr>
        </p:nvSpPr>
        <p:spPr>
          <a:xfrm>
            <a:off x="190500" y="4929261"/>
            <a:ext cx="8763000" cy="1732916"/>
          </a:xfrm>
          <a:prstGeom prst="rect">
            <a:avLst/>
          </a:prstGeom>
        </p:spPr>
        <p:txBody>
          <a:bodyPr/>
          <a:lstStyle/>
          <a:p>
            <a:pPr lvl="1" marL="468923" indent="-214923">
              <a:defRPr sz="2200"/>
            </a:pPr>
            <a:r>
              <a:t>Find: Typical diffractive pattern for coherent (non-breakup) part</a:t>
            </a:r>
          </a:p>
          <a:p>
            <a:pPr lvl="1" marL="468923" indent="-214923">
              <a:defRPr sz="2200"/>
            </a:pPr>
            <a:r>
              <a:t>As expected: </a:t>
            </a:r>
            <a:r>
              <a:rPr i="1"/>
              <a:t>J</a:t>
            </a:r>
            <a:r>
              <a:t>/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Y</a:t>
            </a:r>
            <a:r>
              <a:t> less sensitive to saturation than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f</a:t>
            </a:r>
          </a:p>
          <a:p>
            <a:pPr lvl="1" marL="468923" indent="-214923">
              <a:defRPr sz="2200"/>
            </a:pPr>
            <a:r>
              <a:t>Need this sliced in x bins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Þ </a:t>
            </a:r>
            <a:r>
              <a:t>luminosity hungry</a:t>
            </a:r>
          </a:p>
          <a:p>
            <a:pPr lvl="1" marL="468923" indent="-214923">
              <a:defRPr sz="2200"/>
            </a:pPr>
            <a:r>
              <a:t>Crucial: </a:t>
            </a:r>
            <a:r>
              <a:rPr i="1"/>
              <a:t>t</a:t>
            </a:r>
            <a:r>
              <a:t> resolution and reach</a:t>
            </a:r>
          </a:p>
        </p:txBody>
      </p:sp>
      <p:sp>
        <p:nvSpPr>
          <p:cNvPr id="470" name="Slide Number"/>
          <p:cNvSpPr txBox="1"/>
          <p:nvPr>
            <p:ph type="sldNum" sz="quarter" idx="2"/>
          </p:nvPr>
        </p:nvSpPr>
        <p:spPr>
          <a:xfrm>
            <a:off x="8738728" y="6553200"/>
            <a:ext cx="312069" cy="304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71" name="T. Toll and TU,…"/>
          <p:cNvSpPr txBox="1"/>
          <p:nvPr/>
        </p:nvSpPr>
        <p:spPr>
          <a:xfrm>
            <a:off x="6899696" y="6267145"/>
            <a:ext cx="1900308" cy="4798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marL="40639" marR="40639" defTabSz="914400">
              <a:defRPr sz="1300">
                <a:solidFill>
                  <a:srgbClr val="008F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T. Toll and TU, </a:t>
            </a:r>
          </a:p>
          <a:p>
            <a:pPr marL="40639" marR="40639" defTabSz="914400">
              <a:defRPr sz="1300">
                <a:solidFill>
                  <a:srgbClr val="008F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PRC 87 (2013) 024913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lide Number"/>
          <p:cNvSpPr txBox="1"/>
          <p:nvPr>
            <p:ph type="sldNum" sz="quarter" idx="2"/>
          </p:nvPr>
        </p:nvSpPr>
        <p:spPr>
          <a:xfrm>
            <a:off x="8738728" y="6553200"/>
            <a:ext cx="312069" cy="304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55" name="Few Examples of Key Measurements at an EIC"/>
          <p:cNvSpPr txBox="1"/>
          <p:nvPr/>
        </p:nvSpPr>
        <p:spPr>
          <a:xfrm>
            <a:off x="782035" y="359396"/>
            <a:ext cx="8282189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740833" indent="-740833">
              <a:buSzPct val="100000"/>
              <a:buAutoNum type="arabicPeriod" startAt="9"/>
              <a:defRPr b="1" sz="4200">
                <a:solidFill>
                  <a:srgbClr val="021EAA"/>
                </a:solidFill>
              </a:defRPr>
            </a:lvl1pPr>
          </a:lstStyle>
          <a:p>
            <a:pPr/>
            <a:r>
              <a:t>Few Examples of Key Measurements at an EIC</a:t>
            </a:r>
          </a:p>
        </p:txBody>
      </p:sp>
      <p:pic>
        <p:nvPicPr>
          <p:cNvPr id="15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2001346" y="2003785"/>
            <a:ext cx="5141308" cy="3855981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Line"/>
          <p:cNvSpPr/>
          <p:nvPr/>
        </p:nvSpPr>
        <p:spPr>
          <a:xfrm>
            <a:off x="152400" y="685800"/>
            <a:ext cx="8839200" cy="1588"/>
          </a:xfrm>
          <a:prstGeom prst="line">
            <a:avLst/>
          </a:prstGeom>
          <a:ln w="38100">
            <a:solidFill>
              <a:srgbClr val="021EAA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474" name="Spatial Gluon Distribution from dσ/dt"/>
          <p:cNvSpPr txBox="1"/>
          <p:nvPr>
            <p:ph type="title"/>
          </p:nvPr>
        </p:nvSpPr>
        <p:spPr>
          <a:xfrm>
            <a:off x="106362" y="33352"/>
            <a:ext cx="8931276" cy="664537"/>
          </a:xfrm>
          <a:prstGeom prst="rect">
            <a:avLst/>
          </a:prstGeom>
        </p:spPr>
        <p:txBody>
          <a:bodyPr/>
          <a:lstStyle/>
          <a:p>
            <a:pPr>
              <a:defRPr sz="3400"/>
            </a:pPr>
            <a:r>
              <a:t>Spatial Gluon Distribution from d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s</a:t>
            </a:r>
            <a:r>
              <a:t>/d</a:t>
            </a:r>
            <a:r>
              <a:rPr i="1"/>
              <a:t>t</a:t>
            </a:r>
          </a:p>
        </p:txBody>
      </p:sp>
      <p:sp>
        <p:nvSpPr>
          <p:cNvPr id="475" name="Slide Number"/>
          <p:cNvSpPr txBox="1"/>
          <p:nvPr>
            <p:ph type="sldNum" sz="quarter" idx="2"/>
          </p:nvPr>
        </p:nvSpPr>
        <p:spPr>
          <a:xfrm>
            <a:off x="8738728" y="6553200"/>
            <a:ext cx="312069" cy="304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76" name="Diffractive vector meson production:"/>
          <p:cNvSpPr txBox="1"/>
          <p:nvPr/>
        </p:nvSpPr>
        <p:spPr>
          <a:xfrm>
            <a:off x="86914" y="732485"/>
            <a:ext cx="5064563" cy="447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0639" marR="40639" defTabSz="914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Diffractive vector meson production:</a:t>
            </a:r>
          </a:p>
        </p:txBody>
      </p:sp>
      <p:sp>
        <p:nvSpPr>
          <p:cNvPr id="477" name="e + Au → e′ + Au′ + J/ψ"/>
          <p:cNvSpPr txBox="1"/>
          <p:nvPr/>
        </p:nvSpPr>
        <p:spPr>
          <a:xfrm>
            <a:off x="5217379" y="719239"/>
            <a:ext cx="3319027" cy="473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0639" marR="40639" defTabSz="914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e + Au → e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¢</a:t>
            </a:r>
            <a:r>
              <a:t> + Au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¢</a:t>
            </a:r>
            <a:r>
              <a:t> + J/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y</a:t>
            </a:r>
          </a:p>
        </p:txBody>
      </p:sp>
      <p:grpSp>
        <p:nvGrpSpPr>
          <p:cNvPr id="480" name="Group"/>
          <p:cNvGrpSpPr/>
          <p:nvPr/>
        </p:nvGrpSpPr>
        <p:grpSpPr>
          <a:xfrm>
            <a:off x="4805696" y="1833750"/>
            <a:ext cx="4466966" cy="1473780"/>
            <a:chOff x="0" y="0"/>
            <a:chExt cx="4466965" cy="1473779"/>
          </a:xfrm>
        </p:grpSpPr>
        <p:pic>
          <p:nvPicPr>
            <p:cNvPr id="478" name="droppedImage.png" descr="droppedImag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466966" cy="1473780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sp>
          <p:nvSpPr>
            <p:cNvPr id="479" name="~"/>
            <p:cNvSpPr txBox="1"/>
            <p:nvPr/>
          </p:nvSpPr>
          <p:spPr>
            <a:xfrm>
              <a:off x="674863" y="445412"/>
              <a:ext cx="280826" cy="37492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marL="40639" marR="40639" defTabSz="914400">
                <a:defRPr sz="22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/>
              <a:r>
                <a:t>~</a:t>
              </a:r>
            </a:p>
          </p:txBody>
        </p:sp>
      </p:grpSp>
      <p:sp>
        <p:nvSpPr>
          <p:cNvPr id="481" name="Line"/>
          <p:cNvSpPr/>
          <p:nvPr/>
        </p:nvSpPr>
        <p:spPr>
          <a:xfrm flipH="1">
            <a:off x="4194739" y="2435675"/>
            <a:ext cx="580461" cy="1"/>
          </a:xfrm>
          <a:prstGeom prst="line">
            <a:avLst/>
          </a:prstGeom>
          <a:ln w="88900">
            <a:solidFill>
              <a:srgbClr val="000000"/>
            </a:solidFill>
            <a:headEnd type="stealth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482" name="Line"/>
          <p:cNvSpPr/>
          <p:nvPr/>
        </p:nvSpPr>
        <p:spPr>
          <a:xfrm flipH="1" flipV="1">
            <a:off x="6963339" y="2863137"/>
            <a:ext cx="8962" cy="482600"/>
          </a:xfrm>
          <a:prstGeom prst="line">
            <a:avLst/>
          </a:prstGeom>
          <a:ln w="88900">
            <a:solidFill>
              <a:srgbClr val="000000"/>
            </a:solidFill>
            <a:headEnd type="stealth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483" name="t =  Δ2/(1-x) ≈ Δ2"/>
          <p:cNvSpPr txBox="1"/>
          <p:nvPr/>
        </p:nvSpPr>
        <p:spPr>
          <a:xfrm>
            <a:off x="7391400" y="3060700"/>
            <a:ext cx="1687816" cy="348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40639" marR="40639" defTabSz="914400">
              <a:defRPr sz="17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t =  Δ</a:t>
            </a:r>
            <a:r>
              <a:rPr baseline="31999"/>
              <a:t>2</a:t>
            </a:r>
            <a:r>
              <a:t>/(1-x) ≈ Δ</a:t>
            </a:r>
            <a:r>
              <a:rPr baseline="31999"/>
              <a:t>2</a:t>
            </a:r>
          </a:p>
        </p:txBody>
      </p:sp>
      <p:grpSp>
        <p:nvGrpSpPr>
          <p:cNvPr id="488" name="Group"/>
          <p:cNvGrpSpPr/>
          <p:nvPr/>
        </p:nvGrpSpPr>
        <p:grpSpPr>
          <a:xfrm>
            <a:off x="4412145" y="3524701"/>
            <a:ext cx="4744556" cy="2490044"/>
            <a:chOff x="55694" y="83001"/>
            <a:chExt cx="4744554" cy="2490043"/>
          </a:xfrm>
        </p:grpSpPr>
        <p:grpSp>
          <p:nvGrpSpPr>
            <p:cNvPr id="486" name="Group"/>
            <p:cNvGrpSpPr/>
            <p:nvPr/>
          </p:nvGrpSpPr>
          <p:grpSpPr>
            <a:xfrm>
              <a:off x="55694" y="83001"/>
              <a:ext cx="4744556" cy="2490044"/>
              <a:chOff x="55694" y="83001"/>
              <a:chExt cx="4744554" cy="2490043"/>
            </a:xfrm>
          </p:grpSpPr>
          <p:pic>
            <p:nvPicPr>
              <p:cNvPr id="484" name="source_all.pdf" descr="source_all.pdf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0" t="0" r="50437" b="50689"/>
              <a:stretch>
                <a:fillRect/>
              </a:stretch>
            </p:blipFill>
            <p:spPr>
              <a:xfrm>
                <a:off x="55694" y="83001"/>
                <a:ext cx="4744556" cy="2490044"/>
              </a:xfrm>
              <a:prstGeom prst="rect">
                <a:avLst/>
              </a:prstGeom>
              <a:ln w="12700" cap="flat">
                <a:noFill/>
                <a:round/>
              </a:ln>
              <a:effectLst/>
            </p:spPr>
          </p:pic>
          <p:sp>
            <p:nvSpPr>
              <p:cNvPr id="485" name="Rectangle"/>
              <p:cNvSpPr/>
              <p:nvPr/>
            </p:nvSpPr>
            <p:spPr>
              <a:xfrm>
                <a:off x="802347" y="166002"/>
                <a:ext cx="332006" cy="30434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defTabSz="914400">
                  <a:defRPr sz="2400">
                    <a:uFill>
                      <a:solidFill>
                        <a:srgbClr val="000000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</p:grpSp>
        <p:sp>
          <p:nvSpPr>
            <p:cNvPr id="487" name="Toll and TU,…"/>
            <p:cNvSpPr txBox="1"/>
            <p:nvPr/>
          </p:nvSpPr>
          <p:spPr>
            <a:xfrm>
              <a:off x="1798595" y="1588363"/>
              <a:ext cx="1900307" cy="4798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 marL="40639" marR="40639" defTabSz="914400">
                <a:defRPr sz="1300">
                  <a:solidFill>
                    <a:srgbClr val="008F00"/>
                  </a:solidFill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  <a:r>
                <a:t>Toll and TU, </a:t>
              </a:r>
            </a:p>
            <a:p>
              <a:pPr marL="40639" marR="40639" defTabSz="914400">
                <a:defRPr sz="1300">
                  <a:solidFill>
                    <a:srgbClr val="008F00"/>
                  </a:solidFill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  <a:r>
                <a:t>PRC 87 (2013) 024913</a:t>
              </a:r>
            </a:p>
          </p:txBody>
        </p:sp>
      </p:grpSp>
      <p:grpSp>
        <p:nvGrpSpPr>
          <p:cNvPr id="491" name="Group"/>
          <p:cNvGrpSpPr/>
          <p:nvPr/>
        </p:nvGrpSpPr>
        <p:grpSpPr>
          <a:xfrm>
            <a:off x="56610" y="2025784"/>
            <a:ext cx="4261391" cy="3943028"/>
            <a:chOff x="145510" y="82924"/>
            <a:chExt cx="4261389" cy="3943027"/>
          </a:xfrm>
        </p:grpSpPr>
        <p:pic>
          <p:nvPicPr>
            <p:cNvPr id="489" name="dsigma_dt_jpsi_phi.pdf" descr="dsigma_dt_jpsi_phi.pdf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0" r="51035" b="0"/>
            <a:stretch>
              <a:fillRect/>
            </a:stretch>
          </p:blipFill>
          <p:spPr>
            <a:xfrm>
              <a:off x="145510" y="82924"/>
              <a:ext cx="4261391" cy="3943028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sp>
          <p:nvSpPr>
            <p:cNvPr id="490" name="Rectangle"/>
            <p:cNvSpPr/>
            <p:nvPr/>
          </p:nvSpPr>
          <p:spPr>
            <a:xfrm>
              <a:off x="942355" y="3062655"/>
              <a:ext cx="332597" cy="30488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492" name="Momentum transfer t = |pAu-pAu′|2 conjugate to bT"/>
          <p:cNvSpPr txBox="1"/>
          <p:nvPr/>
        </p:nvSpPr>
        <p:spPr>
          <a:xfrm>
            <a:off x="127797" y="1337815"/>
            <a:ext cx="6447571" cy="4469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254000" marR="41275" indent="-254000" defTabSz="914400">
              <a:buClr>
                <a:srgbClr val="FF2600"/>
              </a:buClr>
              <a:buSzPct val="150000"/>
              <a:buChar char="•"/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Momentum transfer </a:t>
            </a:r>
            <a:r>
              <a:rPr i="1"/>
              <a:t>t</a:t>
            </a:r>
            <a:r>
              <a:t> = |</a:t>
            </a:r>
            <a:r>
              <a:rPr b="1"/>
              <a:t>p</a:t>
            </a:r>
            <a:r>
              <a:rPr baseline="-5999"/>
              <a:t>Au</a:t>
            </a:r>
            <a:r>
              <a:t>-</a:t>
            </a:r>
            <a:r>
              <a:rPr b="1"/>
              <a:t>p</a:t>
            </a:r>
            <a:r>
              <a:rPr baseline="-5999"/>
              <a:t>Au</a:t>
            </a:r>
            <a:r>
              <a:rPr baseline="-5999">
                <a:latin typeface="Symbol"/>
                <a:ea typeface="Symbol"/>
                <a:cs typeface="Symbol"/>
                <a:sym typeface="Symbol"/>
              </a:rPr>
              <a:t>¢</a:t>
            </a:r>
            <a:r>
              <a:t>|</a:t>
            </a:r>
            <a:r>
              <a:rPr baseline="31999"/>
              <a:t>2 </a:t>
            </a:r>
            <a:r>
              <a:t>conjugate to </a:t>
            </a:r>
            <a:r>
              <a:rPr i="1"/>
              <a:t>b</a:t>
            </a:r>
            <a:r>
              <a:rPr baseline="-5999" i="1"/>
              <a:t>T</a:t>
            </a:r>
            <a:r>
              <a:t> </a:t>
            </a:r>
          </a:p>
        </p:txBody>
      </p:sp>
      <p:sp>
        <p:nvSpPr>
          <p:cNvPr id="493" name="Converges to input F(b) rapidly: |t| &lt; 0.1 almost enough…"/>
          <p:cNvSpPr txBox="1"/>
          <p:nvPr/>
        </p:nvSpPr>
        <p:spPr>
          <a:xfrm>
            <a:off x="295944" y="5906847"/>
            <a:ext cx="7277039" cy="839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254000" marR="41275" indent="-254000" defTabSz="914400">
              <a:buClr>
                <a:srgbClr val="FF2600"/>
              </a:buClr>
              <a:buSzPct val="150000"/>
              <a:buChar char="•"/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Converges to input F(b) rapidly: |</a:t>
            </a:r>
            <a:r>
              <a:rPr i="1"/>
              <a:t>t</a:t>
            </a:r>
            <a:r>
              <a:t>| &lt; 0.1 almost enough</a:t>
            </a:r>
          </a:p>
          <a:p>
            <a:pPr lvl="1" marL="214923" marR="41275" indent="-214923" defTabSz="914400">
              <a:spcBef>
                <a:spcPts val="400"/>
              </a:spcBef>
              <a:buClr>
                <a:srgbClr val="FF2600"/>
              </a:buClr>
              <a:buSzPct val="150000"/>
              <a:buChar char="•"/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Fourier transformation requires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ò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L</a:t>
            </a:r>
            <a:r>
              <a:t>dt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 &gt;  </a:t>
            </a:r>
            <a:r>
              <a:t>1 fb</a:t>
            </a:r>
            <a:r>
              <a:rPr baseline="31999"/>
              <a:t>-1</a:t>
            </a:r>
            <a:r>
              <a:t>/A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Line"/>
          <p:cNvSpPr/>
          <p:nvPr/>
        </p:nvSpPr>
        <p:spPr>
          <a:xfrm>
            <a:off x="152400" y="685800"/>
            <a:ext cx="8839200" cy="1588"/>
          </a:xfrm>
          <a:prstGeom prst="line">
            <a:avLst/>
          </a:prstGeom>
          <a:ln w="38100">
            <a:solidFill>
              <a:srgbClr val="021EAA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498" name="Importance of Incoherent Diffraction"/>
          <p:cNvSpPr txBox="1"/>
          <p:nvPr>
            <p:ph type="title"/>
          </p:nvPr>
        </p:nvSpPr>
        <p:spPr>
          <a:xfrm>
            <a:off x="136525" y="44450"/>
            <a:ext cx="8931275" cy="661988"/>
          </a:xfrm>
          <a:prstGeom prst="rect">
            <a:avLst/>
          </a:prstGeom>
        </p:spPr>
        <p:txBody>
          <a:bodyPr/>
          <a:lstStyle/>
          <a:p>
            <a:pPr/>
            <a:r>
              <a:t>Importance of Incoherent Diffraction</a:t>
            </a:r>
          </a:p>
        </p:txBody>
      </p:sp>
      <p:sp>
        <p:nvSpPr>
          <p:cNvPr id="4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0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6859" y="879019"/>
            <a:ext cx="2331899" cy="2948886"/>
          </a:xfrm>
          <a:prstGeom prst="rect">
            <a:avLst/>
          </a:prstGeom>
          <a:ln w="12700"/>
        </p:spPr>
      </p:pic>
      <p:sp>
        <p:nvSpPr>
          <p:cNvPr id="501" name="Nucleus dissociates: f ≠ i"/>
          <p:cNvSpPr txBox="1"/>
          <p:nvPr/>
        </p:nvSpPr>
        <p:spPr>
          <a:xfrm>
            <a:off x="2767576" y="823240"/>
            <a:ext cx="348332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/>
            </a:pPr>
            <a:r>
              <a:rPr>
                <a:latin typeface="+mn-lt"/>
                <a:ea typeface="+mn-ea"/>
                <a:cs typeface="+mn-cs"/>
                <a:sym typeface="Arial"/>
              </a:rPr>
              <a:t>Nucleus dissociates:</a:t>
            </a:r>
            <a:r>
              <a:t> 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f</a:t>
            </a:r>
            <a:r>
              <a:t> 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≠</a:t>
            </a:r>
            <a:r>
              <a:t> 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i</a:t>
            </a:r>
          </a:p>
        </p:txBody>
      </p:sp>
      <p:pic>
        <p:nvPicPr>
          <p:cNvPr id="50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60680" y="1354381"/>
            <a:ext cx="4794850" cy="1333906"/>
          </a:xfrm>
          <a:prstGeom prst="rect">
            <a:avLst/>
          </a:prstGeom>
          <a:ln w="12700"/>
        </p:spPr>
      </p:pic>
      <p:pic>
        <p:nvPicPr>
          <p:cNvPr id="503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911879" y="3012911"/>
            <a:ext cx="2410492" cy="573413"/>
          </a:xfrm>
          <a:prstGeom prst="rect">
            <a:avLst/>
          </a:prstGeom>
          <a:ln w="12700"/>
        </p:spPr>
      </p:pic>
      <p:pic>
        <p:nvPicPr>
          <p:cNvPr id="504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111123" y="3012911"/>
            <a:ext cx="2718375" cy="573413"/>
          </a:xfrm>
          <a:prstGeom prst="rect">
            <a:avLst/>
          </a:prstGeom>
          <a:ln w="12700"/>
        </p:spPr>
      </p:pic>
      <p:sp>
        <p:nvSpPr>
          <p:cNvPr id="505" name="Line"/>
          <p:cNvSpPr/>
          <p:nvPr/>
        </p:nvSpPr>
        <p:spPr>
          <a:xfrm flipV="1">
            <a:off x="3907548" y="2651902"/>
            <a:ext cx="973376" cy="453080"/>
          </a:xfrm>
          <a:prstGeom prst="line">
            <a:avLst/>
          </a:prstGeom>
          <a:ln w="25400">
            <a:solidFill>
              <a:srgbClr val="0200FF"/>
            </a:solidFill>
            <a:tailEnd type="triangle"/>
          </a:ln>
        </p:spPr>
        <p:txBody>
          <a:bodyPr lIns="0" tIns="0" rIns="0" bIns="0"/>
          <a:lstStyle/>
          <a:p>
            <a:pPr marL="40639" marR="40639" defTabSz="914400">
              <a:defRPr sz="24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506" name="Line"/>
          <p:cNvSpPr/>
          <p:nvPr/>
        </p:nvSpPr>
        <p:spPr>
          <a:xfrm flipH="1" flipV="1">
            <a:off x="7113020" y="2524688"/>
            <a:ext cx="300723" cy="567706"/>
          </a:xfrm>
          <a:prstGeom prst="line">
            <a:avLst/>
          </a:prstGeom>
          <a:ln w="25400">
            <a:solidFill>
              <a:srgbClr val="FF0000"/>
            </a:solidFill>
            <a:tailEnd type="triangle"/>
          </a:ln>
        </p:spPr>
        <p:txBody>
          <a:bodyPr lIns="0" tIns="0" rIns="0" bIns="0"/>
          <a:lstStyle/>
          <a:p>
            <a:pPr marL="40639" marR="40639" defTabSz="914400">
              <a:defRPr sz="24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507" name="Incoherent CS is the variance of the amplitude                        ⇒ measure of fluctuation of the source G(x, Q2, b) at scale ~1/t…"/>
          <p:cNvSpPr txBox="1"/>
          <p:nvPr>
            <p:ph type="body" sz="quarter" idx="1"/>
          </p:nvPr>
        </p:nvSpPr>
        <p:spPr>
          <a:xfrm>
            <a:off x="143235" y="3937280"/>
            <a:ext cx="4189064" cy="2861342"/>
          </a:xfrm>
          <a:prstGeom prst="rect">
            <a:avLst/>
          </a:prstGeom>
        </p:spPr>
        <p:txBody>
          <a:bodyPr/>
          <a:lstStyle/>
          <a:p>
            <a:pPr lvl="1" marL="254000">
              <a:defRPr sz="2200"/>
            </a:pPr>
            <a:r>
              <a:t>Incoherent CS is the </a:t>
            </a:r>
            <a:r>
              <a:rPr>
                <a:solidFill>
                  <a:srgbClr val="FF0000"/>
                </a:solidFill>
              </a:rPr>
              <a:t>variance</a:t>
            </a:r>
            <a:r>
              <a:t> of the amplitude                       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Þ </a:t>
            </a:r>
            <a:r>
              <a:t>measure of fluctuation of the source </a:t>
            </a:r>
            <a:r>
              <a:rPr i="1"/>
              <a:t>G</a:t>
            </a:r>
            <a:r>
              <a:t>(</a:t>
            </a:r>
            <a:r>
              <a:rPr i="1"/>
              <a:t>x</a:t>
            </a:r>
            <a:r>
              <a:t>, </a:t>
            </a:r>
            <a:r>
              <a:rPr i="1"/>
              <a:t>Q</a:t>
            </a:r>
            <a:r>
              <a:rPr baseline="31999"/>
              <a:t>2</a:t>
            </a:r>
            <a:r>
              <a:t>, </a:t>
            </a:r>
            <a:r>
              <a:rPr i="1"/>
              <a:t>b</a:t>
            </a:r>
            <a:r>
              <a:t>) at scale ~1/t</a:t>
            </a:r>
          </a:p>
          <a:p>
            <a:pPr lvl="1" marL="254000">
              <a:defRPr sz="2200"/>
            </a:pPr>
            <a:r>
              <a:t>Note: Variance disappears in black disk limit! Clear saturation signature.</a:t>
            </a:r>
          </a:p>
        </p:txBody>
      </p:sp>
      <p:grpSp>
        <p:nvGrpSpPr>
          <p:cNvPr id="518" name="Group"/>
          <p:cNvGrpSpPr/>
          <p:nvPr/>
        </p:nvGrpSpPr>
        <p:grpSpPr>
          <a:xfrm>
            <a:off x="4381005" y="3981051"/>
            <a:ext cx="4610066" cy="2861343"/>
            <a:chOff x="0" y="0"/>
            <a:chExt cx="4610065" cy="2861341"/>
          </a:xfrm>
        </p:grpSpPr>
        <p:grpSp>
          <p:nvGrpSpPr>
            <p:cNvPr id="510" name="Group"/>
            <p:cNvGrpSpPr/>
            <p:nvPr/>
          </p:nvGrpSpPr>
          <p:grpSpPr>
            <a:xfrm>
              <a:off x="0" y="490389"/>
              <a:ext cx="3224284" cy="2370953"/>
              <a:chOff x="0" y="0"/>
              <a:chExt cx="3224283" cy="2370951"/>
            </a:xfrm>
          </p:grpSpPr>
          <p:pic>
            <p:nvPicPr>
              <p:cNvPr id="508" name="Image" descr="Image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0"/>
                <a:ext cx="3224284" cy="2370952"/>
              </a:xfrm>
              <a:prstGeom prst="rect">
                <a:avLst/>
              </a:prstGeom>
              <a:ln w="12700" cap="flat">
                <a:noFill/>
                <a:round/>
              </a:ln>
              <a:effectLst/>
            </p:spPr>
          </p:pic>
          <p:sp>
            <p:nvSpPr>
              <p:cNvPr id="509" name="Rectangle"/>
              <p:cNvSpPr/>
              <p:nvPr/>
            </p:nvSpPr>
            <p:spPr>
              <a:xfrm>
                <a:off x="562118" y="1561435"/>
                <a:ext cx="429963" cy="28628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defTabSz="914400">
                  <a:defRPr sz="2400">
                    <a:uFill>
                      <a:solidFill>
                        <a:srgbClr val="000000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</p:grpSp>
        <p:sp>
          <p:nvSpPr>
            <p:cNvPr id="511" name="Example from ep:"/>
            <p:cNvSpPr txBox="1"/>
            <p:nvPr/>
          </p:nvSpPr>
          <p:spPr>
            <a:xfrm>
              <a:off x="131799" y="-1"/>
              <a:ext cx="2345074" cy="4226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1275" marR="41275" defTabSz="914400">
                <a:spcBef>
                  <a:spcPts val="400"/>
                </a:spcBef>
                <a:defRPr sz="22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/>
              <a:r>
                <a:t>Example from ep:</a:t>
              </a:r>
            </a:p>
          </p:txBody>
        </p:sp>
        <p:grpSp>
          <p:nvGrpSpPr>
            <p:cNvPr id="514" name="Group"/>
            <p:cNvGrpSpPr/>
            <p:nvPr/>
          </p:nvGrpSpPr>
          <p:grpSpPr>
            <a:xfrm>
              <a:off x="3197669" y="490389"/>
              <a:ext cx="1412397" cy="2314502"/>
              <a:chOff x="0" y="0"/>
              <a:chExt cx="1412396" cy="2314501"/>
            </a:xfrm>
          </p:grpSpPr>
          <p:pic>
            <p:nvPicPr>
              <p:cNvPr id="512" name="Image" descr="Image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 l="0" t="0" r="0" b="9012"/>
              <a:stretch>
                <a:fillRect/>
              </a:stretch>
            </p:blipFill>
            <p:spPr>
              <a:xfrm>
                <a:off x="0" y="1174235"/>
                <a:ext cx="1412397" cy="1140267"/>
              </a:xfrm>
              <a:prstGeom prst="rect">
                <a:avLst/>
              </a:prstGeom>
              <a:ln w="12700" cap="flat">
                <a:noFill/>
                <a:round/>
              </a:ln>
              <a:effectLst/>
            </p:spPr>
          </p:pic>
          <p:pic>
            <p:nvPicPr>
              <p:cNvPr id="513" name="Image" descr="Image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0" t="0" r="0" b="8219"/>
              <a:stretch>
                <a:fillRect/>
              </a:stretch>
            </p:blipFill>
            <p:spPr>
              <a:xfrm>
                <a:off x="0" y="0"/>
                <a:ext cx="1412397" cy="1177686"/>
              </a:xfrm>
              <a:prstGeom prst="rect">
                <a:avLst/>
              </a:prstGeom>
              <a:ln w="12700" cap="flat">
                <a:noFill/>
                <a:round/>
              </a:ln>
              <a:effectLst/>
            </p:spPr>
          </p:pic>
        </p:grpSp>
        <p:sp>
          <p:nvSpPr>
            <p:cNvPr id="515" name="Line"/>
            <p:cNvSpPr/>
            <p:nvPr/>
          </p:nvSpPr>
          <p:spPr>
            <a:xfrm flipH="1">
              <a:off x="1925915" y="1031487"/>
              <a:ext cx="1281483" cy="251231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516" name="Line"/>
            <p:cNvSpPr/>
            <p:nvPr/>
          </p:nvSpPr>
          <p:spPr>
            <a:xfrm flipH="1" flipV="1">
              <a:off x="698370" y="1499979"/>
              <a:ext cx="2523902" cy="676941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517" name="H. Mäntysaari,…"/>
            <p:cNvSpPr txBox="1"/>
            <p:nvPr/>
          </p:nvSpPr>
          <p:spPr>
            <a:xfrm>
              <a:off x="457818" y="1911744"/>
              <a:ext cx="1724324" cy="635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H. Mäntysaari, </a:t>
              </a:r>
            </a:p>
            <a:p>
              <a:pPr/>
              <a:r>
                <a:t>B. Schenke,</a:t>
              </a:r>
            </a:p>
            <a:p>
              <a:pPr/>
              <a:r>
                <a:t>PRL 117 (2016) 052301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07" grpId="1"/>
      <p:bldP build="whole" bldLvl="1" animBg="1" rev="0" advAuto="0" spid="518" grpId="2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Line"/>
          <p:cNvSpPr/>
          <p:nvPr/>
        </p:nvSpPr>
        <p:spPr>
          <a:xfrm>
            <a:off x="152400" y="685800"/>
            <a:ext cx="8839200" cy="1588"/>
          </a:xfrm>
          <a:prstGeom prst="line">
            <a:avLst/>
          </a:prstGeom>
          <a:ln w="38100">
            <a:solidFill>
              <a:srgbClr val="021EAA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523" name="Diffractive over Total Cross-Sec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Diffractive over Total Cross-Section</a:t>
            </a:r>
          </a:p>
        </p:txBody>
      </p:sp>
      <p:sp>
        <p:nvSpPr>
          <p:cNvPr id="52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25" name="Line"/>
          <p:cNvSpPr/>
          <p:nvPr/>
        </p:nvSpPr>
        <p:spPr>
          <a:xfrm>
            <a:off x="995000" y="5184191"/>
            <a:ext cx="3224450" cy="1"/>
          </a:xfrm>
          <a:prstGeom prst="line">
            <a:avLst/>
          </a:prstGeom>
          <a:ln w="38100">
            <a:solidFill>
              <a:srgbClr val="008F00"/>
            </a:solidFill>
            <a:custDash>
              <a:ds d="200000" sp="200000"/>
            </a:custDash>
            <a:miter lim="400000"/>
          </a:ln>
        </p:spPr>
        <p:txBody>
          <a:bodyPr lIns="0" tIns="0" rIns="0" bIns="0"/>
          <a:lstStyle/>
          <a:p>
            <a:pPr marL="40639" marR="40639" defTabSz="914400">
              <a:defRPr sz="24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pic>
        <p:nvPicPr>
          <p:cNvPr id="526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10285" t="1596" r="4371" b="25094"/>
          <a:stretch>
            <a:fillRect/>
          </a:stretch>
        </p:blipFill>
        <p:spPr>
          <a:xfrm>
            <a:off x="282518" y="3783111"/>
            <a:ext cx="4228639" cy="3078809"/>
          </a:xfrm>
          <a:prstGeom prst="rect">
            <a:avLst/>
          </a:prstGeom>
          <a:ln w="12700"/>
        </p:spPr>
      </p:pic>
      <p:sp>
        <p:nvSpPr>
          <p:cNvPr id="527" name="Phys.Rev. C78 (2008) 045201"/>
          <p:cNvSpPr txBox="1"/>
          <p:nvPr/>
        </p:nvSpPr>
        <p:spPr>
          <a:xfrm>
            <a:off x="3536374" y="6524689"/>
            <a:ext cx="2873436" cy="323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defTabSz="914400">
              <a:defRPr sz="1600">
                <a:solidFill>
                  <a:srgbClr val="008F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Phys.Rev. C78 (2008) 045201</a:t>
            </a:r>
          </a:p>
        </p:txBody>
      </p:sp>
      <p:sp>
        <p:nvSpPr>
          <p:cNvPr id="528" name="Q2=5 GeV2, xIP = 10-3"/>
          <p:cNvSpPr txBox="1"/>
          <p:nvPr/>
        </p:nvSpPr>
        <p:spPr>
          <a:xfrm>
            <a:off x="998352" y="4328850"/>
            <a:ext cx="2199209" cy="3485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0639" marR="40639" defTabSz="914400">
              <a:defRPr sz="17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Q</a:t>
            </a:r>
            <a:r>
              <a:rPr baseline="31999"/>
              <a:t>2</a:t>
            </a:r>
            <a:r>
              <a:t>=5 GeV</a:t>
            </a:r>
            <a:r>
              <a:rPr baseline="31999"/>
              <a:t>2</a:t>
            </a:r>
            <a:r>
              <a:t>, x</a:t>
            </a:r>
            <a:r>
              <a:rPr baseline="-5999"/>
              <a:t>IP</a:t>
            </a:r>
            <a:r>
              <a:t> = 10</a:t>
            </a:r>
            <a:r>
              <a:rPr baseline="31999"/>
              <a:t>-3</a:t>
            </a:r>
          </a:p>
        </p:txBody>
      </p:sp>
      <p:pic>
        <p:nvPicPr>
          <p:cNvPr id="52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01331" y="3711276"/>
            <a:ext cx="4589295" cy="2945830"/>
          </a:xfrm>
          <a:prstGeom prst="rect">
            <a:avLst/>
          </a:prstGeom>
          <a:ln w="12700"/>
        </p:spPr>
      </p:pic>
      <p:sp>
        <p:nvSpPr>
          <p:cNvPr id="530" name="contributions to the proton…"/>
          <p:cNvSpPr txBox="1"/>
          <p:nvPr/>
        </p:nvSpPr>
        <p:spPr>
          <a:xfrm>
            <a:off x="5620806" y="3282861"/>
            <a:ext cx="3060446" cy="652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900">
                <a:latin typeface="+mn-lt"/>
                <a:ea typeface="+mn-ea"/>
                <a:cs typeface="+mn-cs"/>
                <a:sym typeface="Arial"/>
              </a:defRPr>
            </a:pPr>
            <a:r>
              <a:t>contributions to the proton </a:t>
            </a:r>
          </a:p>
          <a:p>
            <a:pPr>
              <a:defRPr sz="1900">
                <a:latin typeface="+mn-lt"/>
                <a:ea typeface="+mn-ea"/>
                <a:cs typeface="+mn-cs"/>
                <a:sym typeface="Arial"/>
              </a:defRPr>
            </a:pPr>
            <a:r>
              <a:t>diffractive structure function</a:t>
            </a:r>
          </a:p>
        </p:txBody>
      </p:sp>
      <p:sp>
        <p:nvSpPr>
          <p:cNvPr id="531" name="β = momentum fraction of the struck parton with respect to the Pomeron"/>
          <p:cNvSpPr txBox="1"/>
          <p:nvPr/>
        </p:nvSpPr>
        <p:spPr>
          <a:xfrm>
            <a:off x="500890" y="2014987"/>
            <a:ext cx="5262063" cy="6774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marL="635000" marR="41275" indent="-317500" defTabSz="914400">
              <a:spcBef>
                <a:spcPts val="400"/>
              </a:spcBef>
              <a:buClr>
                <a:srgbClr val="011993"/>
              </a:buClr>
              <a:buSzPct val="104999"/>
              <a:buFont typeface="Lucida Grande"/>
              <a:buChar char="‣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β = momentum fraction of the struck parton with respect to the Pomeron</a:t>
            </a:r>
          </a:p>
        </p:txBody>
      </p:sp>
      <p:sp>
        <p:nvSpPr>
          <p:cNvPr id="532" name="Saturation models (CGC) predict up to σdiff/σtot ~ 25% in eA  (Hera in ep ~15%)…"/>
          <p:cNvSpPr txBox="1"/>
          <p:nvPr/>
        </p:nvSpPr>
        <p:spPr>
          <a:xfrm>
            <a:off x="555200" y="764681"/>
            <a:ext cx="8343701" cy="1141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marL="254000" marR="41275" indent="-254000" defTabSz="914400">
              <a:spcBef>
                <a:spcPts val="400"/>
              </a:spcBef>
              <a:buClr>
                <a:srgbClr val="FF2600"/>
              </a:buClr>
              <a:buSzPct val="150000"/>
              <a:buChar char="•"/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Saturation models (CGC) predict up to σ</a:t>
            </a:r>
            <a:r>
              <a:rPr baseline="-5999"/>
              <a:t>diff</a:t>
            </a:r>
            <a:r>
              <a:t>/σ</a:t>
            </a:r>
            <a:r>
              <a:rPr baseline="-5999"/>
              <a:t>tot</a:t>
            </a:r>
            <a:r>
              <a:t> ~ 25% in eA  (Hera in ep ~15%) </a:t>
            </a:r>
          </a:p>
          <a:p>
            <a:pPr lvl="1" marL="254000" marR="41275" indent="-254000" defTabSz="914400">
              <a:spcBef>
                <a:spcPts val="400"/>
              </a:spcBef>
              <a:buClr>
                <a:srgbClr val="FF2600"/>
              </a:buClr>
              <a:buSzPct val="150000"/>
              <a:buChar char="•"/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Enhanced at large β, i.e. small M</a:t>
            </a:r>
            <a:r>
              <a:rPr baseline="-5999"/>
              <a:t>X</a:t>
            </a:r>
            <a:r>
              <a:rPr baseline="31999"/>
              <a:t>2</a:t>
            </a:r>
            <a:r>
              <a:t>         </a:t>
            </a:r>
          </a:p>
        </p:txBody>
      </p:sp>
      <p:grpSp>
        <p:nvGrpSpPr>
          <p:cNvPr id="537" name="Group"/>
          <p:cNvGrpSpPr/>
          <p:nvPr/>
        </p:nvGrpSpPr>
        <p:grpSpPr>
          <a:xfrm>
            <a:off x="5988592" y="1397407"/>
            <a:ext cx="2954979" cy="1500715"/>
            <a:chOff x="0" y="0"/>
            <a:chExt cx="2954978" cy="1500714"/>
          </a:xfrm>
        </p:grpSpPr>
        <p:grpSp>
          <p:nvGrpSpPr>
            <p:cNvPr id="535" name="Group"/>
            <p:cNvGrpSpPr/>
            <p:nvPr/>
          </p:nvGrpSpPr>
          <p:grpSpPr>
            <a:xfrm>
              <a:off x="0" y="0"/>
              <a:ext cx="2291922" cy="1500715"/>
              <a:chOff x="0" y="0"/>
              <a:chExt cx="2291921" cy="1500714"/>
            </a:xfrm>
          </p:grpSpPr>
          <p:pic>
            <p:nvPicPr>
              <p:cNvPr id="533" name="droppedImage.pdf" descr="droppedImage.pdf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0" t="0" r="16835" b="0"/>
              <a:stretch>
                <a:fillRect/>
              </a:stretch>
            </p:blipFill>
            <p:spPr>
              <a:xfrm>
                <a:off x="0" y="52553"/>
                <a:ext cx="2291922" cy="14481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534" name="Rectangle"/>
              <p:cNvSpPr/>
              <p:nvPr/>
            </p:nvSpPr>
            <p:spPr>
              <a:xfrm>
                <a:off x="1717854" y="0"/>
                <a:ext cx="567886" cy="71086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defTabSz="914400">
                  <a:defRPr sz="2400">
                    <a:uFill>
                      <a:solidFill>
                        <a:srgbClr val="000000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</p:grpSp>
        <p:pic>
          <p:nvPicPr>
            <p:cNvPr id="536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852044" y="218074"/>
              <a:ext cx="1102935" cy="210753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</p:grpSp>
      <p:pic>
        <p:nvPicPr>
          <p:cNvPr id="538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81630" y="2909560"/>
            <a:ext cx="2801108" cy="824195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Line"/>
          <p:cNvSpPr/>
          <p:nvPr/>
        </p:nvSpPr>
        <p:spPr>
          <a:xfrm>
            <a:off x="152400" y="685800"/>
            <a:ext cx="8839200" cy="1588"/>
          </a:xfrm>
          <a:prstGeom prst="line">
            <a:avLst/>
          </a:prstGeom>
          <a:ln w="38100">
            <a:solidFill>
              <a:srgbClr val="021EAA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543" name="Key Measurement: σdiffractive/σtota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Key Measurement: σ</a:t>
            </a:r>
            <a:r>
              <a:rPr baseline="-5999"/>
              <a:t>diffractive</a:t>
            </a:r>
            <a:r>
              <a:t>/σ</a:t>
            </a:r>
            <a:r>
              <a:rPr baseline="-5999"/>
              <a:t>total</a:t>
            </a:r>
          </a:p>
        </p:txBody>
      </p:sp>
      <p:sp>
        <p:nvSpPr>
          <p:cNvPr id="544" name="Studies using diffractive event generator Sartre based on Dipole model.…"/>
          <p:cNvSpPr txBox="1"/>
          <p:nvPr>
            <p:ph type="body" sz="half" idx="1"/>
          </p:nvPr>
        </p:nvSpPr>
        <p:spPr>
          <a:xfrm>
            <a:off x="5184769" y="821855"/>
            <a:ext cx="3834854" cy="4380028"/>
          </a:xfrm>
          <a:prstGeom prst="rect">
            <a:avLst/>
          </a:prstGeom>
        </p:spPr>
        <p:txBody>
          <a:bodyPr/>
          <a:lstStyle/>
          <a:p>
            <a:pPr lvl="1" marL="254000">
              <a:defRPr sz="2200"/>
            </a:pPr>
            <a:r>
              <a:t>Studies using diffractive event generator Sartre based on Dipole model.</a:t>
            </a:r>
            <a:endParaRPr baseline="-5999"/>
          </a:p>
          <a:p>
            <a:pPr lvl="1" marL="254000">
              <a:defRPr sz="2200"/>
            </a:pPr>
            <a:r>
              <a:t>Ratio </a:t>
            </a:r>
            <a:r>
              <a:rPr i="1"/>
              <a:t>enhanced</a:t>
            </a:r>
            <a:r>
              <a:t> for small M</a:t>
            </a:r>
            <a:r>
              <a:rPr baseline="-5999"/>
              <a:t>X</a:t>
            </a:r>
            <a:r>
              <a:t> and </a:t>
            </a:r>
            <a:r>
              <a:rPr i="1"/>
              <a:t>suppressed</a:t>
            </a:r>
            <a:r>
              <a:t> for large M</a:t>
            </a:r>
            <a:r>
              <a:rPr baseline="-5999"/>
              <a:t>X</a:t>
            </a:r>
            <a:endParaRPr>
              <a:solidFill>
                <a:srgbClr val="FF0000"/>
              </a:solidFill>
            </a:endParaRPr>
          </a:p>
          <a:p>
            <a:pPr lvl="1" marL="254000">
              <a:defRPr sz="2200"/>
            </a:pPr>
            <a:r>
              <a:t>Standard QCD predicts no M</a:t>
            </a:r>
            <a:r>
              <a:rPr baseline="-5999"/>
              <a:t>X</a:t>
            </a:r>
            <a:r>
              <a:t> dependence and a moderate suppression due to</a:t>
            </a:r>
            <a:r>
              <a:rPr baseline="-5999"/>
              <a:t> </a:t>
            </a:r>
            <a:r>
              <a:t>shadowing.</a:t>
            </a:r>
          </a:p>
        </p:txBody>
      </p:sp>
      <p:sp>
        <p:nvSpPr>
          <p:cNvPr id="5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548" name="Group"/>
          <p:cNvGrpSpPr/>
          <p:nvPr/>
        </p:nvGrpSpPr>
        <p:grpSpPr>
          <a:xfrm>
            <a:off x="5268179" y="4546867"/>
            <a:ext cx="3668033" cy="1417976"/>
            <a:chOff x="0" y="0"/>
            <a:chExt cx="3668031" cy="1417974"/>
          </a:xfrm>
        </p:grpSpPr>
        <p:sp>
          <p:nvSpPr>
            <p:cNvPr id="546" name="Arrow"/>
            <p:cNvSpPr/>
            <p:nvPr/>
          </p:nvSpPr>
          <p:spPr>
            <a:xfrm rot="5400000">
              <a:off x="1400545" y="-64108"/>
              <a:ext cx="613219" cy="741434"/>
            </a:xfrm>
            <a:prstGeom prst="rightArrow">
              <a:avLst>
                <a:gd name="adj1" fmla="val 26782"/>
                <a:gd name="adj2" fmla="val 49582"/>
              </a:avLst>
            </a:prstGeom>
            <a:solidFill>
              <a:srgbClr val="00D2A9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547" name="Unambiguous signature for reaching the saturation limit"/>
            <p:cNvSpPr txBox="1"/>
            <p:nvPr/>
          </p:nvSpPr>
          <p:spPr>
            <a:xfrm>
              <a:off x="0" y="665115"/>
              <a:ext cx="3668032" cy="7528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200">
                  <a:solidFill>
                    <a:srgbClr val="941100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/>
              <a:r>
                <a:t>Unambiguous signature for reaching the saturation limit</a:t>
              </a:r>
            </a:p>
          </p:txBody>
        </p:sp>
      </p:grpSp>
      <p:grpSp>
        <p:nvGrpSpPr>
          <p:cNvPr id="553" name="Group"/>
          <p:cNvGrpSpPr/>
          <p:nvPr/>
        </p:nvGrpSpPr>
        <p:grpSpPr>
          <a:xfrm>
            <a:off x="187559" y="821855"/>
            <a:ext cx="4839332" cy="3597558"/>
            <a:chOff x="0" y="0"/>
            <a:chExt cx="4839330" cy="3597557"/>
          </a:xfrm>
        </p:grpSpPr>
        <p:grpSp>
          <p:nvGrpSpPr>
            <p:cNvPr id="551" name="Group"/>
            <p:cNvGrpSpPr/>
            <p:nvPr/>
          </p:nvGrpSpPr>
          <p:grpSpPr>
            <a:xfrm>
              <a:off x="0" y="0"/>
              <a:ext cx="4839331" cy="3597558"/>
              <a:chOff x="0" y="0"/>
              <a:chExt cx="4839330" cy="3597557"/>
            </a:xfrm>
          </p:grpSpPr>
          <p:pic>
            <p:nvPicPr>
              <p:cNvPr id="549" name="2.25-Mx2_Q25_x1e-3-combo.pdf" descr="2.25-Mx2_Q25_x1e-3-combo.pdf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4839331" cy="3597558"/>
              </a:xfrm>
              <a:prstGeom prst="rect">
                <a:avLst/>
              </a:prstGeom>
              <a:ln w="12700" cap="flat">
                <a:noFill/>
                <a:round/>
              </a:ln>
              <a:effectLst/>
            </p:spPr>
          </p:pic>
          <p:sp>
            <p:nvSpPr>
              <p:cNvPr id="550" name="Eur.Phys.J. A52 (2016), 268"/>
              <p:cNvSpPr txBox="1"/>
              <p:nvPr/>
            </p:nvSpPr>
            <p:spPr>
              <a:xfrm>
                <a:off x="741666" y="2747629"/>
                <a:ext cx="2237384" cy="2866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b="1" sz="1300">
                    <a:latin typeface="+mn-lt"/>
                    <a:ea typeface="+mn-ea"/>
                    <a:cs typeface="+mn-cs"/>
                    <a:sym typeface="Arial"/>
                  </a:defRPr>
                </a:lvl1pPr>
              </a:lstStyle>
              <a:p>
                <a:pPr/>
                <a:r>
                  <a:t>Eur.Phys.J. A52 (2016), 268</a:t>
                </a:r>
              </a:p>
            </p:txBody>
          </p:sp>
        </p:grpSp>
        <p:pic>
          <p:nvPicPr>
            <p:cNvPr id="552" name="2.25-Mx2_Q25_x1e-3-combo.pdf" descr="2.25-Mx2_Q25_x1e-3-combo.pdf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69076" t="9087" r="1326" b="73525"/>
            <a:stretch>
              <a:fillRect/>
            </a:stretch>
          </p:blipFill>
          <p:spPr>
            <a:xfrm>
              <a:off x="708098" y="1809790"/>
              <a:ext cx="1374576" cy="1026110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</p:grpSp>
      <p:sp>
        <p:nvSpPr>
          <p:cNvPr id="554" name="Simple Day 1 Measurement: Ratio of cross-sections"/>
          <p:cNvSpPr txBox="1"/>
          <p:nvPr/>
        </p:nvSpPr>
        <p:spPr>
          <a:xfrm>
            <a:off x="582377" y="4534830"/>
            <a:ext cx="3668033" cy="752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200">
                <a:solidFill>
                  <a:srgbClr val="941100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Simple Day 1 Measurement: Ratio of cross-sections  </a:t>
            </a:r>
          </a:p>
        </p:txBody>
      </p:sp>
      <p:sp>
        <p:nvSpPr>
          <p:cNvPr id="555" name="Equation"/>
          <p:cNvSpPr txBox="1"/>
          <p:nvPr/>
        </p:nvSpPr>
        <p:spPr>
          <a:xfrm>
            <a:off x="1789050" y="5403107"/>
            <a:ext cx="2060855" cy="9184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defRPr sz="1800"/>
            </a:pPr>
            <a14:m>
              <m:oMathPara>
                <m:oMathParaPr>
                  <m:jc m:val="centerGroup"/>
                </m:oMathParaPr>
                <m:oMath>
                  <m:f>
                    <m:fPr>
                      <m:ctrlPr>
                        <a:rPr xmlns:a="http://schemas.openxmlformats.org/drawingml/2006/main"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sSub>
                        <m:e>
                          <m:r>
                            <a:rPr xmlns:a="http://schemas.openxmlformats.org/drawingml/2006/main"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xmlns:a="http://schemas.openxmlformats.org/drawingml/2006/main"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xmlns:a="http://schemas.openxmlformats.org/drawingml/2006/main"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  <m:r>
                            <a:rPr xmlns:a="http://schemas.openxmlformats.org/drawingml/2006/main"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f</m:t>
                          </m:r>
                          <m:r>
                            <a:rPr xmlns:a="http://schemas.openxmlformats.org/drawingml/2006/main"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f</m:t>
                          </m:r>
                        </m:sub>
                      </m:sSub>
                      <m:r>
                        <a:rPr xmlns:a="http://schemas.openxmlformats.org/drawingml/2006/main"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sSub>
                        <m:e>
                          <m:r>
                            <a:rPr xmlns:a="http://schemas.openxmlformats.org/drawingml/2006/main"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xmlns:a="http://schemas.openxmlformats.org/drawingml/2006/main"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  <m:r>
                            <a:rPr xmlns:a="http://schemas.openxmlformats.org/drawingml/2006/main"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o</m:t>
                          </m:r>
                          <m:r>
                            <a:rPr xmlns:a="http://schemas.openxmlformats.org/drawingml/2006/main"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  <m:r>
                            <a:rPr xmlns:a="http://schemas.openxmlformats.org/drawingml/2006/main"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  <m:r>
                            <a:rPr xmlns:a="http://schemas.openxmlformats.org/drawingml/2006/main"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l</m:t>
                          </m:r>
                        </m:sub>
                      </m:sSub>
                      <m:r>
                        <a:rPr xmlns:a="http://schemas.openxmlformats.org/drawingml/2006/main"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xmlns:a="http://schemas.openxmlformats.org/drawingml/2006/main"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  <m:r>
                        <a:rPr xmlns:a="http://schemas.openxmlformats.org/drawingml/2006/main"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xmlns:a="http://schemas.openxmlformats.org/drawingml/2006/main"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num>
                    <m:den>
                      <m:sSub>
                        <m:e>
                          <m:r>
                            <a:rPr xmlns:a="http://schemas.openxmlformats.org/drawingml/2006/main"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xmlns:a="http://schemas.openxmlformats.org/drawingml/2006/main"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xmlns:a="http://schemas.openxmlformats.org/drawingml/2006/main"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  <m:r>
                            <a:rPr xmlns:a="http://schemas.openxmlformats.org/drawingml/2006/main"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f</m:t>
                          </m:r>
                          <m:r>
                            <a:rPr xmlns:a="http://schemas.openxmlformats.org/drawingml/2006/main"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f</m:t>
                          </m:r>
                        </m:sub>
                      </m:sSub>
                      <m:r>
                        <a:rPr xmlns:a="http://schemas.openxmlformats.org/drawingml/2006/main"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sSub>
                        <m:e>
                          <m:r>
                            <a:rPr xmlns:a="http://schemas.openxmlformats.org/drawingml/2006/main"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xmlns:a="http://schemas.openxmlformats.org/drawingml/2006/main"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  <m:r>
                            <a:rPr xmlns:a="http://schemas.openxmlformats.org/drawingml/2006/main"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o</m:t>
                          </m:r>
                          <m:r>
                            <a:rPr xmlns:a="http://schemas.openxmlformats.org/drawingml/2006/main"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  <m:r>
                            <a:rPr xmlns:a="http://schemas.openxmlformats.org/drawingml/2006/main"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  <m:r>
                            <a:rPr xmlns:a="http://schemas.openxmlformats.org/drawingml/2006/main"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l</m:t>
                          </m:r>
                        </m:sub>
                      </m:sSub>
                      <m:r>
                        <a:rPr xmlns:a="http://schemas.openxmlformats.org/drawingml/2006/main"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xmlns:a="http://schemas.openxmlformats.org/drawingml/2006/main"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  <m:r>
                        <a:rPr xmlns:a="http://schemas.openxmlformats.org/drawingml/2006/main"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  <m:r>
                        <a:rPr xmlns:a="http://schemas.openxmlformats.org/drawingml/2006/main"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den>
                  </m:f>
                </m:oMath>
              </m:oMathPara>
            </a14:m>
            <a:endParaRPr sz="2700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Line"/>
          <p:cNvSpPr/>
          <p:nvPr/>
        </p:nvSpPr>
        <p:spPr>
          <a:xfrm>
            <a:off x="152400" y="685800"/>
            <a:ext cx="8839200" cy="1588"/>
          </a:xfrm>
          <a:prstGeom prst="line">
            <a:avLst/>
          </a:prstGeom>
          <a:ln w="38100">
            <a:solidFill>
              <a:srgbClr val="021EAA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560" name="Sign Flip"/>
          <p:cNvSpPr txBox="1"/>
          <p:nvPr>
            <p:ph type="title"/>
          </p:nvPr>
        </p:nvSpPr>
        <p:spPr>
          <a:xfrm>
            <a:off x="106362" y="-11113"/>
            <a:ext cx="8931276" cy="717551"/>
          </a:xfrm>
          <a:prstGeom prst="rect">
            <a:avLst/>
          </a:prstGeom>
        </p:spPr>
        <p:txBody>
          <a:bodyPr/>
          <a:lstStyle/>
          <a:p>
            <a:pPr/>
            <a:r>
              <a:t>Sign Flip </a:t>
            </a:r>
          </a:p>
        </p:txBody>
      </p:sp>
      <p:sp>
        <p:nvSpPr>
          <p:cNvPr id="56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62" name="image69.pdf" descr="image69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0586" y="1928902"/>
            <a:ext cx="4865273" cy="3404742"/>
          </a:xfrm>
          <a:prstGeom prst="rect">
            <a:avLst/>
          </a:prstGeom>
          <a:ln w="12700">
            <a:miter lim="400000"/>
          </a:ln>
        </p:spPr>
      </p:pic>
      <p:sp>
        <p:nvSpPr>
          <p:cNvPr id="563" name="Observing these dependencies…"/>
          <p:cNvSpPr txBox="1"/>
          <p:nvPr/>
        </p:nvSpPr>
        <p:spPr>
          <a:xfrm>
            <a:off x="359637" y="5253517"/>
            <a:ext cx="4427172" cy="1116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914400">
              <a:defRPr sz="2200">
                <a:solidFill>
                  <a:srgbClr val="021EAA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Observing these dependencies </a:t>
            </a:r>
          </a:p>
          <a:p>
            <a:pPr defTabSz="914400">
              <a:defRPr sz="2200">
                <a:solidFill>
                  <a:srgbClr val="021EAA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on M</a:t>
            </a:r>
            <a:r>
              <a:rPr baseline="-21545"/>
              <a:t>x</a:t>
            </a:r>
            <a:r>
              <a:t> over a wide range in x and Q</a:t>
            </a:r>
            <a:r>
              <a:rPr baseline="30363"/>
              <a:t>2 </a:t>
            </a:r>
            <a:r>
              <a:t>is crucial!</a:t>
            </a:r>
          </a:p>
        </p:txBody>
      </p:sp>
      <p:grpSp>
        <p:nvGrpSpPr>
          <p:cNvPr id="568" name="Group"/>
          <p:cNvGrpSpPr/>
          <p:nvPr/>
        </p:nvGrpSpPr>
        <p:grpSpPr>
          <a:xfrm>
            <a:off x="5263603" y="931194"/>
            <a:ext cx="3773821" cy="5400158"/>
            <a:chOff x="0" y="0"/>
            <a:chExt cx="3773820" cy="5400157"/>
          </a:xfrm>
        </p:grpSpPr>
        <p:sp>
          <p:nvSpPr>
            <p:cNvPr id="564" name="Nucleus is “blacker” than proton. Elastic scattering probability of a qq̅  dipole is maximal in the “black” limit"/>
            <p:cNvSpPr txBox="1"/>
            <p:nvPr/>
          </p:nvSpPr>
          <p:spPr>
            <a:xfrm>
              <a:off x="0" y="0"/>
              <a:ext cx="3773821" cy="12616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000"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/>
              <a:r>
                <a:t>Nucleus is “blacker” than proton. Elastic scattering probability of a qq̅  dipole is maximal in the “black” limit</a:t>
              </a:r>
            </a:p>
          </p:txBody>
        </p:sp>
        <p:sp>
          <p:nvSpPr>
            <p:cNvPr id="565" name="qq̅g  component vanishes in black disk limit"/>
            <p:cNvSpPr txBox="1"/>
            <p:nvPr/>
          </p:nvSpPr>
          <p:spPr>
            <a:xfrm>
              <a:off x="100746" y="2959022"/>
              <a:ext cx="3572330" cy="7024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100"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/>
              <a:r>
                <a:t>qq̅g  component vanishes in black disk limit</a:t>
              </a:r>
            </a:p>
          </p:txBody>
        </p:sp>
        <p:pic>
          <p:nvPicPr>
            <p:cNvPr id="566" name="dipole-1.pdf" descr="dipole-1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12657" y="1317254"/>
              <a:ext cx="2540001" cy="1586205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pic>
          <p:nvPicPr>
            <p:cNvPr id="567" name="dipole-2.pdf" descr="dipole-2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616910" y="3679177"/>
              <a:ext cx="2540001" cy="1720981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</p:grpSp>
      <p:sp>
        <p:nvSpPr>
          <p:cNvPr id="569" name="Sign Change in relative ratio of…"/>
          <p:cNvSpPr txBox="1"/>
          <p:nvPr/>
        </p:nvSpPr>
        <p:spPr>
          <a:xfrm>
            <a:off x="218150" y="781662"/>
            <a:ext cx="4367065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>
                <a:solidFill>
                  <a:srgbClr val="FF0000"/>
                </a:solidFill>
              </a:defRPr>
            </a:pPr>
            <a:r>
              <a:t>Sign Change in relative ratio of</a:t>
            </a:r>
          </a:p>
          <a:p>
            <a:pPr>
              <a:defRPr sz="2400">
                <a:solidFill>
                  <a:srgbClr val="FF0000"/>
                </a:solidFill>
              </a:defRPr>
            </a:pPr>
            <a:r>
              <a:t>diffractive structure functions</a:t>
            </a:r>
          </a:p>
        </p:txBody>
      </p:sp>
      <p:sp>
        <p:nvSpPr>
          <p:cNvPr id="570" name="arXiv:1708.01527"/>
          <p:cNvSpPr txBox="1"/>
          <p:nvPr/>
        </p:nvSpPr>
        <p:spPr>
          <a:xfrm>
            <a:off x="902081" y="2009898"/>
            <a:ext cx="1240633" cy="26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100">
                <a:solidFill>
                  <a:srgbClr val="008F00"/>
                </a:solidFill>
              </a:defRPr>
            </a:lvl1pPr>
          </a:lstStyle>
          <a:p>
            <a:pPr/>
            <a:r>
              <a:t>arXiv:1708.01527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70" grpId="5"/>
      <p:bldP build="whole" bldLvl="1" animBg="1" rev="0" advAuto="0" spid="563" grpId="4"/>
      <p:bldP build="whole" bldLvl="1" animBg="1" rev="0" advAuto="0" spid="569" grpId="2"/>
      <p:bldP build="whole" bldLvl="1" animBg="1" rev="0" advAuto="0" spid="562" grpId="1"/>
      <p:bldP build="whole" bldLvl="1" animBg="1" rev="0" advAuto="0" spid="568" grpId="3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Line"/>
          <p:cNvSpPr/>
          <p:nvPr/>
        </p:nvSpPr>
        <p:spPr>
          <a:xfrm>
            <a:off x="152400" y="685800"/>
            <a:ext cx="8839200" cy="1588"/>
          </a:xfrm>
          <a:prstGeom prst="line">
            <a:avLst/>
          </a:prstGeom>
          <a:ln w="38100">
            <a:solidFill>
              <a:srgbClr val="021EAA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575" name="Closing Comme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Closing Comments</a:t>
            </a:r>
          </a:p>
        </p:txBody>
      </p:sp>
      <p:sp>
        <p:nvSpPr>
          <p:cNvPr id="5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77" name="EIC will provide answers to profound questions in QCD…"/>
          <p:cNvSpPr txBox="1"/>
          <p:nvPr>
            <p:ph type="body" idx="1"/>
          </p:nvPr>
        </p:nvSpPr>
        <p:spPr>
          <a:xfrm>
            <a:off x="158750" y="733766"/>
            <a:ext cx="8826500" cy="5795014"/>
          </a:xfrm>
          <a:prstGeom prst="rect">
            <a:avLst/>
          </a:prstGeom>
        </p:spPr>
        <p:txBody>
          <a:bodyPr/>
          <a:lstStyle/>
          <a:p>
            <a:pPr marL="41275" indent="0">
              <a:spcBef>
                <a:spcPts val="1600"/>
              </a:spcBef>
              <a:buClrTx/>
              <a:buSzTx/>
              <a:buNone/>
              <a:defRPr sz="2400">
                <a:solidFill>
                  <a:srgbClr val="021EAA"/>
                </a:solidFill>
                <a:uFill>
                  <a:solidFill>
                    <a:srgbClr val="021EAA"/>
                  </a:solidFill>
                </a:uFill>
              </a:defRPr>
            </a:pPr>
            <a:r>
              <a:t>EIC will provide answers to profound questions in QCD</a:t>
            </a:r>
          </a:p>
          <a:p>
            <a:pPr lvl="1" marL="468923" indent="-214923">
              <a:spcBef>
                <a:spcPts val="1600"/>
              </a:spcBef>
              <a:buClr>
                <a:srgbClr val="FF2600"/>
              </a:buClr>
              <a:buSzPct val="150000"/>
              <a:buFontTx/>
              <a:buChar char="•"/>
              <a:defRPr sz="2200"/>
            </a:pPr>
            <a:r>
              <a:rPr b="1"/>
              <a:t>ep:</a:t>
            </a:r>
            <a:r>
              <a:t> Precision studies of structure functions, TMDs, and GPDs will lead to the </a:t>
            </a:r>
            <a:r>
              <a:rPr>
                <a:solidFill>
                  <a:srgbClr val="941100"/>
                </a:solidFill>
              </a:rPr>
              <a:t>most comprehensive picture of the nucleon ever: its </a:t>
            </a:r>
            <a:r>
              <a:rPr>
                <a:solidFill>
                  <a:srgbClr val="941100"/>
                </a:solidFill>
                <a:uFill>
                  <a:solidFill>
                    <a:srgbClr val="FF2600"/>
                  </a:solidFill>
                </a:uFill>
              </a:rPr>
              <a:t>flavor, spin, and spatial structure</a:t>
            </a:r>
            <a:r>
              <a:rPr>
                <a:solidFill>
                  <a:srgbClr val="941100"/>
                </a:solidFill>
              </a:rPr>
              <a:t> </a:t>
            </a:r>
            <a:endParaRPr>
              <a:solidFill>
                <a:srgbClr val="941100"/>
              </a:solidFill>
            </a:endParaRPr>
          </a:p>
          <a:p>
            <a:pPr lvl="1" marL="468923" indent="-214923">
              <a:spcBef>
                <a:spcPts val="1600"/>
              </a:spcBef>
              <a:buClr>
                <a:srgbClr val="FF2600"/>
              </a:buClr>
              <a:buSzPct val="150000"/>
              <a:buFontTx/>
              <a:buChar char="•"/>
              <a:defRPr sz="2200"/>
            </a:pPr>
            <a:r>
              <a:rPr b="1"/>
              <a:t>eA:</a:t>
            </a:r>
            <a:r>
              <a:t> Unprecedented study of  matter in a new regime of QCD. New capabilities open a new frontier to </a:t>
            </a:r>
            <a:r>
              <a:rPr>
                <a:solidFill>
                  <a:srgbClr val="941100"/>
                </a:solidFill>
              </a:rPr>
              <a:t>study the saturation region</a:t>
            </a:r>
            <a:r>
              <a:t>, measure the gluonic structure of nuclei, and investigate </a:t>
            </a:r>
            <a:r>
              <a:rPr>
                <a:solidFill>
                  <a:srgbClr val="941100"/>
                </a:solidFill>
              </a:rPr>
              <a:t>color propagation</a:t>
            </a:r>
            <a:r>
              <a:t>, and fragmentation using the nucleus as analyzer.</a:t>
            </a:r>
          </a:p>
        </p:txBody>
      </p:sp>
      <p:sp>
        <p:nvSpPr>
          <p:cNvPr id="578" name="There is precedent for surprises in nature, provided you look"/>
          <p:cNvSpPr txBox="1"/>
          <p:nvPr/>
        </p:nvSpPr>
        <p:spPr>
          <a:xfrm>
            <a:off x="102691" y="6329952"/>
            <a:ext cx="8570938" cy="4349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300">
                <a:solidFill>
                  <a:srgbClr val="0069A4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There is precedent for surprises in nature, provided you look</a:t>
            </a:r>
          </a:p>
        </p:txBody>
      </p:sp>
      <p:pic>
        <p:nvPicPr>
          <p:cNvPr id="579" name="QxAs.pdf" descr="QxAs.pdf"/>
          <p:cNvPicPr>
            <a:picLocks noChangeAspect="1"/>
          </p:cNvPicPr>
          <p:nvPr/>
        </p:nvPicPr>
        <p:blipFill>
          <a:blip r:embed="rId2">
            <a:extLst/>
          </a:blip>
          <a:srcRect l="0" t="60" r="0" b="60"/>
          <a:stretch>
            <a:fillRect/>
          </a:stretch>
        </p:blipFill>
        <p:spPr>
          <a:xfrm>
            <a:off x="358839" y="4357485"/>
            <a:ext cx="2111401" cy="1904769"/>
          </a:xfrm>
          <a:prstGeom prst="rect">
            <a:avLst/>
          </a:prstGeom>
          <a:ln w="12700"/>
        </p:spPr>
      </p:pic>
      <p:grpSp>
        <p:nvGrpSpPr>
          <p:cNvPr id="584" name="Group"/>
          <p:cNvGrpSpPr/>
          <p:nvPr/>
        </p:nvGrpSpPr>
        <p:grpSpPr>
          <a:xfrm>
            <a:off x="3131195" y="4366270"/>
            <a:ext cx="3011312" cy="1887034"/>
            <a:chOff x="0" y="0"/>
            <a:chExt cx="3011310" cy="1887033"/>
          </a:xfrm>
        </p:grpSpPr>
        <p:pic>
          <p:nvPicPr>
            <p:cNvPr id="580" name="image40.png" descr="image40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38077"/>
              <a:ext cx="3011311" cy="18489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81" name="Shape"/>
            <p:cNvSpPr/>
            <p:nvPr/>
          </p:nvSpPr>
          <p:spPr>
            <a:xfrm>
              <a:off x="357940" y="-1"/>
              <a:ext cx="117529" cy="1770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7169"/>
                  </a:moveTo>
                  <a:lnTo>
                    <a:pt x="10800" y="0"/>
                  </a:lnTo>
                  <a:lnTo>
                    <a:pt x="21600" y="7169"/>
                  </a:lnTo>
                  <a:lnTo>
                    <a:pt x="16200" y="7169"/>
                  </a:lnTo>
                  <a:lnTo>
                    <a:pt x="16200" y="21600"/>
                  </a:lnTo>
                  <a:lnTo>
                    <a:pt x="5400" y="21600"/>
                  </a:lnTo>
                  <a:lnTo>
                    <a:pt x="5400" y="7169"/>
                  </a:lnTo>
                  <a:close/>
                </a:path>
              </a:pathLst>
            </a:custGeom>
            <a:blipFill rotWithShape="1">
              <a:blip r:embed="rId4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582" name="Shape"/>
            <p:cNvSpPr/>
            <p:nvPr/>
          </p:nvSpPr>
          <p:spPr>
            <a:xfrm>
              <a:off x="1098368" y="174724"/>
              <a:ext cx="117529" cy="1770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7169"/>
                  </a:moveTo>
                  <a:lnTo>
                    <a:pt x="10800" y="0"/>
                  </a:lnTo>
                  <a:lnTo>
                    <a:pt x="21600" y="7169"/>
                  </a:lnTo>
                  <a:lnTo>
                    <a:pt x="16200" y="7169"/>
                  </a:lnTo>
                  <a:lnTo>
                    <a:pt x="16200" y="21600"/>
                  </a:lnTo>
                  <a:lnTo>
                    <a:pt x="5400" y="21600"/>
                  </a:lnTo>
                  <a:lnTo>
                    <a:pt x="5400" y="7169"/>
                  </a:lnTo>
                  <a:close/>
                </a:path>
              </a:pathLst>
            </a:custGeom>
            <a:blipFill rotWithShape="1">
              <a:blip r:embed="rId5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583" name="Shape"/>
            <p:cNvSpPr/>
            <p:nvPr/>
          </p:nvSpPr>
          <p:spPr>
            <a:xfrm>
              <a:off x="1946661" y="404818"/>
              <a:ext cx="117530" cy="1770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7169"/>
                  </a:moveTo>
                  <a:lnTo>
                    <a:pt x="10800" y="0"/>
                  </a:lnTo>
                  <a:lnTo>
                    <a:pt x="21600" y="7169"/>
                  </a:lnTo>
                  <a:lnTo>
                    <a:pt x="16200" y="7169"/>
                  </a:lnTo>
                  <a:lnTo>
                    <a:pt x="16200" y="21600"/>
                  </a:lnTo>
                  <a:lnTo>
                    <a:pt x="5400" y="21600"/>
                  </a:lnTo>
                  <a:lnTo>
                    <a:pt x="5400" y="7169"/>
                  </a:lnTo>
                  <a:close/>
                </a:path>
              </a:pathLst>
            </a:custGeom>
            <a:blipFill rotWithShape="1">
              <a:blip r:embed="rId6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pic>
        <p:nvPicPr>
          <p:cNvPr id="585" name="JetInMediumSketch.pdf" descr="JetInMediumSketch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555713" y="4337045"/>
            <a:ext cx="2530370" cy="1578848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Line"/>
          <p:cNvSpPr/>
          <p:nvPr/>
        </p:nvSpPr>
        <p:spPr>
          <a:xfrm>
            <a:off x="152400" y="685800"/>
            <a:ext cx="8839200" cy="1588"/>
          </a:xfrm>
          <a:prstGeom prst="line">
            <a:avLst/>
          </a:prstGeom>
          <a:ln w="38100">
            <a:solidFill>
              <a:srgbClr val="021EAA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588" name="Selected Read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Selected Reading</a:t>
            </a:r>
          </a:p>
        </p:txBody>
      </p:sp>
      <p:sp>
        <p:nvSpPr>
          <p:cNvPr id="58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90" name="Group" descr="Group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9866" y="890814"/>
            <a:ext cx="2354015" cy="3046372"/>
          </a:xfrm>
          <a:prstGeom prst="rect">
            <a:avLst/>
          </a:prstGeom>
          <a:ln w="12700"/>
        </p:spPr>
      </p:pic>
      <p:sp>
        <p:nvSpPr>
          <p:cNvPr id="591" name="Scientific American (May 2015)…"/>
          <p:cNvSpPr txBox="1"/>
          <p:nvPr/>
        </p:nvSpPr>
        <p:spPr>
          <a:xfrm>
            <a:off x="1839160" y="5449052"/>
            <a:ext cx="4123517" cy="1245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>
              <a:defRPr sz="2200"/>
            </a:pPr>
            <a:r>
              <a:t>Scientific American (May 2015)</a:t>
            </a:r>
          </a:p>
          <a:p>
            <a:pPr>
              <a:defRPr i="1" sz="2200"/>
            </a:pPr>
            <a:r>
              <a:t>The Glue That Binds Us</a:t>
            </a:r>
          </a:p>
          <a:p>
            <a:pPr>
              <a:defRPr sz="2200"/>
            </a:pPr>
            <a:r>
              <a:t>by R. Ent, R. Venugopalan, TU</a:t>
            </a:r>
          </a:p>
        </p:txBody>
      </p:sp>
      <p:pic>
        <p:nvPicPr>
          <p:cNvPr id="59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91176" y="3644106"/>
            <a:ext cx="2519053" cy="295472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593" name="EIC White Paper:…"/>
          <p:cNvSpPr txBox="1"/>
          <p:nvPr/>
        </p:nvSpPr>
        <p:spPr>
          <a:xfrm>
            <a:off x="3049002" y="841272"/>
            <a:ext cx="5704237" cy="16818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>
              <a:defRPr b="1" sz="2200"/>
            </a:pPr>
            <a:r>
              <a:t>EIC White Paper:</a:t>
            </a:r>
          </a:p>
          <a:p>
            <a:pPr>
              <a:defRPr sz="2200"/>
            </a:pPr>
            <a:r>
              <a:t>Electron Ion Collider: The Next QCD Frontier</a:t>
            </a:r>
          </a:p>
          <a:p>
            <a:pPr>
              <a:defRPr sz="2200"/>
            </a:pPr>
            <a:r>
              <a:t>Eur.Phys.J. A52 (2016) no.9, 268 </a:t>
            </a:r>
          </a:p>
          <a:p>
            <a:pPr>
              <a:defRPr sz="2200"/>
            </a:pPr>
            <a:r>
              <a:t>arXiv:1212.1701</a:t>
            </a:r>
          </a:p>
        </p:txBody>
      </p:sp>
      <p:pic>
        <p:nvPicPr>
          <p:cNvPr id="59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21929" y="3646839"/>
            <a:ext cx="1230654" cy="1681890"/>
          </a:xfrm>
          <a:prstGeom prst="rect">
            <a:avLst/>
          </a:prstGeom>
          <a:ln w="12700"/>
        </p:spPr>
      </p:pic>
      <p:pic>
        <p:nvPicPr>
          <p:cNvPr id="595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766287" y="3646209"/>
            <a:ext cx="1304834" cy="1672153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9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5865" y="1319948"/>
            <a:ext cx="8167132" cy="5444755"/>
          </a:xfrm>
          <a:prstGeom prst="rect">
            <a:avLst/>
          </a:prstGeom>
          <a:ln w="12700"/>
        </p:spPr>
      </p:pic>
      <p:sp>
        <p:nvSpPr>
          <p:cNvPr id="599" name="Backup Slides"/>
          <p:cNvSpPr txBox="1"/>
          <p:nvPr/>
        </p:nvSpPr>
        <p:spPr>
          <a:xfrm>
            <a:off x="1158516" y="1123"/>
            <a:ext cx="6552605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/>
            </a:lvl1pPr>
          </a:lstStyle>
          <a:p>
            <a:pPr/>
            <a:r>
              <a:t>Backup Slides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Line"/>
          <p:cNvSpPr/>
          <p:nvPr/>
        </p:nvSpPr>
        <p:spPr>
          <a:xfrm>
            <a:off x="152400" y="685800"/>
            <a:ext cx="8839200" cy="1588"/>
          </a:xfrm>
          <a:prstGeom prst="line">
            <a:avLst/>
          </a:prstGeom>
          <a:ln w="38100">
            <a:solidFill>
              <a:srgbClr val="021EAA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602" name="Exploring Short Range Nuclear Forces"/>
          <p:cNvSpPr txBox="1"/>
          <p:nvPr>
            <p:ph type="title"/>
          </p:nvPr>
        </p:nvSpPr>
        <p:spPr>
          <a:xfrm>
            <a:off x="106362" y="-1721"/>
            <a:ext cx="8931276" cy="717551"/>
          </a:xfrm>
          <a:prstGeom prst="rect">
            <a:avLst/>
          </a:prstGeom>
        </p:spPr>
        <p:txBody>
          <a:bodyPr/>
          <a:lstStyle/>
          <a:p>
            <a:pPr/>
            <a:r>
              <a:t>Exploring Short Range Nuclear Forces</a:t>
            </a:r>
          </a:p>
        </p:txBody>
      </p:sp>
      <p:sp>
        <p:nvSpPr>
          <p:cNvPr id="603" name="Can the short range contributions to NN scattering be described directly in terms of the quark and gluon DoF in QCD?…"/>
          <p:cNvSpPr txBox="1"/>
          <p:nvPr>
            <p:ph type="body" idx="1"/>
          </p:nvPr>
        </p:nvSpPr>
        <p:spPr>
          <a:xfrm>
            <a:off x="152400" y="3565375"/>
            <a:ext cx="8839200" cy="3204320"/>
          </a:xfrm>
          <a:prstGeom prst="rect">
            <a:avLst/>
          </a:prstGeom>
        </p:spPr>
        <p:txBody>
          <a:bodyPr/>
          <a:lstStyle/>
          <a:p>
            <a:pPr lvl="1" marL="254000">
              <a:defRPr sz="2300">
                <a:solidFill>
                  <a:srgbClr val="021EAA"/>
                </a:solidFill>
              </a:defRPr>
            </a:pPr>
            <a:r>
              <a:t>Can the short range contributions to NN scattering be described directly in terms of the quark and gluon DoF in QCD?</a:t>
            </a:r>
          </a:p>
          <a:p>
            <a:pPr lvl="1" marL="254000">
              <a:defRPr sz="2300"/>
            </a:pPr>
            <a:r>
              <a:t>Vector meson production in e+D collisions</a:t>
            </a:r>
          </a:p>
          <a:p>
            <a:pPr lvl="2" marL="711200" indent="-190500">
              <a:buClr>
                <a:srgbClr val="021EAA"/>
              </a:buClr>
              <a:buFontTx/>
              <a:defRPr sz="2200"/>
            </a:pPr>
            <a:r>
              <a:t>Cross-section can be expressed in terms of a gluon Transition Generalized Parton Distribution (T-GPD)</a:t>
            </a:r>
          </a:p>
          <a:p>
            <a:pPr lvl="2" marL="711200" indent="-190500">
              <a:buClr>
                <a:srgbClr val="021EAA"/>
              </a:buClr>
              <a:buFontTx/>
              <a:defRPr sz="2200"/>
            </a:pPr>
            <a:r>
              <a:t>The hard scale in the final state makes the T-GPD sensitive to the short distance nucleon-nucleon interaction.</a:t>
            </a:r>
          </a:p>
          <a:p>
            <a:pPr lvl="1" marL="254000">
              <a:defRPr sz="2300"/>
            </a:pPr>
            <a:r>
              <a:t>New opportunities - needs more studies (in progress)</a:t>
            </a:r>
          </a:p>
        </p:txBody>
      </p:sp>
      <p:sp>
        <p:nvSpPr>
          <p:cNvPr id="604" name="Slide Number"/>
          <p:cNvSpPr txBox="1"/>
          <p:nvPr>
            <p:ph type="sldNum" sz="quarter" idx="2"/>
          </p:nvPr>
        </p:nvSpPr>
        <p:spPr>
          <a:xfrm>
            <a:off x="8700628" y="6560737"/>
            <a:ext cx="312069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0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0224" y="815595"/>
            <a:ext cx="2813059" cy="2639587"/>
          </a:xfrm>
          <a:prstGeom prst="rect">
            <a:avLst/>
          </a:prstGeom>
          <a:ln w="12700"/>
        </p:spPr>
      </p:pic>
      <p:grpSp>
        <p:nvGrpSpPr>
          <p:cNvPr id="608" name="Group"/>
          <p:cNvGrpSpPr/>
          <p:nvPr/>
        </p:nvGrpSpPr>
        <p:grpSpPr>
          <a:xfrm>
            <a:off x="3700462" y="816601"/>
            <a:ext cx="4493140" cy="2268373"/>
            <a:chOff x="0" y="0"/>
            <a:chExt cx="4493139" cy="2268372"/>
          </a:xfrm>
        </p:grpSpPr>
        <p:pic>
          <p:nvPicPr>
            <p:cNvPr id="606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0826" t="13389" r="45286" b="44359"/>
            <a:stretch>
              <a:fillRect/>
            </a:stretch>
          </p:blipFill>
          <p:spPr>
            <a:xfrm>
              <a:off x="0" y="0"/>
              <a:ext cx="4493140" cy="2268373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sp>
          <p:nvSpPr>
            <p:cNvPr id="607" name="Rectangle"/>
            <p:cNvSpPr/>
            <p:nvPr/>
          </p:nvSpPr>
          <p:spPr>
            <a:xfrm>
              <a:off x="448114" y="1483356"/>
              <a:ext cx="545047" cy="35610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609" name="Miller, Sievert, Venugopalan, Phys.Rev. C93 (2016)"/>
          <p:cNvSpPr txBox="1"/>
          <p:nvPr/>
        </p:nvSpPr>
        <p:spPr>
          <a:xfrm>
            <a:off x="4228120" y="3076928"/>
            <a:ext cx="4340437" cy="298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4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Miller, Sievert, Venugopalan, Phys.Rev. C93 (2016)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Line"/>
          <p:cNvSpPr/>
          <p:nvPr/>
        </p:nvSpPr>
        <p:spPr>
          <a:xfrm>
            <a:off x="152400" y="685800"/>
            <a:ext cx="8839200" cy="1588"/>
          </a:xfrm>
          <a:prstGeom prst="line">
            <a:avLst/>
          </a:prstGeom>
          <a:ln w="38100">
            <a:solidFill>
              <a:srgbClr val="021EAA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614" name="Q2 and A Scaling of Diffractive VM Production"/>
          <p:cNvSpPr txBox="1"/>
          <p:nvPr>
            <p:ph type="title"/>
          </p:nvPr>
        </p:nvSpPr>
        <p:spPr>
          <a:xfrm>
            <a:off x="106362" y="20760"/>
            <a:ext cx="8931276" cy="717551"/>
          </a:xfrm>
          <a:prstGeom prst="rect">
            <a:avLst/>
          </a:prstGeom>
        </p:spPr>
        <p:txBody>
          <a:bodyPr/>
          <a:lstStyle/>
          <a:p>
            <a:pPr>
              <a:defRPr sz="3400"/>
            </a:pPr>
            <a:r>
              <a:t>Q</a:t>
            </a:r>
            <a:r>
              <a:rPr baseline="31999"/>
              <a:t>2</a:t>
            </a:r>
            <a:r>
              <a:t> and A Scaling of Diffractive VM Production </a:t>
            </a:r>
          </a:p>
        </p:txBody>
      </p:sp>
      <p:sp>
        <p:nvSpPr>
          <p:cNvPr id="615" name="Saturation models predict very special and strong dependencies in A  and Q2 that are different above and below Q2S"/>
          <p:cNvSpPr txBox="1"/>
          <p:nvPr>
            <p:ph type="body" sz="half" idx="1"/>
          </p:nvPr>
        </p:nvSpPr>
        <p:spPr>
          <a:xfrm>
            <a:off x="102455" y="753577"/>
            <a:ext cx="8839208" cy="1443710"/>
          </a:xfrm>
          <a:prstGeom prst="rect">
            <a:avLst/>
          </a:prstGeom>
        </p:spPr>
        <p:txBody>
          <a:bodyPr/>
          <a:lstStyle/>
          <a:p>
            <a:pPr lvl="1"/>
            <a:r>
              <a:t>Saturation models predict very special and strong dependencies in A  and Q</a:t>
            </a:r>
            <a:r>
              <a:rPr baseline="31999"/>
              <a:t>2</a:t>
            </a:r>
            <a:r>
              <a:t> that are different above and below Q</a:t>
            </a:r>
            <a:r>
              <a:rPr baseline="31999"/>
              <a:t>2</a:t>
            </a:r>
            <a:r>
              <a:rPr baseline="-5999"/>
              <a:t>S</a:t>
            </a:r>
          </a:p>
        </p:txBody>
      </p:sp>
      <p:sp>
        <p:nvSpPr>
          <p:cNvPr id="61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17" name="Q2 &gt; Q2S…"/>
          <p:cNvSpPr txBox="1"/>
          <p:nvPr/>
        </p:nvSpPr>
        <p:spPr>
          <a:xfrm>
            <a:off x="4996821" y="2114595"/>
            <a:ext cx="4069506" cy="3654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lvl="1" marL="508000" marR="41275" indent="-254000" defTabSz="914400">
              <a:spcBef>
                <a:spcPts val="400"/>
              </a:spcBef>
              <a:buClr>
                <a:srgbClr val="FF2600"/>
              </a:buClr>
              <a:buSzPct val="150000"/>
              <a:buChar char="•"/>
              <a:defRPr sz="26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Q</a:t>
            </a:r>
            <a:r>
              <a:rPr baseline="31999"/>
              <a:t>2</a:t>
            </a:r>
            <a:r>
              <a:t> &gt; Q</a:t>
            </a:r>
            <a:r>
              <a:rPr baseline="31999"/>
              <a:t>2</a:t>
            </a:r>
            <a:r>
              <a:rPr baseline="-5999"/>
              <a:t>S</a:t>
            </a:r>
            <a:r>
              <a:t>  </a:t>
            </a:r>
          </a:p>
          <a:p>
            <a:pPr lvl="2" marL="1184275" marR="41275" indent="-228600" defTabSz="914400">
              <a:spcBef>
                <a:spcPts val="400"/>
              </a:spcBef>
              <a:buClr>
                <a:srgbClr val="434ED6"/>
              </a:buClr>
              <a:buSzPct val="115000"/>
              <a:buFont typeface="Lucida Grande"/>
              <a:buChar char="‣"/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σ ~ 1/Q</a:t>
            </a:r>
            <a:r>
              <a:rPr baseline="31999"/>
              <a:t>6</a:t>
            </a:r>
          </a:p>
          <a:p>
            <a:pPr lvl="2" marL="1184275" marR="41275" indent="-228600" defTabSz="914400">
              <a:spcBef>
                <a:spcPts val="400"/>
              </a:spcBef>
              <a:buClr>
                <a:srgbClr val="434ED6"/>
              </a:buClr>
              <a:buSzPct val="115000"/>
              <a:buFont typeface="Lucida Grande"/>
              <a:buChar char="‣"/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σ(t=0) ~ A</a:t>
            </a:r>
            <a:r>
              <a:rPr baseline="31999"/>
              <a:t>2</a:t>
            </a:r>
          </a:p>
          <a:p>
            <a:pPr lvl="2" marL="1184275" marR="41275" indent="-228600" defTabSz="914400">
              <a:spcBef>
                <a:spcPts val="400"/>
              </a:spcBef>
              <a:buClr>
                <a:srgbClr val="434ED6"/>
              </a:buClr>
              <a:buSzPct val="115000"/>
              <a:buFont typeface="Lucida Grande"/>
              <a:buChar char="‣"/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σ ~ A</a:t>
            </a:r>
            <a:r>
              <a:rPr baseline="31999"/>
              <a:t>4/3</a:t>
            </a:r>
            <a:endParaRPr baseline="31999"/>
          </a:p>
          <a:p>
            <a:pPr lvl="1" marL="508000" marR="41275" indent="-254000" defTabSz="914400">
              <a:spcBef>
                <a:spcPts val="400"/>
              </a:spcBef>
              <a:buClr>
                <a:srgbClr val="FF2600"/>
              </a:buClr>
              <a:buSzPct val="150000"/>
              <a:buChar char="•"/>
              <a:defRPr sz="26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Q</a:t>
            </a:r>
            <a:r>
              <a:rPr baseline="31999"/>
              <a:t>2</a:t>
            </a:r>
            <a:r>
              <a:t> &lt; Q</a:t>
            </a:r>
            <a:r>
              <a:rPr baseline="31999"/>
              <a:t>2</a:t>
            </a:r>
            <a:r>
              <a:rPr baseline="-5999"/>
              <a:t>S</a:t>
            </a:r>
            <a:r>
              <a:t>  </a:t>
            </a:r>
          </a:p>
          <a:p>
            <a:pPr lvl="2" marL="1184275" marR="41275" indent="-228600" defTabSz="914400">
              <a:spcBef>
                <a:spcPts val="400"/>
              </a:spcBef>
              <a:buClr>
                <a:srgbClr val="434ED6"/>
              </a:buClr>
              <a:buSzPct val="115000"/>
              <a:buFont typeface="Lucida Grande"/>
              <a:buChar char="‣"/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σ ~ Q</a:t>
            </a:r>
            <a:r>
              <a:rPr baseline="31999"/>
              <a:t>2</a:t>
            </a:r>
          </a:p>
          <a:p>
            <a:pPr lvl="2" marL="1184275" marR="41275" indent="-228600" defTabSz="914400">
              <a:spcBef>
                <a:spcPts val="400"/>
              </a:spcBef>
              <a:buClr>
                <a:srgbClr val="434ED6"/>
              </a:buClr>
              <a:buSzPct val="115000"/>
              <a:buFont typeface="Lucida Grande"/>
              <a:buChar char="‣"/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σ(t=0) ~ A</a:t>
            </a:r>
            <a:r>
              <a:rPr baseline="31999"/>
              <a:t>4/3 </a:t>
            </a:r>
            <a:r>
              <a:rPr baseline="31999">
                <a:latin typeface="Symbol"/>
                <a:ea typeface="Symbol"/>
                <a:cs typeface="Symbol"/>
                <a:sym typeface="Symbol"/>
              </a:rPr>
              <a:t>«︎</a:t>
            </a:r>
            <a:r>
              <a:rPr baseline="31999"/>
              <a:t> </a:t>
            </a:r>
            <a:r>
              <a:t>A</a:t>
            </a:r>
            <a:r>
              <a:rPr baseline="31999"/>
              <a:t>5/3</a:t>
            </a:r>
          </a:p>
          <a:p>
            <a:pPr lvl="2" marL="1184275" marR="41275" indent="-228600" defTabSz="914400">
              <a:spcBef>
                <a:spcPts val="400"/>
              </a:spcBef>
              <a:buClr>
                <a:srgbClr val="434ED6"/>
              </a:buClr>
              <a:buSzPct val="115000"/>
              <a:buFont typeface="Lucida Grande"/>
              <a:buChar char="‣"/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σ ~ A</a:t>
            </a:r>
            <a:r>
              <a:rPr baseline="31999"/>
              <a:t>2/3 </a:t>
            </a:r>
            <a:r>
              <a:rPr baseline="31999">
                <a:latin typeface="Symbol"/>
                <a:ea typeface="Symbol"/>
                <a:cs typeface="Symbol"/>
                <a:sym typeface="Symbol"/>
              </a:rPr>
              <a:t>«︎</a:t>
            </a:r>
            <a:r>
              <a:rPr baseline="31999"/>
              <a:t> </a:t>
            </a:r>
            <a:r>
              <a:t>A</a:t>
            </a:r>
          </a:p>
        </p:txBody>
      </p:sp>
      <p:sp>
        <p:nvSpPr>
          <p:cNvPr id="618" name="Non-Saturation scenarios do not show this behavior making A, Q2 dependencies a key measurement"/>
          <p:cNvSpPr txBox="1"/>
          <p:nvPr/>
        </p:nvSpPr>
        <p:spPr>
          <a:xfrm>
            <a:off x="152396" y="5865419"/>
            <a:ext cx="8839208" cy="9575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lvl="1" marL="508000" marR="41275" indent="-254000" defTabSz="914400">
              <a:spcBef>
                <a:spcPts val="400"/>
              </a:spcBef>
              <a:buClr>
                <a:srgbClr val="FF2600"/>
              </a:buClr>
              <a:buSzPct val="150000"/>
              <a:buChar char="•"/>
              <a:defRPr sz="26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Non-Saturation scenarios do not show this behavior making A, Q</a:t>
            </a:r>
            <a:r>
              <a:rPr baseline="31999"/>
              <a:t>2</a:t>
            </a:r>
            <a:r>
              <a:t> dependencies a key measurement</a:t>
            </a:r>
          </a:p>
        </p:txBody>
      </p:sp>
      <p:grpSp>
        <p:nvGrpSpPr>
          <p:cNvPr id="624" name="Group"/>
          <p:cNvGrpSpPr/>
          <p:nvPr/>
        </p:nvGrpSpPr>
        <p:grpSpPr>
          <a:xfrm>
            <a:off x="393439" y="1971276"/>
            <a:ext cx="4721763" cy="3746449"/>
            <a:chOff x="0" y="0"/>
            <a:chExt cx="4721761" cy="3746447"/>
          </a:xfrm>
        </p:grpSpPr>
        <p:grpSp>
          <p:nvGrpSpPr>
            <p:cNvPr id="621" name="Group"/>
            <p:cNvGrpSpPr/>
            <p:nvPr/>
          </p:nvGrpSpPr>
          <p:grpSpPr>
            <a:xfrm>
              <a:off x="0" y="0"/>
              <a:ext cx="4721762" cy="3746448"/>
              <a:chOff x="0" y="0"/>
              <a:chExt cx="4721761" cy="3746447"/>
            </a:xfrm>
          </p:grpSpPr>
          <p:pic>
            <p:nvPicPr>
              <p:cNvPr id="619" name="Image" descr="Image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3629822" cy="2916193"/>
              </a:xfrm>
              <a:prstGeom prst="rect">
                <a:avLst/>
              </a:prstGeom>
              <a:ln w="12700" cap="flat">
                <a:noFill/>
                <a:round/>
              </a:ln>
              <a:effectLst/>
            </p:spPr>
          </p:pic>
          <p:pic>
            <p:nvPicPr>
              <p:cNvPr id="620" name="Image" descr="Image"/>
              <p:cNvPicPr>
                <a:picLocks noChangeAspect="1"/>
              </p:cNvPicPr>
              <p:nvPr/>
            </p:nvPicPr>
            <p:blipFill>
              <a:blip r:embed="rId3">
                <a:alphaModFix amt="83919"/>
                <a:extLst/>
              </a:blip>
              <a:srcRect l="2990" t="7589" r="2990" b="0"/>
              <a:stretch>
                <a:fillRect/>
              </a:stretch>
            </p:blipFill>
            <p:spPr>
              <a:xfrm>
                <a:off x="1178849" y="1137510"/>
                <a:ext cx="3542913" cy="2608938"/>
              </a:xfrm>
              <a:prstGeom prst="rect">
                <a:avLst/>
              </a:prstGeom>
              <a:ln w="12700" cap="flat">
                <a:noFill/>
                <a:round/>
              </a:ln>
              <a:effectLst/>
            </p:spPr>
          </p:pic>
        </p:grpSp>
        <p:sp>
          <p:nvSpPr>
            <p:cNvPr id="622" name="Q2 scaling"/>
            <p:cNvSpPr txBox="1"/>
            <p:nvPr/>
          </p:nvSpPr>
          <p:spPr>
            <a:xfrm>
              <a:off x="607133" y="623249"/>
              <a:ext cx="1491485" cy="446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ts val="3900"/>
                </a:lnSpc>
                <a:defRPr sz="2033">
                  <a:latin typeface="+mn-lt"/>
                  <a:ea typeface="+mn-ea"/>
                  <a:cs typeface="+mn-cs"/>
                  <a:sym typeface="Arial"/>
                </a:defRPr>
              </a:pPr>
              <a:r>
                <a:rPr i="1"/>
                <a:t>Q</a:t>
              </a:r>
              <a:r>
                <a:rPr baseline="31999"/>
                <a:t>2</a:t>
              </a:r>
              <a:r>
                <a:t> scaling</a:t>
              </a:r>
            </a:p>
          </p:txBody>
        </p:sp>
        <p:sp>
          <p:nvSpPr>
            <p:cNvPr id="623" name="1/Q6 scaling"/>
            <p:cNvSpPr txBox="1"/>
            <p:nvPr/>
          </p:nvSpPr>
          <p:spPr>
            <a:xfrm>
              <a:off x="2942293" y="2846838"/>
              <a:ext cx="1741166" cy="446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ts val="3900"/>
                </a:lnSpc>
                <a:defRPr sz="2033">
                  <a:latin typeface="+mn-lt"/>
                  <a:ea typeface="+mn-ea"/>
                  <a:cs typeface="+mn-cs"/>
                  <a:sym typeface="Arial"/>
                </a:defRPr>
              </a:pPr>
              <a:r>
                <a:t>1/</a:t>
              </a:r>
              <a:r>
                <a:rPr i="1"/>
                <a:t>Q</a:t>
              </a:r>
              <a:r>
                <a:rPr baseline="31999"/>
                <a:t>6</a:t>
              </a:r>
              <a:r>
                <a:t> scaling</a:t>
              </a:r>
            </a:p>
          </p:txBody>
        </p:sp>
      </p:grpSp>
      <p:grpSp>
        <p:nvGrpSpPr>
          <p:cNvPr id="628" name="Group"/>
          <p:cNvGrpSpPr/>
          <p:nvPr/>
        </p:nvGrpSpPr>
        <p:grpSpPr>
          <a:xfrm>
            <a:off x="244778" y="2023039"/>
            <a:ext cx="4829781" cy="3837822"/>
            <a:chOff x="0" y="0"/>
            <a:chExt cx="4829780" cy="3837821"/>
          </a:xfrm>
        </p:grpSpPr>
        <p:pic>
          <p:nvPicPr>
            <p:cNvPr id="625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829781" cy="3837822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sp>
          <p:nvSpPr>
            <p:cNvPr id="626" name="Mantysaari and Venugopalan, arxiv:1712.02508"/>
            <p:cNvSpPr txBox="1"/>
            <p:nvPr/>
          </p:nvSpPr>
          <p:spPr>
            <a:xfrm>
              <a:off x="782700" y="2886240"/>
              <a:ext cx="3701052" cy="2865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ts val="3000"/>
                </a:lnSpc>
                <a:spcBef>
                  <a:spcPts val="1200"/>
                </a:spcBef>
                <a:defRPr sz="1333"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/>
              <a:r>
                <a:t>Mantysaari and Venugopalan, arxiv:1712.02508</a:t>
              </a:r>
            </a:p>
          </p:txBody>
        </p:sp>
        <p:sp>
          <p:nvSpPr>
            <p:cNvPr id="627" name="t = 0…"/>
            <p:cNvSpPr txBox="1"/>
            <p:nvPr/>
          </p:nvSpPr>
          <p:spPr>
            <a:xfrm>
              <a:off x="872258" y="1067284"/>
              <a:ext cx="1257839" cy="6773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lnSpc>
                  <a:spcPts val="3900"/>
                </a:lnSpc>
                <a:defRPr sz="2033">
                  <a:latin typeface="+mn-lt"/>
                  <a:ea typeface="+mn-ea"/>
                  <a:cs typeface="+mn-cs"/>
                  <a:sym typeface="Arial"/>
                </a:defRPr>
              </a:pPr>
              <a:r>
                <a:rPr i="1"/>
                <a:t>t</a:t>
              </a:r>
              <a:r>
                <a:t> = 0</a:t>
              </a:r>
            </a:p>
            <a:p>
              <a:pPr>
                <a:lnSpc>
                  <a:spcPts val="3900"/>
                </a:lnSpc>
                <a:defRPr sz="2033">
                  <a:latin typeface="+mn-lt"/>
                  <a:ea typeface="+mn-ea"/>
                  <a:cs typeface="+mn-cs"/>
                  <a:sym typeface="Arial"/>
                </a:defRPr>
              </a:pPr>
              <a:r>
                <a:t>A</a:t>
              </a:r>
              <a:r>
                <a:rPr baseline="31999"/>
                <a:t>2</a:t>
              </a:r>
              <a:r>
                <a:t> scaling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28" grpId="2"/>
      <p:bldP build="whole" bldLvl="1" animBg="1" rev="0" advAuto="0" spid="62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lide Number"/>
          <p:cNvSpPr txBox="1"/>
          <p:nvPr>
            <p:ph type="sldNum" sz="quarter" idx="2"/>
          </p:nvPr>
        </p:nvSpPr>
        <p:spPr>
          <a:xfrm>
            <a:off x="8788170" y="6556108"/>
            <a:ext cx="213185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59" name="9.1  Spin of the Proton"/>
          <p:cNvSpPr txBox="1"/>
          <p:nvPr/>
        </p:nvSpPr>
        <p:spPr>
          <a:xfrm>
            <a:off x="430905" y="194804"/>
            <a:ext cx="8282190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b="1" sz="4200">
                <a:solidFill>
                  <a:srgbClr val="021EAA"/>
                </a:solidFill>
              </a:defRPr>
            </a:lvl1pPr>
          </a:lstStyle>
          <a:p>
            <a:pPr/>
            <a:r>
              <a:t>9.1  Spin of the Proton</a:t>
            </a:r>
          </a:p>
        </p:txBody>
      </p:sp>
      <p:pic>
        <p:nvPicPr>
          <p:cNvPr id="160" name="spin.png" descr="spi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95992" y="2041807"/>
            <a:ext cx="5152016" cy="3423064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EIC: Gluon TMDs from Dijet Produc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EIC: Gluon TMDs from Dijet Production</a:t>
            </a:r>
          </a:p>
        </p:txBody>
      </p:sp>
      <p:sp>
        <p:nvSpPr>
          <p:cNvPr id="6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32" name="Thus far, focus on quark TMDs while the available studies of gluon TMDs are sparse…"/>
          <p:cNvSpPr txBox="1"/>
          <p:nvPr>
            <p:ph type="body" sz="half" idx="1"/>
          </p:nvPr>
        </p:nvSpPr>
        <p:spPr>
          <a:xfrm>
            <a:off x="190500" y="800239"/>
            <a:ext cx="8763000" cy="2599980"/>
          </a:xfrm>
          <a:prstGeom prst="rect">
            <a:avLst/>
          </a:prstGeom>
        </p:spPr>
        <p:txBody>
          <a:bodyPr/>
          <a:lstStyle/>
          <a:p>
            <a:pPr marL="317500" indent="-317500">
              <a:buClr>
                <a:srgbClr val="FF2600"/>
              </a:buClr>
              <a:buSzPct val="175000"/>
              <a:buChar char="•"/>
              <a:defRPr sz="2600"/>
            </a:pPr>
            <a:r>
              <a:t>Thus far, focus on quark TMDs while the available studies of gluon TMDs are sparse</a:t>
            </a:r>
          </a:p>
          <a:p>
            <a:pPr marL="317500" indent="-317500">
              <a:buClr>
                <a:srgbClr val="FF2600"/>
              </a:buClr>
              <a:buSzPct val="175000"/>
              <a:buChar char="•"/>
              <a:defRPr sz="2600"/>
            </a:pPr>
            <a:r>
              <a:t>Of particular interest: WW gluon distribution </a:t>
            </a:r>
            <a:r>
              <a:rPr b="1">
                <a:solidFill>
                  <a:srgbClr val="941100"/>
                </a:solidFill>
              </a:rPr>
              <a:t>G</a:t>
            </a:r>
            <a:r>
              <a:rPr b="1" baseline="31999">
                <a:solidFill>
                  <a:srgbClr val="941100"/>
                </a:solidFill>
              </a:rPr>
              <a:t>(1) </a:t>
            </a:r>
            <a:r>
              <a:t>and its linearly polarized partner </a:t>
            </a:r>
            <a:r>
              <a:rPr b="1">
                <a:solidFill>
                  <a:srgbClr val="941100"/>
                </a:solidFill>
              </a:rPr>
              <a:t>h</a:t>
            </a:r>
            <a:r>
              <a:rPr b="1" baseline="-5999">
                <a:solidFill>
                  <a:srgbClr val="941100"/>
                </a:solidFill>
              </a:rPr>
              <a:t>T</a:t>
            </a:r>
            <a:r>
              <a:rPr b="1" baseline="31999">
                <a:solidFill>
                  <a:srgbClr val="941100"/>
                </a:solidFill>
              </a:rPr>
              <a:t>(1)  </a:t>
            </a:r>
            <a:r>
              <a:t>inside unpolarized hadron</a:t>
            </a:r>
          </a:p>
          <a:p>
            <a:pPr marL="317500" indent="-317500">
              <a:buClr>
                <a:srgbClr val="FF2600"/>
              </a:buClr>
              <a:buSzPct val="175000"/>
              <a:buChar char="•"/>
              <a:defRPr sz="2600"/>
            </a:pPr>
            <a:r>
              <a:t>These gluon distributions play also central role in small-x saturation phenomena.</a:t>
            </a:r>
          </a:p>
        </p:txBody>
      </p:sp>
      <p:sp>
        <p:nvSpPr>
          <p:cNvPr id="633" name="A. Metz and J. Zhou, Phys. Rev. D84 , 051503 (2011), arXiv:1105.1991.…"/>
          <p:cNvSpPr txBox="1"/>
          <p:nvPr/>
        </p:nvSpPr>
        <p:spPr>
          <a:xfrm>
            <a:off x="223324" y="5013638"/>
            <a:ext cx="8019270" cy="172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300"/>
            </a:pPr>
            <a:r>
              <a:t>A. Metz and J. Zhou, Phys. Rev. D84 , 051503 (2011), arXiv:1105.1991. </a:t>
            </a:r>
          </a:p>
          <a:p>
            <a:pPr>
              <a:defRPr sz="1300"/>
            </a:pPr>
            <a:r>
              <a:t>D. Boer, P. J. Mulders, and C. Pisano, Phys. Rev. D80 , 094017 (2009), arXiv:0909.4652</a:t>
            </a:r>
          </a:p>
          <a:p>
            <a:pPr>
              <a:defRPr sz="1300"/>
            </a:pPr>
            <a:r>
              <a:t>D. Boer, S. J. Brodsky, P. J. Mulders, and C. Pisano, Phys. Rev. Lett. 106 , 132001 (2011), arXiv:1011.4225.</a:t>
            </a:r>
          </a:p>
          <a:p>
            <a:pPr>
              <a:defRPr sz="1300"/>
            </a:pPr>
            <a:r>
              <a:t>F. Dominguez, J.-W. Qiu, B.-W. Xiao, and F. Yuan, Phys. Rev. D85 , 045003 (2012), arXiv:1109.6293.</a:t>
            </a:r>
          </a:p>
          <a:p>
            <a:pPr>
              <a:defRPr sz="1300"/>
            </a:pPr>
            <a:r>
              <a:t>A. Dumitru, L. McLerran, and V. Skokov, Phys. Lett. B743 , 134 (2015), arXiv:1410.4844.</a:t>
            </a:r>
          </a:p>
          <a:p>
            <a:pPr>
              <a:defRPr sz="1300"/>
            </a:pPr>
            <a:r>
              <a:t>A. Dumitru and V. Skokov, Phys. Rev. D91 , 074006 (2015), arXiv:1411.6630.</a:t>
            </a:r>
          </a:p>
          <a:p>
            <a:pPr>
              <a:defRPr sz="1300"/>
            </a:pPr>
            <a:r>
              <a:t>A. Dumitru, T. Lappi, and V. Skokov, Phys. Rev. Lett. 115 , 252301 (2015), arXiv:1508.04438.</a:t>
            </a:r>
          </a:p>
          <a:p>
            <a:pPr>
              <a:defRPr sz="1300"/>
            </a:pPr>
            <a:r>
              <a:t>A. Dumitru and V. Skokov, Phys. Rev. D94 , 014030 (2016), arXiv:1605.02739.</a:t>
            </a:r>
          </a:p>
        </p:txBody>
      </p:sp>
      <p:sp>
        <p:nvSpPr>
          <p:cNvPr id="634" name="G(1) and hT(1) can be accessed through measuring azimuthal anisotropies in processes such as jet pair (dijet) production in e+p and e+A scattering."/>
          <p:cNvSpPr txBox="1"/>
          <p:nvPr/>
        </p:nvSpPr>
        <p:spPr>
          <a:xfrm>
            <a:off x="753336" y="3494219"/>
            <a:ext cx="7637328" cy="1271898"/>
          </a:xfrm>
          <a:prstGeom prst="rect">
            <a:avLst/>
          </a:prstGeom>
          <a:solidFill>
            <a:srgbClr val="0083D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marR="41275" indent="0" defTabSz="914400">
              <a:spcBef>
                <a:spcPts val="400"/>
              </a:spcBef>
              <a:buClr>
                <a:srgbClr val="011993"/>
              </a:buClr>
              <a:buFont typeface="Lucida Grande"/>
              <a:defRPr sz="26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G</a:t>
            </a:r>
            <a:r>
              <a:rPr baseline="31999"/>
              <a:t>(1)</a:t>
            </a:r>
            <a:r>
              <a:t> and h</a:t>
            </a:r>
            <a:r>
              <a:rPr baseline="-5999"/>
              <a:t>T</a:t>
            </a:r>
            <a:r>
              <a:rPr baseline="31999"/>
              <a:t>(1) </a:t>
            </a:r>
            <a:r>
              <a:t>can be accessed through measuring azimuthal anisotropies in processes such as </a:t>
            </a:r>
            <a:r>
              <a:rPr b="1">
                <a:solidFill>
                  <a:srgbClr val="FF9300"/>
                </a:solidFill>
              </a:rPr>
              <a:t>jet pair (dijet) production</a:t>
            </a:r>
            <a:r>
              <a:t> in e+p and e+A scattering.</a:t>
            </a:r>
          </a:p>
        </p:txBody>
      </p:sp>
      <p:sp>
        <p:nvSpPr>
          <p:cNvPr id="635" name="Line"/>
          <p:cNvSpPr/>
          <p:nvPr/>
        </p:nvSpPr>
        <p:spPr>
          <a:xfrm>
            <a:off x="152400" y="685800"/>
            <a:ext cx="8839200" cy="1588"/>
          </a:xfrm>
          <a:prstGeom prst="line">
            <a:avLst/>
          </a:prstGeom>
          <a:ln w="38100">
            <a:solidFill>
              <a:srgbClr val="021EAA"/>
            </a:solidFill>
          </a:ln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Key observables: PT and qT…"/>
          <p:cNvSpPr txBox="1"/>
          <p:nvPr>
            <p:ph type="body" idx="1"/>
          </p:nvPr>
        </p:nvSpPr>
        <p:spPr>
          <a:xfrm>
            <a:off x="3880384" y="792787"/>
            <a:ext cx="5131588" cy="5576231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800"/>
              </a:spcBef>
              <a:buSzTx/>
              <a:buNone/>
              <a:defRPr>
                <a:solidFill>
                  <a:srgbClr val="021EAA"/>
                </a:solidFill>
              </a:defRPr>
            </a:pPr>
            <a:r>
              <a:t>Key observables: P</a:t>
            </a:r>
            <a:r>
              <a:rPr baseline="-5999"/>
              <a:t>T</a:t>
            </a:r>
            <a:r>
              <a:t> and q</a:t>
            </a:r>
            <a:r>
              <a:rPr baseline="-5999"/>
              <a:t>T</a:t>
            </a:r>
          </a:p>
          <a:p>
            <a:pPr>
              <a:spcBef>
                <a:spcPts val="800"/>
              </a:spcBef>
              <a:defRPr sz="2400"/>
            </a:pPr>
            <a:r>
              <a:t>the difference in momenta (imbalance)</a:t>
            </a:r>
          </a:p>
          <a:p>
            <a:pPr marL="0" indent="0">
              <a:spcBef>
                <a:spcPts val="800"/>
              </a:spcBef>
              <a:buSzTx/>
              <a:buNone/>
              <a:defRPr sz="2400"/>
            </a:pPr>
          </a:p>
          <a:p>
            <a:pPr>
              <a:spcBef>
                <a:spcPts val="800"/>
              </a:spcBef>
              <a:defRPr sz="2400"/>
            </a:pPr>
            <a:r>
              <a:t>the average transverse momentum of the jets</a:t>
            </a:r>
          </a:p>
          <a:p>
            <a:pPr>
              <a:spcBef>
                <a:spcPts val="800"/>
              </a:spcBef>
              <a:defRPr sz="2400"/>
            </a:pPr>
          </a:p>
          <a:p>
            <a:pPr>
              <a:spcBef>
                <a:spcPts val="800"/>
              </a:spcBef>
              <a:defRPr sz="2400"/>
            </a:pPr>
            <a:r>
              <a:rPr>
                <a:latin typeface="Symbol"/>
                <a:ea typeface="Symbol"/>
                <a:cs typeface="Symbol"/>
                <a:sym typeface="Symbol"/>
              </a:rPr>
              <a:t>f</a:t>
            </a:r>
            <a:r>
              <a:t> is angle between P</a:t>
            </a:r>
            <a:r>
              <a:rPr baseline="-5999"/>
              <a:t>T</a:t>
            </a:r>
            <a:r>
              <a:t> and q</a:t>
            </a:r>
            <a:r>
              <a:rPr baseline="-5999"/>
              <a:t>T</a:t>
            </a:r>
            <a:endParaRPr baseline="-5999"/>
          </a:p>
          <a:p>
            <a:pPr>
              <a:spcBef>
                <a:spcPts val="800"/>
              </a:spcBef>
              <a:defRPr sz="2400"/>
            </a:pPr>
            <a:r>
              <a:t>work in “correlation limit” P</a:t>
            </a:r>
            <a:r>
              <a:rPr baseline="-5999"/>
              <a:t>T</a:t>
            </a:r>
            <a:r>
              <a:t> &gt;&gt; q</a:t>
            </a:r>
            <a:r>
              <a:rPr baseline="-5999"/>
              <a:t>T</a:t>
            </a:r>
            <a:endParaRPr baseline="-5999"/>
          </a:p>
          <a:p>
            <a:pPr>
              <a:spcBef>
                <a:spcPts val="800"/>
              </a:spcBef>
              <a:defRPr sz="2400"/>
            </a:pPr>
            <a:r>
              <a:t>azimuthal asymmetry arising from the linearly polarized gluon distribution: </a:t>
            </a:r>
            <a:r>
              <a:rPr>
                <a:solidFill>
                  <a:srgbClr val="E50000"/>
                </a:solidFill>
              </a:rPr>
              <a:t>v</a:t>
            </a:r>
            <a:r>
              <a:rPr baseline="-5999">
                <a:solidFill>
                  <a:srgbClr val="E50000"/>
                </a:solidFill>
              </a:rPr>
              <a:t>2</a:t>
            </a:r>
            <a:r>
              <a:rPr>
                <a:solidFill>
                  <a:srgbClr val="E50000"/>
                </a:solidFill>
              </a:rPr>
              <a:t> = </a:t>
            </a:r>
            <a:r>
              <a:rPr>
                <a:solidFill>
                  <a:srgbClr val="E50000"/>
                </a:solidFill>
                <a:latin typeface="Symbol"/>
                <a:ea typeface="Symbol"/>
                <a:cs typeface="Symbol"/>
                <a:sym typeface="Symbol"/>
              </a:rPr>
              <a:t>á</a:t>
            </a:r>
            <a:r>
              <a:rPr>
                <a:solidFill>
                  <a:srgbClr val="E50000"/>
                </a:solidFill>
              </a:rPr>
              <a:t>cos 2</a:t>
            </a:r>
            <a:r>
              <a:rPr>
                <a:solidFill>
                  <a:srgbClr val="E50000"/>
                </a:solidFill>
                <a:latin typeface="Symbol"/>
                <a:ea typeface="Symbol"/>
                <a:cs typeface="Symbol"/>
                <a:sym typeface="Symbol"/>
              </a:rPr>
              <a:t>fñ</a:t>
            </a:r>
          </a:p>
        </p:txBody>
      </p:sp>
      <p:sp>
        <p:nvSpPr>
          <p:cNvPr id="640" name="Kinematics: Dijets in γ*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Kinematics: Dijets in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g</a:t>
            </a:r>
            <a:r>
              <a:t>*A</a:t>
            </a:r>
          </a:p>
        </p:txBody>
      </p:sp>
      <p:sp>
        <p:nvSpPr>
          <p:cNvPr id="6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42" name="Dominguez, Marquet, Xiao, Yuan, PRD 2011"/>
          <p:cNvSpPr txBox="1"/>
          <p:nvPr/>
        </p:nvSpPr>
        <p:spPr>
          <a:xfrm>
            <a:off x="2027047" y="6376434"/>
            <a:ext cx="4648870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>
                <a:solidFill>
                  <a:srgbClr val="007600"/>
                </a:solidFill>
              </a:defRPr>
            </a:lvl1pPr>
          </a:lstStyle>
          <a:p>
            <a:pPr/>
            <a:r>
              <a:t>Dominguez, Marquet, Xiao, Yuan, PRD 2011</a:t>
            </a:r>
          </a:p>
        </p:txBody>
      </p:sp>
      <p:pic>
        <p:nvPicPr>
          <p:cNvPr id="64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8633" y="849116"/>
            <a:ext cx="3363847" cy="1680202"/>
          </a:xfrm>
          <a:prstGeom prst="rect">
            <a:avLst/>
          </a:prstGeom>
          <a:ln w="12700"/>
        </p:spPr>
      </p:pic>
      <p:pic>
        <p:nvPicPr>
          <p:cNvPr id="64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36304" y="2002274"/>
            <a:ext cx="1769436" cy="388193"/>
          </a:xfrm>
          <a:prstGeom prst="rect">
            <a:avLst/>
          </a:prstGeom>
          <a:ln w="12700"/>
        </p:spPr>
      </p:pic>
      <p:pic>
        <p:nvPicPr>
          <p:cNvPr id="645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62603" y="2833441"/>
            <a:ext cx="2573186" cy="3651289"/>
          </a:xfrm>
          <a:prstGeom prst="rect">
            <a:avLst/>
          </a:prstGeom>
          <a:ln w="12700"/>
        </p:spPr>
      </p:pic>
      <p:pic>
        <p:nvPicPr>
          <p:cNvPr id="646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249938" y="3386806"/>
            <a:ext cx="2838118" cy="388193"/>
          </a:xfrm>
          <a:prstGeom prst="rect">
            <a:avLst/>
          </a:prstGeom>
          <a:ln w="12700"/>
        </p:spPr>
      </p:pic>
      <p:sp>
        <p:nvSpPr>
          <p:cNvPr id="647" name="Line"/>
          <p:cNvSpPr/>
          <p:nvPr/>
        </p:nvSpPr>
        <p:spPr>
          <a:xfrm>
            <a:off x="152400" y="685800"/>
            <a:ext cx="8839200" cy="1588"/>
          </a:xfrm>
          <a:prstGeom prst="line">
            <a:avLst/>
          </a:prstGeom>
          <a:ln w="38100">
            <a:solidFill>
              <a:srgbClr val="021EAA"/>
            </a:solidFill>
          </a:ln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Line"/>
          <p:cNvSpPr/>
          <p:nvPr/>
        </p:nvSpPr>
        <p:spPr>
          <a:xfrm>
            <a:off x="152400" y="685800"/>
            <a:ext cx="8839200" cy="1588"/>
          </a:xfrm>
          <a:prstGeom prst="line">
            <a:avLst/>
          </a:prstGeom>
          <a:ln w="38100">
            <a:solidFill>
              <a:srgbClr val="021EAA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652" name="Elliptic Anisotropy in DiJet Production (I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Elliptic Anisotropy in DiJet Production (I)</a:t>
            </a:r>
          </a:p>
        </p:txBody>
      </p:sp>
      <p:sp>
        <p:nvSpPr>
          <p:cNvPr id="653" name="Dipartons from McDijet event generator (V. Skokov) → showers via Pythia → experimental cuts → jet-finding with ee-kt (FastJet)"/>
          <p:cNvSpPr txBox="1"/>
          <p:nvPr>
            <p:ph type="body" sz="quarter" idx="1"/>
          </p:nvPr>
        </p:nvSpPr>
        <p:spPr>
          <a:xfrm>
            <a:off x="210963" y="726749"/>
            <a:ext cx="8931276" cy="778996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</a:lstStyle>
          <a:p>
            <a:pPr/>
            <a:r>
              <a:t>Dipartons from McDijet event generator (V. Skokov) → showers via Pythia → experimental cuts → jet-finding with ee-kt (FastJet)</a:t>
            </a:r>
          </a:p>
        </p:txBody>
      </p:sp>
      <p:sp>
        <p:nvSpPr>
          <p:cNvPr id="65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658" name="Group"/>
          <p:cNvGrpSpPr/>
          <p:nvPr/>
        </p:nvGrpSpPr>
        <p:grpSpPr>
          <a:xfrm>
            <a:off x="760491" y="1522349"/>
            <a:ext cx="7313659" cy="407467"/>
            <a:chOff x="0" y="0"/>
            <a:chExt cx="7313657" cy="407466"/>
          </a:xfrm>
        </p:grpSpPr>
        <p:sp>
          <p:nvSpPr>
            <p:cNvPr id="655" name="All polarizations"/>
            <p:cNvSpPr txBox="1"/>
            <p:nvPr/>
          </p:nvSpPr>
          <p:spPr>
            <a:xfrm>
              <a:off x="0" y="0"/>
              <a:ext cx="1933809" cy="3853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defTabSz="914400">
                <a:defRPr sz="20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/>
              <a:r>
                <a:t>All polarizations</a:t>
              </a:r>
            </a:p>
          </p:txBody>
        </p:sp>
        <p:sp>
          <p:nvSpPr>
            <p:cNvPr id="656" name="Trans. γ*"/>
            <p:cNvSpPr txBox="1"/>
            <p:nvPr/>
          </p:nvSpPr>
          <p:spPr>
            <a:xfrm>
              <a:off x="3241912" y="-1"/>
              <a:ext cx="1139191" cy="407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marL="40639" marR="40639" defTabSz="914400">
                <a:defRPr sz="20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  <a:r>
                <a:t>Trans. </a:t>
              </a:r>
              <a:r>
                <a:rPr>
                  <a:latin typeface="Symbol"/>
                  <a:ea typeface="Symbol"/>
                  <a:cs typeface="Symbol"/>
                  <a:sym typeface="Symbol"/>
                </a:rPr>
                <a:t>g</a:t>
              </a:r>
              <a:r>
                <a:t>*</a:t>
              </a:r>
            </a:p>
          </p:txBody>
        </p:sp>
        <p:sp>
          <p:nvSpPr>
            <p:cNvPr id="657" name="Long. γ*"/>
            <p:cNvSpPr txBox="1"/>
            <p:nvPr/>
          </p:nvSpPr>
          <p:spPr>
            <a:xfrm>
              <a:off x="6249253" y="-1"/>
              <a:ext cx="1064405" cy="407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marL="40639" marR="40639" defTabSz="914400">
                <a:defRPr sz="20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  <a:r>
                <a:t>Long. </a:t>
              </a:r>
              <a:r>
                <a:rPr>
                  <a:latin typeface="Symbol"/>
                  <a:ea typeface="Symbol"/>
                  <a:cs typeface="Symbol"/>
                  <a:sym typeface="Symbol"/>
                </a:rPr>
                <a:t>g</a:t>
              </a:r>
              <a:r>
                <a:t>*</a:t>
              </a:r>
            </a:p>
          </p:txBody>
        </p:sp>
      </p:grpSp>
      <p:sp>
        <p:nvSpPr>
          <p:cNvPr id="659" name="Dijets recover the anisotropy (v2) quite well…"/>
          <p:cNvSpPr txBox="1"/>
          <p:nvPr/>
        </p:nvSpPr>
        <p:spPr>
          <a:xfrm>
            <a:off x="406000" y="4690277"/>
            <a:ext cx="7978447" cy="778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317500" marR="41275" indent="-317500" defTabSz="914400">
              <a:spcBef>
                <a:spcPts val="400"/>
              </a:spcBef>
              <a:buClr>
                <a:srgbClr val="FF2600"/>
              </a:buClr>
              <a:buSzPct val="175000"/>
              <a:buChar char="•"/>
              <a:defRPr sz="2100">
                <a:solidFill>
                  <a:srgbClr val="021EAA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Dijets recover the anisotropy (v</a:t>
            </a:r>
            <a:r>
              <a:rPr baseline="-5999"/>
              <a:t>2</a:t>
            </a:r>
            <a:r>
              <a:t>) quite well</a:t>
            </a:r>
          </a:p>
          <a:p>
            <a:pPr marL="317500" marR="41275" indent="-317500" defTabSz="914400">
              <a:spcBef>
                <a:spcPts val="400"/>
              </a:spcBef>
              <a:buClr>
                <a:srgbClr val="FF2600"/>
              </a:buClr>
              <a:buSzPct val="175000"/>
              <a:buChar char="•"/>
              <a:defRPr sz="2100">
                <a:solidFill>
                  <a:srgbClr val="021EAA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NOTE: phase shift between long. and trans.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g</a:t>
            </a:r>
            <a:r>
              <a:t>* (dominated by T)</a:t>
            </a:r>
          </a:p>
        </p:txBody>
      </p:sp>
      <p:grpSp>
        <p:nvGrpSpPr>
          <p:cNvPr id="662" name="Group"/>
          <p:cNvGrpSpPr/>
          <p:nvPr/>
        </p:nvGrpSpPr>
        <p:grpSpPr>
          <a:xfrm>
            <a:off x="144026" y="5451483"/>
            <a:ext cx="8430361" cy="925869"/>
            <a:chOff x="0" y="0"/>
            <a:chExt cx="8430359" cy="925867"/>
          </a:xfrm>
        </p:grpSpPr>
        <p:pic>
          <p:nvPicPr>
            <p:cNvPr id="660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86216" y="0"/>
              <a:ext cx="6344144" cy="925868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sp>
          <p:nvSpPr>
            <p:cNvPr id="661" name="Gluon TMDs via:"/>
            <p:cNvSpPr txBox="1"/>
            <p:nvPr/>
          </p:nvSpPr>
          <p:spPr>
            <a:xfrm>
              <a:off x="0" y="266083"/>
              <a:ext cx="1906848" cy="393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900"/>
              </a:lvl1pPr>
            </a:lstStyle>
            <a:p>
              <a:pPr/>
              <a:r>
                <a:t>Gluon TMDs via:</a:t>
              </a:r>
            </a:p>
          </p:txBody>
        </p:sp>
      </p:grpSp>
      <p:sp>
        <p:nvSpPr>
          <p:cNvPr id="663" name="A. Dumitru, T. Lappi, and V. Skokov, Phys. Rev. Lett. 115 , 252301 (2015), arXiv:1508.04438."/>
          <p:cNvSpPr txBox="1"/>
          <p:nvPr/>
        </p:nvSpPr>
        <p:spPr>
          <a:xfrm>
            <a:off x="45386" y="6553200"/>
            <a:ext cx="6887834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300"/>
            </a:lvl1pPr>
          </a:lstStyle>
          <a:p>
            <a:pPr/>
            <a:r>
              <a:t>A. Dumitru, T. Lappi, and V. Skokov, Phys. Rev. Lett. 115 , 252301 (2015), arXiv:1508.04438.</a:t>
            </a:r>
          </a:p>
        </p:txBody>
      </p:sp>
      <p:pic>
        <p:nvPicPr>
          <p:cNvPr id="664" name="combo.pdf" descr="combo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1075" y="1946420"/>
            <a:ext cx="8541850" cy="2781535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Line"/>
          <p:cNvSpPr/>
          <p:nvPr/>
        </p:nvSpPr>
        <p:spPr>
          <a:xfrm>
            <a:off x="152400" y="685800"/>
            <a:ext cx="8839200" cy="1588"/>
          </a:xfrm>
          <a:prstGeom prst="line">
            <a:avLst/>
          </a:prstGeom>
          <a:ln w="38100">
            <a:solidFill>
              <a:srgbClr val="021EAA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667" name="Elliptic Anisotropy in Dijet Production (III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Elliptic Anisotropy in Dijet Production (III)</a:t>
            </a:r>
          </a:p>
        </p:txBody>
      </p:sp>
      <p:sp>
        <p:nvSpPr>
          <p:cNvPr id="668" name="Detailed simulations show that in e+A the EIC can perform this challenging measurement…"/>
          <p:cNvSpPr txBox="1"/>
          <p:nvPr>
            <p:ph type="body" sz="half" idx="1"/>
          </p:nvPr>
        </p:nvSpPr>
        <p:spPr>
          <a:xfrm>
            <a:off x="190500" y="812800"/>
            <a:ext cx="8763000" cy="1754214"/>
          </a:xfrm>
          <a:prstGeom prst="rect">
            <a:avLst/>
          </a:prstGeom>
        </p:spPr>
        <p:txBody>
          <a:bodyPr/>
          <a:lstStyle/>
          <a:p>
            <a:pPr>
              <a:defRPr sz="2400"/>
            </a:pPr>
            <a:r>
              <a:t>Detailed simulations show that in e+A the EIC can perform this challenging measurement</a:t>
            </a:r>
          </a:p>
          <a:p>
            <a:pPr lvl="1">
              <a:defRPr sz="2300"/>
            </a:pPr>
            <a:r>
              <a:t>Can separate background from signal djets</a:t>
            </a:r>
          </a:p>
          <a:p>
            <a:pPr lvl="1">
              <a:defRPr sz="2300"/>
            </a:pPr>
            <a:r>
              <a:t>Can separate v</a:t>
            </a:r>
            <a:r>
              <a:rPr baseline="-5999"/>
              <a:t>2</a:t>
            </a:r>
            <a:r>
              <a:rPr baseline="31999"/>
              <a:t>L</a:t>
            </a:r>
            <a:r>
              <a:t> and v</a:t>
            </a:r>
            <a:r>
              <a:rPr baseline="-5999"/>
              <a:t>2</a:t>
            </a:r>
            <a:r>
              <a:rPr baseline="31999"/>
              <a:t>T</a:t>
            </a:r>
          </a:p>
        </p:txBody>
      </p:sp>
      <p:sp>
        <p:nvSpPr>
          <p:cNvPr id="66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70" name="KinePieCombo.pdf" descr="KinePieCombo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3758" y="2607730"/>
            <a:ext cx="6848342" cy="3280760"/>
          </a:xfrm>
          <a:prstGeom prst="rect">
            <a:avLst/>
          </a:prstGeom>
          <a:ln w="12700"/>
        </p:spPr>
      </p:pic>
      <p:sp>
        <p:nvSpPr>
          <p:cNvPr id="671" name="Measurement requires large EIC energies (jet physics!)"/>
          <p:cNvSpPr txBox="1"/>
          <p:nvPr/>
        </p:nvSpPr>
        <p:spPr>
          <a:xfrm>
            <a:off x="267293" y="6026101"/>
            <a:ext cx="7885560" cy="447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317500" marR="41275" indent="-317500" defTabSz="914400">
              <a:spcBef>
                <a:spcPts val="400"/>
              </a:spcBef>
              <a:buClr>
                <a:srgbClr val="FF2600"/>
              </a:buClr>
              <a:buSzPct val="175000"/>
              <a:buChar char="•"/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Measurement requires large EIC energies (jet physics!)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Line"/>
          <p:cNvSpPr/>
          <p:nvPr/>
        </p:nvSpPr>
        <p:spPr>
          <a:xfrm>
            <a:off x="152400" y="685800"/>
            <a:ext cx="8839200" cy="1588"/>
          </a:xfrm>
          <a:prstGeom prst="line">
            <a:avLst/>
          </a:prstGeom>
          <a:ln w="38100">
            <a:solidFill>
              <a:srgbClr val="021EAA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674" name="Exclusive Diffractive Vector Meson Produc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300"/>
            </a:lvl1pPr>
          </a:lstStyle>
          <a:p>
            <a:pPr/>
            <a:r>
              <a:t>Exclusive Diffractive Vector Meson Production</a:t>
            </a:r>
          </a:p>
        </p:txBody>
      </p:sp>
      <p:sp>
        <p:nvSpPr>
          <p:cNvPr id="675" name="Full simulations using Sartre event generator based on IPSat (aka bSat) model…"/>
          <p:cNvSpPr txBox="1"/>
          <p:nvPr>
            <p:ph type="body" sz="half" idx="1"/>
          </p:nvPr>
        </p:nvSpPr>
        <p:spPr>
          <a:xfrm>
            <a:off x="5018339" y="1030492"/>
            <a:ext cx="3980942" cy="3569825"/>
          </a:xfrm>
          <a:prstGeom prst="rect">
            <a:avLst/>
          </a:prstGeom>
        </p:spPr>
        <p:txBody>
          <a:bodyPr/>
          <a:lstStyle/>
          <a:p>
            <a:pPr>
              <a:defRPr sz="2400"/>
            </a:pPr>
            <a:r>
              <a:t>Full simulations using Sartre event generator based on IPSat (aka bSat) model</a:t>
            </a:r>
          </a:p>
          <a:p>
            <a:pPr lvl="1" marL="498230" indent="-244230">
              <a:defRPr sz="2200"/>
            </a:pPr>
            <a:r>
              <a:t>Suppression larger for φ than for J/ψ as expected</a:t>
            </a:r>
          </a:p>
          <a:p>
            <a:pPr lvl="1" marL="498230" indent="-244230">
              <a:defRPr sz="2200"/>
            </a:pPr>
            <a:r>
              <a:t>Straightforward measurement for early days of an EIC</a:t>
            </a:r>
          </a:p>
        </p:txBody>
      </p:sp>
      <p:sp>
        <p:nvSpPr>
          <p:cNvPr id="6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77" name="diff_vm_Q2.pdf" descr="diff_vm_Q2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847" y="997922"/>
            <a:ext cx="4767657" cy="5316378"/>
          </a:xfrm>
          <a:prstGeom prst="rect">
            <a:avLst/>
          </a:prstGeom>
          <a:ln w="12700"/>
        </p:spPr>
      </p:pic>
      <p:sp>
        <p:nvSpPr>
          <p:cNvPr id="678" name="Note: A4/3 scaling strictly only…"/>
          <p:cNvSpPr txBox="1"/>
          <p:nvPr/>
        </p:nvSpPr>
        <p:spPr>
          <a:xfrm>
            <a:off x="5232054" y="5654904"/>
            <a:ext cx="3851685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200"/>
            </a:pPr>
            <a:r>
              <a:t>Note: A</a:t>
            </a:r>
            <a:r>
              <a:rPr baseline="31999"/>
              <a:t>4/3</a:t>
            </a:r>
            <a:r>
              <a:t> scaling strictly only </a:t>
            </a:r>
          </a:p>
          <a:p>
            <a:pPr>
              <a:defRPr sz="2200"/>
            </a:pPr>
            <a:r>
              <a:t>valid at large Q</a:t>
            </a:r>
            <a:r>
              <a:rPr baseline="31999"/>
              <a:t>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Line"/>
          <p:cNvSpPr/>
          <p:nvPr/>
        </p:nvSpPr>
        <p:spPr>
          <a:xfrm>
            <a:off x="152400" y="685800"/>
            <a:ext cx="8839200" cy="1588"/>
          </a:xfrm>
          <a:prstGeom prst="line">
            <a:avLst/>
          </a:prstGeom>
          <a:ln w="38100">
            <a:solidFill>
              <a:srgbClr val="021EAA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681" name="The Problem of Estimating nPDF Constraints"/>
          <p:cNvSpPr txBox="1"/>
          <p:nvPr>
            <p:ph type="title"/>
          </p:nvPr>
        </p:nvSpPr>
        <p:spPr>
          <a:xfrm>
            <a:off x="106362" y="-11113"/>
            <a:ext cx="8931276" cy="717551"/>
          </a:xfrm>
          <a:prstGeom prst="rect">
            <a:avLst/>
          </a:prstGeom>
        </p:spPr>
        <p:txBody>
          <a:bodyPr/>
          <a:lstStyle>
            <a:lvl1pPr>
              <a:defRPr sz="3400"/>
            </a:lvl1pPr>
          </a:lstStyle>
          <a:p>
            <a:pPr/>
            <a:r>
              <a:t>The Problem of Estimating nPDF Constraints</a:t>
            </a:r>
          </a:p>
        </p:txBody>
      </p:sp>
      <p:sp>
        <p:nvSpPr>
          <p:cNvPr id="682" name="Methods:…"/>
          <p:cNvSpPr txBox="1"/>
          <p:nvPr>
            <p:ph type="body" idx="1"/>
          </p:nvPr>
        </p:nvSpPr>
        <p:spPr>
          <a:xfrm>
            <a:off x="114300" y="757237"/>
            <a:ext cx="8763001" cy="2976227"/>
          </a:xfrm>
          <a:prstGeom prst="rect">
            <a:avLst/>
          </a:prstGeom>
        </p:spPr>
        <p:txBody>
          <a:bodyPr/>
          <a:lstStyle/>
          <a:p>
            <a:pPr>
              <a:defRPr b="1" sz="2600">
                <a:solidFill>
                  <a:srgbClr val="021EAA"/>
                </a:solidFill>
              </a:defRPr>
            </a:pPr>
            <a:r>
              <a:t>Methods:</a:t>
            </a:r>
          </a:p>
          <a:p>
            <a:pPr lvl="1">
              <a:defRPr sz="2400"/>
            </a:pPr>
            <a:r>
              <a:t>Use σ</a:t>
            </a:r>
            <a:r>
              <a:rPr baseline="-5999"/>
              <a:t>red</a:t>
            </a:r>
            <a:r>
              <a:t> (includes F</a:t>
            </a:r>
            <a:r>
              <a:rPr baseline="-5999"/>
              <a:t>2</a:t>
            </a:r>
            <a:r>
              <a:t> and F</a:t>
            </a:r>
            <a:r>
              <a:rPr baseline="-5999"/>
              <a:t>L </a:t>
            </a:r>
            <a:r>
              <a:t>(F</a:t>
            </a:r>
            <a:r>
              <a:rPr baseline="-5999"/>
              <a:t>3</a:t>
            </a:r>
            <a:r>
              <a:t>)) pseudo data</a:t>
            </a:r>
          </a:p>
          <a:p>
            <a:pPr lvl="1">
              <a:defRPr sz="2400"/>
            </a:pPr>
            <a:r>
              <a:t>Re-weighting EPPS16</a:t>
            </a:r>
          </a:p>
          <a:p>
            <a:pPr lvl="2">
              <a:defRPr sz="2200"/>
            </a:pPr>
            <a:r>
              <a:t>EPPS16 is a bit stiff at low-x, over-constraints at low-x</a:t>
            </a:r>
          </a:p>
          <a:p>
            <a:pPr lvl="1">
              <a:defRPr sz="2400"/>
            </a:pPr>
            <a:r>
              <a:t>EPPS16* (arXiv:1708.05654, Hannu Paukkunen)</a:t>
            </a:r>
          </a:p>
          <a:p>
            <a:pPr lvl="2">
              <a:defRPr sz="2200"/>
            </a:pPr>
            <a:r>
              <a:t>more flexible form cures EPPS16 problem (low-x bias)</a:t>
            </a:r>
          </a:p>
          <a:p>
            <a:pPr lvl="2">
              <a:defRPr sz="2200"/>
            </a:pPr>
            <a:r>
              <a:t>might underestimate impact?</a:t>
            </a:r>
          </a:p>
        </p:txBody>
      </p:sp>
      <p:sp>
        <p:nvSpPr>
          <p:cNvPr id="68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686" name="Group"/>
          <p:cNvGrpSpPr/>
          <p:nvPr/>
        </p:nvGrpSpPr>
        <p:grpSpPr>
          <a:xfrm>
            <a:off x="477247" y="3784263"/>
            <a:ext cx="8037106" cy="2920664"/>
            <a:chOff x="0" y="0"/>
            <a:chExt cx="8037104" cy="2920663"/>
          </a:xfrm>
        </p:grpSpPr>
        <p:pic>
          <p:nvPicPr>
            <p:cNvPr id="684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50327" r="0" b="0"/>
            <a:stretch>
              <a:fillRect/>
            </a:stretch>
          </p:blipFill>
          <p:spPr>
            <a:xfrm>
              <a:off x="3833339" y="1394"/>
              <a:ext cx="4203766" cy="2882041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pic>
          <p:nvPicPr>
            <p:cNvPr id="685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49661"/>
            <a:stretch>
              <a:fillRect/>
            </a:stretch>
          </p:blipFill>
          <p:spPr>
            <a:xfrm>
              <a:off x="0" y="0"/>
              <a:ext cx="4203766" cy="2920664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</p:grpSp>
      <p:sp>
        <p:nvSpPr>
          <p:cNvPr id="687" name="EPPS16"/>
          <p:cNvSpPr txBox="1"/>
          <p:nvPr/>
        </p:nvSpPr>
        <p:spPr>
          <a:xfrm>
            <a:off x="3206700" y="5848349"/>
            <a:ext cx="882452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600"/>
            </a:lvl1pPr>
          </a:lstStyle>
          <a:p>
            <a:pPr/>
            <a:r>
              <a:t>EPPS16</a:t>
            </a:r>
          </a:p>
        </p:txBody>
      </p:sp>
      <p:sp>
        <p:nvSpPr>
          <p:cNvPr id="688" name="EPPS16*"/>
          <p:cNvSpPr txBox="1"/>
          <p:nvPr/>
        </p:nvSpPr>
        <p:spPr>
          <a:xfrm>
            <a:off x="7029400" y="5848349"/>
            <a:ext cx="961530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600"/>
            </a:lvl1pPr>
          </a:lstStyle>
          <a:p>
            <a:pPr/>
            <a:r>
              <a:t>EPPS16*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Line"/>
          <p:cNvSpPr/>
          <p:nvPr/>
        </p:nvSpPr>
        <p:spPr>
          <a:xfrm>
            <a:off x="152400" y="685800"/>
            <a:ext cx="8839200" cy="1588"/>
          </a:xfrm>
          <a:prstGeom prst="line">
            <a:avLst/>
          </a:prstGeom>
          <a:ln w="38100">
            <a:solidFill>
              <a:srgbClr val="021EAA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693" name="Gluon Saturation: Past Experimental Reach"/>
          <p:cNvSpPr txBox="1"/>
          <p:nvPr>
            <p:ph type="title"/>
          </p:nvPr>
        </p:nvSpPr>
        <p:spPr>
          <a:xfrm>
            <a:off x="106362" y="-11113"/>
            <a:ext cx="8931276" cy="717551"/>
          </a:xfrm>
          <a:prstGeom prst="rect">
            <a:avLst/>
          </a:prstGeom>
        </p:spPr>
        <p:txBody>
          <a:bodyPr/>
          <a:lstStyle>
            <a:lvl1pPr>
              <a:defRPr sz="3400"/>
            </a:lvl1pPr>
          </a:lstStyle>
          <a:p>
            <a:pPr/>
            <a:r>
              <a:t>Gluon Saturation: Past Experimental Reach</a:t>
            </a:r>
          </a:p>
        </p:txBody>
      </p:sp>
      <p:sp>
        <p:nvSpPr>
          <p:cNvPr id="6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95" name="Fixed Target DIS Experiment…"/>
          <p:cNvSpPr txBox="1"/>
          <p:nvPr/>
        </p:nvSpPr>
        <p:spPr>
          <a:xfrm>
            <a:off x="4330576" y="4724238"/>
            <a:ext cx="4571223" cy="1783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marL="41275" marR="41275" defTabSz="914400">
              <a:spcBef>
                <a:spcPts val="400"/>
              </a:spcBef>
              <a:defRPr b="1" sz="2200">
                <a:solidFill>
                  <a:srgbClr val="021EAA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Fixed Target DIS Experiment</a:t>
            </a:r>
          </a:p>
          <a:p>
            <a:pPr lvl="1" marL="529736" marR="41275" indent="-234461" defTabSz="914400">
              <a:spcBef>
                <a:spcPts val="400"/>
              </a:spcBef>
              <a:buClr>
                <a:srgbClr val="FF2600"/>
              </a:buClr>
              <a:buSzPct val="150000"/>
              <a:buChar char="•"/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eA, μA, νA</a:t>
            </a:r>
          </a:p>
          <a:p>
            <a:pPr lvl="1" marL="529736" marR="41275" indent="-234461" defTabSz="914400">
              <a:spcBef>
                <a:spcPts val="400"/>
              </a:spcBef>
              <a:buClr>
                <a:srgbClr val="FF2600"/>
              </a:buClr>
              <a:buSzPct val="150000"/>
              <a:buChar char="•"/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Same marginal reach</a:t>
            </a:r>
          </a:p>
          <a:p>
            <a:pPr lvl="1" marL="529736" marR="41275" indent="-234461" defTabSz="914400">
              <a:spcBef>
                <a:spcPts val="400"/>
              </a:spcBef>
              <a:buClr>
                <a:srgbClr val="FF2600"/>
              </a:buClr>
              <a:buSzPct val="150000"/>
              <a:buChar char="•"/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Only at low Q</a:t>
            </a:r>
            <a:r>
              <a:rPr baseline="31999"/>
              <a:t>2</a:t>
            </a:r>
            <a:r>
              <a:t> (Q</a:t>
            </a:r>
            <a:r>
              <a:rPr baseline="31999"/>
              <a:t>2 </a:t>
            </a:r>
            <a:r>
              <a:t>&lt; 1 GeV</a:t>
            </a:r>
            <a:r>
              <a:rPr baseline="31999"/>
              <a:t>2</a:t>
            </a:r>
            <a:r>
              <a:t>)</a:t>
            </a:r>
          </a:p>
        </p:txBody>
      </p:sp>
      <p:pic>
        <p:nvPicPr>
          <p:cNvPr id="696" name="c1.pdf" descr="c1.pdf"/>
          <p:cNvPicPr>
            <a:picLocks noChangeAspect="1"/>
          </p:cNvPicPr>
          <p:nvPr/>
        </p:nvPicPr>
        <p:blipFill>
          <a:blip r:embed="rId2">
            <a:extLst/>
          </a:blip>
          <a:srcRect l="0" t="3344" r="7378" b="0"/>
          <a:stretch>
            <a:fillRect/>
          </a:stretch>
        </p:blipFill>
        <p:spPr>
          <a:xfrm>
            <a:off x="60811" y="926325"/>
            <a:ext cx="3470482" cy="3749392"/>
          </a:xfrm>
          <a:prstGeom prst="rect">
            <a:avLst/>
          </a:prstGeom>
          <a:ln w="12700">
            <a:miter lim="400000"/>
          </a:ln>
        </p:spPr>
      </p:pic>
      <p:sp>
        <p:nvSpPr>
          <p:cNvPr id="697" name="HERA (ep)…"/>
          <p:cNvSpPr txBox="1"/>
          <p:nvPr>
            <p:ph type="body" sz="quarter" idx="1"/>
          </p:nvPr>
        </p:nvSpPr>
        <p:spPr>
          <a:xfrm>
            <a:off x="115397" y="4724238"/>
            <a:ext cx="4070885" cy="2074762"/>
          </a:xfrm>
          <a:prstGeom prst="rect">
            <a:avLst/>
          </a:prstGeom>
        </p:spPr>
        <p:txBody>
          <a:bodyPr/>
          <a:lstStyle/>
          <a:p>
            <a:pPr>
              <a:defRPr b="1" sz="2200">
                <a:solidFill>
                  <a:srgbClr val="021EAA"/>
                </a:solidFill>
              </a:defRPr>
            </a:pPr>
            <a:r>
              <a:t>HERA (ep)</a:t>
            </a:r>
          </a:p>
          <a:p>
            <a:pPr lvl="1" marL="275736" indent="-234461">
              <a:defRPr sz="2200"/>
            </a:pPr>
            <a:r>
              <a:t>Marginal reach of Q</a:t>
            </a:r>
            <a:r>
              <a:rPr baseline="-5999"/>
              <a:t>s</a:t>
            </a:r>
          </a:p>
          <a:p>
            <a:pPr lvl="1" marL="275736" indent="-234461">
              <a:defRPr sz="2200"/>
            </a:pPr>
            <a:r>
              <a:t>Only at very low Q</a:t>
            </a:r>
            <a:r>
              <a:rPr baseline="31999"/>
              <a:t>2</a:t>
            </a:r>
            <a:r>
              <a:t> making comparison with perturbative QCD impossible</a:t>
            </a:r>
          </a:p>
        </p:txBody>
      </p:sp>
      <p:pic>
        <p:nvPicPr>
          <p:cNvPr id="698" name="plotxQ2eA_curves.pdf" descr="plotxQ2eA_curves.pdf"/>
          <p:cNvPicPr>
            <a:picLocks noChangeAspect="1"/>
          </p:cNvPicPr>
          <p:nvPr/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3627390" y="926325"/>
            <a:ext cx="5036946" cy="3749279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Line"/>
          <p:cNvSpPr/>
          <p:nvPr/>
        </p:nvSpPr>
        <p:spPr>
          <a:xfrm>
            <a:off x="152400" y="685800"/>
            <a:ext cx="8839200" cy="1588"/>
          </a:xfrm>
          <a:prstGeom prst="line">
            <a:avLst/>
          </a:prstGeom>
          <a:ln w="38100">
            <a:solidFill>
              <a:srgbClr val="021EAA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701" name="Relation to Chiral Magnetic Effec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Relation to Chiral Magnetic Effect</a:t>
            </a:r>
          </a:p>
        </p:txBody>
      </p:sp>
      <p:sp>
        <p:nvSpPr>
          <p:cNvPr id="702" name="RHIC &amp; LHC: intriguing hints of CME…"/>
          <p:cNvSpPr txBox="1"/>
          <p:nvPr>
            <p:ph type="body" idx="1"/>
          </p:nvPr>
        </p:nvSpPr>
        <p:spPr>
          <a:xfrm>
            <a:off x="190500" y="800618"/>
            <a:ext cx="8839207" cy="362466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900"/>
              </a:spcBef>
              <a:defRPr sz="2300"/>
            </a:pPr>
            <a:r>
              <a:t>RHIC &amp; LHC: intriguing hints of CME </a:t>
            </a:r>
          </a:p>
          <a:p>
            <a:pPr>
              <a:spcBef>
                <a:spcPts val="900"/>
              </a:spcBef>
              <a:defRPr sz="2300"/>
            </a:pPr>
            <a:r>
              <a:t>Key challenge: understanding dynamics of axial charge production during the very early pre-equilibrium stages (see talk by Niklas Mueller)</a:t>
            </a:r>
          </a:p>
          <a:p>
            <a:pPr>
              <a:spcBef>
                <a:spcPts val="900"/>
              </a:spcBef>
              <a:defRPr sz="2300"/>
            </a:pPr>
            <a:r>
              <a:t>Tuomas Lappi, Soren Schlichting, arXiv:1708.08625</a:t>
            </a:r>
          </a:p>
          <a:p>
            <a:pPr lvl="1">
              <a:spcBef>
                <a:spcPts val="900"/>
              </a:spcBef>
              <a:defRPr sz="2300"/>
            </a:pPr>
            <a:r>
              <a:t>Chern-Simons current correlator (the source of axial charge) </a:t>
            </a:r>
          </a:p>
        </p:txBody>
      </p:sp>
      <p:sp>
        <p:nvSpPr>
          <p:cNvPr id="7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704" name="Immediate link between dijet DIS (and TMDs) and CME"/>
          <p:cNvSpPr txBox="1"/>
          <p:nvPr/>
        </p:nvSpPr>
        <p:spPr>
          <a:xfrm>
            <a:off x="628789" y="5906779"/>
            <a:ext cx="7833272" cy="599629"/>
          </a:xfrm>
          <a:prstGeom prst="rect">
            <a:avLst/>
          </a:prstGeom>
          <a:solidFill>
            <a:srgbClr val="0083D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7000" tIns="127000" rIns="127000" bIns="127000" anchor="ctr">
            <a:spAutoFit/>
          </a:bodyPr>
          <a:lstStyle>
            <a:lvl1pPr marR="41275" defTabSz="914400">
              <a:spcBef>
                <a:spcPts val="400"/>
              </a:spcBef>
              <a:buClr>
                <a:srgbClr val="FF2600"/>
              </a:buClr>
              <a:defRPr sz="24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Immediate link between dijet DIS (and TMDs) and CME </a:t>
            </a:r>
          </a:p>
        </p:txBody>
      </p:sp>
      <p:grpSp>
        <p:nvGrpSpPr>
          <p:cNvPr id="707" name="Group"/>
          <p:cNvGrpSpPr/>
          <p:nvPr/>
        </p:nvGrpSpPr>
        <p:grpSpPr>
          <a:xfrm>
            <a:off x="125909" y="3726670"/>
            <a:ext cx="8892182" cy="1262342"/>
            <a:chOff x="0" y="0"/>
            <a:chExt cx="8892181" cy="1262340"/>
          </a:xfrm>
        </p:grpSpPr>
        <p:pic>
          <p:nvPicPr>
            <p:cNvPr id="705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967" t="16126" r="82712" b="55809"/>
            <a:stretch>
              <a:fillRect/>
            </a:stretch>
          </p:blipFill>
          <p:spPr>
            <a:xfrm>
              <a:off x="0" y="0"/>
              <a:ext cx="1870445" cy="428346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pic>
          <p:nvPicPr>
            <p:cNvPr id="706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1487" t="41319" r="5851" b="0"/>
            <a:stretch>
              <a:fillRect/>
            </a:stretch>
          </p:blipFill>
          <p:spPr>
            <a:xfrm>
              <a:off x="53066" y="477856"/>
              <a:ext cx="8839116" cy="784485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Line"/>
          <p:cNvSpPr/>
          <p:nvPr/>
        </p:nvSpPr>
        <p:spPr>
          <a:xfrm>
            <a:off x="152400" y="685800"/>
            <a:ext cx="8839200" cy="1588"/>
          </a:xfrm>
          <a:prstGeom prst="line">
            <a:avLst/>
          </a:prstGeom>
          <a:ln w="38100">
            <a:solidFill>
              <a:srgbClr val="021EAA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63" name="EIC: Longitudinal Spin of the Proton (I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pPr/>
            <a:r>
              <a:t>EIC: Longitudinal Spin of the Proton (I)</a:t>
            </a:r>
          </a:p>
        </p:txBody>
      </p:sp>
      <p:sp>
        <p:nvSpPr>
          <p:cNvPr id="164" name="Slide Number"/>
          <p:cNvSpPr txBox="1"/>
          <p:nvPr>
            <p:ph type="sldNum" sz="quarter" idx="2"/>
          </p:nvPr>
        </p:nvSpPr>
        <p:spPr>
          <a:xfrm>
            <a:off x="8788170" y="6556108"/>
            <a:ext cx="213185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6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30583" y="2320559"/>
            <a:ext cx="5407276" cy="821579"/>
          </a:xfrm>
          <a:prstGeom prst="rect">
            <a:avLst/>
          </a:prstGeom>
          <a:ln w="12700"/>
        </p:spPr>
      </p:pic>
      <p:sp>
        <p:nvSpPr>
          <p:cNvPr id="166" name="Inclusive Measurement:…"/>
          <p:cNvSpPr txBox="1"/>
          <p:nvPr/>
        </p:nvSpPr>
        <p:spPr>
          <a:xfrm>
            <a:off x="106141" y="2329934"/>
            <a:ext cx="3458330" cy="802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0639" marR="40639" defTabSz="914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Inclusive Measurement:</a:t>
            </a:r>
          </a:p>
          <a:p>
            <a:pPr marL="40639" marR="40639" defTabSz="914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e+p → e′+X</a:t>
            </a:r>
          </a:p>
        </p:txBody>
      </p:sp>
      <p:grpSp>
        <p:nvGrpSpPr>
          <p:cNvPr id="169" name="Group"/>
          <p:cNvGrpSpPr/>
          <p:nvPr/>
        </p:nvGrpSpPr>
        <p:grpSpPr>
          <a:xfrm>
            <a:off x="139538" y="3685346"/>
            <a:ext cx="8370405" cy="944121"/>
            <a:chOff x="0" y="0"/>
            <a:chExt cx="8370404" cy="944119"/>
          </a:xfrm>
        </p:grpSpPr>
        <p:pic>
          <p:nvPicPr>
            <p:cNvPr id="167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269806" y="0"/>
              <a:ext cx="6100599" cy="944120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sp>
          <p:nvSpPr>
            <p:cNvPr id="168" name="Leading Order:"/>
            <p:cNvSpPr txBox="1"/>
            <p:nvPr/>
          </p:nvSpPr>
          <p:spPr>
            <a:xfrm>
              <a:off x="0" y="248445"/>
              <a:ext cx="2188230" cy="4472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defTabSz="914400">
                <a:defRPr sz="2400">
                  <a:solidFill>
                    <a:srgbClr val="021EAA"/>
                  </a:solidFill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/>
              <a:r>
                <a:t>Leading Order:</a:t>
              </a:r>
            </a:p>
          </p:txBody>
        </p:sp>
      </p:grpSp>
      <p:grpSp>
        <p:nvGrpSpPr>
          <p:cNvPr id="173" name="Group"/>
          <p:cNvGrpSpPr/>
          <p:nvPr/>
        </p:nvGrpSpPr>
        <p:grpSpPr>
          <a:xfrm>
            <a:off x="304491" y="5449959"/>
            <a:ext cx="7279085" cy="674490"/>
            <a:chOff x="0" y="0"/>
            <a:chExt cx="7279084" cy="674489"/>
          </a:xfrm>
        </p:grpSpPr>
        <p:pic>
          <p:nvPicPr>
            <p:cNvPr id="170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358206" y="0"/>
              <a:ext cx="2697957" cy="674490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sp>
          <p:nvSpPr>
            <p:cNvPr id="171" name="Higher Order:"/>
            <p:cNvSpPr txBox="1"/>
            <p:nvPr/>
          </p:nvSpPr>
          <p:spPr>
            <a:xfrm>
              <a:off x="0" y="113630"/>
              <a:ext cx="2001302" cy="4472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defTabSz="914400">
                <a:defRPr sz="2400">
                  <a:solidFill>
                    <a:srgbClr val="021EAA"/>
                  </a:solidFill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/>
              <a:r>
                <a:t>Higher Order:</a:t>
              </a:r>
            </a:p>
          </p:txBody>
        </p:sp>
        <p:sp>
          <p:nvSpPr>
            <p:cNvPr id="172" name="(Gluon Spin)"/>
            <p:cNvSpPr txBox="1"/>
            <p:nvPr/>
          </p:nvSpPr>
          <p:spPr>
            <a:xfrm>
              <a:off x="5413067" y="113630"/>
              <a:ext cx="1866018" cy="4472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/>
              <a:r>
                <a:t>(Gluon Spin)</a:t>
              </a:r>
            </a:p>
          </p:txBody>
        </p:sp>
      </p:grpSp>
      <p:grpSp>
        <p:nvGrpSpPr>
          <p:cNvPr id="176" name="Group"/>
          <p:cNvGrpSpPr/>
          <p:nvPr/>
        </p:nvGrpSpPr>
        <p:grpSpPr>
          <a:xfrm>
            <a:off x="2564360" y="4438118"/>
            <a:ext cx="5943343" cy="770779"/>
            <a:chOff x="0" y="0"/>
            <a:chExt cx="5943342" cy="770777"/>
          </a:xfrm>
        </p:grpSpPr>
        <p:sp>
          <p:nvSpPr>
            <p:cNvPr id="174" name="(Quark Spin)"/>
            <p:cNvSpPr txBox="1"/>
            <p:nvPr/>
          </p:nvSpPr>
          <p:spPr>
            <a:xfrm>
              <a:off x="3866562" y="175601"/>
              <a:ext cx="2076781" cy="4195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/>
              <a:r>
                <a:t>(Quark Spin)</a:t>
              </a:r>
            </a:p>
          </p:txBody>
        </p:sp>
        <p:pic>
          <p:nvPicPr>
            <p:cNvPr id="175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3622656" cy="770778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</p:grpSp>
      <p:sp>
        <p:nvSpPr>
          <p:cNvPr id="177" name="To determine the contribution of quarks and gluons to the proton spin need to measure spin-dependent structure function g1 as function of x and Q2:"/>
          <p:cNvSpPr txBox="1"/>
          <p:nvPr>
            <p:ph type="body" sz="quarter" idx="1"/>
          </p:nvPr>
        </p:nvSpPr>
        <p:spPr>
          <a:xfrm>
            <a:off x="190500" y="842001"/>
            <a:ext cx="8763000" cy="1215995"/>
          </a:xfrm>
          <a:prstGeom prst="rect">
            <a:avLst/>
          </a:prstGeom>
        </p:spPr>
        <p:txBody>
          <a:bodyPr/>
          <a:lstStyle/>
          <a:p>
            <a:pPr marL="41275" indent="0">
              <a:spcBef>
                <a:spcPts val="100"/>
              </a:spcBef>
              <a:buClrTx/>
              <a:buSzTx/>
              <a:buNone/>
              <a:defRPr sz="2400">
                <a:uFill>
                  <a:solidFill>
                    <a:srgbClr val="011585"/>
                  </a:solidFill>
                </a:uFill>
              </a:defRPr>
            </a:pPr>
            <a:r>
              <a:t>To determine the contribution of quarks and gluons to the proton spin need to measure </a:t>
            </a:r>
            <a:r>
              <a:rPr>
                <a:solidFill>
                  <a:srgbClr val="021EAA"/>
                </a:solidFill>
              </a:rPr>
              <a:t>spin-dependent structure function </a:t>
            </a:r>
            <a:r>
              <a:rPr b="1">
                <a:solidFill>
                  <a:srgbClr val="021EAA"/>
                </a:solidFill>
              </a:rPr>
              <a:t>g</a:t>
            </a:r>
            <a:r>
              <a:rPr b="1" baseline="-5999">
                <a:solidFill>
                  <a:srgbClr val="021EAA"/>
                </a:solidFill>
              </a:rPr>
              <a:t>1</a:t>
            </a:r>
            <a:r>
              <a:t> as function of x and Q</a:t>
            </a:r>
            <a:r>
              <a:rPr baseline="31999"/>
              <a:t>2</a:t>
            </a:r>
            <a:r>
              <a:t>: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Line"/>
          <p:cNvSpPr/>
          <p:nvPr/>
        </p:nvSpPr>
        <p:spPr>
          <a:xfrm>
            <a:off x="152400" y="685800"/>
            <a:ext cx="8839200" cy="1588"/>
          </a:xfrm>
          <a:prstGeom prst="line">
            <a:avLst/>
          </a:prstGeom>
          <a:ln w="38100">
            <a:solidFill>
              <a:srgbClr val="021EAA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82" name="EIC: Longitudinal Spin of the Proton (II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EIC: Longitudinal Spin of the Proton (II)</a:t>
            </a:r>
          </a:p>
        </p:txBody>
      </p:sp>
      <p:sp>
        <p:nvSpPr>
          <p:cNvPr id="183" name="Slide Number"/>
          <p:cNvSpPr txBox="1"/>
          <p:nvPr>
            <p:ph type="sldNum" sz="quarter" idx="2"/>
          </p:nvPr>
        </p:nvSpPr>
        <p:spPr>
          <a:xfrm>
            <a:off x="8788170" y="6556108"/>
            <a:ext cx="213185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84" name="g1-scaling-violation-20x250.pdf" descr="g1-scaling-violation-20x250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391" y="968850"/>
            <a:ext cx="4215942" cy="5705249"/>
          </a:xfrm>
          <a:prstGeom prst="rect">
            <a:avLst/>
          </a:prstGeom>
          <a:ln w="12700"/>
        </p:spPr>
      </p:pic>
      <p:sp>
        <p:nvSpPr>
          <p:cNvPr id="185" name="For ∫Ldt = 10 fb-1 and 70% polarization…"/>
          <p:cNvSpPr txBox="1"/>
          <p:nvPr/>
        </p:nvSpPr>
        <p:spPr>
          <a:xfrm>
            <a:off x="4450176" y="797513"/>
            <a:ext cx="4540779" cy="21070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0639" marR="40639" defTabSz="914400"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For ∫</a:t>
            </a:r>
            <a:r>
              <a:rPr>
                <a:latin typeface="Lucida Calligraphy"/>
                <a:ea typeface="Lucida Calligraphy"/>
                <a:cs typeface="Lucida Calligraphy"/>
                <a:sym typeface="Lucida Calligraphy"/>
              </a:rPr>
              <a:t>L</a:t>
            </a:r>
            <a:r>
              <a:t>dt = 10 fb</a:t>
            </a:r>
            <a:r>
              <a:rPr baseline="31999"/>
              <a:t>-1</a:t>
            </a:r>
            <a:r>
              <a:t> and 70% polarization</a:t>
            </a:r>
          </a:p>
          <a:p>
            <a:pPr marL="40639" marR="40639" defTabSz="914400">
              <a:defRPr sz="2200">
                <a:solidFill>
                  <a:srgbClr val="008B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Current knowledge (DSSV): uses strong theoretical constraints</a:t>
            </a:r>
          </a:p>
          <a:p>
            <a:pPr marL="40639" marR="40639" defTabSz="914400">
              <a:defRPr sz="2200">
                <a:solidFill>
                  <a:srgbClr val="021EAA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EIC projections do not 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Þ</a:t>
            </a:r>
            <a:r>
              <a:t> test w/o assumptions</a:t>
            </a:r>
          </a:p>
        </p:txBody>
      </p:sp>
      <p:pic>
        <p:nvPicPr>
          <p:cNvPr id="186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0" r="53674" b="0"/>
          <a:stretch>
            <a:fillRect/>
          </a:stretch>
        </p:blipFill>
        <p:spPr>
          <a:xfrm>
            <a:off x="4581987" y="3512656"/>
            <a:ext cx="3421382" cy="855696"/>
          </a:xfrm>
          <a:prstGeom prst="rect">
            <a:avLst/>
          </a:prstGeom>
          <a:ln w="12700"/>
        </p:spPr>
      </p:pic>
      <p:sp>
        <p:nvSpPr>
          <p:cNvPr id="187" name="Recall Jaffe-Manohar sum rule:"/>
          <p:cNvSpPr txBox="1"/>
          <p:nvPr/>
        </p:nvSpPr>
        <p:spPr>
          <a:xfrm>
            <a:off x="4491421" y="2940110"/>
            <a:ext cx="4167759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300">
                <a:solidFill>
                  <a:srgbClr val="941100"/>
                </a:solidFill>
              </a:defRPr>
            </a:lvl1pPr>
          </a:lstStyle>
          <a:p>
            <a:pPr/>
            <a:r>
              <a:t>Recall Jaffe-Manohar sum rule:</a:t>
            </a:r>
          </a:p>
        </p:txBody>
      </p:sp>
      <p:pic>
        <p:nvPicPr>
          <p:cNvPr id="188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44860" t="0" r="0" b="0"/>
          <a:stretch>
            <a:fillRect/>
          </a:stretch>
        </p:blipFill>
        <p:spPr>
          <a:xfrm>
            <a:off x="4659833" y="4302521"/>
            <a:ext cx="4072378" cy="855696"/>
          </a:xfrm>
          <a:prstGeom prst="rect">
            <a:avLst/>
          </a:prstGeom>
          <a:ln w="12700"/>
        </p:spPr>
      </p:pic>
      <p:sp>
        <p:nvSpPr>
          <p:cNvPr id="189" name="Don’t know what x contribute!…"/>
          <p:cNvSpPr txBox="1"/>
          <p:nvPr/>
        </p:nvSpPr>
        <p:spPr>
          <a:xfrm>
            <a:off x="4701789" y="5353856"/>
            <a:ext cx="4207880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100">
                <a:solidFill>
                  <a:srgbClr val="941751"/>
                </a:solidFill>
              </a:defRPr>
            </a:pPr>
            <a:r>
              <a:t>Don’t know what x contribute!</a:t>
            </a:r>
          </a:p>
          <a:p>
            <a:pPr>
              <a:defRPr sz="2100">
                <a:solidFill>
                  <a:srgbClr val="941751"/>
                </a:solidFill>
              </a:defRPr>
            </a:pPr>
            <a:r>
              <a:t>Need to measure over wide range down to lowest x.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Line"/>
          <p:cNvSpPr/>
          <p:nvPr/>
        </p:nvSpPr>
        <p:spPr>
          <a:xfrm>
            <a:off x="152400" y="685800"/>
            <a:ext cx="8839200" cy="1588"/>
          </a:xfrm>
          <a:prstGeom prst="line">
            <a:avLst/>
          </a:prstGeom>
          <a:ln w="38100">
            <a:solidFill>
              <a:srgbClr val="021EAA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92" name="EIC: Longitudinal Spin of the Proton (III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pPr/>
            <a:r>
              <a:t>EIC: Longitudinal Spin of the Proton (III)</a:t>
            </a:r>
          </a:p>
        </p:txBody>
      </p:sp>
      <p:sp>
        <p:nvSpPr>
          <p:cNvPr id="193" name="Slide Number"/>
          <p:cNvSpPr txBox="1"/>
          <p:nvPr>
            <p:ph type="sldNum" sz="quarter" idx="2"/>
          </p:nvPr>
        </p:nvSpPr>
        <p:spPr>
          <a:xfrm>
            <a:off x="8788170" y="6556108"/>
            <a:ext cx="213185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94" name="a.pdf" descr="a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592" y="2461011"/>
            <a:ext cx="2917510" cy="2805044"/>
          </a:xfrm>
          <a:prstGeom prst="rect">
            <a:avLst/>
          </a:prstGeom>
          <a:ln w="12700"/>
        </p:spPr>
      </p:pic>
      <p:pic>
        <p:nvPicPr>
          <p:cNvPr id="195" name="d.pdf" descr="d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592" y="2461011"/>
            <a:ext cx="2917510" cy="2805044"/>
          </a:xfrm>
          <a:prstGeom prst="rect">
            <a:avLst/>
          </a:prstGeom>
          <a:ln w="12700"/>
        </p:spPr>
      </p:pic>
      <p:pic>
        <p:nvPicPr>
          <p:cNvPr id="196" name="1.pdf" descr="1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099399" y="477680"/>
            <a:ext cx="2903497" cy="4785665"/>
          </a:xfrm>
          <a:prstGeom prst="rect">
            <a:avLst/>
          </a:prstGeom>
          <a:ln w="12700"/>
        </p:spPr>
      </p:pic>
      <p:pic>
        <p:nvPicPr>
          <p:cNvPr id="197" name="4.pdf" descr="4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099399" y="477680"/>
            <a:ext cx="2903497" cy="4785665"/>
          </a:xfrm>
          <a:prstGeom prst="rect">
            <a:avLst/>
          </a:prstGeom>
          <a:ln w="12700"/>
        </p:spPr>
      </p:pic>
      <p:pic>
        <p:nvPicPr>
          <p:cNvPr id="198" name="0000.pdf" descr="0000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112893" y="1353272"/>
            <a:ext cx="2910573" cy="3912603"/>
          </a:xfrm>
          <a:prstGeom prst="rect">
            <a:avLst/>
          </a:prstGeom>
          <a:ln w="12700"/>
        </p:spPr>
      </p:pic>
      <p:sp>
        <p:nvSpPr>
          <p:cNvPr id="199" name="Quark Spin"/>
          <p:cNvSpPr txBox="1"/>
          <p:nvPr/>
        </p:nvSpPr>
        <p:spPr>
          <a:xfrm>
            <a:off x="972191" y="1981951"/>
            <a:ext cx="1552623" cy="422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defTabSz="914400"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Quark Spin</a:t>
            </a:r>
          </a:p>
        </p:txBody>
      </p:sp>
      <p:sp>
        <p:nvSpPr>
          <p:cNvPr id="200" name="Gluon Spin"/>
          <p:cNvSpPr txBox="1"/>
          <p:nvPr/>
        </p:nvSpPr>
        <p:spPr>
          <a:xfrm>
            <a:off x="3867791" y="1981951"/>
            <a:ext cx="1537343" cy="422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defTabSz="914400"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Gluon Spin</a:t>
            </a:r>
          </a:p>
        </p:txBody>
      </p:sp>
      <p:sp>
        <p:nvSpPr>
          <p:cNvPr id="201" name="½-Gluon-Quark Spin"/>
          <p:cNvSpPr txBox="1"/>
          <p:nvPr/>
        </p:nvSpPr>
        <p:spPr>
          <a:xfrm>
            <a:off x="6308964" y="1981951"/>
            <a:ext cx="2717290" cy="422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defTabSz="914400"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½-Gluon-Quark Spin</a:t>
            </a:r>
          </a:p>
        </p:txBody>
      </p:sp>
      <p:sp>
        <p:nvSpPr>
          <p:cNvPr id="202" name="Combining information on ∆Σ and ∆g  constrains angular momentum"/>
          <p:cNvSpPr txBox="1"/>
          <p:nvPr/>
        </p:nvSpPr>
        <p:spPr>
          <a:xfrm>
            <a:off x="388592" y="3307208"/>
            <a:ext cx="5274368" cy="752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0639" marR="40639" defTabSz="914400">
              <a:defRPr sz="2200">
                <a:solidFill>
                  <a:srgbClr val="9411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Combining information on ∆Σ and ∆g  constrains angular momentum</a:t>
            </a:r>
          </a:p>
        </p:txBody>
      </p:sp>
      <p:sp>
        <p:nvSpPr>
          <p:cNvPr id="203" name="Using the simulated g1(x,Q2) pseudo-data the following constrains on quark and gluon spin emerge:"/>
          <p:cNvSpPr txBox="1"/>
          <p:nvPr/>
        </p:nvSpPr>
        <p:spPr>
          <a:xfrm>
            <a:off x="159744" y="771475"/>
            <a:ext cx="8248309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400"/>
            </a:pPr>
            <a:r>
              <a:t>Using the simulated g</a:t>
            </a:r>
            <a:r>
              <a:rPr baseline="-5999"/>
              <a:t>1</a:t>
            </a:r>
            <a:r>
              <a:t>(x,Q</a:t>
            </a:r>
            <a:r>
              <a:rPr baseline="31999"/>
              <a:t>2</a:t>
            </a:r>
            <a:r>
              <a:t>) pseudo-data the following constrains on quark and gluon spin emerge: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xit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xit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after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entr" nodeType="after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xit" nodeType="click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xit" nodeType="afterEffect" presetSubtype="0" presetID="1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Class="exit" nodeType="afterEffect" presetSubtype="0" presetID="1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xit" nodeType="afterEffect" presetSubtype="0" presetID="1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Class="entr" nodeType="afterEffect" presetSubtype="0" presetID="1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2" grpId="15"/>
      <p:bldP build="whole" bldLvl="1" animBg="1" rev="0" advAuto="0" spid="194" grpId="1"/>
      <p:bldP build="whole" bldLvl="1" animBg="1" rev="0" advAuto="0" spid="197" grpId="13"/>
      <p:bldP build="whole" bldLvl="1" animBg="1" rev="0" advAuto="0" spid="194" grpId="3"/>
      <p:bldP build="whole" bldLvl="1" animBg="1" rev="0" advAuto="0" spid="200" grpId="6"/>
      <p:bldP build="whole" bldLvl="1" animBg="1" rev="0" advAuto="0" spid="201" grpId="9"/>
      <p:bldP build="whole" bldLvl="1" animBg="1" rev="0" advAuto="0" spid="195" grpId="4"/>
      <p:bldP build="whole" bldLvl="1" animBg="1" rev="0" advAuto="0" spid="200" grpId="11"/>
      <p:bldP build="whole" bldLvl="1" animBg="1" rev="0" advAuto="0" spid="199" grpId="2"/>
      <p:bldP build="whole" bldLvl="1" animBg="1" rev="0" advAuto="0" spid="198" grpId="10"/>
      <p:bldP build="whole" bldLvl="1" animBg="1" rev="0" advAuto="0" spid="196" grpId="5"/>
      <p:bldP build="whole" bldLvl="1" animBg="1" rev="0" advAuto="0" spid="195" grpId="14"/>
      <p:bldP build="whole" bldLvl="1" animBg="1" rev="0" advAuto="0" spid="196" grpId="7"/>
      <p:bldP build="whole" bldLvl="1" animBg="1" rev="0" advAuto="0" spid="197" grpId="8"/>
      <p:bldP build="whole" bldLvl="1" animBg="1" rev="0" advAuto="0" spid="199" grpId="1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Line"/>
          <p:cNvSpPr/>
          <p:nvPr/>
        </p:nvSpPr>
        <p:spPr>
          <a:xfrm>
            <a:off x="152400" y="685800"/>
            <a:ext cx="8839200" cy="1588"/>
          </a:xfrm>
          <a:prstGeom prst="line">
            <a:avLst/>
          </a:prstGeom>
          <a:ln w="38100">
            <a:solidFill>
              <a:srgbClr val="021EAA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08" name="EIC: Longitudinal Spin of the Proton (IV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EIC: Longitudinal Spin of the Proton (IV)</a:t>
            </a:r>
          </a:p>
        </p:txBody>
      </p:sp>
      <p:sp>
        <p:nvSpPr>
          <p:cNvPr id="209" name="Slide Number"/>
          <p:cNvSpPr txBox="1"/>
          <p:nvPr>
            <p:ph type="sldNum" sz="quarter" idx="2"/>
          </p:nvPr>
        </p:nvSpPr>
        <p:spPr>
          <a:xfrm>
            <a:off x="8788170" y="6556108"/>
            <a:ext cx="213185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10" name="newpotatoEIC.pdf" descr="newpotatoEIC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4821" y="2052338"/>
            <a:ext cx="4211798" cy="3823658"/>
          </a:xfrm>
          <a:prstGeom prst="rect">
            <a:avLst/>
          </a:prstGeom>
          <a:ln w="12700"/>
        </p:spPr>
      </p:pic>
      <p:pic>
        <p:nvPicPr>
          <p:cNvPr id="211" name="g1_Q2.pdf" descr="g1_Q2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62341" y="2136664"/>
            <a:ext cx="3716649" cy="3731206"/>
          </a:xfrm>
          <a:prstGeom prst="rect">
            <a:avLst/>
          </a:prstGeom>
          <a:ln w="12700"/>
        </p:spPr>
      </p:pic>
      <p:sp>
        <p:nvSpPr>
          <p:cNvPr id="212" name="Constraining spin of the sea-quarks and gluons at low-x is important but requires high √s"/>
          <p:cNvSpPr txBox="1"/>
          <p:nvPr/>
        </p:nvSpPr>
        <p:spPr>
          <a:xfrm>
            <a:off x="338868" y="847445"/>
            <a:ext cx="8466264" cy="886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marL="41275" marR="41275" defTabSz="914400">
              <a:spcBef>
                <a:spcPts val="100"/>
              </a:spcBef>
              <a:defRPr sz="2600">
                <a:uFill>
                  <a:solidFill>
                    <a:srgbClr val="0115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Constraining spin of the sea-quarks and gluons at low-x is important but requires high √s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lide Number"/>
          <p:cNvSpPr txBox="1"/>
          <p:nvPr>
            <p:ph type="sldNum" sz="quarter" idx="2"/>
          </p:nvPr>
        </p:nvSpPr>
        <p:spPr>
          <a:xfrm>
            <a:off x="8788170" y="6556108"/>
            <a:ext cx="213185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15" name="9.2 Imaging"/>
          <p:cNvSpPr txBox="1"/>
          <p:nvPr/>
        </p:nvSpPr>
        <p:spPr>
          <a:xfrm>
            <a:off x="430905" y="194804"/>
            <a:ext cx="8282190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b="1" sz="4200">
                <a:solidFill>
                  <a:srgbClr val="021EAA"/>
                </a:solidFill>
              </a:defRPr>
            </a:lvl1pPr>
          </a:lstStyle>
          <a:p>
            <a:pPr/>
            <a:r>
              <a:t>9.2 Imaging</a:t>
            </a:r>
          </a:p>
        </p:txBody>
      </p:sp>
      <p:pic>
        <p:nvPicPr>
          <p:cNvPr id="216" name="3d.png" descr="3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70232" y="1532164"/>
            <a:ext cx="5203536" cy="4169005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D2A9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Times New Roman"/>
            <a:ea typeface="Times New Roman"/>
            <a:cs typeface="Times New Roman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D2A9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Times New Roman"/>
            <a:ea typeface="Times New Roman"/>
            <a:cs typeface="Times New Roman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