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media/image1.jpeg" ContentType="image/jpeg"/>
  <Override PartName="/ppt/media/image2.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media1.mov" ContentType="video/unknown"/>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3.jpeg" ContentType="image/jpeg"/>
  <Override PartName="/ppt/notesSlides/notesSlide20.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Times New Roman"/>
          <a:ea typeface="Times New Roman"/>
          <a:cs typeface="Times New Roman"/>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D51ADE6A-740E-44AE-83CC-AE7238B6C88D}" styleName="">
    <a:tblBg/>
    <a:wholeTbl>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Times New Roman"/>
          <a:ea typeface="Times New Roman"/>
          <a:cs typeface="Times New Roman"/>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A9BC294-FFE2-49D5-8D69-9E1BD2C41BD5}" styleName="">
    <a:tblBg/>
    <a:wholeTbl>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Times New Roman"/>
          <a:ea typeface="Times New Roman"/>
          <a:cs typeface="Times New Roman"/>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0" name="Shape 140"/>
          <p:cNvSpPr/>
          <p:nvPr>
            <p:ph type="sldImg"/>
          </p:nvPr>
        </p:nvSpPr>
        <p:spPr>
          <a:xfrm>
            <a:off x="1143000" y="685800"/>
            <a:ext cx="4572000" cy="3429000"/>
          </a:xfrm>
          <a:prstGeom prst="rect">
            <a:avLst/>
          </a:prstGeom>
        </p:spPr>
        <p:txBody>
          <a:bodyPr/>
          <a:lstStyle/>
          <a:p>
            <a:pPr/>
          </a:p>
        </p:txBody>
      </p:sp>
      <p:sp>
        <p:nvSpPr>
          <p:cNvPr id="141" name="Shape 14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indent="228600" defTabSz="457200" latinLnBrk="0">
      <a:defRPr sz="1600">
        <a:latin typeface="Lucida Grande"/>
        <a:ea typeface="Lucida Grande"/>
        <a:cs typeface="Lucida Grande"/>
        <a:sym typeface="Lucida Grande"/>
      </a:defRPr>
    </a:lvl2pPr>
    <a:lvl3pPr indent="457200" defTabSz="457200" latinLnBrk="0">
      <a:defRPr sz="1600">
        <a:latin typeface="Lucida Grande"/>
        <a:ea typeface="Lucida Grande"/>
        <a:cs typeface="Lucida Grande"/>
        <a:sym typeface="Lucida Grande"/>
      </a:defRPr>
    </a:lvl3pPr>
    <a:lvl4pPr indent="685800" defTabSz="457200" latinLnBrk="0">
      <a:defRPr sz="1600">
        <a:latin typeface="Lucida Grande"/>
        <a:ea typeface="Lucida Grande"/>
        <a:cs typeface="Lucida Grande"/>
        <a:sym typeface="Lucida Grande"/>
      </a:defRPr>
    </a:lvl4pPr>
    <a:lvl5pPr indent="914400" defTabSz="457200" latinLnBrk="0">
      <a:defRPr sz="1600">
        <a:latin typeface="Lucida Grande"/>
        <a:ea typeface="Lucida Grande"/>
        <a:cs typeface="Lucida Grande"/>
        <a:sym typeface="Lucida Grande"/>
      </a:defRPr>
    </a:lvl5pPr>
    <a:lvl6pPr indent="1143000" defTabSz="457200" latinLnBrk="0">
      <a:defRPr sz="1600">
        <a:latin typeface="Lucida Grande"/>
        <a:ea typeface="Lucida Grande"/>
        <a:cs typeface="Lucida Grande"/>
        <a:sym typeface="Lucida Grande"/>
      </a:defRPr>
    </a:lvl6pPr>
    <a:lvl7pPr indent="1371600" defTabSz="457200" latinLnBrk="0">
      <a:defRPr sz="1600">
        <a:latin typeface="Lucida Grande"/>
        <a:ea typeface="Lucida Grande"/>
        <a:cs typeface="Lucida Grande"/>
        <a:sym typeface="Lucida Grande"/>
      </a:defRPr>
    </a:lvl7pPr>
    <a:lvl8pPr indent="1600200" defTabSz="457200" latinLnBrk="0">
      <a:defRPr sz="1600">
        <a:latin typeface="Lucida Grande"/>
        <a:ea typeface="Lucida Grande"/>
        <a:cs typeface="Lucida Grande"/>
        <a:sym typeface="Lucida Grande"/>
      </a:defRPr>
    </a:lvl8pPr>
    <a:lvl9pPr indent="1828800" defTabSz="457200" latinLnBrk="0">
      <a:defRPr sz="16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 Id="rId3" Type="http://schemas.openxmlformats.org/officeDocument/2006/relationships/hyperlink" Target="http://en.wikipedia.org/wiki/Quark" TargetMode="External"/><Relationship Id="rId4" Type="http://schemas.openxmlformats.org/officeDocument/2006/relationships/hyperlink" Target="http://en.wikipedia.org/wiki/Strong_nuclear_force" TargetMode="External"/><Relationship Id="rId5" Type="http://schemas.openxmlformats.org/officeDocument/2006/relationships/hyperlink" Target="http://en.wikipedia.org/wiki/Glass" TargetMode="External"/><Relationship Id="rId6" Type="http://schemas.openxmlformats.org/officeDocument/2006/relationships/hyperlink" Target="http://en.wikipedia.org/wiki/Silica" TargetMode="External"/><Relationship Id="rId7" Type="http://schemas.openxmlformats.org/officeDocument/2006/relationships/hyperlink" Target="http://en.wikipedia.org/wiki/Solid" TargetMode="External"/><Relationship Id="rId8" Type="http://schemas.openxmlformats.org/officeDocument/2006/relationships/hyperlink" Target="http://en.wikipedia.org/wiki/Liquid" TargetMode="External"/><Relationship Id="rId9" Type="http://schemas.openxmlformats.org/officeDocument/2006/relationships/hyperlink" Target="http://en.wikipedia.org/wiki/Time_scale" TargetMode="External"/><Relationship Id="rId10" Type="http://schemas.openxmlformats.org/officeDocument/2006/relationships/hyperlink" Target="http://en.wikipedia.org/wiki/Time_dilation" TargetMode="External"/></Relationships>

</file>

<file path=ppt/notesSlides/_rels/notesSlide17.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 Id="rId3" Type="http://schemas.openxmlformats.org/officeDocument/2006/relationships/hyperlink" Target="http://en.wikipedia.org/wiki/Physics" TargetMode="External"/><Relationship Id="rId4" Type="http://schemas.openxmlformats.org/officeDocument/2006/relationships/hyperlink" Target="http://en.wikipedia.org/wiki/United_States" TargetMode="External"/><Relationship Id="rId5" Type="http://schemas.openxmlformats.org/officeDocument/2006/relationships/hyperlink" Target="http://en.wikipedia.org/wiki/Physicist" TargetMode="External"/><Relationship Id="rId6" Type="http://schemas.openxmlformats.org/officeDocument/2006/relationships/hyperlink" Target="http://en.wikipedia.org/wiki/Murray_Gell-Mann" TargetMode="External"/><Relationship Id="rId7" Type="http://schemas.openxmlformats.org/officeDocument/2006/relationships/hyperlink" Target="http://en.wikipedia.org/wiki/Baryons" TargetMode="External"/><Relationship Id="rId8" Type="http://schemas.openxmlformats.org/officeDocument/2006/relationships/hyperlink" Target="http://en.wikipedia.org/wiki/Meson" TargetMode="External"/><Relationship Id="rId9" Type="http://schemas.openxmlformats.org/officeDocument/2006/relationships/hyperlink" Target="http://en.wikipedia.org/wiki/Noble_Eightfold_Path" TargetMode="External"/><Relationship Id="rId10" Type="http://schemas.openxmlformats.org/officeDocument/2006/relationships/hyperlink" Target="http://en.wikipedia.org/wiki/Buddhism" TargetMode="External"/><Relationship Id="rId11" Type="http://schemas.openxmlformats.org/officeDocument/2006/relationships/hyperlink" Target="http://en.wikipedia.org/wiki/Israelis" TargetMode="External"/><Relationship Id="rId12" Type="http://schemas.openxmlformats.org/officeDocument/2006/relationships/hyperlink" Target="http://en.wikipedia.org/wiki/Yuval_Ne%27eman" TargetMode="External"/><Relationship Id="rId13" Type="http://schemas.openxmlformats.org/officeDocument/2006/relationships/hyperlink" Target="http://en.wikipedia.org/wiki/Quark_model" TargetMode="External"/><Relationship Id="rId14" Type="http://schemas.openxmlformats.org/officeDocument/2006/relationships/hyperlink" Target="http://en.wikipedia.org/wiki/Strangeness_%28particle_physics%29" TargetMode="External"/><Relationship Id="rId15" Type="http://schemas.openxmlformats.org/officeDocument/2006/relationships/hyperlink" Target="http://en.wikipedia.org/wiki/Electric_charge" TargetMode="External"/><Relationship Id="rId16" Type="http://schemas.openxmlformats.org/officeDocument/2006/relationships/hyperlink" Target="http://en.wikipedia.org/wiki/Spin_%28physics%29" TargetMode="External"/><Relationship Id="rId17" Type="http://schemas.openxmlformats.org/officeDocument/2006/relationships/hyperlink" Target="http://en.wikipedia.org/wiki/Omega_baryon" TargetMode="External"/><Relationship Id="rId18" Type="http://schemas.openxmlformats.org/officeDocument/2006/relationships/hyperlink" Target="http://en.wikipedia.org/wiki/Eightfold_way_%28physics%29#cite_note-0" TargetMode="External"/><Relationship Id="rId19" Type="http://schemas.openxmlformats.org/officeDocument/2006/relationships/hyperlink" Target="http://en.wikipedia.org/wiki/Synchrotron" TargetMode="External"/><Relationship Id="rId20" Type="http://schemas.openxmlformats.org/officeDocument/2006/relationships/hyperlink" Target="http://en.wikipedia.org/wiki/Brookhaven_National_Laboratory" TargetMode="External"/><Relationship Id="rId21" Type="http://schemas.openxmlformats.org/officeDocument/2006/relationships/hyperlink" Target="http://en.wikipedia.org/wiki/Nobel_Prize_in_physics" TargetMode="External"/><Relationship Id="rId22" Type="http://schemas.openxmlformats.org/officeDocument/2006/relationships/hyperlink" Target="http://en.wikipedia.org/wiki/Particle_physics" TargetMode="External"/><Relationship Id="rId23" Type="http://schemas.openxmlformats.org/officeDocument/2006/relationships/hyperlink" Target="http://en.wikipedia.org/wiki/Baryon" TargetMode="External"/><Relationship Id="rId24" Type="http://schemas.openxmlformats.org/officeDocument/2006/relationships/hyperlink" Target="http://en.wikipedia.org/wiki/Flavor_%28particle_physics%29" TargetMode="External"/><Relationship Id="rId25" Type="http://schemas.openxmlformats.org/officeDocument/2006/relationships/hyperlink" Target="http://en.wikipedia.org/wiki/Quark" TargetMode="External"/><Relationship Id="rId26" Type="http://schemas.openxmlformats.org/officeDocument/2006/relationships/hyperlink" Target="http://en.wikipedia.org/wiki/Strong_nuclear_force" TargetMode="External"/><Relationship Id="rId27" Type="http://schemas.openxmlformats.org/officeDocument/2006/relationships/hyperlink" Target="http://en.wikipedia.org/wiki/Special_unitary_group" TargetMode="External"/><Relationship Id="rId28" Type="http://schemas.openxmlformats.org/officeDocument/2006/relationships/hyperlink" Target="http://en.wikipedia.org/wiki/Representation_theory" TargetMode="External"/><Relationship Id="rId29" Type="http://schemas.openxmlformats.org/officeDocument/2006/relationships/hyperlink" Target="http://en.wikipedia.org/wiki/Particle_physics_and_representation_theory" TargetMode="External"/></Relationships>

</file>

<file path=ppt/notesSlides/_rels/notesSlide5.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Shape 156"/>
          <p:cNvSpPr/>
          <p:nvPr>
            <p:ph type="sldImg"/>
          </p:nvPr>
        </p:nvSpPr>
        <p:spPr>
          <a:prstGeom prst="rect">
            <a:avLst/>
          </a:prstGeom>
        </p:spPr>
        <p:txBody>
          <a:bodyPr/>
          <a:lstStyle/>
          <a:p>
            <a:pPr/>
          </a:p>
        </p:txBody>
      </p:sp>
      <p:sp>
        <p:nvSpPr>
          <p:cNvPr id="157" name="Shape 157"/>
          <p:cNvSpPr/>
          <p:nvPr>
            <p:ph type="body" sz="quarter" idx="1"/>
          </p:nvPr>
        </p:nvSpPr>
        <p:spPr>
          <a:prstGeom prst="rect">
            <a:avLst/>
          </a:prstGeom>
        </p:spPr>
        <p:txBody>
          <a:bodyPr/>
          <a:lstStyle/>
          <a:p>
            <a:pPr/>
            <a:r>
              <a:t>822 members</a:t>
            </a:r>
          </a:p>
          <a:p>
            <a:pPr/>
            <a:r>
              <a:t>173 institutions</a:t>
            </a:r>
          </a:p>
          <a:p>
            <a:pPr/>
            <a:r>
              <a:t>30 countries (7 world regions)</a:t>
            </a:r>
          </a:p>
          <a:p>
            <a:pPr/>
            <a:r>
              <a:t>Experiment Scientists: 475, Theory Scientists: 163, Accelerator Scientists: 142, Support: 3, Other: 39</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5" name="Shape 755"/>
          <p:cNvSpPr/>
          <p:nvPr>
            <p:ph type="sldImg"/>
          </p:nvPr>
        </p:nvSpPr>
        <p:spPr>
          <a:prstGeom prst="rect">
            <a:avLst/>
          </a:prstGeom>
        </p:spPr>
        <p:txBody>
          <a:bodyPr/>
          <a:lstStyle/>
          <a:p>
            <a:pPr/>
          </a:p>
        </p:txBody>
      </p:sp>
      <p:sp>
        <p:nvSpPr>
          <p:cNvPr id="756" name="Shape 756"/>
          <p:cNvSpPr/>
          <p:nvPr>
            <p:ph type="body" sz="quarter" idx="1"/>
          </p:nvPr>
        </p:nvSpPr>
        <p:spPr>
          <a:prstGeom prst="rect">
            <a:avLst/>
          </a:prstGeom>
        </p:spPr>
        <p:txBody>
          <a:bodyPr/>
          <a:lstStyle/>
          <a:p>
            <a:pPr defTabSz="317500">
              <a:defRPr i="1" sz="2900">
                <a:latin typeface="Times"/>
                <a:ea typeface="Times"/>
                <a:cs typeface="Times"/>
                <a:sym typeface="Times"/>
              </a:defRPr>
            </a:pPr>
            <a:r>
              <a:t>integro-differential</a:t>
            </a:r>
            <a:r>
              <a:rPr i="0"/>
              <a:t> equations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4" name="Shape 774"/>
          <p:cNvSpPr/>
          <p:nvPr>
            <p:ph type="sldImg"/>
          </p:nvPr>
        </p:nvSpPr>
        <p:spPr>
          <a:prstGeom prst="rect">
            <a:avLst/>
          </a:prstGeom>
        </p:spPr>
        <p:txBody>
          <a:bodyPr/>
          <a:lstStyle/>
          <a:p>
            <a:pPr/>
          </a:p>
        </p:txBody>
      </p:sp>
      <p:sp>
        <p:nvSpPr>
          <p:cNvPr id="775" name="Shape 775"/>
          <p:cNvSpPr/>
          <p:nvPr>
            <p:ph type="body" sz="quarter" idx="1"/>
          </p:nvPr>
        </p:nvSpPr>
        <p:spPr>
          <a:prstGeom prst="rect">
            <a:avLst/>
          </a:prstGeom>
        </p:spPr>
        <p:txBody>
          <a:bodyPr/>
          <a:lstStyle/>
          <a:p>
            <a:pPr defTabSz="317500">
              <a:defRPr i="1" sz="2900">
                <a:latin typeface="Times"/>
                <a:ea typeface="Times"/>
                <a:cs typeface="Times"/>
                <a:sym typeface="Times"/>
              </a:defRPr>
            </a:pPr>
            <a:r>
              <a:t>integro-differential</a:t>
            </a:r>
            <a:r>
              <a:rPr i="0"/>
              <a:t> equations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0" name="Shape 790"/>
          <p:cNvSpPr/>
          <p:nvPr>
            <p:ph type="sldImg"/>
          </p:nvPr>
        </p:nvSpPr>
        <p:spPr>
          <a:prstGeom prst="rect">
            <a:avLst/>
          </a:prstGeom>
        </p:spPr>
        <p:txBody>
          <a:bodyPr/>
          <a:lstStyle/>
          <a:p>
            <a:pPr/>
          </a:p>
        </p:txBody>
      </p:sp>
      <p:sp>
        <p:nvSpPr>
          <p:cNvPr id="791" name="Shape 791"/>
          <p:cNvSpPr/>
          <p:nvPr>
            <p:ph type="body" sz="quarter" idx="1"/>
          </p:nvPr>
        </p:nvSpPr>
        <p:spPr>
          <a:prstGeom prst="rect">
            <a:avLst/>
          </a:prstGeom>
        </p:spPr>
        <p:txBody>
          <a:bodyPr/>
          <a:lstStyle/>
          <a:p>
            <a:pPr/>
            <a:r>
              <a:t>In LO: Probability to find parton with x, Q2 in proton</a:t>
            </a:r>
          </a:p>
          <a:p>
            <a:pPr/>
            <a:r>
              <a:t>DGLAP (RGE)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4" name="Shape 804"/>
          <p:cNvSpPr/>
          <p:nvPr>
            <p:ph type="sldImg"/>
          </p:nvPr>
        </p:nvSpPr>
        <p:spPr>
          <a:prstGeom prst="rect">
            <a:avLst/>
          </a:prstGeom>
        </p:spPr>
        <p:txBody>
          <a:bodyPr/>
          <a:lstStyle/>
          <a:p>
            <a:pPr/>
          </a:p>
        </p:txBody>
      </p:sp>
      <p:sp>
        <p:nvSpPr>
          <p:cNvPr id="805" name="Shape 805"/>
          <p:cNvSpPr/>
          <p:nvPr>
            <p:ph type="body" sz="quarter" idx="1"/>
          </p:nvPr>
        </p:nvSpPr>
        <p:spPr>
          <a:prstGeom prst="rect">
            <a:avLst/>
          </a:prstGeom>
        </p:spPr>
        <p:txBody>
          <a:bodyPr/>
          <a:lstStyle/>
          <a:p>
            <a:pPr/>
            <a:r>
              <a:t>Perturbative QCD describes only a small part of the total cross-section</a:t>
            </a:r>
          </a:p>
          <a:p>
            <a:pPr/>
            <a:r>
              <a:t>Lattice QCD is of very limited utility in describing scattering</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8" name="Shape 818"/>
          <p:cNvSpPr/>
          <p:nvPr>
            <p:ph type="sldImg"/>
          </p:nvPr>
        </p:nvSpPr>
        <p:spPr>
          <a:prstGeom prst="rect">
            <a:avLst/>
          </a:prstGeom>
        </p:spPr>
        <p:txBody>
          <a:bodyPr/>
          <a:lstStyle/>
          <a:p>
            <a:pPr/>
          </a:p>
        </p:txBody>
      </p:sp>
      <p:sp>
        <p:nvSpPr>
          <p:cNvPr id="819" name="Shape 819"/>
          <p:cNvSpPr/>
          <p:nvPr>
            <p:ph type="body" sz="quarter" idx="1"/>
          </p:nvPr>
        </p:nvSpPr>
        <p:spPr>
          <a:prstGeom prst="rect">
            <a:avLst/>
          </a:prstGeom>
        </p:spPr>
        <p:txBody>
          <a:bodyPr/>
          <a:lstStyle/>
          <a:p>
            <a:pPr lvl="2" marL="508000" marR="41275" indent="-254000" defTabSz="914400">
              <a:spcBef>
                <a:spcPts val="400"/>
              </a:spcBef>
              <a:buClr>
                <a:srgbClr val="FF2600"/>
              </a:buClr>
              <a:buSzPct val="150000"/>
              <a:buChar char="•"/>
              <a:defRPr sz="2500">
                <a:uFill>
                  <a:solidFill>
                    <a:srgbClr val="000000"/>
                  </a:solidFill>
                </a:uFill>
                <a:latin typeface="+mn-lt"/>
                <a:ea typeface="+mn-ea"/>
                <a:cs typeface="+mn-cs"/>
                <a:sym typeface="Arial"/>
              </a:defRPr>
            </a:pPr>
            <a:r>
              <a:t>Mass from binding energy</a:t>
            </a:r>
          </a:p>
          <a:p>
            <a:pPr lvl="2" marL="508000" marR="41275" indent="-254000" defTabSz="914400">
              <a:spcBef>
                <a:spcPts val="400"/>
              </a:spcBef>
              <a:buClr>
                <a:srgbClr val="FF2600"/>
              </a:buClr>
              <a:buSzPct val="150000"/>
              <a:buChar char="•"/>
              <a:defRPr sz="2500">
                <a:uFill>
                  <a:solidFill>
                    <a:srgbClr val="000000"/>
                  </a:solidFill>
                </a:uFill>
                <a:latin typeface="+mn-lt"/>
                <a:ea typeface="+mn-ea"/>
                <a:cs typeface="+mn-cs"/>
                <a:sym typeface="Arial"/>
              </a:defRPr>
            </a:pPr>
            <a:r>
              <a:t>Binding through gluons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6" name="Shape 856"/>
          <p:cNvSpPr/>
          <p:nvPr>
            <p:ph type="sldImg"/>
          </p:nvPr>
        </p:nvSpPr>
        <p:spPr>
          <a:prstGeom prst="rect">
            <a:avLst/>
          </a:prstGeom>
        </p:spPr>
        <p:txBody>
          <a:bodyPr/>
          <a:lstStyle/>
          <a:p>
            <a:pPr/>
          </a:p>
        </p:txBody>
      </p:sp>
      <p:sp>
        <p:nvSpPr>
          <p:cNvPr id="857" name="Shape 857"/>
          <p:cNvSpPr/>
          <p:nvPr>
            <p:ph type="body" sz="quarter" idx="1"/>
          </p:nvPr>
        </p:nvSpPr>
        <p:spPr>
          <a:prstGeom prst="rect">
            <a:avLst/>
          </a:prstGeom>
        </p:spPr>
        <p:txBody>
          <a:bodyPr/>
          <a:lstStyle/>
          <a:p>
            <a:pPr defTabSz="317500">
              <a:defRPr b="1" i="1" sz="1800">
                <a:solidFill>
                  <a:srgbClr val="E02DA4"/>
                </a:solidFill>
                <a:latin typeface="+mn-lt"/>
                <a:ea typeface="+mn-ea"/>
                <a:cs typeface="+mn-cs"/>
                <a:sym typeface="Arial"/>
              </a:defRPr>
            </a:pPr>
            <a:r>
              <a:rPr>
                <a:solidFill>
                  <a:srgbClr val="413E40"/>
                </a:solidFill>
              </a:rPr>
              <a:t>… </a:t>
            </a:r>
            <a:r>
              <a:t>theoretically the energy for a quark in isolation is infinite… Having only a finite amount of energy to work with, Nature always finds a way to short-circuit the ultimate thundercloud.”</a:t>
            </a:r>
          </a:p>
          <a:p>
            <a:pPr defTabSz="317500">
              <a:defRPr b="1" i="1" sz="1800">
                <a:solidFill>
                  <a:srgbClr val="004DD6"/>
                </a:solidFill>
                <a:latin typeface="+mn-lt"/>
                <a:ea typeface="+mn-ea"/>
                <a:cs typeface="+mn-cs"/>
                <a:sym typeface="Arial"/>
              </a:defRPr>
            </a:pPr>
            <a:r>
              <a:rPr>
                <a:solidFill>
                  <a:srgbClr val="413E40"/>
                </a:solidFill>
              </a:rPr>
              <a:t>Confinement </a:t>
            </a:r>
            <a:r>
              <a:t>of color-coordinated quarks inside hadrons cancels the “thundercloud” at long distances from the hadron.  But the short-circuit mechanism also needs </a:t>
            </a:r>
            <a:r>
              <a:rPr>
                <a:solidFill>
                  <a:srgbClr val="413E40"/>
                </a:solidFill>
              </a:rPr>
              <a:t>saturation of gluon densities </a:t>
            </a:r>
            <a:r>
              <a:t>(via gg  g recombination) to limit the growth of gluon fields </a:t>
            </a:r>
            <a:r>
              <a:rPr>
                <a:solidFill>
                  <a:srgbClr val="413E40"/>
                </a:solidFill>
              </a:rPr>
              <a:t>inside</a:t>
            </a:r>
            <a:r>
              <a:t> the hadron.</a:t>
            </a:r>
          </a:p>
          <a:p>
            <a:pPr/>
          </a:p>
          <a:p>
            <a:pPr/>
          </a:p>
          <a:p>
            <a:pPr/>
            <a:r>
              <a:t>DGLAP works well at HERA - signs that linear DGLAP cannot be the final answer</a:t>
            </a:r>
          </a:p>
          <a:p>
            <a:pPr lvl="1" marL="342900" marR="41275" indent="-342900" defTabSz="914400">
              <a:lnSpc>
                <a:spcPct val="90000"/>
              </a:lnSpc>
              <a:spcBef>
                <a:spcPts val="500"/>
              </a:spcBef>
              <a:buClr>
                <a:srgbClr val="021EAA"/>
              </a:buClr>
              <a:buFont typeface="Wingdings"/>
              <a:defRPr sz="2800">
                <a:uFill>
                  <a:solidFill>
                    <a:srgbClr val="000000"/>
                  </a:solidFill>
                </a:uFill>
                <a:latin typeface="+mn-lt"/>
                <a:ea typeface="+mn-ea"/>
                <a:cs typeface="+mn-cs"/>
                <a:sym typeface="Arial"/>
              </a:defRPr>
            </a:pPr>
            <a:r>
              <a:rPr sz="2200">
                <a:solidFill>
                  <a:srgbClr val="021EAA"/>
                </a:solidFill>
                <a:uFill>
                  <a:solidFill>
                    <a:srgbClr val="021EAA"/>
                  </a:solidFill>
                </a:uFill>
              </a:rPr>
              <a:t>Established Model:  </a:t>
            </a:r>
          </a:p>
          <a:p>
            <a:pPr lvl="1" marL="342900" marR="41275" indent="-342900" defTabSz="914400">
              <a:spcBef>
                <a:spcPts val="500"/>
              </a:spcBef>
              <a:buClr>
                <a:srgbClr val="021EAA"/>
              </a:buClr>
              <a:buFont typeface="Wingdings"/>
              <a:defRPr sz="2800">
                <a:uFill>
                  <a:solidFill>
                    <a:srgbClr val="000000"/>
                  </a:solidFill>
                </a:uFill>
                <a:latin typeface="+mn-lt"/>
                <a:ea typeface="+mn-ea"/>
                <a:cs typeface="+mn-cs"/>
                <a:sym typeface="Arial"/>
              </a:defRPr>
            </a:pPr>
            <a:r>
              <a:rPr sz="2200" u="sng">
                <a:solidFill>
                  <a:srgbClr val="021EAA"/>
                </a:solidFill>
                <a:uFill>
                  <a:solidFill>
                    <a:srgbClr val="021EAA"/>
                  </a:solidFill>
                </a:uFill>
              </a:rPr>
              <a:t>Linear</a:t>
            </a:r>
            <a:r>
              <a:rPr sz="2200">
                <a:solidFill>
                  <a:srgbClr val="021EAA"/>
                </a:solidFill>
                <a:uFill>
                  <a:solidFill>
                    <a:srgbClr val="021EAA"/>
                  </a:solidFill>
                </a:uFill>
              </a:rPr>
              <a:t> </a:t>
            </a:r>
            <a:r>
              <a:rPr sz="2200">
                <a:solidFill>
                  <a:srgbClr val="FF2600"/>
                </a:solidFill>
                <a:uFill>
                  <a:solidFill>
                    <a:srgbClr val="FF2600"/>
                  </a:solidFill>
                </a:uFill>
              </a:rPr>
              <a:t>DGLAP</a:t>
            </a:r>
            <a:r>
              <a:rPr sz="2200">
                <a:solidFill>
                  <a:srgbClr val="021EAA"/>
                </a:solidFill>
                <a:uFill>
                  <a:solidFill>
                    <a:srgbClr val="021EAA"/>
                  </a:solidFill>
                </a:uFill>
              </a:rPr>
              <a:t> evolution scheme</a:t>
            </a:r>
          </a:p>
          <a:p>
            <a:pPr lvl="1" marL="41275" marR="41275" indent="0" defTabSz="914400">
              <a:buClr>
                <a:srgbClr val="000000"/>
              </a:buClr>
              <a:defRPr sz="2800">
                <a:uFill>
                  <a:solidFill>
                    <a:srgbClr val="000000"/>
                  </a:solidFill>
                </a:uFill>
                <a:latin typeface="+mn-lt"/>
                <a:ea typeface="+mn-ea"/>
                <a:cs typeface="+mn-cs"/>
                <a:sym typeface="Arial"/>
              </a:defRPr>
            </a:pPr>
            <a:r>
              <a:rPr sz="2000"/>
              <a:t>Weird behavior of </a:t>
            </a:r>
            <a:r>
              <a:rPr i="1" sz="2000"/>
              <a:t>xG</a:t>
            </a:r>
            <a:r>
              <a:rPr sz="2000"/>
              <a:t> and </a:t>
            </a:r>
            <a:r>
              <a:rPr i="1" sz="2000"/>
              <a:t>F</a:t>
            </a:r>
            <a:r>
              <a:rPr baseline="-25000" i="1" sz="2000"/>
              <a:t>L</a:t>
            </a:r>
            <a:r>
              <a:rPr baseline="-25000" sz="2000"/>
              <a:t> </a:t>
            </a:r>
            <a:r>
              <a:rPr sz="2000"/>
              <a:t>from HERA at small </a:t>
            </a:r>
            <a:r>
              <a:rPr i="1" sz="2000"/>
              <a:t>x</a:t>
            </a:r>
            <a:r>
              <a:rPr sz="2000"/>
              <a:t> and </a:t>
            </a:r>
            <a:r>
              <a:rPr i="1" sz="2000"/>
              <a:t>Q</a:t>
            </a:r>
            <a:r>
              <a:rPr baseline="29999" sz="2000"/>
              <a:t>2</a:t>
            </a:r>
            <a:r>
              <a:rPr sz="2000"/>
              <a:t> </a:t>
            </a:r>
          </a:p>
          <a:p>
            <a:pPr lvl="2" marL="449384" marR="41275" indent="-195384" defTabSz="914400">
              <a:buClr>
                <a:srgbClr val="000000"/>
              </a:buClr>
              <a:buSzPct val="100000"/>
              <a:buChar char="•"/>
              <a:defRPr sz="2600">
                <a:uFill>
                  <a:solidFill>
                    <a:srgbClr val="000000"/>
                  </a:solidFill>
                </a:uFill>
                <a:latin typeface="+mn-lt"/>
                <a:ea typeface="+mn-ea"/>
                <a:cs typeface="+mn-cs"/>
                <a:sym typeface="Arial"/>
              </a:defRPr>
            </a:pPr>
            <a:r>
              <a:rPr sz="2000"/>
              <a:t>Could signal saturation, higher twist effects, need for more/better data?</a:t>
            </a:r>
          </a:p>
          <a:p>
            <a:pPr lvl="1" marL="41275" marR="41275" indent="0" defTabSz="914400">
              <a:buClr>
                <a:srgbClr val="000000"/>
              </a:buClr>
              <a:defRPr sz="2800">
                <a:uFill>
                  <a:solidFill>
                    <a:srgbClr val="000000"/>
                  </a:solidFill>
                </a:uFill>
                <a:latin typeface="+mn-lt"/>
                <a:ea typeface="+mn-ea"/>
                <a:cs typeface="+mn-cs"/>
                <a:sym typeface="Arial"/>
              </a:defRPr>
            </a:pPr>
            <a:r>
              <a:rPr sz="2000"/>
              <a:t>Unexpectedly large diffractive cross-section</a:t>
            </a:r>
          </a:p>
          <a:p>
            <a:pPr lvl="1" marL="41275" marR="41275" indent="0" defTabSz="914400">
              <a:lnSpc>
                <a:spcPct val="90000"/>
              </a:lnSpc>
              <a:buClr>
                <a:srgbClr val="434ED6"/>
              </a:buClr>
              <a:defRPr sz="2000">
                <a:solidFill>
                  <a:srgbClr val="434ED6"/>
                </a:solidFill>
                <a:uFill>
                  <a:solidFill>
                    <a:srgbClr val="434ED6"/>
                  </a:solidFill>
                </a:uFill>
                <a:latin typeface="+mn-lt"/>
                <a:ea typeface="+mn-ea"/>
                <a:cs typeface="+mn-cs"/>
                <a:sym typeface="Arial"/>
              </a:defRPr>
            </a:pPr>
          </a:p>
          <a:p>
            <a:pPr lvl="1" marL="342900" marR="41275" indent="-342900" defTabSz="914400">
              <a:lnSpc>
                <a:spcPct val="90000"/>
              </a:lnSpc>
              <a:buClr>
                <a:srgbClr val="434ED6"/>
              </a:buClr>
              <a:buFont typeface="Wingdings"/>
              <a:defRPr sz="2800">
                <a:uFill>
                  <a:solidFill>
                    <a:srgbClr val="000000"/>
                  </a:solidFill>
                </a:uFill>
                <a:latin typeface="+mn-lt"/>
                <a:ea typeface="+mn-ea"/>
                <a:cs typeface="+mn-cs"/>
                <a:sym typeface="Arial"/>
              </a:defRPr>
            </a:pPr>
            <a:r>
              <a:rPr sz="2200">
                <a:solidFill>
                  <a:srgbClr val="434ED6"/>
                </a:solidFill>
                <a:uFill>
                  <a:solidFill>
                    <a:srgbClr val="434ED6"/>
                  </a:solidFill>
                </a:uFill>
              </a:rPr>
              <a:t>more severe:</a:t>
            </a:r>
          </a:p>
          <a:p>
            <a:pPr lvl="1" marL="342900" marR="41275" indent="-342900" defTabSz="914400">
              <a:lnSpc>
                <a:spcPct val="90000"/>
              </a:lnSpc>
              <a:buClr>
                <a:srgbClr val="FF2600"/>
              </a:buClr>
              <a:buFont typeface="Wingdings"/>
              <a:defRPr sz="1400">
                <a:solidFill>
                  <a:srgbClr val="FF2600"/>
                </a:solidFill>
                <a:uFill>
                  <a:solidFill>
                    <a:srgbClr val="FF2600"/>
                  </a:solidFill>
                </a:uFill>
                <a:latin typeface="+mn-lt"/>
                <a:ea typeface="+mn-ea"/>
                <a:cs typeface="+mn-cs"/>
                <a:sym typeface="Arial"/>
              </a:defRPr>
            </a:pPr>
          </a:p>
          <a:p>
            <a:pPr lvl="1" marL="342900" marR="41275" indent="-342900" defTabSz="914400">
              <a:buClr>
                <a:srgbClr val="FF2600"/>
              </a:buClr>
              <a:buFont typeface="Wingdings"/>
              <a:defRPr sz="2800">
                <a:uFill>
                  <a:solidFill>
                    <a:srgbClr val="000000"/>
                  </a:solidFill>
                </a:uFill>
                <a:latin typeface="+mn-lt"/>
                <a:ea typeface="+mn-ea"/>
                <a:cs typeface="+mn-cs"/>
                <a:sym typeface="Arial"/>
              </a:defRPr>
            </a:pPr>
            <a:r>
              <a:rPr sz="2200">
                <a:solidFill>
                  <a:srgbClr val="FF2600"/>
                </a:solidFill>
                <a:uFill>
                  <a:solidFill>
                    <a:srgbClr val="FF2600"/>
                  </a:solidFill>
                </a:uFill>
              </a:rPr>
              <a:t>Linear Evolution has a built in high </a:t>
            </a:r>
          </a:p>
          <a:p>
            <a:pPr lvl="1" marL="342900" marR="41275" indent="-342900" defTabSz="914400">
              <a:buClr>
                <a:srgbClr val="FF2600"/>
              </a:buClr>
              <a:buFont typeface="Wingdings"/>
              <a:defRPr sz="2800">
                <a:uFill>
                  <a:solidFill>
                    <a:srgbClr val="000000"/>
                  </a:solidFill>
                </a:uFill>
                <a:latin typeface="+mn-lt"/>
                <a:ea typeface="+mn-ea"/>
                <a:cs typeface="+mn-cs"/>
                <a:sym typeface="Arial"/>
              </a:defRPr>
            </a:pPr>
            <a:r>
              <a:rPr sz="2200">
                <a:solidFill>
                  <a:srgbClr val="FF2600"/>
                </a:solidFill>
                <a:uFill>
                  <a:solidFill>
                    <a:srgbClr val="FF2600"/>
                  </a:solidFill>
                </a:uFill>
              </a:rPr>
              <a:t>energy “catastrophe”</a:t>
            </a:r>
          </a:p>
          <a:p>
            <a:pPr lvl="1" marL="342900" marR="41275" indent="-342900" defTabSz="914400">
              <a:buClr>
                <a:srgbClr val="000000"/>
              </a:buClr>
              <a:buFont typeface="Wingdings"/>
              <a:defRPr sz="700">
                <a:uFill>
                  <a:solidFill>
                    <a:srgbClr val="000000"/>
                  </a:solidFill>
                </a:uFill>
                <a:latin typeface="+mn-lt"/>
                <a:ea typeface="+mn-ea"/>
                <a:cs typeface="+mn-cs"/>
                <a:sym typeface="Arial"/>
              </a:defRPr>
            </a:pPr>
          </a:p>
          <a:p>
            <a:pPr lvl="1" marL="41275" marR="41275" indent="0" defTabSz="914400">
              <a:buClr>
                <a:srgbClr val="000000"/>
              </a:buClr>
              <a:defRPr sz="2800">
                <a:uFill>
                  <a:solidFill>
                    <a:srgbClr val="000000"/>
                  </a:solidFill>
                </a:uFill>
                <a:latin typeface="+mn-lt"/>
                <a:ea typeface="+mn-ea"/>
                <a:cs typeface="+mn-cs"/>
                <a:sym typeface="Arial"/>
              </a:defRPr>
            </a:pPr>
            <a:r>
              <a:rPr i="1" sz="2000"/>
              <a:t>xG</a:t>
            </a:r>
            <a:r>
              <a:rPr sz="2000"/>
              <a:t> rapid rise for decreasing </a:t>
            </a:r>
            <a:r>
              <a:rPr i="1" sz="2000"/>
              <a:t>x</a:t>
            </a:r>
            <a:r>
              <a:rPr sz="2000"/>
              <a:t> and violation of (Froissart) unitary bound</a:t>
            </a:r>
          </a:p>
          <a:p>
            <a:pPr lvl="1" marL="41275" marR="41275" indent="0" defTabSz="914400">
              <a:buClr>
                <a:srgbClr val="000000"/>
              </a:buClr>
              <a:defRPr sz="2800">
                <a:uFill>
                  <a:solidFill>
                    <a:srgbClr val="000000"/>
                  </a:solidFill>
                </a:uFill>
                <a:latin typeface="+mn-lt"/>
                <a:ea typeface="+mn-ea"/>
                <a:cs typeface="+mn-cs"/>
                <a:sym typeface="Arial"/>
              </a:defRPr>
            </a:pPr>
            <a:r>
              <a:rPr sz="2000">
                <a:latin typeface="Symbol"/>
                <a:ea typeface="Symbol"/>
                <a:cs typeface="Symbol"/>
                <a:sym typeface="Symbol"/>
              </a:rPr>
              <a:t>Þ</a:t>
            </a:r>
            <a:r>
              <a:rPr sz="2000"/>
              <a:t> </a:t>
            </a:r>
            <a:r>
              <a:rPr b="1" sz="2000">
                <a:solidFill>
                  <a:srgbClr val="0329D6"/>
                </a:solidFill>
                <a:uFill>
                  <a:solidFill>
                    <a:srgbClr val="0329D6"/>
                  </a:solidFill>
                </a:uFill>
              </a:rPr>
              <a:t>must</a:t>
            </a:r>
            <a:r>
              <a:rPr sz="2000">
                <a:solidFill>
                  <a:srgbClr val="0329D6"/>
                </a:solidFill>
                <a:uFill>
                  <a:solidFill>
                    <a:srgbClr val="0329D6"/>
                  </a:solidFill>
                </a:uFill>
              </a:rPr>
              <a:t> saturate</a:t>
            </a:r>
          </a:p>
          <a:p>
            <a:pPr lvl="2" marL="449384" marR="41275" indent="-195384" defTabSz="914400">
              <a:buClr>
                <a:srgbClr val="000000"/>
              </a:buClr>
              <a:buSzPct val="100000"/>
              <a:buChar char="•"/>
              <a:defRPr sz="2600">
                <a:uFill>
                  <a:solidFill>
                    <a:srgbClr val="000000"/>
                  </a:solidFill>
                </a:uFill>
                <a:latin typeface="+mn-lt"/>
                <a:ea typeface="+mn-ea"/>
                <a:cs typeface="+mn-cs"/>
                <a:sym typeface="Arial"/>
              </a:defRPr>
            </a:pPr>
            <a:r>
              <a:rPr sz="2000"/>
              <a:t>What’s the underlying dynamics?</a:t>
            </a:r>
          </a:p>
          <a:p>
            <a:pPr/>
            <a:r>
              <a:t>Froissard Unitarity Bound: sigma ~ (ln s)</a:t>
            </a:r>
            <a:r>
              <a:rPr baseline="31999"/>
              <a:t>2</a:t>
            </a:r>
          </a:p>
          <a:p>
            <a:pPr/>
            <a:r>
              <a:t>Regimes of QCD Wave Function</a:t>
            </a:r>
          </a:p>
          <a:p>
            <a:pPr/>
            <a:r>
              <a:t>Balitsky-Kovchekov (BK)</a:t>
            </a:r>
          </a:p>
          <a:p>
            <a:pPr/>
            <a:r>
              <a:t>Jalilian-Marian, Ianescu, McLerran, Weigert, Leonidov, Kovner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7" name="Shape 877"/>
          <p:cNvSpPr/>
          <p:nvPr>
            <p:ph type="sldImg"/>
          </p:nvPr>
        </p:nvSpPr>
        <p:spPr>
          <a:prstGeom prst="rect">
            <a:avLst/>
          </a:prstGeom>
        </p:spPr>
        <p:txBody>
          <a:bodyPr/>
          <a:lstStyle/>
          <a:p>
            <a:pPr/>
          </a:p>
        </p:txBody>
      </p:sp>
      <p:sp>
        <p:nvSpPr>
          <p:cNvPr id="878" name="Shape 878"/>
          <p:cNvSpPr/>
          <p:nvPr>
            <p:ph type="body" sz="quarter" idx="1"/>
          </p:nvPr>
        </p:nvSpPr>
        <p:spPr>
          <a:prstGeom prst="rect">
            <a:avLst/>
          </a:prstGeom>
        </p:spPr>
        <p:txBody>
          <a:bodyPr/>
          <a:lstStyle/>
          <a:p>
            <a:pPr lvl="2" marL="459153" marR="41275" indent="-205153" defTabSz="914400">
              <a:buClr>
                <a:srgbClr val="000000"/>
              </a:buClr>
              <a:buSzPct val="100000"/>
              <a:buChar char="•"/>
              <a:defRPr sz="2600">
                <a:uFill>
                  <a:solidFill>
                    <a:srgbClr val="000000"/>
                  </a:solidFill>
                </a:uFill>
                <a:latin typeface="+mn-lt"/>
                <a:ea typeface="+mn-ea"/>
                <a:cs typeface="+mn-cs"/>
                <a:sym typeface="Arial"/>
              </a:defRPr>
            </a:pPr>
            <a:r>
              <a:rPr sz="2100"/>
              <a:t>Nuclear small-x wave function is perturbative!</a:t>
            </a:r>
          </a:p>
          <a:p>
            <a:pPr/>
            <a:r>
              <a:t>Froissard Unitarity Bound: sigma ~ (ln s)</a:t>
            </a:r>
            <a:r>
              <a:rPr baseline="31999"/>
              <a:t>2</a:t>
            </a:r>
          </a:p>
          <a:p>
            <a:pPr/>
            <a:r>
              <a:t>Regimes of QCD Wave Function</a:t>
            </a:r>
          </a:p>
          <a:p>
            <a:pPr/>
            <a:r>
              <a:t>Balitsky-Kovchekov (BK)</a:t>
            </a:r>
          </a:p>
          <a:p>
            <a:pPr/>
            <a:r>
              <a:t>Jalilian-Marian, Ianescu, McLerran, Weigert, Leonidov, Kovner </a:t>
            </a:r>
          </a:p>
          <a:p>
            <a:pPr/>
          </a:p>
          <a:p>
            <a:pPr defTabSz="317500">
              <a:defRPr sz="1200">
                <a:latin typeface="Times"/>
                <a:ea typeface="Times"/>
                <a:cs typeface="Times"/>
                <a:sym typeface="Times"/>
              </a:defRPr>
            </a:pPr>
            <a:r>
              <a:t>"Color" in the name "color glass condensate" refers to a type of charge that </a:t>
            </a:r>
            <a:r>
              <a:rPr u="sng">
                <a:solidFill>
                  <a:srgbClr val="0000EE"/>
                </a:solidFill>
                <a:hlinkClick r:id="rId3" invalidUrl="" action="" tgtFrame="" tooltip="" history="1" highlightClick="0" endSnd="0"/>
              </a:rPr>
              <a:t>quarks</a:t>
            </a:r>
            <a:r>
              <a:t> and gluons carry as a result of the </a:t>
            </a:r>
            <a:r>
              <a:rPr u="sng">
                <a:solidFill>
                  <a:srgbClr val="0000EE"/>
                </a:solidFill>
                <a:hlinkClick r:id="rId4" invalidUrl="" action="" tgtFrame="" tooltip="" history="1" highlightClick="0" endSnd="0"/>
              </a:rPr>
              <a:t>strong nuclear force</a:t>
            </a:r>
            <a:r>
              <a:t>. The word "</a:t>
            </a:r>
            <a:r>
              <a:rPr u="sng">
                <a:solidFill>
                  <a:srgbClr val="0000EE"/>
                </a:solidFill>
                <a:hlinkClick r:id="rId5" invalidUrl="" action="" tgtFrame="" tooltip="" history="1" highlightClick="0" endSnd="0"/>
              </a:rPr>
              <a:t>glass</a:t>
            </a:r>
            <a:r>
              <a:t>" is borrowed from the term for </a:t>
            </a:r>
            <a:r>
              <a:rPr u="sng">
                <a:solidFill>
                  <a:srgbClr val="0000EE"/>
                </a:solidFill>
                <a:hlinkClick r:id="rId6" invalidUrl="" action="" tgtFrame="" tooltip="" history="1" highlightClick="0" endSnd="0"/>
              </a:rPr>
              <a:t>silica</a:t>
            </a:r>
            <a:r>
              <a:t> and other materials that are disordered and act like </a:t>
            </a:r>
            <a:r>
              <a:rPr u="sng">
                <a:solidFill>
                  <a:srgbClr val="0000EE"/>
                </a:solidFill>
                <a:hlinkClick r:id="rId7" invalidUrl="" action="" tgtFrame="" tooltip="" history="1" highlightClick="0" endSnd="0"/>
              </a:rPr>
              <a:t>solids</a:t>
            </a:r>
            <a:r>
              <a:t> on short time scales but </a:t>
            </a:r>
            <a:r>
              <a:rPr u="sng">
                <a:solidFill>
                  <a:srgbClr val="0000EE"/>
                </a:solidFill>
                <a:hlinkClick r:id="rId8" invalidUrl="" action="" tgtFrame="" tooltip="" history="1" highlightClick="0" endSnd="0"/>
              </a:rPr>
              <a:t>liquids</a:t>
            </a:r>
            <a:r>
              <a:t> on long </a:t>
            </a:r>
            <a:r>
              <a:rPr u="sng">
                <a:solidFill>
                  <a:srgbClr val="0000EE"/>
                </a:solidFill>
                <a:hlinkClick r:id="rId9" invalidUrl="" action="" tgtFrame="" tooltip="" history="1" highlightClick="0" endSnd="0"/>
              </a:rPr>
              <a:t>time scales</a:t>
            </a:r>
            <a:r>
              <a:t>. In the "gluon walls," the gluons themselves are disordered and do not change their positions rapidly because of </a:t>
            </a:r>
            <a:r>
              <a:rPr u="sng">
                <a:solidFill>
                  <a:srgbClr val="0000EE"/>
                </a:solidFill>
                <a:hlinkClick r:id="rId10" invalidUrl="" action="" tgtFrame="" tooltip="" history="1" highlightClick="0" endSnd="0"/>
              </a:rPr>
              <a:t>time dilation</a:t>
            </a:r>
            <a:r>
              <a:t>. "Condensate" means that the gluons have a very high density.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2" name="Shape 952"/>
          <p:cNvSpPr/>
          <p:nvPr>
            <p:ph type="sldImg"/>
          </p:nvPr>
        </p:nvSpPr>
        <p:spPr>
          <a:prstGeom prst="rect">
            <a:avLst/>
          </a:prstGeom>
        </p:spPr>
        <p:txBody>
          <a:bodyPr/>
          <a:lstStyle/>
          <a:p>
            <a:pPr/>
          </a:p>
        </p:txBody>
      </p:sp>
      <p:sp>
        <p:nvSpPr>
          <p:cNvPr id="953" name="Shape 953"/>
          <p:cNvSpPr/>
          <p:nvPr>
            <p:ph type="body" sz="quarter" idx="1"/>
          </p:nvPr>
        </p:nvSpPr>
        <p:spPr>
          <a:prstGeom prst="rect">
            <a:avLst/>
          </a:prstGeom>
        </p:spPr>
        <p:txBody>
          <a:bodyPr/>
          <a:lstStyle>
            <a:lvl1pPr>
              <a:defRPr sz="2200">
                <a:latin typeface="Helvetica"/>
                <a:ea typeface="Helvetica"/>
                <a:cs typeface="Helvetica"/>
                <a:sym typeface="Helvetica"/>
              </a:defRPr>
            </a:lvl1pPr>
          </a:lstStyle>
          <a:p>
            <a:pPr/>
            <a:r>
              <a:t>\frac{1}{2} = \frac{1}{2}\int_0^1 \mathrm{d}x \Delta\Sigma(x, Q^2) + \int_0^1 \mathrm{d}x \Delta g(x, Q^2) + \sum_q{L_q + L_g}</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4" name="Shape 1014"/>
          <p:cNvSpPr/>
          <p:nvPr>
            <p:ph type="sldImg"/>
          </p:nvPr>
        </p:nvSpPr>
        <p:spPr>
          <a:prstGeom prst="rect">
            <a:avLst/>
          </a:prstGeom>
        </p:spPr>
        <p:txBody>
          <a:bodyPr/>
          <a:lstStyle/>
          <a:p>
            <a:pPr/>
          </a:p>
        </p:txBody>
      </p:sp>
      <p:sp>
        <p:nvSpPr>
          <p:cNvPr id="1015" name="Shape 1015"/>
          <p:cNvSpPr/>
          <p:nvPr>
            <p:ph type="body" sz="quarter" idx="1"/>
          </p:nvPr>
        </p:nvSpPr>
        <p:spPr>
          <a:prstGeom prst="rect">
            <a:avLst/>
          </a:prstGeom>
        </p:spPr>
        <p:txBody>
          <a:bodyPr/>
          <a:lstStyle/>
          <a:p>
            <a:pPr/>
            <a:r>
              <a:t>The animations to the right and above illustrate the typical four-dimensional structure of gluon-field configurations averaged over in describing the vacuum properties of QCD. The volume of the box is 2.4 by 2.4 by 3.6 fm, big enough to hold a couple of protons. </a:t>
            </a:r>
            <a:r>
              <a:rPr b="1" sz="2200"/>
              <a:t>Contrary to the concept of an empty vacuum, QCD induces chromo-electric and chromo-magnetic fields throughout space-time in its lowest energy state.</a:t>
            </a:r>
            <a:r>
              <a:rPr b="1"/>
              <a:t> </a:t>
            </a:r>
            <a:r>
              <a:t>After a few sweeps of smoothing the gluon field (50 sweeps of APE smearing), a lumpy structure reminiscent of a lava lamp is revealed. This is the QCD Lava Lamp. The action density (top) and the topological charge density (right) are displayed. The former is similar to an energy density while the latter is a measure of the winding of the gluon field lines in the QCD vacuum.</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4" name="Shape 1084"/>
          <p:cNvSpPr/>
          <p:nvPr>
            <p:ph type="sldImg"/>
          </p:nvPr>
        </p:nvSpPr>
        <p:spPr>
          <a:prstGeom prst="rect">
            <a:avLst/>
          </a:prstGeom>
        </p:spPr>
        <p:txBody>
          <a:bodyPr/>
          <a:lstStyle/>
          <a:p>
            <a:pPr/>
          </a:p>
        </p:txBody>
      </p:sp>
      <p:sp>
        <p:nvSpPr>
          <p:cNvPr id="1085" name="Shape 1085"/>
          <p:cNvSpPr/>
          <p:nvPr>
            <p:ph type="body" sz="quarter" idx="1"/>
          </p:nvPr>
        </p:nvSpPr>
        <p:spPr>
          <a:prstGeom prst="rect">
            <a:avLst/>
          </a:prstGeom>
        </p:spPr>
        <p:txBody>
          <a:bodyPr/>
          <a:lstStyle/>
          <a:p>
            <a:pPr/>
            <a:r>
              <a:t>The designed frequency matching scheme allows operation with hadron energies down to 40 GeV/u, but the energies between 46 and 98 GeV/u cannot be used.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7" name="Shape 417"/>
          <p:cNvSpPr/>
          <p:nvPr>
            <p:ph type="sldImg"/>
          </p:nvPr>
        </p:nvSpPr>
        <p:spPr>
          <a:prstGeom prst="rect">
            <a:avLst/>
          </a:prstGeom>
        </p:spPr>
        <p:txBody>
          <a:bodyPr/>
          <a:lstStyle/>
          <a:p>
            <a:pPr/>
          </a:p>
        </p:txBody>
      </p:sp>
      <p:sp>
        <p:nvSpPr>
          <p:cNvPr id="418" name="Shape 418"/>
          <p:cNvSpPr/>
          <p:nvPr>
            <p:ph type="body" sz="quarter" idx="1"/>
          </p:nvPr>
        </p:nvSpPr>
        <p:spPr>
          <a:prstGeom prst="rect">
            <a:avLst/>
          </a:prstGeom>
        </p:spPr>
        <p:txBody>
          <a:bodyPr/>
          <a:lstStyle>
            <a:lvl1pPr>
              <a:defRPr sz="1200">
                <a:latin typeface="Monaco"/>
                <a:ea typeface="Monaco"/>
                <a:cs typeface="Monaco"/>
                <a:sym typeface="Monaco"/>
              </a:defRPr>
            </a:lvl1pPr>
          </a:lstStyle>
          <a:p>
            <a:pPr/>
            <a:r>
              <a:t>\frac{d\sigma}{d\Omega} = \left( \frac{Z Z^\prime}{E}\right)^2 \frac{1}{\sin^4 (\frac{1}{2} \theta)}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5" name="Shape 1095"/>
          <p:cNvSpPr/>
          <p:nvPr>
            <p:ph type="sldImg"/>
          </p:nvPr>
        </p:nvSpPr>
        <p:spPr>
          <a:prstGeom prst="rect">
            <a:avLst/>
          </a:prstGeom>
        </p:spPr>
        <p:txBody>
          <a:bodyPr/>
          <a:lstStyle/>
          <a:p>
            <a:pPr/>
          </a:p>
        </p:txBody>
      </p:sp>
      <p:sp>
        <p:nvSpPr>
          <p:cNvPr id="1096" name="Shape 1096"/>
          <p:cNvSpPr/>
          <p:nvPr>
            <p:ph type="body" sz="quarter" idx="1"/>
          </p:nvPr>
        </p:nvSpPr>
        <p:spPr>
          <a:prstGeom prst="rect">
            <a:avLst/>
          </a:prstGeom>
        </p:spPr>
        <p:txBody>
          <a:bodyPr/>
          <a:lstStyle/>
          <a:p>
            <a:pPr/>
            <a:r>
              <a:t>The designed frequency matching scheme allows operation with hadron energies down to 40 GeV/u, but the energies between 46 and 98 GeV/u cannot be used.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7" name="Shape 487"/>
          <p:cNvSpPr/>
          <p:nvPr>
            <p:ph type="sldImg"/>
          </p:nvPr>
        </p:nvSpPr>
        <p:spPr>
          <a:prstGeom prst="rect">
            <a:avLst/>
          </a:prstGeom>
        </p:spPr>
        <p:txBody>
          <a:bodyPr/>
          <a:lstStyle/>
          <a:p>
            <a:pPr/>
          </a:p>
        </p:txBody>
      </p:sp>
      <p:sp>
        <p:nvSpPr>
          <p:cNvPr id="488" name="Shape 488"/>
          <p:cNvSpPr/>
          <p:nvPr>
            <p:ph type="body" sz="quarter" idx="1"/>
          </p:nvPr>
        </p:nvSpPr>
        <p:spPr>
          <a:prstGeom prst="rect">
            <a:avLst/>
          </a:prstGeom>
        </p:spPr>
        <p:txBody>
          <a:bodyPr/>
          <a:lstStyle/>
          <a:p>
            <a:pPr>
              <a:defRPr sz="1200">
                <a:latin typeface="Monaco"/>
                <a:ea typeface="Monaco"/>
                <a:cs typeface="Monaco"/>
                <a:sym typeface="Monaco"/>
              </a:defRPr>
            </a:pPr>
            <a:r>
              <a:t>Parton Model (Feynman &amp; Bjorken): nucleons as made up of point-like constituents </a:t>
            </a:r>
          </a:p>
          <a:p>
            <a:pPr>
              <a:defRPr sz="1200">
                <a:latin typeface="Monaco"/>
                <a:ea typeface="Monaco"/>
                <a:cs typeface="Monaco"/>
                <a:sym typeface="Monaco"/>
              </a:defRPr>
            </a:pPr>
            <a:r>
              <a:t>provides a very simple framework for calculating scattering cross-sections</a:t>
            </a:r>
          </a:p>
          <a:p>
            <a:pPr>
              <a:defRPr sz="1200">
                <a:latin typeface="Monaco"/>
                <a:ea typeface="Monaco"/>
                <a:cs typeface="Monaco"/>
                <a:sym typeface="Monaco"/>
              </a:defRPr>
            </a:pPr>
            <a:r>
              <a:t>as well as structure functions. </a:t>
            </a:r>
          </a:p>
          <a:p>
            <a:pPr>
              <a:defRPr sz="1200">
                <a:latin typeface="Monaco"/>
                <a:ea typeface="Monaco"/>
                <a:cs typeface="Monaco"/>
                <a:sym typeface="Monaco"/>
              </a:defRPr>
            </a:pPr>
            <a:r>
              <a:t>Parton Model: every object with a finite size has a formfactor and therefore experiences a dependence of</a:t>
            </a:r>
          </a:p>
          <a:p>
            <a:pPr>
              <a:defRPr sz="1200">
                <a:latin typeface="Monaco"/>
                <a:ea typeface="Monaco"/>
                <a:cs typeface="Monaco"/>
                <a:sym typeface="Monaco"/>
              </a:defRPr>
            </a:pPr>
            <a:r>
              <a:t>the 4-momentum transfer (Q2 dependence) from the scattered particle.</a:t>
            </a:r>
          </a:p>
          <a:p>
            <a:pPr>
              <a:defRPr sz="1200">
                <a:latin typeface="Monaco"/>
                <a:ea typeface="Monaco"/>
                <a:cs typeface="Monaco"/>
                <a:sym typeface="Monaco"/>
              </a:defRPr>
            </a:pPr>
          </a:p>
          <a:p>
            <a:pPr>
              <a:defRPr sz="1200">
                <a:latin typeface="Monaco"/>
                <a:ea typeface="Monaco"/>
                <a:cs typeface="Monaco"/>
                <a:sym typeface="Monaco"/>
              </a:defRPr>
            </a:pPr>
            <a:r>
              <a:t>\frac{d\sigma}{d\Omega} = \left( \frac{d\sigma}{d\Omega} \right)_\mathrm{Mott} |F(q^2)|^2</a:t>
            </a:r>
          </a:p>
          <a:p>
            <a:pPr>
              <a:defRPr sz="1200">
                <a:latin typeface="Monaco"/>
                <a:ea typeface="Monaco"/>
                <a:cs typeface="Monaco"/>
                <a:sym typeface="Monaco"/>
              </a:defRPr>
            </a:pPr>
            <a:r>
              <a:t>q^2 = (\mathbf{p}_1 - \mathbf{p}_2)^2</a:t>
            </a:r>
          </a:p>
          <a:p>
            <a:pPr>
              <a:defRPr sz="1200">
                <a:latin typeface="Monaco"/>
                <a:ea typeface="Monaco"/>
                <a:cs typeface="Monaco"/>
                <a:sym typeface="Monaco"/>
              </a:defRPr>
            </a:pPr>
          </a:p>
          <a:p>
            <a:pPr>
              <a:defRPr sz="1200">
                <a:latin typeface="Monaco"/>
                <a:ea typeface="Monaco"/>
                <a:cs typeface="Monaco"/>
                <a:sym typeface="Monaco"/>
              </a:defRPr>
            </a:pPr>
            <a:r>
              <a:t>Friedmann, Kendall, Taylor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2" name="Shape 532"/>
          <p:cNvSpPr/>
          <p:nvPr>
            <p:ph type="sldImg"/>
          </p:nvPr>
        </p:nvSpPr>
        <p:spPr>
          <a:prstGeom prst="rect">
            <a:avLst/>
          </a:prstGeom>
        </p:spPr>
        <p:txBody>
          <a:bodyPr/>
          <a:lstStyle/>
          <a:p>
            <a:pPr/>
          </a:p>
        </p:txBody>
      </p:sp>
      <p:sp>
        <p:nvSpPr>
          <p:cNvPr id="533" name="Shape 533"/>
          <p:cNvSpPr/>
          <p:nvPr>
            <p:ph type="body" sz="quarter" idx="1"/>
          </p:nvPr>
        </p:nvSpPr>
        <p:spPr>
          <a:prstGeom prst="rect">
            <a:avLst/>
          </a:prstGeom>
        </p:spPr>
        <p:txBody>
          <a:bodyPr/>
          <a:lstStyle/>
          <a:p>
            <a:pPr>
              <a:spcBef>
                <a:spcPts val="1200"/>
              </a:spcBef>
              <a:defRPr sz="1200">
                <a:latin typeface="Times"/>
                <a:ea typeface="Times"/>
                <a:cs typeface="Times"/>
                <a:sym typeface="Times"/>
              </a:defRPr>
            </a:pPr>
            <a:r>
              <a:t>In </a:t>
            </a:r>
            <a:r>
              <a:rPr u="sng">
                <a:solidFill>
                  <a:srgbClr val="0000EE"/>
                </a:solidFill>
                <a:hlinkClick r:id="rId3" invalidUrl="" action="" tgtFrame="" tooltip="" history="1" highlightClick="0" endSnd="0"/>
              </a:rPr>
              <a:t>physics</a:t>
            </a:r>
            <a:r>
              <a:t>, the </a:t>
            </a:r>
            <a:r>
              <a:rPr b="1"/>
              <a:t>Eightfold Way</a:t>
            </a:r>
            <a:r>
              <a:t> is a term coined by </a:t>
            </a:r>
            <a:r>
              <a:rPr u="sng">
                <a:solidFill>
                  <a:srgbClr val="0000EE"/>
                </a:solidFill>
                <a:hlinkClick r:id="rId4" invalidUrl="" action="" tgtFrame="" tooltip="" history="1" highlightClick="0" endSnd="0"/>
              </a:rPr>
              <a:t>American</a:t>
            </a:r>
            <a:r>
              <a:t> </a:t>
            </a:r>
            <a:r>
              <a:rPr u="sng">
                <a:solidFill>
                  <a:srgbClr val="0000EE"/>
                </a:solidFill>
                <a:hlinkClick r:id="rId5" invalidUrl="" action="" tgtFrame="" tooltip="" history="1" highlightClick="0" endSnd="0"/>
              </a:rPr>
              <a:t>physicist</a:t>
            </a:r>
            <a:r>
              <a:t> </a:t>
            </a:r>
            <a:r>
              <a:rPr u="sng">
                <a:solidFill>
                  <a:srgbClr val="0000EE"/>
                </a:solidFill>
                <a:hlinkClick r:id="rId6" invalidUrl="" action="" tgtFrame="" tooltip="" history="1" highlightClick="0" endSnd="0"/>
              </a:rPr>
              <a:t>Murray Gell-Mann</a:t>
            </a:r>
            <a:r>
              <a:t> for a theory organizing subatomic </a:t>
            </a:r>
            <a:r>
              <a:rPr u="sng">
                <a:solidFill>
                  <a:srgbClr val="0000EE"/>
                </a:solidFill>
                <a:hlinkClick r:id="rId7" invalidUrl="" action="" tgtFrame="" tooltip="" history="1" highlightClick="0" endSnd="0"/>
              </a:rPr>
              <a:t>baryons</a:t>
            </a:r>
            <a:r>
              <a:t> and </a:t>
            </a:r>
            <a:r>
              <a:rPr u="sng">
                <a:solidFill>
                  <a:srgbClr val="0000EE"/>
                </a:solidFill>
                <a:hlinkClick r:id="rId8" invalidUrl="" action="" tgtFrame="" tooltip="" history="1" highlightClick="0" endSnd="0"/>
              </a:rPr>
              <a:t>mesons</a:t>
            </a:r>
            <a:r>
              <a:t> into octets (alluding to the </a:t>
            </a:r>
            <a:r>
              <a:rPr u="sng">
                <a:solidFill>
                  <a:srgbClr val="0000EE"/>
                </a:solidFill>
                <a:hlinkClick r:id="rId9" invalidUrl="" action="" tgtFrame="" tooltip="" history="1" highlightClick="0" endSnd="0"/>
              </a:rPr>
              <a:t>Noble Eightfold Path</a:t>
            </a:r>
            <a:r>
              <a:t> of </a:t>
            </a:r>
            <a:r>
              <a:rPr u="sng">
                <a:solidFill>
                  <a:srgbClr val="0000EE"/>
                </a:solidFill>
                <a:hlinkClick r:id="rId10" invalidUrl="" action="" tgtFrame="" tooltip="" history="1" highlightClick="0" endSnd="0"/>
              </a:rPr>
              <a:t>Buddhism</a:t>
            </a:r>
            <a:r>
              <a:t>). The theory was independently proposed by </a:t>
            </a:r>
            <a:r>
              <a:rPr u="sng">
                <a:solidFill>
                  <a:srgbClr val="0000EE"/>
                </a:solidFill>
                <a:hlinkClick r:id="rId11" invalidUrl="" action="" tgtFrame="" tooltip="" history="1" highlightClick="0" endSnd="0"/>
              </a:rPr>
              <a:t>Israeli</a:t>
            </a:r>
            <a:r>
              <a:t> physicist </a:t>
            </a:r>
            <a:r>
              <a:rPr u="sng">
                <a:solidFill>
                  <a:srgbClr val="0000EE"/>
                </a:solidFill>
                <a:hlinkClick r:id="rId12" invalidUrl="" action="" tgtFrame="" tooltip="" history="1" highlightClick="0" endSnd="0"/>
              </a:rPr>
              <a:t>Yuval Ne'eman</a:t>
            </a:r>
            <a:r>
              <a:t> and led to the subsequent development of the </a:t>
            </a:r>
            <a:r>
              <a:rPr u="sng">
                <a:solidFill>
                  <a:srgbClr val="0000EE"/>
                </a:solidFill>
                <a:hlinkClick r:id="rId13" invalidUrl="" action="" tgtFrame="" tooltip="" history="1" highlightClick="0" endSnd="0"/>
              </a:rPr>
              <a:t>quark model</a:t>
            </a:r>
            <a:r>
              <a:t>.</a:t>
            </a:r>
          </a:p>
          <a:p>
            <a:pPr>
              <a:defRPr sz="1200">
                <a:latin typeface="Times"/>
                <a:ea typeface="Times"/>
                <a:cs typeface="Times"/>
                <a:sym typeface="Times"/>
              </a:defRPr>
            </a:pPr>
            <a:r>
              <a:t>Particles along the same horizontal line share the same </a:t>
            </a:r>
            <a:r>
              <a:rPr u="sng">
                <a:solidFill>
                  <a:srgbClr val="0000EE"/>
                </a:solidFill>
                <a:hlinkClick r:id="rId14" invalidUrl="" action="" tgtFrame="" tooltip="" history="1" highlightClick="0" endSnd="0"/>
              </a:rPr>
              <a:t>strangeness</a:t>
            </a:r>
            <a:r>
              <a:t>, </a:t>
            </a:r>
            <a:r>
              <a:rPr i="1"/>
              <a:t>s</a:t>
            </a:r>
            <a:r>
              <a:t>, while those on the same diagonals share the same </a:t>
            </a:r>
            <a:r>
              <a:rPr u="sng">
                <a:solidFill>
                  <a:srgbClr val="0000EE"/>
                </a:solidFill>
                <a:hlinkClick r:id="rId15" invalidUrl="" action="" tgtFrame="" tooltip="" history="1" highlightClick="0" endSnd="0"/>
              </a:rPr>
              <a:t>charge</a:t>
            </a:r>
            <a:r>
              <a:t>, </a:t>
            </a:r>
            <a:r>
              <a:rPr i="1"/>
              <a:t>q</a:t>
            </a:r>
            <a:r>
              <a:t>.</a:t>
            </a:r>
          </a:p>
          <a:p>
            <a:pPr>
              <a:spcBef>
                <a:spcPts val="1200"/>
              </a:spcBef>
              <a:defRPr sz="1200">
                <a:latin typeface="Times"/>
                <a:ea typeface="Times"/>
                <a:cs typeface="Times"/>
                <a:sym typeface="Times"/>
              </a:defRPr>
            </a:pPr>
            <a:r>
              <a:t>In addition to organizing the mesons and </a:t>
            </a:r>
            <a:r>
              <a:rPr u="sng">
                <a:solidFill>
                  <a:srgbClr val="0000EE"/>
                </a:solidFill>
                <a:hlinkClick r:id="rId16" invalidUrl="" action="" tgtFrame="" tooltip="" history="1" highlightClick="0" endSnd="0"/>
              </a:rPr>
              <a:t>spin</a:t>
            </a:r>
            <a:r>
              <a:t>-1/2 baryons into octets, the principles of the Eightfold Way also applied to the spin-3/2 baryons, forming a decuplet. However, one of the particles of this decuplet had never been previously observed. Gell-Mann called this particle the </a:t>
            </a:r>
            <a:r>
              <a:rPr u="sng">
                <a:solidFill>
                  <a:srgbClr val="0000EE"/>
                </a:solidFill>
                <a:hlinkClick r:id="rId17" invalidUrl="" action="" tgtFrame="" tooltip="" history="1" highlightClick="0" endSnd="0"/>
              </a:rPr>
              <a:t>Ω</a:t>
            </a:r>
            <a:r>
              <a:rPr baseline="31999" sz="1000" u="sng">
                <a:solidFill>
                  <a:srgbClr val="0000EE"/>
                </a:solidFill>
                <a:hlinkClick r:id="rId17" invalidUrl="" action="" tgtFrame="" tooltip="" history="1" highlightClick="0" endSnd="0"/>
              </a:rPr>
              <a:t>⁻</a:t>
            </a:r>
            <a:r>
              <a:t> and predicted in 1962 that it would have a </a:t>
            </a:r>
            <a:r>
              <a:rPr u="sng">
                <a:solidFill>
                  <a:srgbClr val="0000EE"/>
                </a:solidFill>
                <a:hlinkClick r:id="rId14" invalidUrl="" action="" tgtFrame="" tooltip="" history="1" highlightClick="0" endSnd="0"/>
              </a:rPr>
              <a:t>strangeness</a:t>
            </a:r>
            <a:r>
              <a:t> −3, </a:t>
            </a:r>
            <a:r>
              <a:rPr u="sng">
                <a:solidFill>
                  <a:srgbClr val="0000EE"/>
                </a:solidFill>
                <a:hlinkClick r:id="rId15" invalidUrl="" action="" tgtFrame="" tooltip="" history="1" highlightClick="0" endSnd="0"/>
              </a:rPr>
              <a:t>electric charge</a:t>
            </a:r>
            <a:r>
              <a:t> −1 and a mass near 1,680 MeV/</a:t>
            </a:r>
            <a:r>
              <a:rPr i="1"/>
              <a:t>c</a:t>
            </a:r>
            <a:r>
              <a:rPr baseline="31999" sz="1000"/>
              <a:t>2</a:t>
            </a:r>
            <a:r>
              <a:t>. In 1964 a particle closely matching these predictions was discovered</a:t>
            </a:r>
            <a:r>
              <a:rPr sz="1000" u="sng">
                <a:solidFill>
                  <a:srgbClr val="0000EE"/>
                </a:solidFill>
                <a:hlinkClick r:id="rId18" invalidUrl="" action="" tgtFrame="" tooltip="" history="1" highlightClick="0" endSnd="0"/>
              </a:rPr>
              <a:t>[1]</a:t>
            </a:r>
            <a:r>
              <a:t> by a particle </a:t>
            </a:r>
            <a:r>
              <a:rPr u="sng">
                <a:solidFill>
                  <a:srgbClr val="0000EE"/>
                </a:solidFill>
                <a:hlinkClick r:id="rId19" invalidUrl="" action="" tgtFrame="" tooltip="" history="1" highlightClick="0" endSnd="0"/>
              </a:rPr>
              <a:t>accelerator</a:t>
            </a:r>
            <a:r>
              <a:t> group at </a:t>
            </a:r>
            <a:r>
              <a:rPr u="sng">
                <a:solidFill>
                  <a:srgbClr val="0000EE"/>
                </a:solidFill>
                <a:hlinkClick r:id="rId20" invalidUrl="" action="" tgtFrame="" tooltip="" history="1" highlightClick="0" endSnd="0"/>
              </a:rPr>
              <a:t>Brookhaven</a:t>
            </a:r>
            <a:r>
              <a:t>, making the Eightfold Way a triumphant success. Gell-Mann received the 1969 </a:t>
            </a:r>
            <a:r>
              <a:rPr u="sng">
                <a:solidFill>
                  <a:srgbClr val="0000EE"/>
                </a:solidFill>
                <a:hlinkClick r:id="rId21" invalidUrl="" action="" tgtFrame="" tooltip="" history="1" highlightClick="0" endSnd="0"/>
              </a:rPr>
              <a:t>Nobel Prize in physics</a:t>
            </a:r>
            <a:r>
              <a:t> for his work on the theory of </a:t>
            </a:r>
            <a:r>
              <a:rPr u="sng">
                <a:solidFill>
                  <a:srgbClr val="0000EE"/>
                </a:solidFill>
                <a:hlinkClick r:id="rId22" invalidUrl="" action="" tgtFrame="" tooltip="" history="1" highlightClick="0" endSnd="0"/>
              </a:rPr>
              <a:t>elementary particles</a:t>
            </a:r>
            <a:r>
              <a:t>.</a:t>
            </a:r>
          </a:p>
          <a:p>
            <a:pPr>
              <a:defRPr sz="1200">
                <a:latin typeface="Times"/>
                <a:ea typeface="Times"/>
                <a:cs typeface="Times"/>
                <a:sym typeface="Times"/>
              </a:defRPr>
            </a:pPr>
            <a:r>
              <a:t>The </a:t>
            </a:r>
            <a:r>
              <a:rPr u="sng">
                <a:solidFill>
                  <a:srgbClr val="0000EE"/>
                </a:solidFill>
                <a:hlinkClick r:id="rId23" invalidUrl="" action="" tgtFrame="" tooltip="" history="1" highlightClick="0" endSnd="0"/>
              </a:rPr>
              <a:t>baryon</a:t>
            </a:r>
            <a:r>
              <a:t> octet</a:t>
            </a:r>
          </a:p>
          <a:p>
            <a:pPr>
              <a:spcBef>
                <a:spcPts val="1200"/>
              </a:spcBef>
              <a:defRPr sz="1200">
                <a:latin typeface="Times"/>
                <a:ea typeface="Times"/>
                <a:cs typeface="Times"/>
                <a:sym typeface="Times"/>
              </a:defRPr>
            </a:pPr>
            <a:r>
              <a:t>The Eightfold Way may be understood in modern terms as a consequence of </a:t>
            </a:r>
            <a:r>
              <a:rPr u="sng">
                <a:solidFill>
                  <a:srgbClr val="0000EE"/>
                </a:solidFill>
                <a:hlinkClick r:id="rId24" invalidUrl="" action="" tgtFrame="" tooltip="" history="1" highlightClick="0" endSnd="0"/>
              </a:rPr>
              <a:t>flavor</a:t>
            </a:r>
            <a:r>
              <a:t> symmetries between various kinds of </a:t>
            </a:r>
            <a:r>
              <a:rPr u="sng">
                <a:solidFill>
                  <a:srgbClr val="0000EE"/>
                </a:solidFill>
                <a:hlinkClick r:id="rId25" invalidUrl="" action="" tgtFrame="" tooltip="" history="1" highlightClick="0" endSnd="0"/>
              </a:rPr>
              <a:t>quarks</a:t>
            </a:r>
            <a:r>
              <a:t>. Since the </a:t>
            </a:r>
            <a:r>
              <a:rPr u="sng">
                <a:solidFill>
                  <a:srgbClr val="0000EE"/>
                </a:solidFill>
                <a:hlinkClick r:id="rId26" invalidUrl="" action="" tgtFrame="" tooltip="" history="1" highlightClick="0" endSnd="0"/>
              </a:rPr>
              <a:t>strong nuclear force</a:t>
            </a:r>
            <a:r>
              <a:t> is the same for quarks of any flavor, replacing one flavor of quark with another in a hadron should not alter its mass very much. Mathematically, this replacement may be described by elements of the </a:t>
            </a:r>
            <a:r>
              <a:rPr u="sng">
                <a:solidFill>
                  <a:srgbClr val="0000EE"/>
                </a:solidFill>
                <a:hlinkClick r:id="rId27" invalidUrl="" action="" tgtFrame="" tooltip="" history="1" highlightClick="0" endSnd="0"/>
              </a:rPr>
              <a:t>group SU(3)</a:t>
            </a:r>
            <a:r>
              <a:t>. The octets and other arrangements are </a:t>
            </a:r>
            <a:r>
              <a:rPr u="sng">
                <a:solidFill>
                  <a:srgbClr val="0000EE"/>
                </a:solidFill>
                <a:hlinkClick r:id="rId28" invalidUrl="" action="" tgtFrame="" tooltip="" history="1" highlightClick="0" endSnd="0"/>
              </a:rPr>
              <a:t>representations</a:t>
            </a:r>
            <a:r>
              <a:t> of this group; for a more detailed explanation of this fact, see the article </a:t>
            </a:r>
            <a:r>
              <a:rPr u="sng">
                <a:solidFill>
                  <a:srgbClr val="0000EE"/>
                </a:solidFill>
                <a:hlinkClick r:id="rId29" invalidUrl="" action="" tgtFrame="" tooltip="" history="1" highlightClick="0" endSnd="0"/>
              </a:rPr>
              <a:t>Particle physics and representation theory</a:t>
            </a:r>
            <a: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5" name="Shape 575"/>
          <p:cNvSpPr/>
          <p:nvPr>
            <p:ph type="sldImg"/>
          </p:nvPr>
        </p:nvSpPr>
        <p:spPr>
          <a:prstGeom prst="rect">
            <a:avLst/>
          </a:prstGeom>
        </p:spPr>
        <p:txBody>
          <a:bodyPr/>
          <a:lstStyle/>
          <a:p>
            <a:pPr/>
          </a:p>
        </p:txBody>
      </p:sp>
      <p:sp>
        <p:nvSpPr>
          <p:cNvPr id="576" name="Shape 576"/>
          <p:cNvSpPr/>
          <p:nvPr>
            <p:ph type="body" sz="quarter" idx="1"/>
          </p:nvPr>
        </p:nvSpPr>
        <p:spPr>
          <a:prstGeom prst="rect">
            <a:avLst/>
          </a:prstGeom>
        </p:spPr>
        <p:txBody>
          <a:bodyPr/>
          <a:lstStyle/>
          <a:p>
            <a:pPr/>
            <a:r>
              <a:t>Quantum electrodynamics is an abelian gauge theory with the symmetry group U(1) and has one gauge field, the electromagnetic four-potential, with the photon being the gauge boson. The Standard Model is a non-abelian gauge theory with the symmetry group U(1) × SU(2) × SU(3) and has a total of twelve gauge bosons: the photon, three weak bosons and eight gluons.</a:t>
            </a:r>
          </a:p>
          <a:p>
            <a:pPr/>
          </a:p>
          <a:p>
            <a:pPr/>
            <a:r>
              <a:t> QCD is a type of quantum field theory called a non-abelian gauge theory, with symmetry group SU(3).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3" name="Shape 593"/>
          <p:cNvSpPr/>
          <p:nvPr>
            <p:ph type="sldImg"/>
          </p:nvPr>
        </p:nvSpPr>
        <p:spPr>
          <a:prstGeom prst="rect">
            <a:avLst/>
          </a:prstGeom>
        </p:spPr>
        <p:txBody>
          <a:bodyPr/>
          <a:lstStyle/>
          <a:p>
            <a:pPr/>
          </a:p>
        </p:txBody>
      </p:sp>
      <p:sp>
        <p:nvSpPr>
          <p:cNvPr id="594" name="Shape 594"/>
          <p:cNvSpPr/>
          <p:nvPr>
            <p:ph type="body" sz="quarter" idx="1"/>
          </p:nvPr>
        </p:nvSpPr>
        <p:spPr>
          <a:prstGeom prst="rect">
            <a:avLst/>
          </a:prstGeom>
        </p:spPr>
        <p:txBody>
          <a:bodyPr/>
          <a:lstStyle>
            <a:lvl1pPr>
              <a:defRPr sz="1200">
                <a:latin typeface="Times"/>
                <a:ea typeface="Times"/>
                <a:cs typeface="Times"/>
                <a:sym typeface="Times"/>
              </a:defRPr>
            </a:lvl1pPr>
          </a:lstStyle>
          <a:p>
            <a:pPr/>
            <a:r>
              <a:t>The process of "gluon bremsstrahlung": the incoming electron and positron annihilate to form a photon, which in turn generates a quark-antiquark pair that fragments into hadrons and appears in the detector as two back-to-back hadron jets. These outgoing quarks can however also radiate a gluon, which creates a third hadron jet lying in the same plane as the other two.</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9" name="Shape 609"/>
          <p:cNvSpPr/>
          <p:nvPr>
            <p:ph type="sldImg"/>
          </p:nvPr>
        </p:nvSpPr>
        <p:spPr>
          <a:prstGeom prst="rect">
            <a:avLst/>
          </a:prstGeom>
        </p:spPr>
        <p:txBody>
          <a:bodyPr/>
          <a:lstStyle/>
          <a:p>
            <a:pPr/>
          </a:p>
        </p:txBody>
      </p:sp>
      <p:sp>
        <p:nvSpPr>
          <p:cNvPr id="610" name="Shape 610"/>
          <p:cNvSpPr/>
          <p:nvPr>
            <p:ph type="body" sz="quarter" idx="1"/>
          </p:nvPr>
        </p:nvSpPr>
        <p:spPr>
          <a:prstGeom prst="rect">
            <a:avLst/>
          </a:prstGeom>
        </p:spPr>
        <p:txBody>
          <a:bodyPr/>
          <a:lstStyle/>
          <a:p>
            <a:pPr>
              <a:defRPr sz="1200">
                <a:latin typeface="Times"/>
                <a:ea typeface="Times"/>
                <a:cs typeface="Times"/>
                <a:sym typeface="Times"/>
              </a:defRPr>
            </a:pPr>
            <a:r>
              <a:t>Wallenberg foundation: prize for explanation of confinement</a:t>
            </a:r>
          </a:p>
          <a:p>
            <a:pPr>
              <a:defRPr sz="1200">
                <a:latin typeface="Times"/>
                <a:ea typeface="Times"/>
                <a:cs typeface="Times"/>
                <a:sym typeface="Times"/>
              </a:defRPr>
            </a:pPr>
          </a:p>
          <a:p>
            <a:pPr>
              <a:defRPr sz="1200">
                <a:latin typeface="Times"/>
                <a:ea typeface="Times"/>
                <a:cs typeface="Times"/>
                <a:sym typeface="Times"/>
              </a:defRPr>
            </a:pPr>
            <a:r>
              <a:t>The animations to the right and above illustrate the typical four-dimensional structure of gluon-field configurations averaged over in describing the vacuum properties of QCD. The volume of the box is 2.4 by 2.4 by 3.6 fm, big enough to hold a couple of protons. Contrary to the concept of an empty vacuum, QCD induces chromo-electric and chromo-magnetic fields throughout space-time in its lowest energy state. After a few sweeps of smoothing the gluon field (50 sweeps of APE smearing), a lumpy structure reminiscent of a lava lamp is revealed. This is the </a:t>
            </a:r>
            <a:r>
              <a:rPr i="1"/>
              <a:t>QCD Lava Lamp</a:t>
            </a:r>
            <a:r>
              <a:t>. The action density (top) and the topological charge density (right) are displayed. </a:t>
            </a:r>
            <a:r>
              <a:rPr b="1" sz="2000"/>
              <a:t>The former is similar to an energy density </a:t>
            </a:r>
            <a:r>
              <a:t>while the latter is a measure of the winding of the gluon field lines in the QCD vacuum.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2" name="Shape 642"/>
          <p:cNvSpPr/>
          <p:nvPr>
            <p:ph type="sldImg"/>
          </p:nvPr>
        </p:nvSpPr>
        <p:spPr>
          <a:prstGeom prst="rect">
            <a:avLst/>
          </a:prstGeom>
        </p:spPr>
        <p:txBody>
          <a:bodyPr/>
          <a:lstStyle/>
          <a:p>
            <a:pPr/>
          </a:p>
        </p:txBody>
      </p:sp>
      <p:sp>
        <p:nvSpPr>
          <p:cNvPr id="643" name="Shape 643"/>
          <p:cNvSpPr/>
          <p:nvPr>
            <p:ph type="body" sz="quarter" idx="1"/>
          </p:nvPr>
        </p:nvSpPr>
        <p:spPr>
          <a:prstGeom prst="rect">
            <a:avLst/>
          </a:prstGeom>
        </p:spPr>
        <p:txBody>
          <a:bodyPr/>
          <a:lstStyle/>
          <a:p>
            <a:pPr>
              <a:defRPr sz="1800">
                <a:latin typeface="Helvetica"/>
                <a:ea typeface="Helvetica"/>
                <a:cs typeface="Helvetica"/>
                <a:sym typeface="Helvetica"/>
              </a:defRPr>
            </a:pPr>
            <a:r>
              <a:t>W2 can also be interpreted as the center-of-mass energy of the gauge boson nucleon system.</a:t>
            </a:r>
          </a:p>
          <a:p>
            <a:pPr>
              <a:defRPr sz="1800">
                <a:latin typeface="Helvetica"/>
                <a:ea typeface="Helvetica"/>
                <a:cs typeface="Helvetica"/>
                <a:sym typeface="Helvetica"/>
              </a:defRPr>
            </a:pPr>
            <a:r>
              <a:t>Q2 max = s</a:t>
            </a:r>
          </a:p>
          <a:p>
            <a:pPr>
              <a:defRPr sz="1800">
                <a:latin typeface="Helvetica"/>
                <a:ea typeface="Helvetica"/>
                <a:cs typeface="Helvetica"/>
                <a:sym typeface="Helvetica"/>
              </a:defRPr>
            </a:pPr>
            <a:r>
              <a:t>Q2: negative square of the momentum transfer q, denotes virtuality</a:t>
            </a:r>
          </a:p>
          <a:p>
            <a:pPr>
              <a:defRPr sz="1800">
                <a:latin typeface="Helvetica"/>
                <a:ea typeface="Helvetica"/>
                <a:cs typeface="Helvetica"/>
                <a:sym typeface="Helvetica"/>
              </a:defRPr>
            </a:pPr>
            <a:r>
              <a:t>x:  make Remark that for e+p 0 &lt; x &lt; 1 while for e+A scattering 0 &lt; x &lt; A.</a:t>
            </a:r>
          </a:p>
          <a:p>
            <a:pPr>
              <a:defRPr sz="1800">
                <a:latin typeface="Helvetica"/>
                <a:ea typeface="Helvetica"/>
                <a:cs typeface="Helvetica"/>
                <a:sym typeface="Helvetica"/>
              </a:defRPr>
            </a:pPr>
            <a:r>
              <a:t>y: is the fraction of the lepton’s energy lost in the nucleon rest frame. It it thus also the fraction of the incoming electron energy (also known as inelasticity) carried by the exchange boson (photon) in the rest frame of the nucleon</a:t>
            </a:r>
          </a:p>
          <a:p>
            <a:pPr>
              <a:defRPr sz="1800">
                <a:latin typeface="Helvetica"/>
                <a:ea typeface="Helvetica"/>
                <a:cs typeface="Helvetica"/>
                <a:sym typeface="Helvetica"/>
              </a:defRPr>
            </a:p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latin typeface="Monaco"/>
                <a:ea typeface="Monaco"/>
                <a:cs typeface="Monaco"/>
                <a:sym typeface="Monaco"/>
              </a:defRPr>
            </a:pPr>
            <a:r>
              <a:t>Q^2 &amp;=&amp; -q^2 = - (k-k^\prime)^2 \\</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latin typeface="Monaco"/>
                <a:ea typeface="Monaco"/>
                <a:cs typeface="Monaco"/>
                <a:sym typeface="Monaco"/>
              </a:defRPr>
            </a:pPr>
            <a:r>
              <a:t>&amp;\approx&amp; 4 E E^\prime \sin^2\left(\frac{\theta}{2}\right)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2" name="Shape 722"/>
          <p:cNvSpPr/>
          <p:nvPr>
            <p:ph type="sldImg"/>
          </p:nvPr>
        </p:nvSpPr>
        <p:spPr>
          <a:prstGeom prst="rect">
            <a:avLst/>
          </a:prstGeom>
        </p:spPr>
        <p:txBody>
          <a:bodyPr/>
          <a:lstStyle/>
          <a:p>
            <a:pPr/>
          </a:p>
        </p:txBody>
      </p:sp>
      <p:sp>
        <p:nvSpPr>
          <p:cNvPr id="723" name="Shape 723"/>
          <p:cNvSpPr/>
          <p:nvPr>
            <p:ph type="body" sz="quarter" idx="1"/>
          </p:nvPr>
        </p:nvSpPr>
        <p:spPr>
          <a:prstGeom prst="rect">
            <a:avLst/>
          </a:prstGeom>
        </p:spPr>
        <p:txBody>
          <a:bodyPr/>
          <a:lstStyle>
            <a:lvl1pPr marL="40640" marR="40640" defTabSz="914400">
              <a:spcBef>
                <a:spcPts val="400"/>
              </a:spcBef>
              <a:buClr>
                <a:srgbClr val="000000"/>
              </a:buClr>
              <a:buFont typeface="Arial"/>
              <a:defRPr sz="1100">
                <a:uFill>
                  <a:solidFill>
                    <a:srgbClr val="000000"/>
                  </a:solidFill>
                </a:uFill>
                <a:latin typeface="+mn-lt"/>
                <a:ea typeface="+mn-ea"/>
                <a:cs typeface="+mn-cs"/>
                <a:sym typeface="Arial"/>
              </a:defRPr>
            </a:lvl1pPr>
          </a:lstStyle>
          <a:p>
            <a:pPr/>
            <a:r>
              <a:t>Bjorken Scaling: virtual photon interacts with a single essentially free quark</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U Slide">
    <p:spTree>
      <p:nvGrpSpPr>
        <p:cNvPr id="1" name=""/>
        <p:cNvGrpSpPr/>
        <p:nvPr/>
      </p:nvGrpSpPr>
      <p:grpSpPr>
        <a:xfrm>
          <a:off x="0" y="0"/>
          <a:ext cx="0" cy="0"/>
          <a:chOff x="0" y="0"/>
          <a:chExt cx="0" cy="0"/>
        </a:xfrm>
      </p:grpSpPr>
      <p:sp>
        <p:nvSpPr>
          <p:cNvPr id="13"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4" name="Title Text"/>
          <p:cNvSpPr txBox="1"/>
          <p:nvPr>
            <p:ph type="title"/>
          </p:nvPr>
        </p:nvSpPr>
        <p:spPr>
          <a:xfrm>
            <a:off x="136525" y="44450"/>
            <a:ext cx="8931275" cy="717550"/>
          </a:xfrm>
          <a:prstGeom prst="rect">
            <a:avLst/>
          </a:prstGeom>
        </p:spPr>
        <p:txBody>
          <a:bodyPr lIns="50800" tIns="50800" rIns="50800" bIns="50800" anchor="ctr"/>
          <a:lstStyle>
            <a:lvl1pPr marL="41275" marR="41275">
              <a:defRPr b="0" sz="3800">
                <a:solidFill>
                  <a:srgbClr val="021EAA"/>
                </a:solidFill>
                <a:uFill>
                  <a:solidFill>
                    <a:srgbClr val="021EAA"/>
                  </a:solidFill>
                </a:uFill>
                <a:latin typeface="+mn-lt"/>
                <a:ea typeface="+mn-ea"/>
                <a:cs typeface="+mn-cs"/>
                <a:sym typeface="Arial"/>
              </a:defRPr>
            </a:lvl1pPr>
          </a:lstStyle>
          <a:p>
            <a:pPr/>
            <a:r>
              <a:t>Title Text</a:t>
            </a:r>
          </a:p>
        </p:txBody>
      </p:sp>
      <p:sp>
        <p:nvSpPr>
          <p:cNvPr id="15" name="Body Level One…"/>
          <p:cNvSpPr txBox="1"/>
          <p:nvPr>
            <p:ph type="body" idx="1"/>
          </p:nvPr>
        </p:nvSpPr>
        <p:spPr>
          <a:xfrm>
            <a:off x="114300" y="812800"/>
            <a:ext cx="8763000" cy="5930900"/>
          </a:xfrm>
          <a:prstGeom prst="rect">
            <a:avLst/>
          </a:prstGeom>
        </p:spPr>
        <p:txBody>
          <a:bodyPr lIns="50800" tIns="50800" rIns="50800" bIns="50800"/>
          <a:lstStyle>
            <a:lvl1pPr marL="41275" marR="41275" indent="0">
              <a:buClrTx/>
              <a:buSzTx/>
              <a:buNone/>
              <a:defRPr sz="2800">
                <a:solidFill>
                  <a:srgbClr val="000000"/>
                </a:solidFill>
                <a:uFill>
                  <a:solidFill>
                    <a:srgbClr val="000000"/>
                  </a:solidFill>
                </a:uFill>
                <a:latin typeface="+mn-lt"/>
                <a:ea typeface="+mn-ea"/>
                <a:cs typeface="+mn-cs"/>
                <a:sym typeface="Arial"/>
              </a:defRPr>
            </a:lvl1pPr>
            <a:lvl2pPr marL="508000" marR="41275" indent="-254000">
              <a:buClr>
                <a:srgbClr val="FF2600"/>
              </a:buClr>
              <a:buSzPct val="150000"/>
              <a:buChar char="•"/>
              <a:defRPr sz="2600">
                <a:solidFill>
                  <a:srgbClr val="000000"/>
                </a:solidFill>
                <a:uFill>
                  <a:solidFill>
                    <a:srgbClr val="000000"/>
                  </a:solidFill>
                </a:uFill>
                <a:latin typeface="+mn-lt"/>
                <a:ea typeface="+mn-ea"/>
                <a:cs typeface="+mn-cs"/>
                <a:sym typeface="Arial"/>
              </a:defRPr>
            </a:lvl2pPr>
            <a:lvl3pPr marL="1184275" marR="41275" indent="-228600">
              <a:buClr>
                <a:srgbClr val="434ED6"/>
              </a:buClr>
              <a:buSzPct val="115000"/>
              <a:buFont typeface="Lucida Grande"/>
              <a:buChar char="‣"/>
              <a:defRPr sz="2400">
                <a:solidFill>
                  <a:srgbClr val="000000"/>
                </a:solidFill>
                <a:uFill>
                  <a:solidFill>
                    <a:srgbClr val="000000"/>
                  </a:solidFill>
                </a:uFill>
                <a:latin typeface="+mn-lt"/>
                <a:ea typeface="+mn-ea"/>
                <a:cs typeface="+mn-cs"/>
                <a:sym typeface="Arial"/>
              </a:defRPr>
            </a:lvl3pPr>
            <a:lvl4pPr marL="1730375" marR="41275" indent="-317500">
              <a:buClr>
                <a:srgbClr val="434ED6"/>
              </a:buClr>
              <a:buFont typeface="Lucida Grande"/>
              <a:buChar char="๏"/>
              <a:defRPr sz="2200">
                <a:solidFill>
                  <a:srgbClr val="000000"/>
                </a:solidFill>
                <a:uFill>
                  <a:solidFill>
                    <a:srgbClr val="000000"/>
                  </a:solidFill>
                </a:uFill>
                <a:latin typeface="+mn-lt"/>
                <a:ea typeface="+mn-ea"/>
                <a:cs typeface="+mn-cs"/>
                <a:sym typeface="Arial"/>
              </a:defRPr>
            </a:lvl4pPr>
            <a:lvl5pPr marL="2098675" marR="41275" indent="-228600">
              <a:buClr>
                <a:srgbClr val="434ED6"/>
              </a:buClr>
              <a:buSzPct val="125000"/>
              <a:buChar char="-"/>
              <a:defRPr sz="2000">
                <a:solidFill>
                  <a:srgbClr val="000000"/>
                </a:solidFill>
                <a:uFill>
                  <a:solidFill>
                    <a:srgbClr val="000000"/>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6" name="Slide Number"/>
          <p:cNvSpPr txBox="1"/>
          <p:nvPr>
            <p:ph type="sldNum" sz="quarter" idx="2"/>
          </p:nvPr>
        </p:nvSpPr>
        <p:spPr>
          <a:xfrm>
            <a:off x="8738728" y="6556108"/>
            <a:ext cx="312069" cy="298984"/>
          </a:xfrm>
          <a:prstGeom prst="rect">
            <a:avLst/>
          </a:prstGeom>
        </p:spPr>
        <p:txBody>
          <a:bodyPr lIns="50800" tIns="50800" rIns="50800" bIns="50800" anchor="ctr"/>
          <a:lstStyle>
            <a:lvl1pPr algn="ctr" defTabSz="457200">
              <a:defRPr sz="1400">
                <a:solidFill>
                  <a:srgbClr val="011585"/>
                </a:solidFill>
                <a:uFill>
                  <a:solidFill>
                    <a:srgbClr val="011585"/>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U Slide 2-column">
    <p:spTree>
      <p:nvGrpSpPr>
        <p:cNvPr id="1" name=""/>
        <p:cNvGrpSpPr/>
        <p:nvPr/>
      </p:nvGrpSpPr>
      <p:grpSpPr>
        <a:xfrm>
          <a:off x="0" y="0"/>
          <a:ext cx="0" cy="0"/>
          <a:chOff x="0" y="0"/>
          <a:chExt cx="0" cy="0"/>
        </a:xfrm>
      </p:grpSpPr>
      <p:sp>
        <p:nvSpPr>
          <p:cNvPr id="96"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97" name="Title Text"/>
          <p:cNvSpPr txBox="1"/>
          <p:nvPr>
            <p:ph type="title"/>
          </p:nvPr>
        </p:nvSpPr>
        <p:spPr>
          <a:xfrm>
            <a:off x="136525" y="44450"/>
            <a:ext cx="8931275" cy="717550"/>
          </a:xfrm>
          <a:prstGeom prst="rect">
            <a:avLst/>
          </a:prstGeom>
        </p:spPr>
        <p:txBody>
          <a:bodyPr lIns="50800" tIns="50800" rIns="50800" bIns="50800" anchor="ctr"/>
          <a:lstStyle>
            <a:lvl1pPr marL="41275" marR="41275">
              <a:defRPr b="0" sz="3800">
                <a:solidFill>
                  <a:srgbClr val="021EAA"/>
                </a:solidFill>
                <a:uFill>
                  <a:solidFill>
                    <a:srgbClr val="021EAA"/>
                  </a:solidFill>
                </a:uFill>
                <a:latin typeface="+mn-lt"/>
                <a:ea typeface="+mn-ea"/>
                <a:cs typeface="+mn-cs"/>
                <a:sym typeface="Arial"/>
              </a:defRPr>
            </a:lvl1pPr>
          </a:lstStyle>
          <a:p>
            <a:pPr/>
            <a:r>
              <a:t>Title Text</a:t>
            </a:r>
          </a:p>
        </p:txBody>
      </p:sp>
      <p:sp>
        <p:nvSpPr>
          <p:cNvPr id="98" name="Body Level One…"/>
          <p:cNvSpPr txBox="1"/>
          <p:nvPr>
            <p:ph type="body" idx="1"/>
          </p:nvPr>
        </p:nvSpPr>
        <p:spPr>
          <a:xfrm>
            <a:off x="114300" y="812800"/>
            <a:ext cx="8928100" cy="5930900"/>
          </a:xfrm>
          <a:prstGeom prst="rect">
            <a:avLst/>
          </a:prstGeom>
        </p:spPr>
        <p:txBody>
          <a:bodyPr lIns="50800" tIns="50800" rIns="50800" bIns="50800" numCol="2" spcCol="446405"/>
          <a:lstStyle>
            <a:lvl1pPr marL="41275" marR="41275" indent="0">
              <a:buClrTx/>
              <a:buSzTx/>
              <a:buNone/>
              <a:defRPr sz="2800">
                <a:solidFill>
                  <a:srgbClr val="000000"/>
                </a:solidFill>
                <a:uFill>
                  <a:solidFill>
                    <a:srgbClr val="000000"/>
                  </a:solidFill>
                </a:uFill>
                <a:latin typeface="+mn-lt"/>
                <a:ea typeface="+mn-ea"/>
                <a:cs typeface="+mn-cs"/>
                <a:sym typeface="Arial"/>
              </a:defRPr>
            </a:lvl1pPr>
            <a:lvl2pPr marL="508000" marR="41275" indent="-254000">
              <a:buClr>
                <a:srgbClr val="FF2600"/>
              </a:buClr>
              <a:buSzPct val="150000"/>
              <a:buChar char="•"/>
              <a:defRPr sz="2600">
                <a:solidFill>
                  <a:srgbClr val="000000"/>
                </a:solidFill>
                <a:uFill>
                  <a:solidFill>
                    <a:srgbClr val="000000"/>
                  </a:solidFill>
                </a:uFill>
                <a:latin typeface="+mn-lt"/>
                <a:ea typeface="+mn-ea"/>
                <a:cs typeface="+mn-cs"/>
                <a:sym typeface="Arial"/>
              </a:defRPr>
            </a:lvl2pPr>
            <a:lvl3pPr marL="1184275" marR="41275" indent="-228600">
              <a:buClr>
                <a:srgbClr val="434ED6"/>
              </a:buClr>
              <a:buSzPct val="115000"/>
              <a:buFont typeface="Lucida Grande"/>
              <a:buChar char="‣"/>
              <a:defRPr sz="2400">
                <a:solidFill>
                  <a:srgbClr val="000000"/>
                </a:solidFill>
                <a:uFill>
                  <a:solidFill>
                    <a:srgbClr val="000000"/>
                  </a:solidFill>
                </a:uFill>
                <a:latin typeface="+mn-lt"/>
                <a:ea typeface="+mn-ea"/>
                <a:cs typeface="+mn-cs"/>
                <a:sym typeface="Arial"/>
              </a:defRPr>
            </a:lvl3pPr>
            <a:lvl4pPr marL="1730375" marR="41275" indent="-317500">
              <a:buClr>
                <a:srgbClr val="434ED6"/>
              </a:buClr>
              <a:buFont typeface="Lucida Grande"/>
              <a:buChar char="๏"/>
              <a:defRPr sz="2200">
                <a:solidFill>
                  <a:srgbClr val="000000"/>
                </a:solidFill>
                <a:uFill>
                  <a:solidFill>
                    <a:srgbClr val="000000"/>
                  </a:solidFill>
                </a:uFill>
                <a:latin typeface="+mn-lt"/>
                <a:ea typeface="+mn-ea"/>
                <a:cs typeface="+mn-cs"/>
                <a:sym typeface="Arial"/>
              </a:defRPr>
            </a:lvl4pPr>
            <a:lvl5pPr marL="2098675" marR="41275" indent="-228600">
              <a:buClr>
                <a:srgbClr val="434ED6"/>
              </a:buClr>
              <a:buSzPct val="125000"/>
              <a:buChar char="-"/>
              <a:defRPr sz="2000">
                <a:solidFill>
                  <a:srgbClr val="000000"/>
                </a:solidFill>
                <a:uFill>
                  <a:solidFill>
                    <a:srgbClr val="000000"/>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99" name="Slide Number"/>
          <p:cNvSpPr txBox="1"/>
          <p:nvPr>
            <p:ph type="sldNum" sz="quarter" idx="2"/>
          </p:nvPr>
        </p:nvSpPr>
        <p:spPr>
          <a:xfrm>
            <a:off x="8738728" y="6556108"/>
            <a:ext cx="312069" cy="298984"/>
          </a:xfrm>
          <a:prstGeom prst="rect">
            <a:avLst/>
          </a:prstGeom>
        </p:spPr>
        <p:txBody>
          <a:bodyPr lIns="50800" tIns="50800" rIns="50800" bIns="50800" anchor="ctr"/>
          <a:lstStyle>
            <a:lvl1pPr algn="ctr" defTabSz="457200">
              <a:defRPr sz="1400">
                <a:solidFill>
                  <a:srgbClr val="011585"/>
                </a:solidFill>
                <a:uFill>
                  <a:solidFill>
                    <a:srgbClr val="011585"/>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0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U Slide">
    <p:spTree>
      <p:nvGrpSpPr>
        <p:cNvPr id="1" name=""/>
        <p:cNvGrpSpPr/>
        <p:nvPr/>
      </p:nvGrpSpPr>
      <p:grpSpPr>
        <a:xfrm>
          <a:off x="0" y="0"/>
          <a:ext cx="0" cy="0"/>
          <a:chOff x="0" y="0"/>
          <a:chExt cx="0" cy="0"/>
        </a:xfrm>
      </p:grpSpPr>
      <p:sp>
        <p:nvSpPr>
          <p:cNvPr id="113" name="Line"/>
          <p:cNvSpPr/>
          <p:nvPr/>
        </p:nvSpPr>
        <p:spPr>
          <a:xfrm>
            <a:off x="152400" y="685800"/>
            <a:ext cx="8839200" cy="1588"/>
          </a:xfrm>
          <a:prstGeom prst="line">
            <a:avLst/>
          </a:prstGeom>
          <a:ln w="38100">
            <a:solidFill>
              <a:srgbClr val="021EAA"/>
            </a:solidFill>
          </a:ln>
        </p:spPr>
        <p:txBody>
          <a:bodyPr lIns="0" tIns="0" rIns="0" bIns="0"/>
          <a:lstStyle/>
          <a:p>
            <a:pPr>
              <a:lnSpc>
                <a:spcPts val="5600"/>
              </a:lnSpc>
              <a:spcBef>
                <a:spcPts val="1200"/>
              </a:spcBef>
              <a:defRPr sz="2400">
                <a:latin typeface="Times"/>
                <a:ea typeface="Times"/>
                <a:cs typeface="Times"/>
                <a:sym typeface="Times"/>
              </a:defRPr>
            </a:pPr>
          </a:p>
        </p:txBody>
      </p:sp>
      <p:sp>
        <p:nvSpPr>
          <p:cNvPr id="114" name="Title Text"/>
          <p:cNvSpPr txBox="1"/>
          <p:nvPr>
            <p:ph type="title"/>
          </p:nvPr>
        </p:nvSpPr>
        <p:spPr>
          <a:xfrm>
            <a:off x="106362" y="19050"/>
            <a:ext cx="8931276" cy="674490"/>
          </a:xfrm>
          <a:prstGeom prst="rect">
            <a:avLst/>
          </a:prstGeom>
        </p:spPr>
        <p:txBody>
          <a:bodyPr lIns="50800" tIns="50800" rIns="50800" bIns="50800" anchor="ctr"/>
          <a:lstStyle>
            <a:lvl1pPr marL="41275" marR="41275">
              <a:defRPr b="0" sz="3800">
                <a:solidFill>
                  <a:srgbClr val="021EAA"/>
                </a:solidFill>
                <a:uFill>
                  <a:solidFill>
                    <a:srgbClr val="021EAA"/>
                  </a:solidFill>
                </a:uFill>
                <a:latin typeface="+mn-lt"/>
                <a:ea typeface="+mn-ea"/>
                <a:cs typeface="+mn-cs"/>
                <a:sym typeface="Arial"/>
              </a:defRPr>
            </a:lvl1pPr>
          </a:lstStyle>
          <a:p>
            <a:pPr/>
            <a:r>
              <a:t>Title Text</a:t>
            </a:r>
          </a:p>
        </p:txBody>
      </p:sp>
      <p:sp>
        <p:nvSpPr>
          <p:cNvPr id="115" name="Body Level One…"/>
          <p:cNvSpPr txBox="1"/>
          <p:nvPr>
            <p:ph type="body" idx="1"/>
          </p:nvPr>
        </p:nvSpPr>
        <p:spPr>
          <a:xfrm>
            <a:off x="114300" y="812800"/>
            <a:ext cx="8763000" cy="5930900"/>
          </a:xfrm>
          <a:prstGeom prst="rect">
            <a:avLst/>
          </a:prstGeom>
        </p:spPr>
        <p:txBody>
          <a:bodyPr lIns="50800" tIns="50800" rIns="50800" bIns="50800"/>
          <a:lstStyle>
            <a:lvl1pPr marL="317500" marR="41275" indent="-317500">
              <a:buClr>
                <a:srgbClr val="FF2600"/>
              </a:buClr>
              <a:buSzPct val="175000"/>
              <a:buChar char="•"/>
              <a:defRPr sz="2600">
                <a:solidFill>
                  <a:srgbClr val="000000"/>
                </a:solidFill>
                <a:uFill>
                  <a:solidFill>
                    <a:srgbClr val="000000"/>
                  </a:solidFill>
                </a:uFill>
                <a:latin typeface="+mn-lt"/>
                <a:ea typeface="+mn-ea"/>
                <a:cs typeface="+mn-cs"/>
                <a:sym typeface="Arial"/>
              </a:defRPr>
            </a:lvl1pPr>
            <a:lvl2pPr marL="635000" marR="41275" indent="-317500">
              <a:buClr>
                <a:srgbClr val="011993"/>
              </a:buClr>
              <a:buSzPct val="104999"/>
              <a:buFont typeface="Lucida Grande"/>
              <a:buChar char="‣"/>
              <a:defRPr sz="2600">
                <a:solidFill>
                  <a:srgbClr val="000000"/>
                </a:solidFill>
                <a:uFill>
                  <a:solidFill>
                    <a:srgbClr val="000000"/>
                  </a:solidFill>
                </a:uFill>
                <a:latin typeface="+mn-lt"/>
                <a:ea typeface="+mn-ea"/>
                <a:cs typeface="+mn-cs"/>
                <a:sym typeface="Arial"/>
              </a:defRPr>
            </a:lvl2pPr>
            <a:lvl3pPr marL="952500" marR="41275" indent="-317500">
              <a:buClr>
                <a:srgbClr val="011993"/>
              </a:buClr>
              <a:buSzPct val="80000"/>
              <a:buChar char="๏"/>
              <a:defRPr sz="2600">
                <a:solidFill>
                  <a:srgbClr val="000000"/>
                </a:solidFill>
                <a:uFill>
                  <a:solidFill>
                    <a:srgbClr val="000000"/>
                  </a:solidFill>
                </a:uFill>
                <a:latin typeface="+mn-lt"/>
                <a:ea typeface="+mn-ea"/>
                <a:cs typeface="+mn-cs"/>
                <a:sym typeface="Arial"/>
              </a:defRPr>
            </a:lvl3pPr>
            <a:lvl4pPr marL="1270000" marR="41275" indent="-317500">
              <a:buClr>
                <a:srgbClr val="011993"/>
              </a:buClr>
              <a:buSzPct val="125000"/>
              <a:buChar char="-"/>
              <a:defRPr sz="2600">
                <a:solidFill>
                  <a:srgbClr val="000000"/>
                </a:solidFill>
                <a:uFill>
                  <a:solidFill>
                    <a:srgbClr val="000000"/>
                  </a:solidFill>
                </a:uFill>
                <a:latin typeface="+mn-lt"/>
                <a:ea typeface="+mn-ea"/>
                <a:cs typeface="+mn-cs"/>
                <a:sym typeface="Arial"/>
              </a:defRPr>
            </a:lvl4pPr>
            <a:lvl5pPr marL="1587500" marR="41275" indent="-317500">
              <a:buClr>
                <a:srgbClr val="011993"/>
              </a:buClr>
              <a:buSzPct val="125000"/>
              <a:buChar char="-"/>
              <a:defRPr sz="2600">
                <a:solidFill>
                  <a:srgbClr val="000000"/>
                </a:solidFill>
                <a:uFill>
                  <a:solidFill>
                    <a:srgbClr val="000000"/>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16" name="Slide Number"/>
          <p:cNvSpPr txBox="1"/>
          <p:nvPr>
            <p:ph type="sldNum" sz="quarter" idx="2"/>
          </p:nvPr>
        </p:nvSpPr>
        <p:spPr>
          <a:xfrm>
            <a:off x="8738728" y="6556108"/>
            <a:ext cx="312069" cy="298984"/>
          </a:xfrm>
          <a:prstGeom prst="rect">
            <a:avLst/>
          </a:prstGeom>
        </p:spPr>
        <p:txBody>
          <a:bodyPr lIns="50800" tIns="50800" rIns="50800" bIns="50800" anchor="ctr"/>
          <a:lstStyle>
            <a:lvl1pPr algn="ctr" defTabSz="457200">
              <a:defRPr sz="1400">
                <a:solidFill>
                  <a:srgbClr val="011585"/>
                </a:solidFill>
                <a:uFill>
                  <a:solidFill>
                    <a:srgbClr val="011585"/>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U Empty Slide">
    <p:spTree>
      <p:nvGrpSpPr>
        <p:cNvPr id="1" name=""/>
        <p:cNvGrpSpPr/>
        <p:nvPr/>
      </p:nvGrpSpPr>
      <p:grpSpPr>
        <a:xfrm>
          <a:off x="0" y="0"/>
          <a:ext cx="0" cy="0"/>
          <a:chOff x="0" y="0"/>
          <a:chExt cx="0" cy="0"/>
        </a:xfrm>
      </p:grpSpPr>
      <p:sp>
        <p:nvSpPr>
          <p:cNvPr id="123"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24" name="Title Text"/>
          <p:cNvSpPr txBox="1"/>
          <p:nvPr>
            <p:ph type="title"/>
          </p:nvPr>
        </p:nvSpPr>
        <p:spPr>
          <a:xfrm>
            <a:off x="136525" y="44450"/>
            <a:ext cx="8931275" cy="717550"/>
          </a:xfrm>
          <a:prstGeom prst="rect">
            <a:avLst/>
          </a:prstGeom>
        </p:spPr>
        <p:txBody>
          <a:bodyPr lIns="50800" tIns="50800" rIns="50800" bIns="50800" anchor="ctr"/>
          <a:lstStyle>
            <a:lvl1pPr marL="41275" marR="41275">
              <a:defRPr b="0" sz="3800">
                <a:solidFill>
                  <a:srgbClr val="021EAA"/>
                </a:solidFill>
                <a:uFill>
                  <a:solidFill>
                    <a:srgbClr val="021EAA"/>
                  </a:solidFill>
                </a:uFill>
                <a:latin typeface="+mn-lt"/>
                <a:ea typeface="+mn-ea"/>
                <a:cs typeface="+mn-cs"/>
                <a:sym typeface="Arial"/>
              </a:defRPr>
            </a:lvl1pPr>
          </a:lstStyle>
          <a:p>
            <a:pPr/>
            <a:r>
              <a:t>Title Text</a:t>
            </a:r>
          </a:p>
        </p:txBody>
      </p:sp>
      <p:sp>
        <p:nvSpPr>
          <p:cNvPr id="125" name="Slide Number"/>
          <p:cNvSpPr txBox="1"/>
          <p:nvPr>
            <p:ph type="sldNum" sz="quarter" idx="2"/>
          </p:nvPr>
        </p:nvSpPr>
        <p:spPr>
          <a:xfrm>
            <a:off x="8738728" y="6556108"/>
            <a:ext cx="312069" cy="298984"/>
          </a:xfrm>
          <a:prstGeom prst="rect">
            <a:avLst/>
          </a:prstGeom>
        </p:spPr>
        <p:txBody>
          <a:bodyPr lIns="50800" tIns="50800" rIns="50800" bIns="50800" anchor="ctr"/>
          <a:lstStyle>
            <a:lvl1pPr algn="ctr" defTabSz="457200">
              <a:defRPr sz="1400">
                <a:solidFill>
                  <a:srgbClr val="011585"/>
                </a:solidFill>
                <a:uFill>
                  <a:solidFill>
                    <a:srgbClr val="011585"/>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U Empty Slide">
    <p:spTree>
      <p:nvGrpSpPr>
        <p:cNvPr id="1" name=""/>
        <p:cNvGrpSpPr/>
        <p:nvPr/>
      </p:nvGrpSpPr>
      <p:grpSpPr>
        <a:xfrm>
          <a:off x="0" y="0"/>
          <a:ext cx="0" cy="0"/>
          <a:chOff x="0" y="0"/>
          <a:chExt cx="0" cy="0"/>
        </a:xfrm>
      </p:grpSpPr>
      <p:sp>
        <p:nvSpPr>
          <p:cNvPr id="132" name="Line"/>
          <p:cNvSpPr/>
          <p:nvPr/>
        </p:nvSpPr>
        <p:spPr>
          <a:xfrm>
            <a:off x="152400" y="685800"/>
            <a:ext cx="8839200" cy="1588"/>
          </a:xfrm>
          <a:prstGeom prst="line">
            <a:avLst/>
          </a:prstGeom>
          <a:ln w="38100">
            <a:solidFill>
              <a:srgbClr val="021EAA"/>
            </a:solidFill>
          </a:ln>
        </p:spPr>
        <p:txBody>
          <a:bodyPr lIns="0" tIns="0" rIns="0" bIns="0"/>
          <a:lstStyle/>
          <a:p>
            <a:pPr>
              <a:lnSpc>
                <a:spcPts val="5600"/>
              </a:lnSpc>
              <a:spcBef>
                <a:spcPts val="1200"/>
              </a:spcBef>
              <a:defRPr sz="2400">
                <a:latin typeface="Times"/>
                <a:ea typeface="Times"/>
                <a:cs typeface="Times"/>
                <a:sym typeface="Times"/>
              </a:defRPr>
            </a:pPr>
          </a:p>
        </p:txBody>
      </p:sp>
      <p:sp>
        <p:nvSpPr>
          <p:cNvPr id="133" name="Title Text"/>
          <p:cNvSpPr txBox="1"/>
          <p:nvPr>
            <p:ph type="title"/>
          </p:nvPr>
        </p:nvSpPr>
        <p:spPr>
          <a:xfrm>
            <a:off x="136525" y="44450"/>
            <a:ext cx="8931275" cy="717550"/>
          </a:xfrm>
          <a:prstGeom prst="rect">
            <a:avLst/>
          </a:prstGeom>
        </p:spPr>
        <p:txBody>
          <a:bodyPr lIns="50800" tIns="50800" rIns="50800" bIns="50800" anchor="ctr"/>
          <a:lstStyle>
            <a:lvl1pPr marL="41275" marR="41275">
              <a:defRPr b="0" sz="3800">
                <a:solidFill>
                  <a:srgbClr val="021EAA"/>
                </a:solidFill>
                <a:uFill>
                  <a:solidFill>
                    <a:srgbClr val="021EAA"/>
                  </a:solidFill>
                </a:uFill>
                <a:latin typeface="+mn-lt"/>
                <a:ea typeface="+mn-ea"/>
                <a:cs typeface="+mn-cs"/>
                <a:sym typeface="Arial"/>
              </a:defRPr>
            </a:lvl1pPr>
          </a:lstStyle>
          <a:p>
            <a:pPr/>
            <a:r>
              <a:t>Title Text</a:t>
            </a:r>
          </a:p>
        </p:txBody>
      </p:sp>
      <p:sp>
        <p:nvSpPr>
          <p:cNvPr id="134" name="Slide Number"/>
          <p:cNvSpPr txBox="1"/>
          <p:nvPr>
            <p:ph type="sldNum" sz="quarter" idx="2"/>
          </p:nvPr>
        </p:nvSpPr>
        <p:spPr>
          <a:xfrm>
            <a:off x="8738728" y="6556108"/>
            <a:ext cx="312069" cy="298984"/>
          </a:xfrm>
          <a:prstGeom prst="rect">
            <a:avLst/>
          </a:prstGeom>
        </p:spPr>
        <p:txBody>
          <a:bodyPr lIns="50800" tIns="50800" rIns="50800" bIns="50800" anchor="ctr"/>
          <a:lstStyle>
            <a:lvl1pPr algn="ctr" defTabSz="457200">
              <a:defRPr sz="1400">
                <a:solidFill>
                  <a:srgbClr val="011585"/>
                </a:solidFill>
                <a:uFill>
                  <a:solidFill>
                    <a:srgbClr val="011585"/>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U Blank Slide">
    <p:spTree>
      <p:nvGrpSpPr>
        <p:cNvPr id="1" name=""/>
        <p:cNvGrpSpPr/>
        <p:nvPr/>
      </p:nvGrpSpPr>
      <p:grpSpPr>
        <a:xfrm>
          <a:off x="0" y="0"/>
          <a:ext cx="0" cy="0"/>
          <a:chOff x="0" y="0"/>
          <a:chExt cx="0" cy="0"/>
        </a:xfrm>
      </p:grpSpPr>
      <p:sp>
        <p:nvSpPr>
          <p:cNvPr id="23" name="Slide Number"/>
          <p:cNvSpPr txBox="1"/>
          <p:nvPr>
            <p:ph type="sldNum" sz="quarter" idx="2"/>
          </p:nvPr>
        </p:nvSpPr>
        <p:spPr>
          <a:xfrm>
            <a:off x="8738728" y="6556108"/>
            <a:ext cx="312069" cy="298984"/>
          </a:xfrm>
          <a:prstGeom prst="rect">
            <a:avLst/>
          </a:prstGeom>
        </p:spPr>
        <p:txBody>
          <a:bodyPr lIns="50800" tIns="50800" rIns="50800" bIns="50800" anchor="ctr"/>
          <a:lstStyle>
            <a:lvl1pPr algn="ctr" defTabSz="457200">
              <a:defRPr sz="1400">
                <a:solidFill>
                  <a:srgbClr val="011585"/>
                </a:solidFill>
                <a:uFill>
                  <a:solidFill>
                    <a:srgbClr val="011585"/>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U Slide">
    <p:spTree>
      <p:nvGrpSpPr>
        <p:cNvPr id="1" name=""/>
        <p:cNvGrpSpPr/>
        <p:nvPr/>
      </p:nvGrpSpPr>
      <p:grpSpPr>
        <a:xfrm>
          <a:off x="0" y="0"/>
          <a:ext cx="0" cy="0"/>
          <a:chOff x="0" y="0"/>
          <a:chExt cx="0" cy="0"/>
        </a:xfrm>
      </p:grpSpPr>
      <p:sp>
        <p:nvSpPr>
          <p:cNvPr id="30"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31" name="Title Text"/>
          <p:cNvSpPr txBox="1"/>
          <p:nvPr>
            <p:ph type="title"/>
          </p:nvPr>
        </p:nvSpPr>
        <p:spPr>
          <a:xfrm>
            <a:off x="136525" y="44450"/>
            <a:ext cx="8931275" cy="717550"/>
          </a:xfrm>
          <a:prstGeom prst="rect">
            <a:avLst/>
          </a:prstGeom>
        </p:spPr>
        <p:txBody>
          <a:bodyPr lIns="50800" tIns="50800" rIns="50800" bIns="50800" anchor="ctr"/>
          <a:lstStyle>
            <a:lvl1pPr marL="41275" marR="41275">
              <a:defRPr b="0" sz="3800">
                <a:solidFill>
                  <a:srgbClr val="021EAA"/>
                </a:solidFill>
                <a:uFill>
                  <a:solidFill>
                    <a:srgbClr val="021EAA"/>
                  </a:solidFill>
                </a:uFill>
                <a:latin typeface="+mn-lt"/>
                <a:ea typeface="+mn-ea"/>
                <a:cs typeface="+mn-cs"/>
                <a:sym typeface="Arial"/>
              </a:defRPr>
            </a:lvl1pPr>
          </a:lstStyle>
          <a:p>
            <a:pPr/>
            <a:r>
              <a:t>Title Text</a:t>
            </a:r>
          </a:p>
        </p:txBody>
      </p:sp>
      <p:sp>
        <p:nvSpPr>
          <p:cNvPr id="32" name="Body Level One…"/>
          <p:cNvSpPr txBox="1"/>
          <p:nvPr>
            <p:ph type="body" idx="1"/>
          </p:nvPr>
        </p:nvSpPr>
        <p:spPr>
          <a:xfrm>
            <a:off x="114300" y="812800"/>
            <a:ext cx="8763000" cy="5930900"/>
          </a:xfrm>
          <a:prstGeom prst="rect">
            <a:avLst/>
          </a:prstGeom>
        </p:spPr>
        <p:txBody>
          <a:bodyPr lIns="50800" tIns="50800" rIns="50800" bIns="50800"/>
          <a:lstStyle>
            <a:lvl1pPr marL="41275" marR="41275" indent="0">
              <a:buClrTx/>
              <a:buSzTx/>
              <a:buNone/>
              <a:defRPr sz="2800">
                <a:solidFill>
                  <a:srgbClr val="000000"/>
                </a:solidFill>
                <a:uFill>
                  <a:solidFill>
                    <a:srgbClr val="000000"/>
                  </a:solidFill>
                </a:uFill>
                <a:latin typeface="+mn-lt"/>
                <a:ea typeface="+mn-ea"/>
                <a:cs typeface="+mn-cs"/>
                <a:sym typeface="Arial"/>
              </a:defRPr>
            </a:lvl1pPr>
            <a:lvl2pPr marL="508000" marR="41275" indent="-254000">
              <a:buClr>
                <a:srgbClr val="FF2600"/>
              </a:buClr>
              <a:buSzPct val="150000"/>
              <a:buChar char="•"/>
              <a:defRPr sz="2600">
                <a:solidFill>
                  <a:srgbClr val="000000"/>
                </a:solidFill>
                <a:uFill>
                  <a:solidFill>
                    <a:srgbClr val="000000"/>
                  </a:solidFill>
                </a:uFill>
                <a:latin typeface="+mn-lt"/>
                <a:ea typeface="+mn-ea"/>
                <a:cs typeface="+mn-cs"/>
                <a:sym typeface="Arial"/>
              </a:defRPr>
            </a:lvl2pPr>
            <a:lvl3pPr marL="1184275" marR="41275" indent="-228600">
              <a:buClr>
                <a:srgbClr val="434ED6"/>
              </a:buClr>
              <a:buSzPct val="115000"/>
              <a:buFont typeface="Lucida Grande"/>
              <a:buChar char="‣"/>
              <a:defRPr sz="2400">
                <a:solidFill>
                  <a:srgbClr val="000000"/>
                </a:solidFill>
                <a:uFill>
                  <a:solidFill>
                    <a:srgbClr val="000000"/>
                  </a:solidFill>
                </a:uFill>
                <a:latin typeface="+mn-lt"/>
                <a:ea typeface="+mn-ea"/>
                <a:cs typeface="+mn-cs"/>
                <a:sym typeface="Arial"/>
              </a:defRPr>
            </a:lvl3pPr>
            <a:lvl4pPr marL="1730375" marR="41275" indent="-317500">
              <a:buClr>
                <a:srgbClr val="434ED6"/>
              </a:buClr>
              <a:buFont typeface="Lucida Grande"/>
              <a:buChar char="๏"/>
              <a:defRPr sz="2200">
                <a:solidFill>
                  <a:srgbClr val="000000"/>
                </a:solidFill>
                <a:uFill>
                  <a:solidFill>
                    <a:srgbClr val="000000"/>
                  </a:solidFill>
                </a:uFill>
                <a:latin typeface="+mn-lt"/>
                <a:ea typeface="+mn-ea"/>
                <a:cs typeface="+mn-cs"/>
                <a:sym typeface="Arial"/>
              </a:defRPr>
            </a:lvl4pPr>
            <a:lvl5pPr marL="2098675" marR="41275" indent="-228600">
              <a:buClr>
                <a:srgbClr val="434ED6"/>
              </a:buClr>
              <a:buSzPct val="125000"/>
              <a:buChar char="-"/>
              <a:defRPr sz="2000">
                <a:solidFill>
                  <a:srgbClr val="000000"/>
                </a:solidFill>
                <a:uFill>
                  <a:solidFill>
                    <a:srgbClr val="000000"/>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33" name="Slide Number"/>
          <p:cNvSpPr txBox="1"/>
          <p:nvPr>
            <p:ph type="sldNum" sz="quarter" idx="2"/>
          </p:nvPr>
        </p:nvSpPr>
        <p:spPr>
          <a:xfrm>
            <a:off x="8738728" y="6556108"/>
            <a:ext cx="312069" cy="298984"/>
          </a:xfrm>
          <a:prstGeom prst="rect">
            <a:avLst/>
          </a:prstGeom>
        </p:spPr>
        <p:txBody>
          <a:bodyPr lIns="50800" tIns="50800" rIns="50800" bIns="50800" anchor="ctr"/>
          <a:lstStyle>
            <a:lvl1pPr algn="ctr" defTabSz="457200">
              <a:defRPr sz="1400">
                <a:solidFill>
                  <a:srgbClr val="011585"/>
                </a:solidFill>
                <a:uFill>
                  <a:solidFill>
                    <a:srgbClr val="011585"/>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U Slide">
    <p:spTree>
      <p:nvGrpSpPr>
        <p:cNvPr id="1" name=""/>
        <p:cNvGrpSpPr/>
        <p:nvPr/>
      </p:nvGrpSpPr>
      <p:grpSpPr>
        <a:xfrm>
          <a:off x="0" y="0"/>
          <a:ext cx="0" cy="0"/>
          <a:chOff x="0" y="0"/>
          <a:chExt cx="0" cy="0"/>
        </a:xfrm>
      </p:grpSpPr>
      <p:sp>
        <p:nvSpPr>
          <p:cNvPr id="40"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41" name="Title Text"/>
          <p:cNvSpPr txBox="1"/>
          <p:nvPr>
            <p:ph type="title"/>
          </p:nvPr>
        </p:nvSpPr>
        <p:spPr>
          <a:xfrm>
            <a:off x="106362" y="19050"/>
            <a:ext cx="8931276" cy="674490"/>
          </a:xfrm>
          <a:prstGeom prst="rect">
            <a:avLst/>
          </a:prstGeom>
        </p:spPr>
        <p:txBody>
          <a:bodyPr lIns="50800" tIns="50800" rIns="50800" bIns="50800" anchor="ctr"/>
          <a:lstStyle>
            <a:lvl1pPr marL="41275" marR="41275">
              <a:defRPr b="0" sz="3800">
                <a:solidFill>
                  <a:srgbClr val="021EAA"/>
                </a:solidFill>
                <a:uFill>
                  <a:solidFill>
                    <a:srgbClr val="021EAA"/>
                  </a:solidFill>
                </a:uFill>
                <a:latin typeface="+mn-lt"/>
                <a:ea typeface="+mn-ea"/>
                <a:cs typeface="+mn-cs"/>
                <a:sym typeface="Arial"/>
              </a:defRPr>
            </a:lvl1pPr>
          </a:lstStyle>
          <a:p>
            <a:pPr/>
            <a:r>
              <a:t>Title Text</a:t>
            </a:r>
          </a:p>
        </p:txBody>
      </p:sp>
      <p:sp>
        <p:nvSpPr>
          <p:cNvPr id="42" name="Body Level One…"/>
          <p:cNvSpPr txBox="1"/>
          <p:nvPr>
            <p:ph type="body" idx="1"/>
          </p:nvPr>
        </p:nvSpPr>
        <p:spPr>
          <a:xfrm>
            <a:off x="114300" y="812800"/>
            <a:ext cx="8763000" cy="5930900"/>
          </a:xfrm>
          <a:prstGeom prst="rect">
            <a:avLst/>
          </a:prstGeom>
        </p:spPr>
        <p:txBody>
          <a:bodyPr lIns="50800" tIns="50800" rIns="50800" bIns="50800"/>
          <a:lstStyle>
            <a:lvl1pPr marL="317500" marR="41275" indent="-317500">
              <a:buClr>
                <a:srgbClr val="FF2600"/>
              </a:buClr>
              <a:buSzPct val="175000"/>
              <a:buChar char="•"/>
              <a:defRPr sz="2600">
                <a:solidFill>
                  <a:srgbClr val="000000"/>
                </a:solidFill>
                <a:uFill>
                  <a:solidFill>
                    <a:srgbClr val="000000"/>
                  </a:solidFill>
                </a:uFill>
                <a:latin typeface="+mn-lt"/>
                <a:ea typeface="+mn-ea"/>
                <a:cs typeface="+mn-cs"/>
                <a:sym typeface="Arial"/>
              </a:defRPr>
            </a:lvl1pPr>
            <a:lvl2pPr marL="635000" marR="41275" indent="-317500">
              <a:buClr>
                <a:srgbClr val="011993"/>
              </a:buClr>
              <a:buSzPct val="104999"/>
              <a:buFont typeface="Lucida Grande"/>
              <a:buChar char="‣"/>
              <a:defRPr sz="2600">
                <a:solidFill>
                  <a:srgbClr val="000000"/>
                </a:solidFill>
                <a:uFill>
                  <a:solidFill>
                    <a:srgbClr val="000000"/>
                  </a:solidFill>
                </a:uFill>
                <a:latin typeface="+mn-lt"/>
                <a:ea typeface="+mn-ea"/>
                <a:cs typeface="+mn-cs"/>
                <a:sym typeface="Arial"/>
              </a:defRPr>
            </a:lvl2pPr>
            <a:lvl3pPr marL="952500" marR="41275" indent="-317500">
              <a:buClr>
                <a:srgbClr val="011993"/>
              </a:buClr>
              <a:buSzPct val="80000"/>
              <a:buChar char="๏"/>
              <a:defRPr sz="2600">
                <a:solidFill>
                  <a:srgbClr val="000000"/>
                </a:solidFill>
                <a:uFill>
                  <a:solidFill>
                    <a:srgbClr val="000000"/>
                  </a:solidFill>
                </a:uFill>
                <a:latin typeface="+mn-lt"/>
                <a:ea typeface="+mn-ea"/>
                <a:cs typeface="+mn-cs"/>
                <a:sym typeface="Arial"/>
              </a:defRPr>
            </a:lvl3pPr>
            <a:lvl4pPr marL="1270000" marR="41275" indent="-317500">
              <a:buClr>
                <a:srgbClr val="011993"/>
              </a:buClr>
              <a:buSzPct val="125000"/>
              <a:buChar char="-"/>
              <a:defRPr sz="2600">
                <a:solidFill>
                  <a:srgbClr val="000000"/>
                </a:solidFill>
                <a:uFill>
                  <a:solidFill>
                    <a:srgbClr val="000000"/>
                  </a:solidFill>
                </a:uFill>
                <a:latin typeface="+mn-lt"/>
                <a:ea typeface="+mn-ea"/>
                <a:cs typeface="+mn-cs"/>
                <a:sym typeface="Arial"/>
              </a:defRPr>
            </a:lvl4pPr>
            <a:lvl5pPr marL="1587500" marR="41275" indent="-317500">
              <a:buClr>
                <a:srgbClr val="011993"/>
              </a:buClr>
              <a:buSzPct val="125000"/>
              <a:buChar char="-"/>
              <a:defRPr sz="2600">
                <a:solidFill>
                  <a:srgbClr val="000000"/>
                </a:solidFill>
                <a:uFill>
                  <a:solidFill>
                    <a:srgbClr val="000000"/>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43" name="Slide Number"/>
          <p:cNvSpPr txBox="1"/>
          <p:nvPr>
            <p:ph type="sldNum" sz="quarter" idx="2"/>
          </p:nvPr>
        </p:nvSpPr>
        <p:spPr>
          <a:xfrm>
            <a:off x="8738728" y="6556108"/>
            <a:ext cx="312069" cy="298984"/>
          </a:xfrm>
          <a:prstGeom prst="rect">
            <a:avLst/>
          </a:prstGeom>
        </p:spPr>
        <p:txBody>
          <a:bodyPr lIns="50800" tIns="50800" rIns="50800" bIns="50800" anchor="ctr"/>
          <a:lstStyle>
            <a:lvl1pPr algn="ctr" defTabSz="457200">
              <a:defRPr sz="1400">
                <a:solidFill>
                  <a:srgbClr val="011585"/>
                </a:solidFill>
                <a:uFill>
                  <a:solidFill>
                    <a:srgbClr val="011585"/>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U Title">
    <p:spTree>
      <p:nvGrpSpPr>
        <p:cNvPr id="1" name=""/>
        <p:cNvGrpSpPr/>
        <p:nvPr/>
      </p:nvGrpSpPr>
      <p:grpSpPr>
        <a:xfrm>
          <a:off x="0" y="0"/>
          <a:ext cx="0" cy="0"/>
          <a:chOff x="0" y="0"/>
          <a:chExt cx="0" cy="0"/>
        </a:xfrm>
      </p:grpSpPr>
      <p:pic>
        <p:nvPicPr>
          <p:cNvPr id="50" name="bnl_logo.png" descr="bnl_logo.png"/>
          <p:cNvPicPr>
            <a:picLocks noChangeAspect="1"/>
          </p:cNvPicPr>
          <p:nvPr/>
        </p:nvPicPr>
        <p:blipFill>
          <a:blip r:embed="rId2">
            <a:extLst/>
          </a:blip>
          <a:stretch>
            <a:fillRect/>
          </a:stretch>
        </p:blipFill>
        <p:spPr>
          <a:xfrm>
            <a:off x="6661546" y="5932435"/>
            <a:ext cx="2171701" cy="850953"/>
          </a:xfrm>
          <a:prstGeom prst="rect">
            <a:avLst/>
          </a:prstGeom>
          <a:ln w="12700">
            <a:miter lim="400000"/>
          </a:ln>
        </p:spPr>
      </p:pic>
      <p:sp>
        <p:nvSpPr>
          <p:cNvPr id="51" name="Title Text"/>
          <p:cNvSpPr txBox="1"/>
          <p:nvPr>
            <p:ph type="title"/>
          </p:nvPr>
        </p:nvSpPr>
        <p:spPr>
          <a:xfrm>
            <a:off x="609600" y="0"/>
            <a:ext cx="7729538" cy="1617663"/>
          </a:xfrm>
          <a:prstGeom prst="rect">
            <a:avLst/>
          </a:prstGeom>
        </p:spPr>
        <p:txBody>
          <a:bodyPr lIns="50800" tIns="50800" rIns="50800" bIns="50800" anchor="ctr"/>
          <a:lstStyle>
            <a:lvl1pPr marL="41275" marR="41275">
              <a:defRPr b="0" sz="4900">
                <a:solidFill>
                  <a:srgbClr val="021EAA"/>
                </a:solidFill>
                <a:uFill>
                  <a:solidFill>
                    <a:srgbClr val="021EAA"/>
                  </a:solidFill>
                </a:uFill>
                <a:latin typeface="+mn-lt"/>
                <a:ea typeface="+mn-ea"/>
                <a:cs typeface="+mn-cs"/>
                <a:sym typeface="Arial"/>
              </a:defRPr>
            </a:lvl1pPr>
          </a:lstStyle>
          <a:p>
            <a:pPr/>
            <a:r>
              <a:t>Title Text</a:t>
            </a:r>
          </a:p>
        </p:txBody>
      </p:sp>
      <p:sp>
        <p:nvSpPr>
          <p:cNvPr id="52" name="Body Level One…"/>
          <p:cNvSpPr txBox="1"/>
          <p:nvPr>
            <p:ph type="body" sz="half" idx="1"/>
          </p:nvPr>
        </p:nvSpPr>
        <p:spPr>
          <a:xfrm>
            <a:off x="1371600" y="2192311"/>
            <a:ext cx="6400800" cy="3165476"/>
          </a:xfrm>
          <a:prstGeom prst="rect">
            <a:avLst/>
          </a:prstGeom>
        </p:spPr>
        <p:txBody>
          <a:bodyPr lIns="50800" tIns="50800" rIns="50800" bIns="50800"/>
          <a:lstStyle>
            <a:lvl1pPr marL="0" marR="41275" indent="0">
              <a:buClrTx/>
              <a:buSzTx/>
              <a:buNone/>
              <a:defRPr sz="2500">
                <a:solidFill>
                  <a:srgbClr val="000000"/>
                </a:solidFill>
                <a:uFill>
                  <a:solidFill>
                    <a:srgbClr val="000000"/>
                  </a:solidFill>
                </a:uFill>
                <a:latin typeface="+mn-lt"/>
                <a:ea typeface="+mn-ea"/>
                <a:cs typeface="+mn-cs"/>
                <a:sym typeface="Arial"/>
              </a:defRPr>
            </a:lvl1pPr>
            <a:lvl2pPr marL="498475" marR="41275" indent="228600">
              <a:buClrTx/>
              <a:buSzTx/>
              <a:buNone/>
              <a:defRPr sz="2500">
                <a:solidFill>
                  <a:srgbClr val="000000"/>
                </a:solidFill>
                <a:uFill>
                  <a:solidFill>
                    <a:srgbClr val="000000"/>
                  </a:solidFill>
                </a:uFill>
                <a:latin typeface="+mn-lt"/>
                <a:ea typeface="+mn-ea"/>
                <a:cs typeface="+mn-cs"/>
                <a:sym typeface="Arial"/>
              </a:defRPr>
            </a:lvl2pPr>
            <a:lvl3pPr marL="955675" marR="41275" indent="457200">
              <a:buClrTx/>
              <a:buSzTx/>
              <a:buNone/>
              <a:defRPr sz="2500">
                <a:solidFill>
                  <a:srgbClr val="000000"/>
                </a:solidFill>
                <a:uFill>
                  <a:solidFill>
                    <a:srgbClr val="000000"/>
                  </a:solidFill>
                </a:uFill>
                <a:latin typeface="+mn-lt"/>
                <a:ea typeface="+mn-ea"/>
                <a:cs typeface="+mn-cs"/>
                <a:sym typeface="Arial"/>
              </a:defRPr>
            </a:lvl3pPr>
            <a:lvl4pPr marL="1412875" marR="41275" indent="685800">
              <a:buClrTx/>
              <a:buSzTx/>
              <a:buNone/>
              <a:defRPr sz="2500">
                <a:solidFill>
                  <a:srgbClr val="000000"/>
                </a:solidFill>
                <a:uFill>
                  <a:solidFill>
                    <a:srgbClr val="000000"/>
                  </a:solidFill>
                </a:uFill>
                <a:latin typeface="+mn-lt"/>
                <a:ea typeface="+mn-ea"/>
                <a:cs typeface="+mn-cs"/>
                <a:sym typeface="Arial"/>
              </a:defRPr>
            </a:lvl4pPr>
            <a:lvl5pPr marL="1870075" marR="41275" indent="914400">
              <a:buClrTx/>
              <a:buSzTx/>
              <a:buNone/>
              <a:defRPr sz="2500">
                <a:solidFill>
                  <a:srgbClr val="000000"/>
                </a:solidFill>
                <a:uFill>
                  <a:solidFill>
                    <a:srgbClr val="000000"/>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53" name="Slide Number"/>
          <p:cNvSpPr txBox="1"/>
          <p:nvPr>
            <p:ph type="sldNum" sz="quarter" idx="2"/>
          </p:nvPr>
        </p:nvSpPr>
        <p:spPr>
          <a:xfrm>
            <a:off x="4362450" y="6477000"/>
            <a:ext cx="419100" cy="431552"/>
          </a:xfrm>
          <a:prstGeom prst="rect">
            <a:avLst/>
          </a:prstGeom>
        </p:spPr>
        <p:txBody>
          <a:bodyPr lIns="50800" tIns="50800" rIns="50800" bIns="50800"/>
          <a:lstStyle>
            <a:lvl1pPr algn="ctr" defTabSz="457200">
              <a:defRPr sz="2400">
                <a:solidFill>
                  <a:srgbClr val="000000"/>
                </a:solidFill>
                <a:uFill>
                  <a:solidFill>
                    <a:srgbClr val="000000"/>
                  </a:solidFill>
                </a:u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U Slide">
    <p:spTree>
      <p:nvGrpSpPr>
        <p:cNvPr id="1" name=""/>
        <p:cNvGrpSpPr/>
        <p:nvPr/>
      </p:nvGrpSpPr>
      <p:grpSpPr>
        <a:xfrm>
          <a:off x="0" y="0"/>
          <a:ext cx="0" cy="0"/>
          <a:chOff x="0" y="0"/>
          <a:chExt cx="0" cy="0"/>
        </a:xfrm>
      </p:grpSpPr>
      <p:sp>
        <p:nvSpPr>
          <p:cNvPr id="60"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61" name="Title Text"/>
          <p:cNvSpPr txBox="1"/>
          <p:nvPr>
            <p:ph type="title"/>
          </p:nvPr>
        </p:nvSpPr>
        <p:spPr>
          <a:xfrm>
            <a:off x="136525" y="44450"/>
            <a:ext cx="8931275" cy="717550"/>
          </a:xfrm>
          <a:prstGeom prst="rect">
            <a:avLst/>
          </a:prstGeom>
        </p:spPr>
        <p:txBody>
          <a:bodyPr lIns="50800" tIns="50800" rIns="50800" bIns="50800" anchor="ctr"/>
          <a:lstStyle>
            <a:lvl1pPr marL="41275" marR="41275">
              <a:defRPr b="0" sz="3800">
                <a:solidFill>
                  <a:srgbClr val="021EAA"/>
                </a:solidFill>
                <a:uFill>
                  <a:solidFill>
                    <a:srgbClr val="021EAA"/>
                  </a:solidFill>
                </a:uFill>
                <a:latin typeface="+mn-lt"/>
                <a:ea typeface="+mn-ea"/>
                <a:cs typeface="+mn-cs"/>
                <a:sym typeface="Arial"/>
              </a:defRPr>
            </a:lvl1pPr>
          </a:lstStyle>
          <a:p>
            <a:pPr/>
            <a:r>
              <a:t>Title Text</a:t>
            </a:r>
          </a:p>
        </p:txBody>
      </p:sp>
      <p:sp>
        <p:nvSpPr>
          <p:cNvPr id="62" name="Body Level One…"/>
          <p:cNvSpPr txBox="1"/>
          <p:nvPr>
            <p:ph type="body" idx="1"/>
          </p:nvPr>
        </p:nvSpPr>
        <p:spPr>
          <a:xfrm>
            <a:off x="114300" y="812800"/>
            <a:ext cx="8763000" cy="5930900"/>
          </a:xfrm>
          <a:prstGeom prst="rect">
            <a:avLst/>
          </a:prstGeom>
        </p:spPr>
        <p:txBody>
          <a:bodyPr lIns="50800" tIns="50800" rIns="50800" bIns="50800"/>
          <a:lstStyle>
            <a:lvl1pPr marL="41275" marR="41275" indent="0">
              <a:buClrTx/>
              <a:buSzTx/>
              <a:buNone/>
              <a:defRPr sz="2800">
                <a:solidFill>
                  <a:srgbClr val="000000"/>
                </a:solidFill>
                <a:uFill>
                  <a:solidFill>
                    <a:srgbClr val="000000"/>
                  </a:solidFill>
                </a:uFill>
                <a:latin typeface="+mn-lt"/>
                <a:ea typeface="+mn-ea"/>
                <a:cs typeface="+mn-cs"/>
                <a:sym typeface="Arial"/>
              </a:defRPr>
            </a:lvl1pPr>
            <a:lvl2pPr marL="508000" marR="41275" indent="-254000">
              <a:buClr>
                <a:srgbClr val="FF2600"/>
              </a:buClr>
              <a:buSzPct val="150000"/>
              <a:buChar char="•"/>
              <a:defRPr sz="2600">
                <a:solidFill>
                  <a:srgbClr val="000000"/>
                </a:solidFill>
                <a:uFill>
                  <a:solidFill>
                    <a:srgbClr val="000000"/>
                  </a:solidFill>
                </a:uFill>
                <a:latin typeface="+mn-lt"/>
                <a:ea typeface="+mn-ea"/>
                <a:cs typeface="+mn-cs"/>
                <a:sym typeface="Arial"/>
              </a:defRPr>
            </a:lvl2pPr>
            <a:lvl3pPr marL="1184275" marR="41275" indent="-228600">
              <a:buClr>
                <a:srgbClr val="434ED6"/>
              </a:buClr>
              <a:buSzPct val="115000"/>
              <a:buFont typeface="Lucida Grande"/>
              <a:buChar char="‣"/>
              <a:defRPr sz="2400">
                <a:solidFill>
                  <a:srgbClr val="000000"/>
                </a:solidFill>
                <a:uFill>
                  <a:solidFill>
                    <a:srgbClr val="000000"/>
                  </a:solidFill>
                </a:uFill>
                <a:latin typeface="+mn-lt"/>
                <a:ea typeface="+mn-ea"/>
                <a:cs typeface="+mn-cs"/>
                <a:sym typeface="Arial"/>
              </a:defRPr>
            </a:lvl3pPr>
            <a:lvl4pPr marL="1730375" marR="41275" indent="-317500">
              <a:buClr>
                <a:srgbClr val="434ED6"/>
              </a:buClr>
              <a:buFont typeface="Lucida Grande"/>
              <a:buChar char="๏"/>
              <a:defRPr sz="2200">
                <a:solidFill>
                  <a:srgbClr val="000000"/>
                </a:solidFill>
                <a:uFill>
                  <a:solidFill>
                    <a:srgbClr val="000000"/>
                  </a:solidFill>
                </a:uFill>
                <a:latin typeface="+mn-lt"/>
                <a:ea typeface="+mn-ea"/>
                <a:cs typeface="+mn-cs"/>
                <a:sym typeface="Arial"/>
              </a:defRPr>
            </a:lvl4pPr>
            <a:lvl5pPr marL="2098675" marR="41275" indent="-228600">
              <a:buClr>
                <a:srgbClr val="434ED6"/>
              </a:buClr>
              <a:buSzPct val="125000"/>
              <a:buChar char="-"/>
              <a:defRPr sz="2000">
                <a:solidFill>
                  <a:srgbClr val="000000"/>
                </a:solidFill>
                <a:uFill>
                  <a:solidFill>
                    <a:srgbClr val="000000"/>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63" name="Slide Number"/>
          <p:cNvSpPr txBox="1"/>
          <p:nvPr>
            <p:ph type="sldNum" sz="quarter" idx="2"/>
          </p:nvPr>
        </p:nvSpPr>
        <p:spPr>
          <a:xfrm>
            <a:off x="8738728" y="6556108"/>
            <a:ext cx="312069" cy="298984"/>
          </a:xfrm>
          <a:prstGeom prst="rect">
            <a:avLst/>
          </a:prstGeom>
        </p:spPr>
        <p:txBody>
          <a:bodyPr lIns="50800" tIns="50800" rIns="50800" bIns="50800" anchor="ctr"/>
          <a:lstStyle>
            <a:lvl1pPr algn="ctr" defTabSz="457200">
              <a:defRPr sz="1400">
                <a:solidFill>
                  <a:srgbClr val="011585"/>
                </a:solidFill>
                <a:uFill>
                  <a:solidFill>
                    <a:srgbClr val="011585"/>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U Title">
    <p:spTree>
      <p:nvGrpSpPr>
        <p:cNvPr id="1" name=""/>
        <p:cNvGrpSpPr/>
        <p:nvPr/>
      </p:nvGrpSpPr>
      <p:grpSpPr>
        <a:xfrm>
          <a:off x="0" y="0"/>
          <a:ext cx="0" cy="0"/>
          <a:chOff x="0" y="0"/>
          <a:chExt cx="0" cy="0"/>
        </a:xfrm>
      </p:grpSpPr>
      <p:sp>
        <p:nvSpPr>
          <p:cNvPr id="70" name="Title Text"/>
          <p:cNvSpPr txBox="1"/>
          <p:nvPr>
            <p:ph type="title"/>
          </p:nvPr>
        </p:nvSpPr>
        <p:spPr>
          <a:xfrm>
            <a:off x="609600" y="0"/>
            <a:ext cx="7729538" cy="1617663"/>
          </a:xfrm>
          <a:prstGeom prst="rect">
            <a:avLst/>
          </a:prstGeom>
        </p:spPr>
        <p:txBody>
          <a:bodyPr lIns="50800" tIns="50800" rIns="50800" bIns="50800" anchor="ctr"/>
          <a:lstStyle>
            <a:lvl1pPr marL="41275" marR="41275">
              <a:defRPr b="0" sz="4900">
                <a:solidFill>
                  <a:srgbClr val="021EAA"/>
                </a:solidFill>
                <a:uFill>
                  <a:solidFill>
                    <a:srgbClr val="021EAA"/>
                  </a:solidFill>
                </a:uFill>
                <a:latin typeface="+mn-lt"/>
                <a:ea typeface="+mn-ea"/>
                <a:cs typeface="+mn-cs"/>
                <a:sym typeface="Arial"/>
              </a:defRPr>
            </a:lvl1pPr>
          </a:lstStyle>
          <a:p>
            <a:pPr/>
            <a:r>
              <a:t>Title Text</a:t>
            </a:r>
          </a:p>
        </p:txBody>
      </p:sp>
      <p:sp>
        <p:nvSpPr>
          <p:cNvPr id="71" name="Body Level One…"/>
          <p:cNvSpPr txBox="1"/>
          <p:nvPr>
            <p:ph type="body" sz="half" idx="1"/>
          </p:nvPr>
        </p:nvSpPr>
        <p:spPr>
          <a:xfrm>
            <a:off x="420687" y="2892425"/>
            <a:ext cx="6400801" cy="3165475"/>
          </a:xfrm>
          <a:prstGeom prst="rect">
            <a:avLst/>
          </a:prstGeom>
        </p:spPr>
        <p:txBody>
          <a:bodyPr lIns="50800" tIns="50800" rIns="50800" bIns="50800"/>
          <a:lstStyle>
            <a:lvl1pPr marL="41275" marR="41275" indent="0" algn="ctr">
              <a:buClrTx/>
              <a:buSzTx/>
              <a:buNone/>
              <a:defRPr sz="2000">
                <a:solidFill>
                  <a:srgbClr val="011585"/>
                </a:solidFill>
                <a:uFill>
                  <a:solidFill>
                    <a:srgbClr val="011585"/>
                  </a:solidFill>
                </a:uFill>
                <a:latin typeface="+mn-lt"/>
                <a:ea typeface="+mn-ea"/>
                <a:cs typeface="+mn-cs"/>
                <a:sym typeface="Arial"/>
              </a:defRPr>
            </a:lvl1pPr>
            <a:lvl2pPr marL="498475" marR="41275" indent="0" algn="ctr">
              <a:buClr>
                <a:srgbClr val="FF2600"/>
              </a:buClr>
              <a:buSzTx/>
              <a:buNone/>
              <a:defRPr sz="2000">
                <a:solidFill>
                  <a:srgbClr val="000000"/>
                </a:solidFill>
                <a:uFill>
                  <a:solidFill>
                    <a:srgbClr val="000000"/>
                  </a:solidFill>
                </a:uFill>
                <a:latin typeface="+mn-lt"/>
                <a:ea typeface="+mn-ea"/>
                <a:cs typeface="+mn-cs"/>
                <a:sym typeface="Arial"/>
              </a:defRPr>
            </a:lvl2pPr>
            <a:lvl3pPr marL="955675" marR="41275" indent="0" algn="ctr">
              <a:buClr>
                <a:srgbClr val="434ED6"/>
              </a:buClr>
              <a:buSzTx/>
              <a:buNone/>
              <a:defRPr>
                <a:solidFill>
                  <a:srgbClr val="000000"/>
                </a:solidFill>
                <a:uFill>
                  <a:solidFill>
                    <a:srgbClr val="000000"/>
                  </a:solidFill>
                </a:uFill>
                <a:latin typeface="+mn-lt"/>
                <a:ea typeface="+mn-ea"/>
                <a:cs typeface="+mn-cs"/>
                <a:sym typeface="Arial"/>
              </a:defRPr>
            </a:lvl3pPr>
            <a:lvl4pPr marL="1412875" marR="41275" indent="0" algn="ctr">
              <a:buClr>
                <a:srgbClr val="434ED6"/>
              </a:buClr>
              <a:buSzTx/>
              <a:buNone/>
              <a:defRPr>
                <a:solidFill>
                  <a:srgbClr val="000000"/>
                </a:solidFill>
                <a:uFill>
                  <a:solidFill>
                    <a:srgbClr val="000000"/>
                  </a:solidFill>
                </a:uFill>
                <a:latin typeface="+mn-lt"/>
                <a:ea typeface="+mn-ea"/>
                <a:cs typeface="+mn-cs"/>
                <a:sym typeface="Arial"/>
              </a:defRPr>
            </a:lvl4pPr>
            <a:lvl5pPr marL="1870075" marR="41275" indent="0" algn="ctr">
              <a:buClr>
                <a:srgbClr val="434ED6"/>
              </a:buClr>
              <a:buSzTx/>
              <a:buNone/>
              <a:defRPr>
                <a:solidFill>
                  <a:srgbClr val="000000"/>
                </a:solidFill>
                <a:uFill>
                  <a:solidFill>
                    <a:srgbClr val="000000"/>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72" name="Slide Number"/>
          <p:cNvSpPr txBox="1"/>
          <p:nvPr>
            <p:ph type="sldNum" sz="quarter" idx="2"/>
          </p:nvPr>
        </p:nvSpPr>
        <p:spPr>
          <a:xfrm>
            <a:off x="4362450" y="6477000"/>
            <a:ext cx="419100" cy="431552"/>
          </a:xfrm>
          <a:prstGeom prst="rect">
            <a:avLst/>
          </a:prstGeom>
        </p:spPr>
        <p:txBody>
          <a:bodyPr lIns="50800" tIns="50800" rIns="50800" bIns="50800"/>
          <a:lstStyle>
            <a:lvl1pPr algn="ctr" defTabSz="457200">
              <a:defRPr sz="2400">
                <a:solidFill>
                  <a:srgbClr val="000000"/>
                </a:solidFill>
                <a:uFill>
                  <a:solidFill>
                    <a:srgbClr val="000000"/>
                  </a:solidFill>
                </a:u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U Blank Slide">
    <p:spTree>
      <p:nvGrpSpPr>
        <p:cNvPr id="1" name=""/>
        <p:cNvGrpSpPr/>
        <p:nvPr/>
      </p:nvGrpSpPr>
      <p:grpSpPr>
        <a:xfrm>
          <a:off x="0" y="0"/>
          <a:ext cx="0" cy="0"/>
          <a:chOff x="0" y="0"/>
          <a:chExt cx="0" cy="0"/>
        </a:xfrm>
      </p:grpSpPr>
      <p:sp>
        <p:nvSpPr>
          <p:cNvPr id="79" name="Slide Number"/>
          <p:cNvSpPr txBox="1"/>
          <p:nvPr>
            <p:ph type="sldNum" sz="quarter" idx="2"/>
          </p:nvPr>
        </p:nvSpPr>
        <p:spPr>
          <a:xfrm>
            <a:off x="8738728" y="6556108"/>
            <a:ext cx="312069" cy="298984"/>
          </a:xfrm>
          <a:prstGeom prst="rect">
            <a:avLst/>
          </a:prstGeom>
        </p:spPr>
        <p:txBody>
          <a:bodyPr lIns="50800" tIns="50800" rIns="50800" bIns="50800" anchor="ctr"/>
          <a:lstStyle>
            <a:lvl1pPr algn="ctr" defTabSz="457200">
              <a:defRPr sz="1400">
                <a:solidFill>
                  <a:srgbClr val="011585"/>
                </a:solidFill>
                <a:uFill>
                  <a:solidFill>
                    <a:srgbClr val="011585"/>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U Slide">
    <p:spTree>
      <p:nvGrpSpPr>
        <p:cNvPr id="1" name=""/>
        <p:cNvGrpSpPr/>
        <p:nvPr/>
      </p:nvGrpSpPr>
      <p:grpSpPr>
        <a:xfrm>
          <a:off x="0" y="0"/>
          <a:ext cx="0" cy="0"/>
          <a:chOff x="0" y="0"/>
          <a:chExt cx="0" cy="0"/>
        </a:xfrm>
      </p:grpSpPr>
      <p:sp>
        <p:nvSpPr>
          <p:cNvPr id="86"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87" name="Title Text"/>
          <p:cNvSpPr txBox="1"/>
          <p:nvPr>
            <p:ph type="title"/>
          </p:nvPr>
        </p:nvSpPr>
        <p:spPr>
          <a:xfrm>
            <a:off x="136525" y="44450"/>
            <a:ext cx="8931275" cy="717550"/>
          </a:xfrm>
          <a:prstGeom prst="rect">
            <a:avLst/>
          </a:prstGeom>
        </p:spPr>
        <p:txBody>
          <a:bodyPr lIns="50800" tIns="50800" rIns="50800" bIns="50800" anchor="ctr"/>
          <a:lstStyle>
            <a:lvl1pPr marL="41275" marR="41275">
              <a:defRPr b="0" sz="3800">
                <a:solidFill>
                  <a:srgbClr val="021EAA"/>
                </a:solidFill>
                <a:uFill>
                  <a:solidFill>
                    <a:srgbClr val="021EAA"/>
                  </a:solidFill>
                </a:uFill>
                <a:latin typeface="+mn-lt"/>
                <a:ea typeface="+mn-ea"/>
                <a:cs typeface="+mn-cs"/>
                <a:sym typeface="Arial"/>
              </a:defRPr>
            </a:lvl1pPr>
          </a:lstStyle>
          <a:p>
            <a:pPr/>
            <a:r>
              <a:t>Title Text</a:t>
            </a:r>
          </a:p>
        </p:txBody>
      </p:sp>
      <p:sp>
        <p:nvSpPr>
          <p:cNvPr id="88" name="Body Level One…"/>
          <p:cNvSpPr txBox="1"/>
          <p:nvPr>
            <p:ph type="body" idx="1"/>
          </p:nvPr>
        </p:nvSpPr>
        <p:spPr>
          <a:xfrm>
            <a:off x="114300" y="812800"/>
            <a:ext cx="8763000" cy="5930900"/>
          </a:xfrm>
          <a:prstGeom prst="rect">
            <a:avLst/>
          </a:prstGeom>
        </p:spPr>
        <p:txBody>
          <a:bodyPr lIns="50800" tIns="50800" rIns="50800" bIns="50800"/>
          <a:lstStyle>
            <a:lvl1pPr marL="41275" marR="41275" indent="0">
              <a:buClrTx/>
              <a:buSzTx/>
              <a:buNone/>
              <a:defRPr sz="2800">
                <a:solidFill>
                  <a:srgbClr val="000000"/>
                </a:solidFill>
                <a:uFill>
                  <a:solidFill>
                    <a:srgbClr val="000000"/>
                  </a:solidFill>
                </a:uFill>
                <a:latin typeface="+mn-lt"/>
                <a:ea typeface="+mn-ea"/>
                <a:cs typeface="+mn-cs"/>
                <a:sym typeface="Arial"/>
              </a:defRPr>
            </a:lvl1pPr>
            <a:lvl2pPr marL="508000" marR="41275" indent="-254000">
              <a:buClr>
                <a:srgbClr val="FF2600"/>
              </a:buClr>
              <a:buSzPct val="150000"/>
              <a:buChar char="•"/>
              <a:defRPr sz="2600">
                <a:solidFill>
                  <a:srgbClr val="000000"/>
                </a:solidFill>
                <a:uFill>
                  <a:solidFill>
                    <a:srgbClr val="000000"/>
                  </a:solidFill>
                </a:uFill>
                <a:latin typeface="+mn-lt"/>
                <a:ea typeface="+mn-ea"/>
                <a:cs typeface="+mn-cs"/>
                <a:sym typeface="Arial"/>
              </a:defRPr>
            </a:lvl2pPr>
            <a:lvl3pPr marL="1184275" marR="41275" indent="-228600">
              <a:buClr>
                <a:srgbClr val="434ED6"/>
              </a:buClr>
              <a:buSzPct val="115000"/>
              <a:buFont typeface="Lucida Grande"/>
              <a:buChar char="‣"/>
              <a:defRPr sz="2400">
                <a:solidFill>
                  <a:srgbClr val="000000"/>
                </a:solidFill>
                <a:uFill>
                  <a:solidFill>
                    <a:srgbClr val="000000"/>
                  </a:solidFill>
                </a:uFill>
                <a:latin typeface="+mn-lt"/>
                <a:ea typeface="+mn-ea"/>
                <a:cs typeface="+mn-cs"/>
                <a:sym typeface="Arial"/>
              </a:defRPr>
            </a:lvl3pPr>
            <a:lvl4pPr marL="1730375" marR="41275" indent="-317500">
              <a:buClr>
                <a:srgbClr val="434ED6"/>
              </a:buClr>
              <a:buFont typeface="Lucida Grande"/>
              <a:buChar char="๏"/>
              <a:defRPr sz="2200">
                <a:solidFill>
                  <a:srgbClr val="000000"/>
                </a:solidFill>
                <a:uFill>
                  <a:solidFill>
                    <a:srgbClr val="000000"/>
                  </a:solidFill>
                </a:uFill>
                <a:latin typeface="+mn-lt"/>
                <a:ea typeface="+mn-ea"/>
                <a:cs typeface="+mn-cs"/>
                <a:sym typeface="Arial"/>
              </a:defRPr>
            </a:lvl4pPr>
            <a:lvl5pPr marL="2098675" marR="41275" indent="-228600">
              <a:buClr>
                <a:srgbClr val="434ED6"/>
              </a:buClr>
              <a:buSzPct val="125000"/>
              <a:buChar char="-"/>
              <a:defRPr sz="2000">
                <a:solidFill>
                  <a:srgbClr val="000000"/>
                </a:solidFill>
                <a:uFill>
                  <a:solidFill>
                    <a:srgbClr val="000000"/>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89" name="Slide Number"/>
          <p:cNvSpPr txBox="1"/>
          <p:nvPr>
            <p:ph type="sldNum" sz="quarter" idx="2"/>
          </p:nvPr>
        </p:nvSpPr>
        <p:spPr>
          <a:xfrm>
            <a:off x="8738728" y="6556108"/>
            <a:ext cx="312069" cy="298984"/>
          </a:xfrm>
          <a:prstGeom prst="rect">
            <a:avLst/>
          </a:prstGeom>
        </p:spPr>
        <p:txBody>
          <a:bodyPr lIns="50800" tIns="50800" rIns="50800" bIns="50800" anchor="ctr"/>
          <a:lstStyle>
            <a:lvl1pPr algn="ctr" defTabSz="457200">
              <a:defRPr sz="1400">
                <a:solidFill>
                  <a:srgbClr val="011585"/>
                </a:solidFill>
                <a:uFill>
                  <a:solidFill>
                    <a:srgbClr val="011585"/>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Picture 6" descr="Picture 6"/>
          <p:cNvPicPr>
            <a:picLocks noChangeAspect="1"/>
          </p:cNvPicPr>
          <p:nvPr/>
        </p:nvPicPr>
        <p:blipFill>
          <a:blip r:embed="rId2">
            <a:extLst/>
          </a:blip>
          <a:stretch>
            <a:fillRect/>
          </a:stretch>
        </p:blipFill>
        <p:spPr>
          <a:xfrm>
            <a:off x="0" y="6318250"/>
            <a:ext cx="9144000" cy="539750"/>
          </a:xfrm>
          <a:prstGeom prst="rect">
            <a:avLst/>
          </a:prstGeom>
          <a:ln w="12700">
            <a:miter lim="400000"/>
          </a:ln>
        </p:spPr>
      </p:pic>
      <p:pic>
        <p:nvPicPr>
          <p:cNvPr id="3" name="Picture 4" descr="Picture 4"/>
          <p:cNvPicPr>
            <a:picLocks noChangeAspect="1"/>
          </p:cNvPicPr>
          <p:nvPr/>
        </p:nvPicPr>
        <p:blipFill>
          <a:blip r:embed="rId3">
            <a:extLst/>
          </a:blip>
          <a:stretch>
            <a:fillRect/>
          </a:stretch>
        </p:blipFill>
        <p:spPr>
          <a:xfrm>
            <a:off x="0" y="0"/>
            <a:ext cx="9144000" cy="146050"/>
          </a:xfrm>
          <a:prstGeom prst="rect">
            <a:avLst/>
          </a:prstGeom>
          <a:ln w="12700">
            <a:miter lim="400000"/>
          </a:ln>
        </p:spPr>
      </p:pic>
      <p:sp>
        <p:nvSpPr>
          <p:cNvPr id="4" name="Slide Number"/>
          <p:cNvSpPr txBox="1"/>
          <p:nvPr>
            <p:ph type="sldNum" sz="quarter" idx="2"/>
          </p:nvPr>
        </p:nvSpPr>
        <p:spPr>
          <a:xfrm>
            <a:off x="8770753" y="6489700"/>
            <a:ext cx="224023" cy="218440"/>
          </a:xfrm>
          <a:prstGeom prst="rect">
            <a:avLst/>
          </a:prstGeom>
          <a:ln w="12700">
            <a:miter lim="400000"/>
          </a:ln>
        </p:spPr>
        <p:txBody>
          <a:bodyPr wrap="none" lIns="45719" rIns="45719">
            <a:spAutoFit/>
          </a:bodyPr>
          <a:lstStyle>
            <a:lvl1pPr algn="r" defTabSz="914400">
              <a:defRPr sz="900">
                <a:solidFill>
                  <a:srgbClr val="616161"/>
                </a:solidFill>
                <a:latin typeface="Calibri"/>
                <a:ea typeface="Calibri"/>
                <a:cs typeface="Calibri"/>
                <a:sym typeface="Calibri"/>
              </a:defRPr>
            </a:lvl1pPr>
          </a:lstStyle>
          <a:p>
            <a:pPr/>
            <a:fld id="{86CB4B4D-7CA3-9044-876B-883B54F8677D}" type="slidenum"/>
          </a:p>
        </p:txBody>
      </p:sp>
      <p:sp>
        <p:nvSpPr>
          <p:cNvPr id="5" name="Title Text"/>
          <p:cNvSpPr txBox="1"/>
          <p:nvPr>
            <p:ph type="title"/>
          </p:nvPr>
        </p:nvSpPr>
        <p:spPr>
          <a:xfrm>
            <a:off x="457200" y="274637"/>
            <a:ext cx="8229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Title Text</a:t>
            </a:r>
          </a:p>
        </p:txBody>
      </p:sp>
      <p:sp>
        <p:nvSpPr>
          <p:cNvPr id="6" name="Body Level One…"/>
          <p:cNvSpPr txBox="1"/>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Lst>
  <p:transition xmlns:p14="http://schemas.microsoft.com/office/powerpoint/2010/main" spd="med" advClick="1"/>
  <p:txStyles>
    <p:titleStyle>
      <a:lvl1pPr marL="0" marR="0" indent="0" algn="l" defTabSz="914400" latinLnBrk="0">
        <a:lnSpc>
          <a:spcPct val="100000"/>
        </a:lnSpc>
        <a:spcBef>
          <a:spcPts val="0"/>
        </a:spcBef>
        <a:spcAft>
          <a:spcPts val="0"/>
        </a:spcAft>
        <a:buClrTx/>
        <a:buSzTx/>
        <a:buFontTx/>
        <a:buNone/>
        <a:tabLst/>
        <a:defRPr b="1" baseline="0" cap="none" i="0" spc="0" strike="noStrike" sz="2600" u="none">
          <a:ln>
            <a:noFill/>
          </a:ln>
          <a:solidFill>
            <a:srgbClr val="404040"/>
          </a:solidFill>
          <a:uFillTx/>
          <a:latin typeface="Trebuchet MS"/>
          <a:ea typeface="Trebuchet MS"/>
          <a:cs typeface="Trebuchet MS"/>
          <a:sym typeface="Trebuchet MS"/>
        </a:defRPr>
      </a:lvl1pPr>
      <a:lvl2pPr marL="0" marR="0" indent="0" algn="l" defTabSz="914400" latinLnBrk="0">
        <a:lnSpc>
          <a:spcPct val="100000"/>
        </a:lnSpc>
        <a:spcBef>
          <a:spcPts val="0"/>
        </a:spcBef>
        <a:spcAft>
          <a:spcPts val="0"/>
        </a:spcAft>
        <a:buClrTx/>
        <a:buSzTx/>
        <a:buFontTx/>
        <a:buNone/>
        <a:tabLst/>
        <a:defRPr b="1" baseline="0" cap="none" i="0" spc="0" strike="noStrike" sz="2600" u="none">
          <a:ln>
            <a:noFill/>
          </a:ln>
          <a:solidFill>
            <a:srgbClr val="404040"/>
          </a:solidFill>
          <a:uFillTx/>
          <a:latin typeface="Trebuchet MS"/>
          <a:ea typeface="Trebuchet MS"/>
          <a:cs typeface="Trebuchet MS"/>
          <a:sym typeface="Trebuchet MS"/>
        </a:defRPr>
      </a:lvl2pPr>
      <a:lvl3pPr marL="0" marR="0" indent="0" algn="l" defTabSz="914400" latinLnBrk="0">
        <a:lnSpc>
          <a:spcPct val="100000"/>
        </a:lnSpc>
        <a:spcBef>
          <a:spcPts val="0"/>
        </a:spcBef>
        <a:spcAft>
          <a:spcPts val="0"/>
        </a:spcAft>
        <a:buClrTx/>
        <a:buSzTx/>
        <a:buFontTx/>
        <a:buNone/>
        <a:tabLst/>
        <a:defRPr b="1" baseline="0" cap="none" i="0" spc="0" strike="noStrike" sz="2600" u="none">
          <a:ln>
            <a:noFill/>
          </a:ln>
          <a:solidFill>
            <a:srgbClr val="404040"/>
          </a:solidFill>
          <a:uFillTx/>
          <a:latin typeface="Trebuchet MS"/>
          <a:ea typeface="Trebuchet MS"/>
          <a:cs typeface="Trebuchet MS"/>
          <a:sym typeface="Trebuchet MS"/>
        </a:defRPr>
      </a:lvl3pPr>
      <a:lvl4pPr marL="0" marR="0" indent="0" algn="l" defTabSz="914400" latinLnBrk="0">
        <a:lnSpc>
          <a:spcPct val="100000"/>
        </a:lnSpc>
        <a:spcBef>
          <a:spcPts val="0"/>
        </a:spcBef>
        <a:spcAft>
          <a:spcPts val="0"/>
        </a:spcAft>
        <a:buClrTx/>
        <a:buSzTx/>
        <a:buFontTx/>
        <a:buNone/>
        <a:tabLst/>
        <a:defRPr b="1" baseline="0" cap="none" i="0" spc="0" strike="noStrike" sz="2600" u="none">
          <a:ln>
            <a:noFill/>
          </a:ln>
          <a:solidFill>
            <a:srgbClr val="404040"/>
          </a:solidFill>
          <a:uFillTx/>
          <a:latin typeface="Trebuchet MS"/>
          <a:ea typeface="Trebuchet MS"/>
          <a:cs typeface="Trebuchet MS"/>
          <a:sym typeface="Trebuchet MS"/>
        </a:defRPr>
      </a:lvl4pPr>
      <a:lvl5pPr marL="0" marR="0" indent="0" algn="l" defTabSz="914400" latinLnBrk="0">
        <a:lnSpc>
          <a:spcPct val="100000"/>
        </a:lnSpc>
        <a:spcBef>
          <a:spcPts val="0"/>
        </a:spcBef>
        <a:spcAft>
          <a:spcPts val="0"/>
        </a:spcAft>
        <a:buClrTx/>
        <a:buSzTx/>
        <a:buFontTx/>
        <a:buNone/>
        <a:tabLst/>
        <a:defRPr b="1" baseline="0" cap="none" i="0" spc="0" strike="noStrike" sz="2600" u="none">
          <a:ln>
            <a:noFill/>
          </a:ln>
          <a:solidFill>
            <a:srgbClr val="404040"/>
          </a:solidFill>
          <a:uFillTx/>
          <a:latin typeface="Trebuchet MS"/>
          <a:ea typeface="Trebuchet MS"/>
          <a:cs typeface="Trebuchet MS"/>
          <a:sym typeface="Trebuchet MS"/>
        </a:defRPr>
      </a:lvl5pPr>
      <a:lvl6pPr marL="0" marR="0" indent="457200" algn="l" defTabSz="914400" latinLnBrk="0">
        <a:lnSpc>
          <a:spcPct val="100000"/>
        </a:lnSpc>
        <a:spcBef>
          <a:spcPts val="0"/>
        </a:spcBef>
        <a:spcAft>
          <a:spcPts val="0"/>
        </a:spcAft>
        <a:buClrTx/>
        <a:buSzTx/>
        <a:buFontTx/>
        <a:buNone/>
        <a:tabLst/>
        <a:defRPr b="1" baseline="0" cap="none" i="0" spc="0" strike="noStrike" sz="2600" u="none">
          <a:ln>
            <a:noFill/>
          </a:ln>
          <a:solidFill>
            <a:srgbClr val="404040"/>
          </a:solidFill>
          <a:uFillTx/>
          <a:latin typeface="Trebuchet MS"/>
          <a:ea typeface="Trebuchet MS"/>
          <a:cs typeface="Trebuchet MS"/>
          <a:sym typeface="Trebuchet MS"/>
        </a:defRPr>
      </a:lvl6pPr>
      <a:lvl7pPr marL="0" marR="0" indent="914400" algn="l" defTabSz="914400" latinLnBrk="0">
        <a:lnSpc>
          <a:spcPct val="100000"/>
        </a:lnSpc>
        <a:spcBef>
          <a:spcPts val="0"/>
        </a:spcBef>
        <a:spcAft>
          <a:spcPts val="0"/>
        </a:spcAft>
        <a:buClrTx/>
        <a:buSzTx/>
        <a:buFontTx/>
        <a:buNone/>
        <a:tabLst/>
        <a:defRPr b="1" baseline="0" cap="none" i="0" spc="0" strike="noStrike" sz="2600" u="none">
          <a:ln>
            <a:noFill/>
          </a:ln>
          <a:solidFill>
            <a:srgbClr val="404040"/>
          </a:solidFill>
          <a:uFillTx/>
          <a:latin typeface="Trebuchet MS"/>
          <a:ea typeface="Trebuchet MS"/>
          <a:cs typeface="Trebuchet MS"/>
          <a:sym typeface="Trebuchet MS"/>
        </a:defRPr>
      </a:lvl7pPr>
      <a:lvl8pPr marL="0" marR="0" indent="1371600" algn="l" defTabSz="914400" latinLnBrk="0">
        <a:lnSpc>
          <a:spcPct val="100000"/>
        </a:lnSpc>
        <a:spcBef>
          <a:spcPts val="0"/>
        </a:spcBef>
        <a:spcAft>
          <a:spcPts val="0"/>
        </a:spcAft>
        <a:buClrTx/>
        <a:buSzTx/>
        <a:buFontTx/>
        <a:buNone/>
        <a:tabLst/>
        <a:defRPr b="1" baseline="0" cap="none" i="0" spc="0" strike="noStrike" sz="2600" u="none">
          <a:ln>
            <a:noFill/>
          </a:ln>
          <a:solidFill>
            <a:srgbClr val="404040"/>
          </a:solidFill>
          <a:uFillTx/>
          <a:latin typeface="Trebuchet MS"/>
          <a:ea typeface="Trebuchet MS"/>
          <a:cs typeface="Trebuchet MS"/>
          <a:sym typeface="Trebuchet MS"/>
        </a:defRPr>
      </a:lvl8pPr>
      <a:lvl9pPr marL="0" marR="0" indent="1828800" algn="l" defTabSz="914400" latinLnBrk="0">
        <a:lnSpc>
          <a:spcPct val="100000"/>
        </a:lnSpc>
        <a:spcBef>
          <a:spcPts val="0"/>
        </a:spcBef>
        <a:spcAft>
          <a:spcPts val="0"/>
        </a:spcAft>
        <a:buClrTx/>
        <a:buSzTx/>
        <a:buFontTx/>
        <a:buNone/>
        <a:tabLst/>
        <a:defRPr b="1" baseline="0" cap="none" i="0" spc="0" strike="noStrike" sz="2600" u="none">
          <a:ln>
            <a:noFill/>
          </a:ln>
          <a:solidFill>
            <a:srgbClr val="404040"/>
          </a:solidFill>
          <a:uFillTx/>
          <a:latin typeface="Trebuchet MS"/>
          <a:ea typeface="Trebuchet MS"/>
          <a:cs typeface="Trebuchet MS"/>
          <a:sym typeface="Trebuchet MS"/>
        </a:defRPr>
      </a:lvl9pPr>
    </p:titleStyle>
    <p:bodyStyle>
      <a:lvl1pPr marL="342900" marR="0" indent="-342900" algn="l" defTabSz="914400" latinLnBrk="0">
        <a:lnSpc>
          <a:spcPct val="100000"/>
        </a:lnSpc>
        <a:spcBef>
          <a:spcPts val="400"/>
        </a:spcBef>
        <a:spcAft>
          <a:spcPts val="0"/>
        </a:spcAft>
        <a:buClr>
          <a:srgbClr val="1F497D"/>
        </a:buClr>
        <a:buSzPct val="100000"/>
        <a:buFontTx/>
        <a:buChar char="▪"/>
        <a:tabLst/>
        <a:defRPr b="0" baseline="0" cap="none" i="0" spc="0" strike="noStrike" sz="1800" u="none">
          <a:ln>
            <a:noFill/>
          </a:ln>
          <a:solidFill>
            <a:srgbClr val="616161"/>
          </a:solidFill>
          <a:uFillTx/>
          <a:latin typeface="Calibri"/>
          <a:ea typeface="Calibri"/>
          <a:cs typeface="Calibri"/>
          <a:sym typeface="Calibri"/>
        </a:defRPr>
      </a:lvl1pPr>
      <a:lvl2pPr marL="778668" marR="0" indent="-321468" algn="l" defTabSz="914400" latinLnBrk="0">
        <a:lnSpc>
          <a:spcPct val="100000"/>
        </a:lnSpc>
        <a:spcBef>
          <a:spcPts val="400"/>
        </a:spcBef>
        <a:spcAft>
          <a:spcPts val="0"/>
        </a:spcAft>
        <a:buClr>
          <a:srgbClr val="1F497D"/>
        </a:buClr>
        <a:buSzPct val="100000"/>
        <a:buFontTx/>
        <a:buChar char="–"/>
        <a:tabLst/>
        <a:defRPr b="0" baseline="0" cap="none" i="0" spc="0" strike="noStrike" sz="1800" u="none">
          <a:ln>
            <a:noFill/>
          </a:ln>
          <a:solidFill>
            <a:srgbClr val="616161"/>
          </a:solidFill>
          <a:uFillTx/>
          <a:latin typeface="Calibri"/>
          <a:ea typeface="Calibri"/>
          <a:cs typeface="Calibri"/>
          <a:sym typeface="Calibri"/>
        </a:defRPr>
      </a:lvl2pPr>
      <a:lvl3pPr marL="1208314" marR="0" indent="-293914" algn="l" defTabSz="914400" latinLnBrk="0">
        <a:lnSpc>
          <a:spcPct val="100000"/>
        </a:lnSpc>
        <a:spcBef>
          <a:spcPts val="400"/>
        </a:spcBef>
        <a:spcAft>
          <a:spcPts val="0"/>
        </a:spcAft>
        <a:buClr>
          <a:srgbClr val="1F497D"/>
        </a:buClr>
        <a:buSzPct val="100000"/>
        <a:buFontTx/>
        <a:buChar char="•"/>
        <a:tabLst/>
        <a:defRPr b="0" baseline="0" cap="none" i="0" spc="0" strike="noStrike" sz="1800" u="none">
          <a:ln>
            <a:noFill/>
          </a:ln>
          <a:solidFill>
            <a:srgbClr val="616161"/>
          </a:solidFill>
          <a:uFillTx/>
          <a:latin typeface="Calibri"/>
          <a:ea typeface="Calibri"/>
          <a:cs typeface="Calibri"/>
          <a:sym typeface="Calibri"/>
        </a:defRPr>
      </a:lvl3pPr>
      <a:lvl4pPr marL="1665514" marR="0" indent="-293914" algn="l" defTabSz="914400" latinLnBrk="0">
        <a:lnSpc>
          <a:spcPct val="100000"/>
        </a:lnSpc>
        <a:spcBef>
          <a:spcPts val="400"/>
        </a:spcBef>
        <a:spcAft>
          <a:spcPts val="0"/>
        </a:spcAft>
        <a:buClr>
          <a:srgbClr val="1F497D"/>
        </a:buClr>
        <a:buSzPct val="100000"/>
        <a:buFontTx/>
        <a:buChar char="–"/>
        <a:tabLst/>
        <a:defRPr b="0" baseline="0" cap="none" i="0" spc="0" strike="noStrike" sz="1800" u="none">
          <a:ln>
            <a:noFill/>
          </a:ln>
          <a:solidFill>
            <a:srgbClr val="616161"/>
          </a:solidFill>
          <a:uFillTx/>
          <a:latin typeface="Calibri"/>
          <a:ea typeface="Calibri"/>
          <a:cs typeface="Calibri"/>
          <a:sym typeface="Calibri"/>
        </a:defRPr>
      </a:lvl4pPr>
      <a:lvl5pPr marL="2122714" marR="0" indent="-293914" algn="l" defTabSz="914400" latinLnBrk="0">
        <a:lnSpc>
          <a:spcPct val="100000"/>
        </a:lnSpc>
        <a:spcBef>
          <a:spcPts val="400"/>
        </a:spcBef>
        <a:spcAft>
          <a:spcPts val="0"/>
        </a:spcAft>
        <a:buClr>
          <a:srgbClr val="1F497D"/>
        </a:buClr>
        <a:buSzPct val="100000"/>
        <a:buFontTx/>
        <a:buChar char="»"/>
        <a:tabLst/>
        <a:defRPr b="0" baseline="0" cap="none" i="0" spc="0" strike="noStrike" sz="1800" u="none">
          <a:ln>
            <a:noFill/>
          </a:ln>
          <a:solidFill>
            <a:srgbClr val="616161"/>
          </a:solidFill>
          <a:uFillTx/>
          <a:latin typeface="Calibri"/>
          <a:ea typeface="Calibri"/>
          <a:cs typeface="Calibri"/>
          <a:sym typeface="Calibri"/>
        </a:defRPr>
      </a:lvl5pPr>
      <a:lvl6pPr marL="2579914" marR="0" indent="-293914" algn="l" defTabSz="914400" latinLnBrk="0">
        <a:lnSpc>
          <a:spcPct val="100000"/>
        </a:lnSpc>
        <a:spcBef>
          <a:spcPts val="400"/>
        </a:spcBef>
        <a:spcAft>
          <a:spcPts val="0"/>
        </a:spcAft>
        <a:buClr>
          <a:srgbClr val="1F497D"/>
        </a:buClr>
        <a:buSzPct val="100000"/>
        <a:buFontTx/>
        <a:buChar char="»"/>
        <a:tabLst/>
        <a:defRPr b="0" baseline="0" cap="none" i="0" spc="0" strike="noStrike" sz="1800" u="none">
          <a:ln>
            <a:noFill/>
          </a:ln>
          <a:solidFill>
            <a:srgbClr val="616161"/>
          </a:solidFill>
          <a:uFillTx/>
          <a:latin typeface="Calibri"/>
          <a:ea typeface="Calibri"/>
          <a:cs typeface="Calibri"/>
          <a:sym typeface="Calibri"/>
        </a:defRPr>
      </a:lvl6pPr>
      <a:lvl7pPr marL="3037114" marR="0" indent="-293914" algn="l" defTabSz="914400" latinLnBrk="0">
        <a:lnSpc>
          <a:spcPct val="100000"/>
        </a:lnSpc>
        <a:spcBef>
          <a:spcPts val="400"/>
        </a:spcBef>
        <a:spcAft>
          <a:spcPts val="0"/>
        </a:spcAft>
        <a:buClr>
          <a:srgbClr val="1F497D"/>
        </a:buClr>
        <a:buSzPct val="100000"/>
        <a:buFontTx/>
        <a:buChar char="»"/>
        <a:tabLst/>
        <a:defRPr b="0" baseline="0" cap="none" i="0" spc="0" strike="noStrike" sz="1800" u="none">
          <a:ln>
            <a:noFill/>
          </a:ln>
          <a:solidFill>
            <a:srgbClr val="616161"/>
          </a:solidFill>
          <a:uFillTx/>
          <a:latin typeface="Calibri"/>
          <a:ea typeface="Calibri"/>
          <a:cs typeface="Calibri"/>
          <a:sym typeface="Calibri"/>
        </a:defRPr>
      </a:lvl7pPr>
      <a:lvl8pPr marL="3494314" marR="0" indent="-293914" algn="l" defTabSz="914400" latinLnBrk="0">
        <a:lnSpc>
          <a:spcPct val="100000"/>
        </a:lnSpc>
        <a:spcBef>
          <a:spcPts val="400"/>
        </a:spcBef>
        <a:spcAft>
          <a:spcPts val="0"/>
        </a:spcAft>
        <a:buClr>
          <a:srgbClr val="1F497D"/>
        </a:buClr>
        <a:buSzPct val="100000"/>
        <a:buFontTx/>
        <a:buChar char="»"/>
        <a:tabLst/>
        <a:defRPr b="0" baseline="0" cap="none" i="0" spc="0" strike="noStrike" sz="1800" u="none">
          <a:ln>
            <a:noFill/>
          </a:ln>
          <a:solidFill>
            <a:srgbClr val="616161"/>
          </a:solidFill>
          <a:uFillTx/>
          <a:latin typeface="Calibri"/>
          <a:ea typeface="Calibri"/>
          <a:cs typeface="Calibri"/>
          <a:sym typeface="Calibri"/>
        </a:defRPr>
      </a:lvl8pPr>
      <a:lvl9pPr marL="3951514" marR="0" indent="-293914" algn="l" defTabSz="914400" latinLnBrk="0">
        <a:lnSpc>
          <a:spcPct val="100000"/>
        </a:lnSpc>
        <a:spcBef>
          <a:spcPts val="400"/>
        </a:spcBef>
        <a:spcAft>
          <a:spcPts val="0"/>
        </a:spcAft>
        <a:buClr>
          <a:srgbClr val="1F497D"/>
        </a:buClr>
        <a:buSzPct val="100000"/>
        <a:buFontTx/>
        <a:buChar char="»"/>
        <a:tabLst/>
        <a:defRPr b="0" baseline="0" cap="none" i="0" spc="0" strike="noStrike" sz="1800" u="none">
          <a:ln>
            <a:noFill/>
          </a:ln>
          <a:solidFill>
            <a:srgbClr val="616161"/>
          </a:solidFill>
          <a:uFillTx/>
          <a:latin typeface="Calibri"/>
          <a:ea typeface="Calibri"/>
          <a:cs typeface="Calibri"/>
          <a:sym typeface="Calibri"/>
        </a:defRPr>
      </a:lvl9pPr>
    </p:bodyStyle>
    <p:otherStyle>
      <a:lvl1pPr marL="0" marR="0" indent="0" algn="r" defTabSz="914400" latinLnBrk="0">
        <a:lnSpc>
          <a:spcPct val="100000"/>
        </a:lnSpc>
        <a:spcBef>
          <a:spcPts val="0"/>
        </a:spcBef>
        <a:spcAft>
          <a:spcPts val="0"/>
        </a:spcAft>
        <a:buClrTx/>
        <a:buSzTx/>
        <a:buFontTx/>
        <a:buNone/>
        <a:tabLst/>
        <a:defRPr b="0" baseline="0" cap="none" i="0" spc="0" strike="noStrike" sz="900" u="none">
          <a:ln>
            <a:noFill/>
          </a:ln>
          <a:solidFill>
            <a:schemeClr val="tx1"/>
          </a:solidFill>
          <a:uFillTx/>
          <a:latin typeface="+mn-lt"/>
          <a:ea typeface="+mn-ea"/>
          <a:cs typeface="+mn-cs"/>
          <a:sym typeface="Calibri"/>
        </a:defRPr>
      </a:lvl1pPr>
      <a:lvl2pPr marL="0" marR="0" indent="457200" algn="r" defTabSz="914400" latinLnBrk="0">
        <a:lnSpc>
          <a:spcPct val="100000"/>
        </a:lnSpc>
        <a:spcBef>
          <a:spcPts val="0"/>
        </a:spcBef>
        <a:spcAft>
          <a:spcPts val="0"/>
        </a:spcAft>
        <a:buClrTx/>
        <a:buSzTx/>
        <a:buFontTx/>
        <a:buNone/>
        <a:tabLst/>
        <a:defRPr b="0" baseline="0" cap="none" i="0" spc="0" strike="noStrike" sz="900" u="none">
          <a:ln>
            <a:noFill/>
          </a:ln>
          <a:solidFill>
            <a:schemeClr val="tx1"/>
          </a:solidFill>
          <a:uFillTx/>
          <a:latin typeface="+mn-lt"/>
          <a:ea typeface="+mn-ea"/>
          <a:cs typeface="+mn-cs"/>
          <a:sym typeface="Calibri"/>
        </a:defRPr>
      </a:lvl2pPr>
      <a:lvl3pPr marL="0" marR="0" indent="914400" algn="r" defTabSz="914400" latinLnBrk="0">
        <a:lnSpc>
          <a:spcPct val="100000"/>
        </a:lnSpc>
        <a:spcBef>
          <a:spcPts val="0"/>
        </a:spcBef>
        <a:spcAft>
          <a:spcPts val="0"/>
        </a:spcAft>
        <a:buClrTx/>
        <a:buSzTx/>
        <a:buFontTx/>
        <a:buNone/>
        <a:tabLst/>
        <a:defRPr b="0" baseline="0" cap="none" i="0" spc="0" strike="noStrike" sz="900" u="none">
          <a:ln>
            <a:noFill/>
          </a:ln>
          <a:solidFill>
            <a:schemeClr val="tx1"/>
          </a:solidFill>
          <a:uFillTx/>
          <a:latin typeface="+mn-lt"/>
          <a:ea typeface="+mn-ea"/>
          <a:cs typeface="+mn-cs"/>
          <a:sym typeface="Calibri"/>
        </a:defRPr>
      </a:lvl3pPr>
      <a:lvl4pPr marL="0" marR="0" indent="1371600" algn="r" defTabSz="914400" latinLnBrk="0">
        <a:lnSpc>
          <a:spcPct val="100000"/>
        </a:lnSpc>
        <a:spcBef>
          <a:spcPts val="0"/>
        </a:spcBef>
        <a:spcAft>
          <a:spcPts val="0"/>
        </a:spcAft>
        <a:buClrTx/>
        <a:buSzTx/>
        <a:buFontTx/>
        <a:buNone/>
        <a:tabLst/>
        <a:defRPr b="0" baseline="0" cap="none" i="0" spc="0" strike="noStrike" sz="900" u="none">
          <a:ln>
            <a:noFill/>
          </a:ln>
          <a:solidFill>
            <a:schemeClr val="tx1"/>
          </a:solidFill>
          <a:uFillTx/>
          <a:latin typeface="+mn-lt"/>
          <a:ea typeface="+mn-ea"/>
          <a:cs typeface="+mn-cs"/>
          <a:sym typeface="Calibri"/>
        </a:defRPr>
      </a:lvl4pPr>
      <a:lvl5pPr marL="0" marR="0" indent="1828800" algn="r" defTabSz="914400" latinLnBrk="0">
        <a:lnSpc>
          <a:spcPct val="100000"/>
        </a:lnSpc>
        <a:spcBef>
          <a:spcPts val="0"/>
        </a:spcBef>
        <a:spcAft>
          <a:spcPts val="0"/>
        </a:spcAft>
        <a:buClrTx/>
        <a:buSzTx/>
        <a:buFontTx/>
        <a:buNone/>
        <a:tabLst/>
        <a:defRPr b="0" baseline="0" cap="none" i="0" spc="0" strike="noStrike" sz="900" u="none">
          <a:ln>
            <a:noFill/>
          </a:ln>
          <a:solidFill>
            <a:schemeClr val="tx1"/>
          </a:solidFill>
          <a:uFillTx/>
          <a:latin typeface="+mn-lt"/>
          <a:ea typeface="+mn-ea"/>
          <a:cs typeface="+mn-cs"/>
          <a:sym typeface="Calibri"/>
        </a:defRPr>
      </a:lvl5pPr>
      <a:lvl6pPr marL="0" marR="0" indent="2286000" algn="r" defTabSz="914400" latinLnBrk="0">
        <a:lnSpc>
          <a:spcPct val="100000"/>
        </a:lnSpc>
        <a:spcBef>
          <a:spcPts val="0"/>
        </a:spcBef>
        <a:spcAft>
          <a:spcPts val="0"/>
        </a:spcAft>
        <a:buClrTx/>
        <a:buSzTx/>
        <a:buFontTx/>
        <a:buNone/>
        <a:tabLst/>
        <a:defRPr b="0" baseline="0" cap="none" i="0" spc="0" strike="noStrike" sz="900" u="none">
          <a:ln>
            <a:noFill/>
          </a:ln>
          <a:solidFill>
            <a:schemeClr val="tx1"/>
          </a:solidFill>
          <a:uFillTx/>
          <a:latin typeface="+mn-lt"/>
          <a:ea typeface="+mn-ea"/>
          <a:cs typeface="+mn-cs"/>
          <a:sym typeface="Calibri"/>
        </a:defRPr>
      </a:lvl6pPr>
      <a:lvl7pPr marL="0" marR="0" indent="2743200" algn="r" defTabSz="914400" latinLnBrk="0">
        <a:lnSpc>
          <a:spcPct val="100000"/>
        </a:lnSpc>
        <a:spcBef>
          <a:spcPts val="0"/>
        </a:spcBef>
        <a:spcAft>
          <a:spcPts val="0"/>
        </a:spcAft>
        <a:buClrTx/>
        <a:buSzTx/>
        <a:buFontTx/>
        <a:buNone/>
        <a:tabLst/>
        <a:defRPr b="0" baseline="0" cap="none" i="0" spc="0" strike="noStrike" sz="900" u="none">
          <a:ln>
            <a:noFill/>
          </a:ln>
          <a:solidFill>
            <a:schemeClr val="tx1"/>
          </a:solidFill>
          <a:uFillTx/>
          <a:latin typeface="+mn-lt"/>
          <a:ea typeface="+mn-ea"/>
          <a:cs typeface="+mn-cs"/>
          <a:sym typeface="Calibri"/>
        </a:defRPr>
      </a:lvl7pPr>
      <a:lvl8pPr marL="0" marR="0" indent="3200400" algn="r" defTabSz="914400" latinLnBrk="0">
        <a:lnSpc>
          <a:spcPct val="100000"/>
        </a:lnSpc>
        <a:spcBef>
          <a:spcPts val="0"/>
        </a:spcBef>
        <a:spcAft>
          <a:spcPts val="0"/>
        </a:spcAft>
        <a:buClrTx/>
        <a:buSzTx/>
        <a:buFontTx/>
        <a:buNone/>
        <a:tabLst/>
        <a:defRPr b="0" baseline="0" cap="none" i="0" spc="0" strike="noStrike" sz="900" u="none">
          <a:ln>
            <a:noFill/>
          </a:ln>
          <a:solidFill>
            <a:schemeClr val="tx1"/>
          </a:solidFill>
          <a:uFillTx/>
          <a:latin typeface="+mn-lt"/>
          <a:ea typeface="+mn-ea"/>
          <a:cs typeface="+mn-cs"/>
          <a:sym typeface="Calibri"/>
        </a:defRPr>
      </a:lvl8pPr>
      <a:lvl9pPr marL="0" marR="0" indent="3657600" algn="r" defTabSz="914400" latinLnBrk="0">
        <a:lnSpc>
          <a:spcPct val="100000"/>
        </a:lnSpc>
        <a:spcBef>
          <a:spcPts val="0"/>
        </a:spcBef>
        <a:spcAft>
          <a:spcPts val="0"/>
        </a:spcAft>
        <a:buClrTx/>
        <a:buSzTx/>
        <a:buFontTx/>
        <a:buNone/>
        <a:tabLst/>
        <a:defRPr b="0" baseline="0" cap="none" i="0" spc="0" strike="noStrike" sz="900" u="none">
          <a:ln>
            <a:noFill/>
          </a:ln>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png"/><Relationship Id="rId3"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 Id="rId3" Type="http://schemas.openxmlformats.org/officeDocument/2006/relationships/image" Target="../media/image37.png"/><Relationship Id="rId4" Type="http://schemas.openxmlformats.org/officeDocument/2006/relationships/image" Target="../media/image38.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1.g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2.gif"/><Relationship Id="rId6" Type="http://schemas.openxmlformats.org/officeDocument/2006/relationships/video" Target="../media/media1.mov"/><Relationship Id="rId7" Type="http://schemas.microsoft.com/office/2007/relationships/media" Target="../media/media1.mov"/><Relationship Id="rId8" Type="http://schemas.openxmlformats.org/officeDocument/2006/relationships/image" Target="../media/image49.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5.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png"/><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1.png"/><Relationship Id="rId3" Type="http://schemas.openxmlformats.org/officeDocument/2006/relationships/image" Target="../media/image62.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5.png"/><Relationship Id="rId3" Type="http://schemas.openxmlformats.org/officeDocument/2006/relationships/image" Target="../media/image72.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6.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3.png"/><Relationship Id="rId6" Type="http://schemas.openxmlformats.org/officeDocument/2006/relationships/image" Target="../media/image79.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2.png"/><Relationship Id="rId3" Type="http://schemas.openxmlformats.org/officeDocument/2006/relationships/image" Target="../media/image77.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3.png"/><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88.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9.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3.png"/><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93.png"/><Relationship Id="rId7" Type="http://schemas.openxmlformats.org/officeDocument/2006/relationships/image" Target="../media/image94.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5.png"/><Relationship Id="rId3" Type="http://schemas.openxmlformats.org/officeDocument/2006/relationships/image" Target="../media/image96.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7.png"/><Relationship Id="rId3" Type="http://schemas.openxmlformats.org/officeDocument/2006/relationships/image" Target="../media/image98.png"/><Relationship Id="rId4" Type="http://schemas.openxmlformats.org/officeDocument/2006/relationships/image" Target="../media/image99.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0.png"/><Relationship Id="rId3" Type="http://schemas.openxmlformats.org/officeDocument/2006/relationships/image" Target="../media/image101.png"/><Relationship Id="rId4" Type="http://schemas.openxmlformats.org/officeDocument/2006/relationships/image" Target="../media/image97.png"/><Relationship Id="rId5" Type="http://schemas.openxmlformats.org/officeDocument/2006/relationships/image" Target="../media/image102.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6.png"/><Relationship Id="rId3" Type="http://schemas.openxmlformats.org/officeDocument/2006/relationships/image" Target="../media/image107.png"/><Relationship Id="rId4" Type="http://schemas.openxmlformats.org/officeDocument/2006/relationships/image" Target="../media/image108.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9.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0.png"/><Relationship Id="rId3" Type="http://schemas.openxmlformats.org/officeDocument/2006/relationships/image" Target="../media/image111.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gif"/></Relationships>

</file>

<file path=ppt/slides/_rels/slide4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3.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4.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3.jpeg"/><Relationship Id="rId4" Type="http://schemas.openxmlformats.org/officeDocument/2006/relationships/image" Target="../media/image115.png"/><Relationship Id="rId5" Type="http://schemas.openxmlformats.org/officeDocument/2006/relationships/image" Target="../media/image116.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17.png"/><Relationship Id="rId4" Type="http://schemas.openxmlformats.org/officeDocument/2006/relationships/image" Target="../media/image118.png"/><Relationship Id="rId5" Type="http://schemas.openxmlformats.org/officeDocument/2006/relationships/image" Target="../media/image119.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0.png"/><Relationship Id="rId3" Type="http://schemas.openxmlformats.org/officeDocument/2006/relationships/image" Target="../media/image5.tif"/></Relationships>

</file>

<file path=ppt/slides/_rels/slide5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tif"/></Relationships>

</file>

<file path=ppt/slides/_rels/slide5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tif"/><Relationship Id="rId3" Type="http://schemas.openxmlformats.org/officeDocument/2006/relationships/image" Target="../media/image8.tif"/></Relationships>

</file>

<file path=ppt/slides/_rels/slide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Relationships>

</file>

<file path=ppt/slides/_rels/slide59.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1.tif"/><Relationship Id="rId7" Type="http://schemas.openxmlformats.org/officeDocument/2006/relationships/image" Target="../media/image9.png"/><Relationship Id="rId8" Type="http://schemas.openxmlformats.org/officeDocument/2006/relationships/image" Target="../media/image10.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1.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1.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1.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1.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1.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1.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1.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1.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2.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4.png"/><Relationship Id="rId3" Type="http://schemas.openxmlformats.org/officeDocument/2006/relationships/image" Target="../media/image125.png"/><Relationship Id="rId4" Type="http://schemas.openxmlformats.org/officeDocument/2006/relationships/image" Target="../media/image126.png"/><Relationship Id="rId5" Type="http://schemas.openxmlformats.org/officeDocument/2006/relationships/image" Target="../media/image127.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8.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9.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png"/><Relationship Id="rId10" Type="http://schemas.openxmlformats.org/officeDocument/2006/relationships/image" Target="../media/image27.png"/><Relationship Id="rId11" Type="http://schemas.openxmlformats.org/officeDocument/2006/relationships/image" Target="../media/image28.png"/><Relationship Id="rId12" Type="http://schemas.openxmlformats.org/officeDocument/2006/relationships/image" Target="../media/image29.png"/><Relationship Id="rId13" Type="http://schemas.openxmlformats.org/officeDocument/2006/relationships/image" Target="../media/image30.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 name="The Electron-Ion Collider"/>
          <p:cNvSpPr txBox="1"/>
          <p:nvPr>
            <p:ph type="title"/>
          </p:nvPr>
        </p:nvSpPr>
        <p:spPr>
          <a:xfrm>
            <a:off x="154876" y="168847"/>
            <a:ext cx="8834248" cy="1231639"/>
          </a:xfrm>
          <a:prstGeom prst="rect">
            <a:avLst/>
          </a:prstGeom>
        </p:spPr>
        <p:txBody>
          <a:bodyPr anchor="t"/>
          <a:lstStyle>
            <a:lvl1pPr>
              <a:defRPr sz="6000"/>
            </a:lvl1pPr>
          </a:lstStyle>
          <a:p>
            <a:pPr/>
            <a:r>
              <a:t>The Electron-Ion Collider</a:t>
            </a:r>
          </a:p>
        </p:txBody>
      </p:sp>
      <p:sp>
        <p:nvSpPr>
          <p:cNvPr id="144" name="Thomas Ullrich (BNL/Yale)…"/>
          <p:cNvSpPr txBox="1"/>
          <p:nvPr/>
        </p:nvSpPr>
        <p:spPr>
          <a:xfrm>
            <a:off x="238054" y="5922413"/>
            <a:ext cx="4098529" cy="7528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defRPr i="1" sz="2200">
                <a:uFill>
                  <a:solidFill>
                    <a:srgbClr val="000000"/>
                  </a:solidFill>
                </a:uFill>
                <a:latin typeface="+mn-lt"/>
                <a:ea typeface="+mn-ea"/>
                <a:cs typeface="+mn-cs"/>
                <a:sym typeface="Arial"/>
              </a:defRPr>
            </a:pPr>
            <a:r>
              <a:t>Thomas Ullrich (BNL/Yale)</a:t>
            </a:r>
          </a:p>
          <a:p>
            <a:pPr marL="40639" marR="40639" defTabSz="914400">
              <a:defRPr sz="2200">
                <a:uFill>
                  <a:solidFill>
                    <a:srgbClr val="000000"/>
                  </a:solidFill>
                </a:uFill>
                <a:latin typeface="+mn-lt"/>
                <a:ea typeface="+mn-ea"/>
                <a:cs typeface="+mn-cs"/>
                <a:sym typeface="Arial"/>
              </a:defRPr>
            </a:pPr>
            <a:r>
              <a:t>EJC2018, October 11-12, 2018</a:t>
            </a:r>
          </a:p>
        </p:txBody>
      </p:sp>
      <p:pic>
        <p:nvPicPr>
          <p:cNvPr id="145" name="yale_newlogo_yaleblue.pdf" descr="yale_newlogo_yaleblue.pdf"/>
          <p:cNvPicPr>
            <a:picLocks noChangeAspect="1"/>
          </p:cNvPicPr>
          <p:nvPr/>
        </p:nvPicPr>
        <p:blipFill>
          <a:blip r:embed="rId2">
            <a:extLst/>
          </a:blip>
          <a:stretch>
            <a:fillRect/>
          </a:stretch>
        </p:blipFill>
        <p:spPr>
          <a:xfrm>
            <a:off x="5698082" y="6132338"/>
            <a:ext cx="764213" cy="333010"/>
          </a:xfrm>
          <a:prstGeom prst="rect">
            <a:avLst/>
          </a:prstGeom>
          <a:ln w="12700"/>
        </p:spPr>
      </p:pic>
      <p:sp>
        <p:nvSpPr>
          <p:cNvPr id="146" name="Lecture 1&amp;2"/>
          <p:cNvSpPr txBox="1"/>
          <p:nvPr/>
        </p:nvSpPr>
        <p:spPr>
          <a:xfrm>
            <a:off x="5891912" y="1493310"/>
            <a:ext cx="3078813" cy="8509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marL="41275" marR="41275" defTabSz="914400">
              <a:defRPr sz="4000">
                <a:solidFill>
                  <a:srgbClr val="021EAA"/>
                </a:solidFill>
                <a:uFill>
                  <a:solidFill>
                    <a:srgbClr val="021EAA"/>
                  </a:solidFill>
                </a:uFill>
                <a:latin typeface="+mn-lt"/>
                <a:ea typeface="+mn-ea"/>
                <a:cs typeface="+mn-cs"/>
                <a:sym typeface="Arial"/>
              </a:defRPr>
            </a:lvl1pPr>
          </a:lstStyle>
          <a:p>
            <a:pPr/>
            <a:r>
              <a:t>Lecture 1&amp;2</a:t>
            </a:r>
          </a:p>
        </p:txBody>
      </p:sp>
      <p:pic>
        <p:nvPicPr>
          <p:cNvPr id="147" name="Affiche_EJC2018.png" descr="Affiche_EJC2018.png"/>
          <p:cNvPicPr>
            <a:picLocks noChangeAspect="1"/>
          </p:cNvPicPr>
          <p:nvPr/>
        </p:nvPicPr>
        <p:blipFill>
          <a:blip r:embed="rId3">
            <a:extLst/>
          </a:blip>
          <a:stretch>
            <a:fillRect/>
          </a:stretch>
        </p:blipFill>
        <p:spPr>
          <a:xfrm>
            <a:off x="272904" y="1587313"/>
            <a:ext cx="5513762" cy="3924782"/>
          </a:xfrm>
          <a:prstGeom prst="rect">
            <a:avLst/>
          </a:prstGeom>
          <a:ln w="12700"/>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4"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495" name="“Static” Quark Model"/>
          <p:cNvSpPr txBox="1"/>
          <p:nvPr>
            <p:ph type="title"/>
          </p:nvPr>
        </p:nvSpPr>
        <p:spPr>
          <a:prstGeom prst="rect">
            <a:avLst/>
          </a:prstGeom>
        </p:spPr>
        <p:txBody>
          <a:bodyPr/>
          <a:lstStyle/>
          <a:p>
            <a:pPr/>
            <a:r>
              <a:t>“Static” Quark Model</a:t>
            </a:r>
          </a:p>
        </p:txBody>
      </p:sp>
      <p:sp>
        <p:nvSpPr>
          <p:cNvPr id="496" name="M. Gell-Mann,…"/>
          <p:cNvSpPr txBox="1"/>
          <p:nvPr>
            <p:ph type="body" sz="quarter" idx="1"/>
          </p:nvPr>
        </p:nvSpPr>
        <p:spPr>
          <a:xfrm>
            <a:off x="6883400" y="762000"/>
            <a:ext cx="2171700" cy="622300"/>
          </a:xfrm>
          <a:prstGeom prst="rect">
            <a:avLst/>
          </a:prstGeom>
        </p:spPr>
        <p:txBody>
          <a:bodyPr/>
          <a:lstStyle/>
          <a:p>
            <a:pPr marL="0" marR="0" defTabSz="457200">
              <a:spcBef>
                <a:spcPts val="0"/>
              </a:spcBef>
              <a:defRPr sz="1700" u="sng">
                <a:uFillTx/>
              </a:defRPr>
            </a:pPr>
            <a:r>
              <a:rPr u="none"/>
              <a:t>M. Gell-Mann,</a:t>
            </a:r>
            <a:endParaRPr u="none"/>
          </a:p>
          <a:p>
            <a:pPr marL="0" marR="0" defTabSz="457200">
              <a:spcBef>
                <a:spcPts val="0"/>
              </a:spcBef>
              <a:defRPr sz="1700" u="sng">
                <a:uFillTx/>
              </a:defRPr>
            </a:pPr>
            <a:r>
              <a:rPr u="none"/>
              <a:t>K. Nishijima  (&gt; 1964)</a:t>
            </a:r>
          </a:p>
        </p:txBody>
      </p:sp>
      <p:sp>
        <p:nvSpPr>
          <p:cNvPr id="497"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98" name="droppedImage.pdf" descr="droppedImage.pdf"/>
          <p:cNvPicPr>
            <a:picLocks noChangeAspect="1"/>
          </p:cNvPicPr>
          <p:nvPr/>
        </p:nvPicPr>
        <p:blipFill>
          <a:blip r:embed="rId3">
            <a:extLst/>
          </a:blip>
          <a:stretch>
            <a:fillRect/>
          </a:stretch>
        </p:blipFill>
        <p:spPr>
          <a:xfrm>
            <a:off x="828006" y="2781300"/>
            <a:ext cx="7553994" cy="3721100"/>
          </a:xfrm>
          <a:prstGeom prst="rect">
            <a:avLst/>
          </a:prstGeom>
          <a:ln w="12700"/>
        </p:spPr>
      </p:pic>
      <p:sp>
        <p:nvSpPr>
          <p:cNvPr id="499" name="Quarks: spin 1/2 fermions, color charge"/>
          <p:cNvSpPr txBox="1"/>
          <p:nvPr/>
        </p:nvSpPr>
        <p:spPr>
          <a:xfrm>
            <a:off x="254000" y="787400"/>
            <a:ext cx="5474355"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2400">
                <a:uFill>
                  <a:solidFill>
                    <a:srgbClr val="000000"/>
                  </a:solidFill>
                </a:uFill>
                <a:latin typeface="+mn-lt"/>
                <a:ea typeface="+mn-ea"/>
                <a:cs typeface="+mn-cs"/>
                <a:sym typeface="Arial"/>
              </a:defRPr>
            </a:lvl1pPr>
          </a:lstStyle>
          <a:p>
            <a:pPr/>
            <a:r>
              <a:t>Quarks: spin 1/2 fermions, color charge</a:t>
            </a:r>
          </a:p>
        </p:txBody>
      </p:sp>
      <p:grpSp>
        <p:nvGrpSpPr>
          <p:cNvPr id="504" name="Group"/>
          <p:cNvGrpSpPr/>
          <p:nvPr/>
        </p:nvGrpSpPr>
        <p:grpSpPr>
          <a:xfrm>
            <a:off x="1955800" y="1282700"/>
            <a:ext cx="1244600" cy="1244600"/>
            <a:chOff x="0" y="0"/>
            <a:chExt cx="1244600" cy="1244600"/>
          </a:xfrm>
        </p:grpSpPr>
        <p:sp>
          <p:nvSpPr>
            <p:cNvPr id="500" name="Circle"/>
            <p:cNvSpPr/>
            <p:nvPr/>
          </p:nvSpPr>
          <p:spPr>
            <a:xfrm>
              <a:off x="0" y="0"/>
              <a:ext cx="1244600" cy="1244600"/>
            </a:xfrm>
            <a:prstGeom prst="ellipse">
              <a:avLst/>
            </a:prstGeom>
            <a:gradFill flip="none" rotWithShape="1">
              <a:gsLst>
                <a:gs pos="0">
                  <a:srgbClr val="FFFFFF">
                    <a:alpha val="70000"/>
                  </a:srgbClr>
                </a:gs>
                <a:gs pos="100000">
                  <a:srgbClr val="C5C5C5">
                    <a:alpha val="70000"/>
                  </a:srgbClr>
                </a:gs>
              </a:gsLst>
              <a:path path="shape">
                <a:fillToRect l="50000" t="50000" r="50000" b="50000"/>
              </a:path>
            </a:gradFill>
            <a:ln w="12700" cap="flat">
              <a:solidFill>
                <a:srgbClr val="000000">
                  <a:alpha val="70000"/>
                </a:srgbClr>
              </a:solidFill>
              <a:prstDash val="solid"/>
              <a:round/>
            </a:ln>
            <a:effectLst/>
          </p:spPr>
          <p:txBody>
            <a:bodyPr wrap="square" lIns="50800" tIns="50800" rIns="50800" bIns="50800" numCol="1" anchor="ctr">
              <a:noAutofit/>
            </a:bodyPr>
            <a:lstStyle/>
            <a:p>
              <a:pPr marL="40639" marR="40639" defTabSz="914400">
                <a:defRPr b="1" sz="10800">
                  <a:uFill>
                    <a:solidFill>
                      <a:srgbClr val="000000"/>
                    </a:solidFill>
                  </a:uFill>
                  <a:latin typeface="Times New Roman"/>
                  <a:ea typeface="Times New Roman"/>
                  <a:cs typeface="Times New Roman"/>
                  <a:sym typeface="Times New Roman"/>
                </a:defRPr>
              </a:pPr>
            </a:p>
          </p:txBody>
        </p:sp>
        <p:sp>
          <p:nvSpPr>
            <p:cNvPr id="501" name="q"/>
            <p:cNvSpPr/>
            <p:nvPr/>
          </p:nvSpPr>
          <p:spPr>
            <a:xfrm>
              <a:off x="165100" y="165100"/>
              <a:ext cx="444500" cy="444500"/>
            </a:xfrm>
            <a:prstGeom prst="ellipse">
              <a:avLst/>
            </a:prstGeom>
            <a:solidFill>
              <a:srgbClr val="669C35"/>
            </a:solidFill>
            <a:ln w="12700" cap="flat">
              <a:solidFill>
                <a:srgbClr val="000000"/>
              </a:solidFill>
              <a:prstDash val="solid"/>
              <a:round/>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40639" marR="40639" algn="ctr" defTabSz="914400">
                <a:defRPr b="1" sz="1800">
                  <a:uFill>
                    <a:solidFill>
                      <a:srgbClr val="000000"/>
                    </a:solidFill>
                  </a:uFill>
                  <a:latin typeface="+mn-lt"/>
                  <a:ea typeface="+mn-ea"/>
                  <a:cs typeface="+mn-cs"/>
                  <a:sym typeface="Arial"/>
                </a:defRPr>
              </a:lvl1pPr>
            </a:lstStyle>
            <a:p>
              <a:pPr/>
              <a:r>
                <a:t>q</a:t>
              </a:r>
            </a:p>
          </p:txBody>
        </p:sp>
        <p:sp>
          <p:nvSpPr>
            <p:cNvPr id="502" name="q"/>
            <p:cNvSpPr/>
            <p:nvPr/>
          </p:nvSpPr>
          <p:spPr>
            <a:xfrm>
              <a:off x="685800" y="304800"/>
              <a:ext cx="444500" cy="444500"/>
            </a:xfrm>
            <a:prstGeom prst="ellipse">
              <a:avLst/>
            </a:prstGeom>
            <a:solidFill>
              <a:srgbClr val="FF2600"/>
            </a:solidFill>
            <a:ln w="12700" cap="flat">
              <a:solidFill>
                <a:srgbClr val="000000"/>
              </a:solidFill>
              <a:prstDash val="solid"/>
              <a:round/>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40639" marR="40639" algn="ctr" defTabSz="914400">
                <a:defRPr b="1" sz="1800">
                  <a:uFill>
                    <a:solidFill>
                      <a:srgbClr val="000000"/>
                    </a:solidFill>
                  </a:uFill>
                  <a:latin typeface="+mn-lt"/>
                  <a:ea typeface="+mn-ea"/>
                  <a:cs typeface="+mn-cs"/>
                  <a:sym typeface="Arial"/>
                </a:defRPr>
              </a:lvl1pPr>
            </a:lstStyle>
            <a:p>
              <a:pPr/>
              <a:r>
                <a:t>q</a:t>
              </a:r>
            </a:p>
          </p:txBody>
        </p:sp>
        <p:sp>
          <p:nvSpPr>
            <p:cNvPr id="503" name="q"/>
            <p:cNvSpPr/>
            <p:nvPr/>
          </p:nvSpPr>
          <p:spPr>
            <a:xfrm>
              <a:off x="317500" y="673100"/>
              <a:ext cx="444500" cy="444500"/>
            </a:xfrm>
            <a:prstGeom prst="ellipse">
              <a:avLst/>
            </a:prstGeom>
            <a:solidFill>
              <a:srgbClr val="0061FF"/>
            </a:solidFill>
            <a:ln w="12700" cap="flat">
              <a:solidFill>
                <a:srgbClr val="000000"/>
              </a:solidFill>
              <a:prstDash val="solid"/>
              <a:round/>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40639" marR="40639" algn="ctr" defTabSz="914400">
                <a:defRPr b="1" sz="1800">
                  <a:uFill>
                    <a:solidFill>
                      <a:srgbClr val="000000"/>
                    </a:solidFill>
                  </a:uFill>
                  <a:latin typeface="+mn-lt"/>
                  <a:ea typeface="+mn-ea"/>
                  <a:cs typeface="+mn-cs"/>
                  <a:sym typeface="Arial"/>
                </a:defRPr>
              </a:lvl1pPr>
            </a:lstStyle>
            <a:p>
              <a:pPr/>
              <a:r>
                <a:t>q</a:t>
              </a:r>
            </a:p>
          </p:txBody>
        </p:sp>
      </p:grpSp>
      <p:sp>
        <p:nvSpPr>
          <p:cNvPr id="505" name="Baryons:"/>
          <p:cNvSpPr txBox="1"/>
          <p:nvPr/>
        </p:nvSpPr>
        <p:spPr>
          <a:xfrm>
            <a:off x="304800" y="1549400"/>
            <a:ext cx="1357769"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2400">
                <a:uFill>
                  <a:solidFill>
                    <a:srgbClr val="000000"/>
                  </a:solidFill>
                </a:uFill>
                <a:latin typeface="+mn-lt"/>
                <a:ea typeface="+mn-ea"/>
                <a:cs typeface="+mn-cs"/>
                <a:sym typeface="Arial"/>
              </a:defRPr>
            </a:lvl1pPr>
          </a:lstStyle>
          <a:p>
            <a:pPr/>
            <a:r>
              <a:t>Baryons:</a:t>
            </a:r>
          </a:p>
        </p:txBody>
      </p:sp>
      <p:sp>
        <p:nvSpPr>
          <p:cNvPr id="506" name="Mesons:"/>
          <p:cNvSpPr txBox="1"/>
          <p:nvPr/>
        </p:nvSpPr>
        <p:spPr>
          <a:xfrm>
            <a:off x="3937000" y="1574800"/>
            <a:ext cx="1306870"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2400">
                <a:uFill>
                  <a:solidFill>
                    <a:srgbClr val="000000"/>
                  </a:solidFill>
                </a:uFill>
                <a:latin typeface="+mn-lt"/>
                <a:ea typeface="+mn-ea"/>
                <a:cs typeface="+mn-cs"/>
                <a:sym typeface="Arial"/>
              </a:defRPr>
            </a:lvl1pPr>
          </a:lstStyle>
          <a:p>
            <a:pPr/>
            <a:r>
              <a:t>Mesons:</a:t>
            </a:r>
          </a:p>
        </p:txBody>
      </p:sp>
      <p:grpSp>
        <p:nvGrpSpPr>
          <p:cNvPr id="509" name="Group"/>
          <p:cNvGrpSpPr/>
          <p:nvPr/>
        </p:nvGrpSpPr>
        <p:grpSpPr>
          <a:xfrm>
            <a:off x="2057400" y="4140200"/>
            <a:ext cx="3111502" cy="2642097"/>
            <a:chOff x="0" y="0"/>
            <a:chExt cx="3111501" cy="2642096"/>
          </a:xfrm>
        </p:grpSpPr>
        <p:pic>
          <p:nvPicPr>
            <p:cNvPr id="507" name="droppedImage.pdf" descr="droppedImage.pdf"/>
            <p:cNvPicPr>
              <a:picLocks noChangeAspect="1"/>
            </p:cNvPicPr>
            <p:nvPr/>
          </p:nvPicPr>
          <p:blipFill>
            <a:blip r:embed="rId4">
              <a:extLst/>
            </a:blip>
            <a:srcRect l="14982" t="43089" r="4181" b="0"/>
            <a:stretch>
              <a:fillRect/>
            </a:stretch>
          </p:blipFill>
          <p:spPr>
            <a:xfrm>
              <a:off x="0" y="0"/>
              <a:ext cx="3111502" cy="2642097"/>
            </a:xfrm>
            <a:prstGeom prst="rect">
              <a:avLst/>
            </a:prstGeom>
            <a:ln w="12700" cap="flat">
              <a:noFill/>
              <a:round/>
            </a:ln>
            <a:effectLst/>
          </p:spPr>
        </p:pic>
        <p:sp>
          <p:nvSpPr>
            <p:cNvPr id="508" name="Rectangle"/>
            <p:cNvSpPr/>
            <p:nvPr/>
          </p:nvSpPr>
          <p:spPr>
            <a:xfrm>
              <a:off x="241409" y="147528"/>
              <a:ext cx="308469" cy="388938"/>
            </a:xfrm>
            <a:prstGeom prst="rect">
              <a:avLst/>
            </a:prstGeom>
            <a:solidFill>
              <a:srgbClr val="FFFFF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grpSp>
        <p:nvGrpSpPr>
          <p:cNvPr id="513" name="Group"/>
          <p:cNvGrpSpPr/>
          <p:nvPr/>
        </p:nvGrpSpPr>
        <p:grpSpPr>
          <a:xfrm>
            <a:off x="13750" y="2535708"/>
            <a:ext cx="2805653" cy="2247904"/>
            <a:chOff x="0" y="0"/>
            <a:chExt cx="2805652" cy="2247902"/>
          </a:xfrm>
        </p:grpSpPr>
        <p:pic>
          <p:nvPicPr>
            <p:cNvPr id="510" name="droppedImage.pdf" descr="droppedImage.pdf"/>
            <p:cNvPicPr>
              <a:picLocks noChangeAspect="1"/>
            </p:cNvPicPr>
            <p:nvPr/>
          </p:nvPicPr>
          <p:blipFill>
            <a:blip r:embed="rId4">
              <a:extLst/>
            </a:blip>
            <a:srcRect l="23066" t="1201" r="16376" b="56534"/>
            <a:stretch>
              <a:fillRect/>
            </a:stretch>
          </p:blipFill>
          <p:spPr>
            <a:xfrm>
              <a:off x="135212" y="0"/>
              <a:ext cx="2670441" cy="2247903"/>
            </a:xfrm>
            <a:prstGeom prst="rect">
              <a:avLst/>
            </a:prstGeom>
            <a:ln w="12700" cap="flat">
              <a:noFill/>
              <a:round/>
            </a:ln>
            <a:effectLst/>
          </p:spPr>
        </p:pic>
        <p:sp>
          <p:nvSpPr>
            <p:cNvPr id="511" name="Rectangle"/>
            <p:cNvSpPr/>
            <p:nvPr/>
          </p:nvSpPr>
          <p:spPr>
            <a:xfrm>
              <a:off x="0" y="212805"/>
              <a:ext cx="388735" cy="490144"/>
            </a:xfrm>
            <a:prstGeom prst="rect">
              <a:avLst/>
            </a:prstGeom>
            <a:solidFill>
              <a:srgbClr val="FFFFF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512" name="Rectangle"/>
            <p:cNvSpPr/>
            <p:nvPr/>
          </p:nvSpPr>
          <p:spPr>
            <a:xfrm>
              <a:off x="101409" y="263509"/>
              <a:ext cx="388735" cy="490145"/>
            </a:xfrm>
            <a:prstGeom prst="rect">
              <a:avLst/>
            </a:prstGeom>
            <a:solidFill>
              <a:srgbClr val="FFFFF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sp>
        <p:nvSpPr>
          <p:cNvPr id="514" name="Eight-fold Way: Account for every hadron we found so far"/>
          <p:cNvSpPr txBox="1"/>
          <p:nvPr/>
        </p:nvSpPr>
        <p:spPr>
          <a:xfrm>
            <a:off x="3022600" y="2501900"/>
            <a:ext cx="3378200" cy="11584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defRPr sz="2400">
                <a:uFill>
                  <a:solidFill>
                    <a:srgbClr val="000000"/>
                  </a:solidFill>
                </a:uFill>
                <a:latin typeface="+mn-lt"/>
                <a:ea typeface="+mn-ea"/>
                <a:cs typeface="+mn-cs"/>
                <a:sym typeface="Arial"/>
              </a:defRPr>
            </a:pPr>
            <a:r>
              <a:rPr>
                <a:solidFill>
                  <a:srgbClr val="032CE2"/>
                </a:solidFill>
                <a:uFill>
                  <a:solidFill>
                    <a:srgbClr val="032CE2"/>
                  </a:solidFill>
                </a:uFill>
              </a:rPr>
              <a:t>Eight-fold Way: </a:t>
            </a:r>
            <a:r>
              <a:t>Account for every hadron we found so far</a:t>
            </a:r>
          </a:p>
        </p:txBody>
      </p:sp>
      <p:grpSp>
        <p:nvGrpSpPr>
          <p:cNvPr id="518" name="Group"/>
          <p:cNvGrpSpPr/>
          <p:nvPr/>
        </p:nvGrpSpPr>
        <p:grpSpPr>
          <a:xfrm>
            <a:off x="4940300" y="4023783"/>
            <a:ext cx="2887409" cy="2857501"/>
            <a:chOff x="0" y="0"/>
            <a:chExt cx="2887408" cy="2857500"/>
          </a:xfrm>
        </p:grpSpPr>
        <p:pic>
          <p:nvPicPr>
            <p:cNvPr id="515" name="droppedImage.pdf" descr="droppedImage.pdf"/>
            <p:cNvPicPr>
              <a:picLocks noChangeAspect="1"/>
            </p:cNvPicPr>
            <p:nvPr/>
          </p:nvPicPr>
          <p:blipFill>
            <a:blip r:embed="rId5">
              <a:extLst/>
            </a:blip>
            <a:srcRect l="26186" t="2072" r="2110" b="47724"/>
            <a:stretch>
              <a:fillRect/>
            </a:stretch>
          </p:blipFill>
          <p:spPr>
            <a:xfrm>
              <a:off x="48939" y="0"/>
              <a:ext cx="2838470" cy="2691652"/>
            </a:xfrm>
            <a:prstGeom prst="rect">
              <a:avLst/>
            </a:prstGeom>
            <a:ln w="12700" cap="flat">
              <a:noFill/>
              <a:round/>
            </a:ln>
            <a:effectLst/>
          </p:spPr>
        </p:pic>
        <p:sp>
          <p:nvSpPr>
            <p:cNvPr id="516" name="Rectangle"/>
            <p:cNvSpPr/>
            <p:nvPr/>
          </p:nvSpPr>
          <p:spPr>
            <a:xfrm>
              <a:off x="0" y="2384422"/>
              <a:ext cx="375200" cy="473079"/>
            </a:xfrm>
            <a:prstGeom prst="rect">
              <a:avLst/>
            </a:prstGeom>
            <a:solidFill>
              <a:srgbClr val="FFFFF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517" name="Rectangle"/>
            <p:cNvSpPr/>
            <p:nvPr/>
          </p:nvSpPr>
          <p:spPr>
            <a:xfrm>
              <a:off x="2463268" y="35344"/>
              <a:ext cx="375201" cy="473079"/>
            </a:xfrm>
            <a:prstGeom prst="rect">
              <a:avLst/>
            </a:prstGeom>
            <a:solidFill>
              <a:srgbClr val="FFFFF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grpSp>
        <p:nvGrpSpPr>
          <p:cNvPr id="522" name="Group"/>
          <p:cNvGrpSpPr/>
          <p:nvPr/>
        </p:nvGrpSpPr>
        <p:grpSpPr>
          <a:xfrm>
            <a:off x="6261100" y="2032000"/>
            <a:ext cx="2984500" cy="2567671"/>
            <a:chOff x="0" y="0"/>
            <a:chExt cx="2984499" cy="2567670"/>
          </a:xfrm>
        </p:grpSpPr>
        <p:pic>
          <p:nvPicPr>
            <p:cNvPr id="519" name="droppedImage.pdf" descr="droppedImage.pdf"/>
            <p:cNvPicPr>
              <a:picLocks noChangeAspect="1"/>
            </p:cNvPicPr>
            <p:nvPr/>
          </p:nvPicPr>
          <p:blipFill>
            <a:blip r:embed="rId5">
              <a:extLst/>
            </a:blip>
            <a:srcRect l="25052" t="51865" r="2105" b="259"/>
            <a:stretch>
              <a:fillRect/>
            </a:stretch>
          </p:blipFill>
          <p:spPr>
            <a:xfrm>
              <a:off x="66692" y="0"/>
              <a:ext cx="2884462" cy="2567671"/>
            </a:xfrm>
            <a:prstGeom prst="rect">
              <a:avLst/>
            </a:prstGeom>
            <a:ln w="12700" cap="flat">
              <a:noFill/>
              <a:round/>
            </a:ln>
            <a:effectLst/>
          </p:spPr>
        </p:pic>
        <p:sp>
          <p:nvSpPr>
            <p:cNvPr id="520" name="Rectangle"/>
            <p:cNvSpPr/>
            <p:nvPr/>
          </p:nvSpPr>
          <p:spPr>
            <a:xfrm>
              <a:off x="0" y="83365"/>
              <a:ext cx="550216" cy="483524"/>
            </a:xfrm>
            <a:prstGeom prst="rect">
              <a:avLst/>
            </a:prstGeom>
            <a:solidFill>
              <a:srgbClr val="FFFFF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521" name="Rectangle"/>
            <p:cNvSpPr/>
            <p:nvPr/>
          </p:nvSpPr>
          <p:spPr>
            <a:xfrm>
              <a:off x="2567670" y="50019"/>
              <a:ext cx="416830" cy="350138"/>
            </a:xfrm>
            <a:prstGeom prst="rect">
              <a:avLst/>
            </a:prstGeom>
            <a:solidFill>
              <a:srgbClr val="FFFFF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grpSp>
        <p:nvGrpSpPr>
          <p:cNvPr id="528" name="Group"/>
          <p:cNvGrpSpPr/>
          <p:nvPr/>
        </p:nvGrpSpPr>
        <p:grpSpPr>
          <a:xfrm>
            <a:off x="5511800" y="1257300"/>
            <a:ext cx="1143000" cy="1143000"/>
            <a:chOff x="0" y="0"/>
            <a:chExt cx="1143000" cy="1143000"/>
          </a:xfrm>
        </p:grpSpPr>
        <p:sp>
          <p:nvSpPr>
            <p:cNvPr id="523" name="Circle"/>
            <p:cNvSpPr/>
            <p:nvPr/>
          </p:nvSpPr>
          <p:spPr>
            <a:xfrm>
              <a:off x="0" y="0"/>
              <a:ext cx="1143000" cy="1143000"/>
            </a:xfrm>
            <a:prstGeom prst="ellipse">
              <a:avLst/>
            </a:prstGeom>
            <a:gradFill flip="none" rotWithShape="1">
              <a:gsLst>
                <a:gs pos="0">
                  <a:srgbClr val="FFFFFF">
                    <a:alpha val="70000"/>
                  </a:srgbClr>
                </a:gs>
                <a:gs pos="100000">
                  <a:srgbClr val="C5C5C5">
                    <a:alpha val="70000"/>
                  </a:srgbClr>
                </a:gs>
              </a:gsLst>
              <a:path path="shape">
                <a:fillToRect l="50000" t="50000" r="50000" b="50000"/>
              </a:path>
            </a:gradFill>
            <a:ln w="12700" cap="flat">
              <a:solidFill>
                <a:srgbClr val="000000">
                  <a:alpha val="70000"/>
                </a:srgbClr>
              </a:solidFill>
              <a:prstDash val="solid"/>
              <a:round/>
            </a:ln>
            <a:effectLst/>
          </p:spPr>
          <p:txBody>
            <a:bodyPr wrap="square" lIns="50800" tIns="50800" rIns="50800" bIns="50800" numCol="1" anchor="ctr">
              <a:noAutofit/>
            </a:bodyPr>
            <a:lstStyle/>
            <a:p>
              <a:pPr marL="40639" marR="40639" defTabSz="914400">
                <a:defRPr b="1" sz="10800">
                  <a:uFill>
                    <a:solidFill>
                      <a:srgbClr val="000000"/>
                    </a:solidFill>
                  </a:uFill>
                  <a:latin typeface="Times New Roman"/>
                  <a:ea typeface="Times New Roman"/>
                  <a:cs typeface="Times New Roman"/>
                  <a:sym typeface="Times New Roman"/>
                </a:defRPr>
              </a:pPr>
            </a:p>
          </p:txBody>
        </p:sp>
        <p:sp>
          <p:nvSpPr>
            <p:cNvPr id="524" name="q"/>
            <p:cNvSpPr/>
            <p:nvPr/>
          </p:nvSpPr>
          <p:spPr>
            <a:xfrm>
              <a:off x="114300" y="228600"/>
              <a:ext cx="444500" cy="444500"/>
            </a:xfrm>
            <a:prstGeom prst="ellipse">
              <a:avLst/>
            </a:prstGeom>
            <a:solidFill>
              <a:srgbClr val="0061FF"/>
            </a:solidFill>
            <a:ln w="12700" cap="flat">
              <a:solidFill>
                <a:srgbClr val="000000"/>
              </a:solidFill>
              <a:prstDash val="solid"/>
              <a:round/>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40639" marR="40639" algn="ctr" defTabSz="914400">
                <a:defRPr b="1" sz="1800">
                  <a:uFill>
                    <a:solidFill>
                      <a:srgbClr val="000000"/>
                    </a:solidFill>
                  </a:uFill>
                  <a:latin typeface="+mn-lt"/>
                  <a:ea typeface="+mn-ea"/>
                  <a:cs typeface="+mn-cs"/>
                  <a:sym typeface="Arial"/>
                </a:defRPr>
              </a:lvl1pPr>
            </a:lstStyle>
            <a:p>
              <a:pPr/>
              <a:r>
                <a:t>q</a:t>
              </a:r>
            </a:p>
          </p:txBody>
        </p:sp>
        <p:grpSp>
          <p:nvGrpSpPr>
            <p:cNvPr id="527" name="Group"/>
            <p:cNvGrpSpPr/>
            <p:nvPr/>
          </p:nvGrpSpPr>
          <p:grpSpPr>
            <a:xfrm>
              <a:off x="609600" y="457200"/>
              <a:ext cx="444500" cy="444500"/>
              <a:chOff x="0" y="0"/>
              <a:chExt cx="444500" cy="444500"/>
            </a:xfrm>
          </p:grpSpPr>
          <p:sp>
            <p:nvSpPr>
              <p:cNvPr id="525" name="q"/>
              <p:cNvSpPr/>
              <p:nvPr/>
            </p:nvSpPr>
            <p:spPr>
              <a:xfrm>
                <a:off x="0" y="0"/>
                <a:ext cx="444500" cy="444500"/>
              </a:xfrm>
              <a:prstGeom prst="ellipse">
                <a:avLst/>
              </a:prstGeom>
              <a:solidFill>
                <a:srgbClr val="FFFB00"/>
              </a:solidFill>
              <a:ln w="12700" cap="flat">
                <a:solidFill>
                  <a:srgbClr val="000000"/>
                </a:solidFill>
                <a:prstDash val="solid"/>
                <a:round/>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40639" marR="40639" algn="ctr" defTabSz="914400">
                  <a:defRPr b="1" sz="1800">
                    <a:uFill>
                      <a:solidFill>
                        <a:srgbClr val="000000"/>
                      </a:solidFill>
                    </a:uFill>
                    <a:latin typeface="+mn-lt"/>
                    <a:ea typeface="+mn-ea"/>
                    <a:cs typeface="+mn-cs"/>
                    <a:sym typeface="Arial"/>
                  </a:defRPr>
                </a:lvl1pPr>
              </a:lstStyle>
              <a:p>
                <a:pPr/>
                <a:r>
                  <a:t>q</a:t>
                </a:r>
              </a:p>
            </p:txBody>
          </p:sp>
          <p:sp>
            <p:nvSpPr>
              <p:cNvPr id="526" name="Line"/>
              <p:cNvSpPr/>
              <p:nvPr/>
            </p:nvSpPr>
            <p:spPr>
              <a:xfrm>
                <a:off x="139700" y="114300"/>
                <a:ext cx="165588" cy="1"/>
              </a:xfrm>
              <a:prstGeom prst="line">
                <a:avLst/>
              </a:prstGeom>
              <a:noFill/>
              <a:ln w="38100" cap="flat">
                <a:solidFill>
                  <a:srgbClr val="000000"/>
                </a:solidFill>
                <a:prstDash val="solid"/>
                <a:round/>
              </a:ln>
              <a:effectLst/>
            </p:spPr>
            <p:txBody>
              <a:bodyPr wrap="square" lIns="0" tIns="0" rIns="0" bIns="0" numCol="1" anchor="t">
                <a:noAutofit/>
              </a:bodyPr>
              <a:lstStyle/>
              <a:p>
                <a:pPr/>
              </a:p>
            </p:txBody>
          </p:sp>
        </p:grpSp>
      </p:grpSp>
      <p:grpSp>
        <p:nvGrpSpPr>
          <p:cNvPr id="531" name="For detailed properties of multi-quark systems the static (constituent) model has failed almost completely and given no predictions which have been verified by experiment.…"/>
          <p:cNvGrpSpPr/>
          <p:nvPr/>
        </p:nvGrpSpPr>
        <p:grpSpPr>
          <a:xfrm>
            <a:off x="277254" y="1258664"/>
            <a:ext cx="8655499" cy="4974457"/>
            <a:chOff x="0" y="0"/>
            <a:chExt cx="8655498" cy="4974456"/>
          </a:xfrm>
        </p:grpSpPr>
        <p:sp>
          <p:nvSpPr>
            <p:cNvPr id="530" name="For detailed properties of multi-quark systems the static (constituent) model has failed almost completely and given no predictions which have been verified by experiment.…"/>
            <p:cNvSpPr txBox="1"/>
            <p:nvPr/>
          </p:nvSpPr>
          <p:spPr>
            <a:xfrm>
              <a:off x="215900" y="139700"/>
              <a:ext cx="8223699" cy="4415657"/>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190500" tIns="190500" rIns="190500" bIns="190500" numCol="1" anchor="t">
              <a:noAutofit/>
            </a:bodyPr>
            <a:lstStyle/>
            <a:p>
              <a:pPr marL="40639" marR="40639" defTabSz="914400">
                <a:defRPr sz="2500">
                  <a:uFill>
                    <a:solidFill>
                      <a:srgbClr val="FFFFFF"/>
                    </a:solidFill>
                  </a:uFill>
                  <a:latin typeface="+mn-lt"/>
                  <a:ea typeface="+mn-ea"/>
                  <a:cs typeface="+mn-cs"/>
                  <a:sym typeface="Arial"/>
                </a:defRPr>
              </a:pPr>
              <a:r>
                <a:t>For detailed properties of multi-quark systems the static (constituent) model has failed almost completely and given no predictions which have been verified by experiment. </a:t>
              </a:r>
            </a:p>
            <a:p>
              <a:pPr marL="40639" marR="40639" defTabSz="914400">
                <a:defRPr sz="2500">
                  <a:uFill>
                    <a:solidFill>
                      <a:srgbClr val="FFFFFF"/>
                    </a:solidFill>
                  </a:uFill>
                  <a:latin typeface="+mn-lt"/>
                  <a:ea typeface="+mn-ea"/>
                  <a:cs typeface="+mn-cs"/>
                  <a:sym typeface="Arial"/>
                </a:defRPr>
              </a:pPr>
            </a:p>
            <a:p>
              <a:pPr marL="40639" marR="40639" defTabSz="914400">
                <a:defRPr sz="2500">
                  <a:solidFill>
                    <a:srgbClr val="021EAA"/>
                  </a:solidFill>
                  <a:uFill>
                    <a:solidFill>
                      <a:srgbClr val="FFFFFF"/>
                    </a:solidFill>
                  </a:uFill>
                  <a:latin typeface="+mn-lt"/>
                  <a:ea typeface="+mn-ea"/>
                  <a:cs typeface="+mn-cs"/>
                  <a:sym typeface="Arial"/>
                </a:defRPr>
              </a:pPr>
              <a:r>
                <a:t>How can a model be  so successful in the quark-antiquark and three quark systems and fail for almost everything else?</a:t>
              </a:r>
            </a:p>
            <a:p>
              <a:pPr marL="40639" marR="40639" defTabSz="914400">
                <a:defRPr sz="2500">
                  <a:solidFill>
                    <a:srgbClr val="021EAA"/>
                  </a:solidFill>
                  <a:uFill>
                    <a:solidFill>
                      <a:srgbClr val="FFFFFF"/>
                    </a:solidFill>
                  </a:uFill>
                  <a:latin typeface="+mn-lt"/>
                  <a:ea typeface="+mn-ea"/>
                  <a:cs typeface="+mn-cs"/>
                  <a:sym typeface="Arial"/>
                </a:defRPr>
              </a:pPr>
            </a:p>
            <a:p>
              <a:pPr marL="40639" marR="40639" defTabSz="914400">
                <a:defRPr sz="2500">
                  <a:solidFill>
                    <a:srgbClr val="021EAA"/>
                  </a:solidFill>
                  <a:uFill>
                    <a:solidFill>
                      <a:srgbClr val="FFFFFF"/>
                    </a:solidFill>
                  </a:uFill>
                  <a:latin typeface="+mn-lt"/>
                  <a:ea typeface="+mn-ea"/>
                  <a:cs typeface="+mn-cs"/>
                  <a:sym typeface="Arial"/>
                </a:defRPr>
              </a:pPr>
              <a:r>
                <a:t>What’s missing?</a:t>
              </a:r>
            </a:p>
          </p:txBody>
        </p:sp>
        <p:pic>
          <p:nvPicPr>
            <p:cNvPr id="529" name="For detailed properties of multi-quark systems the static (constituent) model has failed almost completely and given no predictions which have been verified by experiment.…" descr="For detailed properties of multi-quark systems the static (constituent) model has failed almost completely and given no predictions which have been verified by experiment.…"/>
            <p:cNvPicPr>
              <a:picLocks noChangeAspect="0"/>
            </p:cNvPicPr>
            <p:nvPr/>
          </p:nvPicPr>
          <p:blipFill>
            <a:blip r:embed="rId6">
              <a:extLst/>
            </a:blip>
            <a:stretch>
              <a:fillRect/>
            </a:stretch>
          </p:blipFill>
          <p:spPr>
            <a:xfrm>
              <a:off x="0" y="0"/>
              <a:ext cx="8655499" cy="4974457"/>
            </a:xfrm>
            <a:prstGeom prst="rect">
              <a:avLst/>
            </a:prstGeom>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498"/>
                                        </p:tgtEl>
                                        <p:attrNameLst>
                                          <p:attrName>style.visibility</p:attrName>
                                        </p:attrNameLst>
                                      </p:cBhvr>
                                      <p:to>
                                        <p:strVal val="hidden"/>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514"/>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509"/>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513"/>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5" fill="hold">
                                  <p:stCondLst>
                                    <p:cond delay="0"/>
                                  </p:stCondLst>
                                  <p:iterate type="el" backwards="0">
                                    <p:tmAbs val="0"/>
                                  </p:iterate>
                                  <p:childTnLst>
                                    <p:set>
                                      <p:cBhvr>
                                        <p:cTn id="18" fill="hold"/>
                                        <p:tgtEl>
                                          <p:spTgt spid="522"/>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6" fill="hold">
                                  <p:stCondLst>
                                    <p:cond delay="0"/>
                                  </p:stCondLst>
                                  <p:iterate type="el" backwards="0">
                                    <p:tmAbs val="0"/>
                                  </p:iterate>
                                  <p:childTnLst>
                                    <p:set>
                                      <p:cBhvr>
                                        <p:cTn id="21" fill="hold"/>
                                        <p:tgtEl>
                                          <p:spTgt spid="51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16" presetID="23" grpId="7" fill="hold">
                                  <p:stCondLst>
                                    <p:cond delay="0"/>
                                  </p:stCondLst>
                                  <p:iterate type="el" backwards="0">
                                    <p:tmAbs val="0"/>
                                  </p:iterate>
                                  <p:childTnLst>
                                    <p:set>
                                      <p:cBhvr>
                                        <p:cTn id="25" fill="hold"/>
                                        <p:tgtEl>
                                          <p:spTgt spid="531"/>
                                        </p:tgtEl>
                                        <p:attrNameLst>
                                          <p:attrName>style.visibility</p:attrName>
                                        </p:attrNameLst>
                                      </p:cBhvr>
                                      <p:to>
                                        <p:strVal val="visible"/>
                                      </p:to>
                                    </p:set>
                                    <p:anim calcmode="lin" valueType="num">
                                      <p:cBhvr>
                                        <p:cTn id="26" dur="750" fill="hold"/>
                                        <p:tgtEl>
                                          <p:spTgt spid="531"/>
                                        </p:tgtEl>
                                        <p:attrNameLst>
                                          <p:attrName>ppt_w</p:attrName>
                                        </p:attrNameLst>
                                      </p:cBhvr>
                                      <p:tavLst>
                                        <p:tav tm="0">
                                          <p:val>
                                            <p:fltVal val="0"/>
                                          </p:val>
                                        </p:tav>
                                        <p:tav tm="100000">
                                          <p:val>
                                            <p:strVal val="#ppt_w"/>
                                          </p:val>
                                        </p:tav>
                                      </p:tavLst>
                                    </p:anim>
                                    <p:anim calcmode="lin" valueType="num">
                                      <p:cBhvr>
                                        <p:cTn id="27" dur="750" fill="hold"/>
                                        <p:tgtEl>
                                          <p:spTgt spid="53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8" grpId="6"/>
      <p:bldP build="whole" bldLvl="1" animBg="1" rev="0" advAuto="0" spid="509" grpId="3"/>
      <p:bldP build="whole" bldLvl="1" animBg="1" rev="0" advAuto="0" spid="498" grpId="1"/>
      <p:bldP build="whole" bldLvl="1" animBg="1" rev="0" advAuto="0" spid="531" grpId="7"/>
      <p:bldP build="whole" bldLvl="1" animBg="1" rev="0" advAuto="0" spid="522" grpId="5"/>
      <p:bldP build="whole" bldLvl="1" animBg="1" rev="0" advAuto="0" spid="514" grpId="2"/>
      <p:bldP build="whole" bldLvl="1" animBg="1" rev="0" advAuto="0" spid="513" grpId="4"/>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535" name="Line"/>
          <p:cNvSpPr/>
          <p:nvPr/>
        </p:nvSpPr>
        <p:spPr>
          <a:xfrm>
            <a:off x="152400" y="685800"/>
            <a:ext cx="8839200" cy="1588"/>
          </a:xfrm>
          <a:prstGeom prst="line">
            <a:avLst/>
          </a:prstGeom>
          <a:ln w="38100">
            <a:solidFill>
              <a:srgbClr val="021EAA"/>
            </a:solidFill>
          </a:ln>
        </p:spPr>
        <p:txBody>
          <a:bodyPr lIns="0" tIns="0" rIns="0" bIns="0"/>
          <a:lstStyle/>
          <a:p>
            <a:pPr/>
          </a:p>
        </p:txBody>
      </p:sp>
      <p:pic>
        <p:nvPicPr>
          <p:cNvPr id="536" name="droppedImage.pdf" descr="droppedImage.pdf"/>
          <p:cNvPicPr>
            <a:picLocks noChangeAspect="1"/>
          </p:cNvPicPr>
          <p:nvPr/>
        </p:nvPicPr>
        <p:blipFill>
          <a:blip r:embed="rId2">
            <a:extLst/>
          </a:blip>
          <a:stretch>
            <a:fillRect/>
          </a:stretch>
        </p:blipFill>
        <p:spPr>
          <a:xfrm>
            <a:off x="311150" y="5117784"/>
            <a:ext cx="3556000" cy="635317"/>
          </a:xfrm>
          <a:prstGeom prst="rect">
            <a:avLst/>
          </a:prstGeom>
          <a:ln w="12700"/>
        </p:spPr>
      </p:pic>
      <p:sp>
        <p:nvSpPr>
          <p:cNvPr id="537" name="Recall: Quantum Electrodynamic"/>
          <p:cNvSpPr txBox="1"/>
          <p:nvPr>
            <p:ph type="title"/>
          </p:nvPr>
        </p:nvSpPr>
        <p:spPr>
          <a:prstGeom prst="rect">
            <a:avLst/>
          </a:prstGeom>
        </p:spPr>
        <p:txBody>
          <a:bodyPr/>
          <a:lstStyle/>
          <a:p>
            <a:pPr/>
            <a:r>
              <a:t>Recall: Quantum Electrodynamic</a:t>
            </a:r>
          </a:p>
        </p:txBody>
      </p:sp>
      <p:sp>
        <p:nvSpPr>
          <p:cNvPr id="538" name="Theory of electromagnetic interactions…"/>
          <p:cNvSpPr txBox="1"/>
          <p:nvPr>
            <p:ph type="body" sz="half" idx="1"/>
          </p:nvPr>
        </p:nvSpPr>
        <p:spPr>
          <a:xfrm>
            <a:off x="114300" y="812800"/>
            <a:ext cx="8763000" cy="1511300"/>
          </a:xfrm>
          <a:prstGeom prst="rect">
            <a:avLst/>
          </a:prstGeom>
        </p:spPr>
        <p:txBody>
          <a:bodyPr/>
          <a:lstStyle/>
          <a:p>
            <a:pPr>
              <a:spcBef>
                <a:spcPts val="1400"/>
              </a:spcBef>
            </a:pPr>
            <a:r>
              <a:t>Theory of electromagnetic interactions</a:t>
            </a:r>
          </a:p>
          <a:p>
            <a:pPr lvl="1" marL="488461" indent="-234461">
              <a:spcBef>
                <a:spcPts val="1400"/>
              </a:spcBef>
              <a:defRPr sz="2400"/>
            </a:pPr>
            <a:r>
              <a:t>Exchange particles (photons) do </a:t>
            </a:r>
            <a:r>
              <a:rPr>
                <a:solidFill>
                  <a:srgbClr val="FF2600"/>
                </a:solidFill>
                <a:uFill>
                  <a:solidFill>
                    <a:srgbClr val="FF2600"/>
                  </a:solidFill>
                </a:uFill>
              </a:rPr>
              <a:t>not</a:t>
            </a:r>
            <a:r>
              <a:t> carry electric charge</a:t>
            </a:r>
          </a:p>
          <a:p>
            <a:pPr lvl="1" marL="488461" indent="-234461">
              <a:spcBef>
                <a:spcPts val="1400"/>
              </a:spcBef>
              <a:defRPr sz="2400"/>
            </a:pPr>
            <a:r>
              <a:t>Flux is not confined: V(r) ~ 1/r,     F(r) ~ 1/r</a:t>
            </a:r>
            <a:r>
              <a:rPr baseline="31999"/>
              <a:t>2</a:t>
            </a:r>
          </a:p>
        </p:txBody>
      </p:sp>
      <p:sp>
        <p:nvSpPr>
          <p:cNvPr id="539"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0" name="em.pdf" descr="em.pdf"/>
          <p:cNvPicPr>
            <a:picLocks noChangeAspect="1"/>
          </p:cNvPicPr>
          <p:nvPr/>
        </p:nvPicPr>
        <p:blipFill>
          <a:blip r:embed="rId3">
            <a:extLst/>
          </a:blip>
          <a:stretch>
            <a:fillRect/>
          </a:stretch>
        </p:blipFill>
        <p:spPr>
          <a:xfrm>
            <a:off x="254000" y="2882900"/>
            <a:ext cx="4902200" cy="1872369"/>
          </a:xfrm>
          <a:prstGeom prst="rect">
            <a:avLst/>
          </a:prstGeom>
          <a:ln w="12700"/>
        </p:spPr>
      </p:pic>
      <p:sp>
        <p:nvSpPr>
          <p:cNvPr id="541" name="Example Feynman Diagram:…"/>
          <p:cNvSpPr txBox="1"/>
          <p:nvPr/>
        </p:nvSpPr>
        <p:spPr>
          <a:xfrm>
            <a:off x="5465675" y="2744179"/>
            <a:ext cx="3403403" cy="6774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06400">
              <a:defRPr sz="2000">
                <a:solidFill>
                  <a:srgbClr val="011993"/>
                </a:solidFill>
                <a:latin typeface="+mn-lt"/>
                <a:ea typeface="+mn-ea"/>
                <a:cs typeface="+mn-cs"/>
                <a:sym typeface="Arial"/>
              </a:defRPr>
            </a:pPr>
            <a:r>
              <a:t>Example Feynman Diagram:</a:t>
            </a:r>
          </a:p>
          <a:p>
            <a:pPr defTabSz="406400">
              <a:defRPr sz="2000">
                <a:solidFill>
                  <a:srgbClr val="011993"/>
                </a:solidFill>
                <a:latin typeface="+mn-lt"/>
                <a:ea typeface="+mn-ea"/>
                <a:cs typeface="+mn-cs"/>
                <a:sym typeface="Arial"/>
              </a:defRPr>
            </a:pPr>
            <a:r>
              <a:t> e</a:t>
            </a:r>
            <a:r>
              <a:rPr baseline="31999"/>
              <a:t>+</a:t>
            </a:r>
            <a:r>
              <a:t>e</a:t>
            </a:r>
            <a:r>
              <a:rPr baseline="31999"/>
              <a:t>-</a:t>
            </a:r>
            <a:r>
              <a:t> annihilation</a:t>
            </a:r>
          </a:p>
        </p:txBody>
      </p:sp>
      <p:grpSp>
        <p:nvGrpSpPr>
          <p:cNvPr id="547" name="Group"/>
          <p:cNvGrpSpPr/>
          <p:nvPr/>
        </p:nvGrpSpPr>
        <p:grpSpPr>
          <a:xfrm>
            <a:off x="5967081" y="3606800"/>
            <a:ext cx="2468881" cy="1672009"/>
            <a:chOff x="0" y="0"/>
            <a:chExt cx="2468880" cy="1672008"/>
          </a:xfrm>
        </p:grpSpPr>
        <p:pic>
          <p:nvPicPr>
            <p:cNvPr id="542" name="QED.png" descr="QED.png"/>
            <p:cNvPicPr>
              <a:picLocks noChangeAspect="1"/>
            </p:cNvPicPr>
            <p:nvPr/>
          </p:nvPicPr>
          <p:blipFill>
            <a:blip r:embed="rId4">
              <a:extLst/>
            </a:blip>
            <a:stretch>
              <a:fillRect/>
            </a:stretch>
          </p:blipFill>
          <p:spPr>
            <a:xfrm>
              <a:off x="0" y="0"/>
              <a:ext cx="2468881" cy="1672009"/>
            </a:xfrm>
            <a:prstGeom prst="rect">
              <a:avLst/>
            </a:prstGeom>
            <a:ln w="12700" cap="flat">
              <a:noFill/>
              <a:miter lim="400000"/>
            </a:ln>
            <a:effectLst/>
          </p:spPr>
        </p:pic>
        <p:sp>
          <p:nvSpPr>
            <p:cNvPr id="543" name="α"/>
            <p:cNvSpPr txBox="1"/>
            <p:nvPr/>
          </p:nvSpPr>
          <p:spPr>
            <a:xfrm>
              <a:off x="1741818" y="723900"/>
              <a:ext cx="245627" cy="30480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marL="40639" marR="40639" defTabSz="914400">
                <a:defRPr sz="2400">
                  <a:solidFill>
                    <a:srgbClr val="FF2600"/>
                  </a:solidFill>
                  <a:uFill>
                    <a:solidFill>
                      <a:srgbClr val="FF2600"/>
                    </a:solidFill>
                  </a:uFill>
                  <a:latin typeface="Symbol"/>
                  <a:ea typeface="Symbol"/>
                  <a:cs typeface="Symbol"/>
                  <a:sym typeface="Symbol"/>
                </a:defRPr>
              </a:lvl1pPr>
            </a:lstStyle>
            <a:p>
              <a:pPr/>
              <a:r>
                <a:t>a</a:t>
              </a:r>
            </a:p>
          </p:txBody>
        </p:sp>
        <p:sp>
          <p:nvSpPr>
            <p:cNvPr id="544" name="α"/>
            <p:cNvSpPr txBox="1"/>
            <p:nvPr/>
          </p:nvSpPr>
          <p:spPr>
            <a:xfrm>
              <a:off x="370218" y="711200"/>
              <a:ext cx="245627" cy="30480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marL="40639" marR="40639" defTabSz="914400">
                <a:defRPr sz="2400">
                  <a:solidFill>
                    <a:srgbClr val="FF2600"/>
                  </a:solidFill>
                  <a:uFill>
                    <a:solidFill>
                      <a:srgbClr val="FF2600"/>
                    </a:solidFill>
                  </a:uFill>
                  <a:latin typeface="Symbol"/>
                  <a:ea typeface="Symbol"/>
                  <a:cs typeface="Symbol"/>
                  <a:sym typeface="Symbol"/>
                </a:defRPr>
              </a:lvl1pPr>
            </a:lstStyle>
            <a:p>
              <a:pPr/>
              <a:r>
                <a:t>a</a:t>
              </a:r>
            </a:p>
          </p:txBody>
        </p:sp>
        <p:sp>
          <p:nvSpPr>
            <p:cNvPr id="545" name="Rectangle"/>
            <p:cNvSpPr/>
            <p:nvPr/>
          </p:nvSpPr>
          <p:spPr>
            <a:xfrm>
              <a:off x="1017918" y="1130300"/>
              <a:ext cx="508001" cy="533400"/>
            </a:xfrm>
            <a:prstGeom prst="rect">
              <a:avLst/>
            </a:prstGeom>
            <a:solidFill>
              <a:srgbClr val="FFFFF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546" name="1/q2"/>
            <p:cNvSpPr txBox="1"/>
            <p:nvPr/>
          </p:nvSpPr>
          <p:spPr>
            <a:xfrm>
              <a:off x="878218" y="1054100"/>
              <a:ext cx="590065" cy="345629"/>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marL="40639" marR="40639" defTabSz="914400">
                <a:defRPr sz="2400">
                  <a:solidFill>
                    <a:srgbClr val="FF2600"/>
                  </a:solidFill>
                  <a:uFill>
                    <a:solidFill>
                      <a:srgbClr val="FF2600"/>
                    </a:solidFill>
                  </a:uFill>
                  <a:latin typeface="+mn-lt"/>
                  <a:ea typeface="+mn-ea"/>
                  <a:cs typeface="+mn-cs"/>
                  <a:sym typeface="Arial"/>
                </a:defRPr>
              </a:pPr>
              <a:r>
                <a:t>1/q</a:t>
              </a:r>
              <a:r>
                <a:rPr baseline="31999"/>
                <a:t>2</a:t>
              </a:r>
            </a:p>
          </p:txBody>
        </p:sp>
      </p:grpSp>
      <p:sp>
        <p:nvSpPr>
          <p:cNvPr id="548" name="Coupling constant (α): Interaction Strength…"/>
          <p:cNvSpPr txBox="1"/>
          <p:nvPr/>
        </p:nvSpPr>
        <p:spPr>
          <a:xfrm>
            <a:off x="3869670" y="5885199"/>
            <a:ext cx="4965701" cy="723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06400">
              <a:defRPr sz="2000">
                <a:latin typeface="+mn-lt"/>
                <a:ea typeface="+mn-ea"/>
                <a:cs typeface="+mn-cs"/>
                <a:sym typeface="Arial"/>
              </a:defRPr>
            </a:pPr>
            <a:r>
              <a:t>Coupling constant (</a:t>
            </a:r>
            <a:r>
              <a:rPr>
                <a:latin typeface="Symbol"/>
                <a:ea typeface="Symbol"/>
                <a:cs typeface="Symbol"/>
                <a:sym typeface="Symbol"/>
              </a:rPr>
              <a:t>a</a:t>
            </a:r>
            <a:r>
              <a:t>): Interaction Strength</a:t>
            </a:r>
          </a:p>
          <a:p>
            <a:pPr defTabSz="406400">
              <a:defRPr sz="2000">
                <a:latin typeface="+mn-lt"/>
                <a:ea typeface="+mn-ea"/>
                <a:cs typeface="+mn-cs"/>
                <a:sym typeface="Arial"/>
              </a:defRPr>
            </a:pPr>
            <a:r>
              <a:t>                     In QED: </a:t>
            </a:r>
            <a:r>
              <a:rPr>
                <a:solidFill>
                  <a:srgbClr val="941100"/>
                </a:solidFill>
                <a:latin typeface="Symbol"/>
                <a:ea typeface="Symbol"/>
                <a:cs typeface="Symbol"/>
                <a:sym typeface="Symbol"/>
              </a:rPr>
              <a:t>a</a:t>
            </a:r>
            <a:r>
              <a:rPr baseline="-5999">
                <a:solidFill>
                  <a:srgbClr val="941100"/>
                </a:solidFill>
              </a:rPr>
              <a:t>em</a:t>
            </a:r>
            <a:r>
              <a:rPr>
                <a:solidFill>
                  <a:srgbClr val="941100"/>
                </a:solidFill>
              </a:rPr>
              <a:t> = 1/137</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0" name="Exchange particles (gluons) carry color charge and can self-interact"/>
          <p:cNvSpPr txBox="1"/>
          <p:nvPr>
            <p:ph type="body" sz="half" idx="1"/>
          </p:nvPr>
        </p:nvSpPr>
        <p:spPr>
          <a:xfrm>
            <a:off x="228600" y="3149600"/>
            <a:ext cx="8763000" cy="1651000"/>
          </a:xfrm>
          <a:prstGeom prst="rect">
            <a:avLst/>
          </a:prstGeom>
        </p:spPr>
        <p:txBody>
          <a:bodyPr/>
          <a:lstStyle/>
          <a:p>
            <a:pPr lvl="1" marL="488461" indent="-234461">
              <a:spcBef>
                <a:spcPts val="100"/>
              </a:spcBef>
              <a:defRPr sz="2400"/>
            </a:pPr>
            <a:r>
              <a:t>Exchange particles (gluons) carry color charge and can </a:t>
            </a:r>
            <a:r>
              <a:rPr>
                <a:solidFill>
                  <a:srgbClr val="FF2600"/>
                </a:solidFill>
                <a:uFill>
                  <a:solidFill>
                    <a:srgbClr val="FF2600"/>
                  </a:solidFill>
                </a:uFill>
              </a:rPr>
              <a:t>self-interact</a:t>
            </a:r>
            <a:r>
              <a:t> </a:t>
            </a:r>
          </a:p>
        </p:txBody>
      </p:sp>
      <p:sp>
        <p:nvSpPr>
          <p:cNvPr id="551" name="Quantum Chromodynamics (QCD)"/>
          <p:cNvSpPr txBox="1"/>
          <p:nvPr>
            <p:ph type="title"/>
          </p:nvPr>
        </p:nvSpPr>
        <p:spPr>
          <a:prstGeom prst="rect">
            <a:avLst/>
          </a:prstGeom>
        </p:spPr>
        <p:txBody>
          <a:bodyPr/>
          <a:lstStyle/>
          <a:p>
            <a:pPr/>
            <a:r>
              <a:t>Quantum Chromodynamics (QCD)</a:t>
            </a:r>
          </a:p>
        </p:txBody>
      </p:sp>
      <p:sp>
        <p:nvSpPr>
          <p:cNvPr id="552"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555" name="Group"/>
          <p:cNvGrpSpPr/>
          <p:nvPr/>
        </p:nvGrpSpPr>
        <p:grpSpPr>
          <a:xfrm>
            <a:off x="152400" y="800100"/>
            <a:ext cx="8775700" cy="868406"/>
            <a:chOff x="0" y="0"/>
            <a:chExt cx="8775700" cy="868405"/>
          </a:xfrm>
        </p:grpSpPr>
        <p:sp>
          <p:nvSpPr>
            <p:cNvPr id="553" name="Quantum Chromo Dynamics is the “nearly perfect” fundamental theory of the strong interactions"/>
            <p:cNvSpPr txBox="1"/>
            <p:nvPr/>
          </p:nvSpPr>
          <p:spPr>
            <a:xfrm>
              <a:off x="0" y="0"/>
              <a:ext cx="8775700" cy="701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40639" marR="40639" defTabSz="914400">
                <a:defRPr i="1" sz="2400">
                  <a:uFill>
                    <a:solidFill>
                      <a:srgbClr val="000000"/>
                    </a:solidFill>
                  </a:uFill>
                  <a:latin typeface="+mn-lt"/>
                  <a:ea typeface="+mn-ea"/>
                  <a:cs typeface="+mn-cs"/>
                  <a:sym typeface="Arial"/>
                </a:defRPr>
              </a:lvl1pPr>
            </a:lstStyle>
            <a:p>
              <a:pPr/>
              <a:r>
                <a:t>Quantum Chromo Dynamics is the “nearly perfect” fundamental theory of the strong interactions</a:t>
              </a:r>
            </a:p>
          </p:txBody>
        </p:sp>
        <p:sp>
          <p:nvSpPr>
            <p:cNvPr id="554" name="F. Wilczek, hep-ph/9907340"/>
            <p:cNvSpPr txBox="1"/>
            <p:nvPr/>
          </p:nvSpPr>
          <p:spPr>
            <a:xfrm>
              <a:off x="5487611" y="495300"/>
              <a:ext cx="3237290" cy="3731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algn="r" defTabSz="914400">
                <a:lnSpc>
                  <a:spcPct val="1000"/>
                </a:lnSpc>
                <a:defRPr b="1" sz="1900">
                  <a:solidFill>
                    <a:srgbClr val="00A5C1"/>
                  </a:solidFill>
                  <a:uFill>
                    <a:solidFill>
                      <a:srgbClr val="00A5C1"/>
                    </a:solidFill>
                  </a:uFill>
                  <a:latin typeface="+mn-lt"/>
                  <a:ea typeface="+mn-ea"/>
                  <a:cs typeface="+mn-cs"/>
                  <a:sym typeface="Arial"/>
                </a:defRPr>
              </a:lvl1pPr>
            </a:lstStyle>
            <a:p>
              <a:pPr/>
              <a:r>
                <a:t>F. Wilczek, hep-ph/9907340</a:t>
              </a:r>
            </a:p>
          </p:txBody>
        </p:sp>
      </p:grpSp>
      <p:grpSp>
        <p:nvGrpSpPr>
          <p:cNvPr id="561" name="Group"/>
          <p:cNvGrpSpPr/>
          <p:nvPr/>
        </p:nvGrpSpPr>
        <p:grpSpPr>
          <a:xfrm>
            <a:off x="3304401" y="4927600"/>
            <a:ext cx="4012558" cy="1228161"/>
            <a:chOff x="0" y="0"/>
            <a:chExt cx="4012557" cy="1228160"/>
          </a:xfrm>
        </p:grpSpPr>
        <p:pic>
          <p:nvPicPr>
            <p:cNvPr id="556" name="droppedImage.pdf" descr="droppedImage.pdf"/>
            <p:cNvPicPr>
              <a:picLocks noChangeAspect="1"/>
            </p:cNvPicPr>
            <p:nvPr/>
          </p:nvPicPr>
          <p:blipFill>
            <a:blip r:embed="rId3">
              <a:extLst/>
            </a:blip>
            <a:stretch>
              <a:fillRect/>
            </a:stretch>
          </p:blipFill>
          <p:spPr>
            <a:xfrm>
              <a:off x="67448" y="0"/>
              <a:ext cx="2794001" cy="686898"/>
            </a:xfrm>
            <a:prstGeom prst="rect">
              <a:avLst/>
            </a:prstGeom>
            <a:ln w="12700" cap="flat">
              <a:noFill/>
              <a:round/>
            </a:ln>
            <a:effectLst/>
          </p:spPr>
        </p:pic>
        <p:sp>
          <p:nvSpPr>
            <p:cNvPr id="557" name="long range ~ r"/>
            <p:cNvSpPr txBox="1"/>
            <p:nvPr/>
          </p:nvSpPr>
          <p:spPr>
            <a:xfrm>
              <a:off x="2481228" y="867339"/>
              <a:ext cx="1531330" cy="360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406400">
                <a:defRPr sz="1800">
                  <a:solidFill>
                    <a:srgbClr val="FF2600"/>
                  </a:solidFill>
                  <a:latin typeface="+mn-lt"/>
                  <a:ea typeface="+mn-ea"/>
                  <a:cs typeface="+mn-cs"/>
                  <a:sym typeface="Arial"/>
                </a:defRPr>
              </a:lvl1pPr>
            </a:lstStyle>
            <a:p>
              <a:pPr/>
              <a:r>
                <a:t>long range ~ r</a:t>
              </a:r>
            </a:p>
          </p:txBody>
        </p:sp>
        <p:sp>
          <p:nvSpPr>
            <p:cNvPr id="558" name="~1/r at short range"/>
            <p:cNvSpPr txBox="1"/>
            <p:nvPr/>
          </p:nvSpPr>
          <p:spPr>
            <a:xfrm>
              <a:off x="0" y="829239"/>
              <a:ext cx="1988642" cy="360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406400">
                <a:defRPr sz="1800">
                  <a:solidFill>
                    <a:srgbClr val="032CE2"/>
                  </a:solidFill>
                  <a:latin typeface="+mn-lt"/>
                  <a:ea typeface="+mn-ea"/>
                  <a:cs typeface="+mn-cs"/>
                  <a:sym typeface="Arial"/>
                </a:defRPr>
              </a:lvl1pPr>
            </a:lstStyle>
            <a:p>
              <a:pPr/>
              <a:r>
                <a:t>~1/r at short range</a:t>
              </a:r>
            </a:p>
          </p:txBody>
        </p:sp>
        <p:sp>
          <p:nvSpPr>
            <p:cNvPr id="559" name="Line"/>
            <p:cNvSpPr/>
            <p:nvPr/>
          </p:nvSpPr>
          <p:spPr>
            <a:xfrm flipH="1">
              <a:off x="905698" y="636796"/>
              <a:ext cx="334967" cy="202744"/>
            </a:xfrm>
            <a:prstGeom prst="line">
              <a:avLst/>
            </a:prstGeom>
            <a:noFill/>
            <a:ln w="12700" cap="flat">
              <a:solidFill>
                <a:srgbClr val="0042AA"/>
              </a:solidFill>
              <a:prstDash val="solid"/>
              <a:round/>
              <a:headEnd type="stealth" w="med" len="med"/>
            </a:ln>
            <a:effectLst/>
          </p:spPr>
          <p:txBody>
            <a:bodyPr wrap="square" lIns="0" tIns="0" rIns="0" bIns="0" numCol="1" anchor="t">
              <a:noAutofit/>
            </a:bodyPr>
            <a:lstStyle/>
            <a:p>
              <a:pPr/>
            </a:p>
          </p:txBody>
        </p:sp>
        <p:sp>
          <p:nvSpPr>
            <p:cNvPr id="560" name="Line"/>
            <p:cNvSpPr/>
            <p:nvPr/>
          </p:nvSpPr>
          <p:spPr>
            <a:xfrm>
              <a:off x="2836163" y="627980"/>
              <a:ext cx="193929" cy="246819"/>
            </a:xfrm>
            <a:prstGeom prst="line">
              <a:avLst/>
            </a:prstGeom>
            <a:noFill/>
            <a:ln w="12700" cap="flat">
              <a:solidFill>
                <a:srgbClr val="E32400"/>
              </a:solidFill>
              <a:prstDash val="solid"/>
              <a:round/>
              <a:headEnd type="stealth" w="med" len="med"/>
            </a:ln>
            <a:effectLst/>
          </p:spPr>
          <p:txBody>
            <a:bodyPr wrap="square" lIns="0" tIns="0" rIns="0" bIns="0" numCol="1" anchor="t">
              <a:noAutofit/>
            </a:bodyPr>
            <a:lstStyle/>
            <a:p>
              <a:pPr/>
            </a:p>
          </p:txBody>
        </p:sp>
      </p:grpSp>
      <p:pic>
        <p:nvPicPr>
          <p:cNvPr id="562" name="droppedImage.pdf" descr="droppedImage.pdf"/>
          <p:cNvPicPr>
            <a:picLocks noChangeAspect="1"/>
          </p:cNvPicPr>
          <p:nvPr/>
        </p:nvPicPr>
        <p:blipFill>
          <a:blip r:embed="rId4">
            <a:extLst/>
          </a:blip>
          <a:stretch>
            <a:fillRect/>
          </a:stretch>
        </p:blipFill>
        <p:spPr>
          <a:xfrm>
            <a:off x="1219200" y="2451100"/>
            <a:ext cx="3098800" cy="533400"/>
          </a:xfrm>
          <a:prstGeom prst="rect">
            <a:avLst/>
          </a:prstGeom>
          <a:ln w="12700"/>
        </p:spPr>
      </p:pic>
      <p:grpSp>
        <p:nvGrpSpPr>
          <p:cNvPr id="568" name="Group"/>
          <p:cNvGrpSpPr/>
          <p:nvPr/>
        </p:nvGrpSpPr>
        <p:grpSpPr>
          <a:xfrm>
            <a:off x="5346700" y="2463800"/>
            <a:ext cx="2552700" cy="482600"/>
            <a:chOff x="0" y="0"/>
            <a:chExt cx="2552700" cy="482600"/>
          </a:xfrm>
        </p:grpSpPr>
        <p:grpSp>
          <p:nvGrpSpPr>
            <p:cNvPr id="566" name="Group"/>
            <p:cNvGrpSpPr/>
            <p:nvPr/>
          </p:nvGrpSpPr>
          <p:grpSpPr>
            <a:xfrm>
              <a:off x="0" y="0"/>
              <a:ext cx="2552700" cy="482600"/>
              <a:chOff x="0" y="0"/>
              <a:chExt cx="2552700" cy="482600"/>
            </a:xfrm>
          </p:grpSpPr>
          <p:pic>
            <p:nvPicPr>
              <p:cNvPr id="563" name="gluon.pdf" descr="gluon.pdf"/>
              <p:cNvPicPr>
                <a:picLocks noChangeAspect="1"/>
              </p:cNvPicPr>
              <p:nvPr/>
            </p:nvPicPr>
            <p:blipFill>
              <a:blip r:embed="rId5">
                <a:extLst/>
              </a:blip>
              <a:stretch>
                <a:fillRect/>
              </a:stretch>
            </p:blipFill>
            <p:spPr>
              <a:xfrm>
                <a:off x="355600" y="38100"/>
                <a:ext cx="1841500" cy="382199"/>
              </a:xfrm>
              <a:prstGeom prst="rect">
                <a:avLst/>
              </a:prstGeom>
              <a:ln w="12700" cap="flat">
                <a:noFill/>
                <a:round/>
              </a:ln>
              <a:effectLst/>
            </p:spPr>
          </p:pic>
          <p:sp>
            <p:nvSpPr>
              <p:cNvPr id="564" name="q"/>
              <p:cNvSpPr/>
              <p:nvPr/>
            </p:nvSpPr>
            <p:spPr>
              <a:xfrm>
                <a:off x="0" y="0"/>
                <a:ext cx="444500" cy="444500"/>
              </a:xfrm>
              <a:prstGeom prst="ellipse">
                <a:avLst/>
              </a:prstGeom>
              <a:solidFill>
                <a:srgbClr val="E32400"/>
              </a:solidFill>
              <a:ln w="12700" cap="flat">
                <a:solidFill>
                  <a:srgbClr val="000000"/>
                </a:solidFill>
                <a:prstDash val="solid"/>
                <a:round/>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40639" marR="40639" algn="ctr" defTabSz="914400">
                  <a:defRPr b="1" sz="1800">
                    <a:uFill>
                      <a:solidFill>
                        <a:srgbClr val="000000"/>
                      </a:solidFill>
                    </a:uFill>
                    <a:latin typeface="+mn-lt"/>
                    <a:ea typeface="+mn-ea"/>
                    <a:cs typeface="+mn-cs"/>
                    <a:sym typeface="Arial"/>
                  </a:defRPr>
                </a:lvl1pPr>
              </a:lstStyle>
              <a:p>
                <a:pPr/>
                <a:r>
                  <a:t>q</a:t>
                </a:r>
              </a:p>
            </p:txBody>
          </p:sp>
          <p:sp>
            <p:nvSpPr>
              <p:cNvPr id="565" name="q"/>
              <p:cNvSpPr/>
              <p:nvPr/>
            </p:nvSpPr>
            <p:spPr>
              <a:xfrm>
                <a:off x="2108200" y="38100"/>
                <a:ext cx="444500" cy="444500"/>
              </a:xfrm>
              <a:prstGeom prst="ellipse">
                <a:avLst/>
              </a:prstGeom>
              <a:solidFill>
                <a:srgbClr val="94E3FE"/>
              </a:solidFill>
              <a:ln w="12700" cap="flat">
                <a:solidFill>
                  <a:srgbClr val="000000"/>
                </a:solidFill>
                <a:prstDash val="solid"/>
                <a:round/>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40639" marR="40639" algn="ctr" defTabSz="914400">
                  <a:defRPr b="1" sz="1800">
                    <a:uFill>
                      <a:solidFill>
                        <a:srgbClr val="000000"/>
                      </a:solidFill>
                    </a:uFill>
                    <a:latin typeface="+mn-lt"/>
                    <a:ea typeface="+mn-ea"/>
                    <a:cs typeface="+mn-cs"/>
                    <a:sym typeface="Arial"/>
                  </a:defRPr>
                </a:lvl1pPr>
              </a:lstStyle>
              <a:p>
                <a:pPr/>
                <a:r>
                  <a:t>q</a:t>
                </a:r>
              </a:p>
            </p:txBody>
          </p:sp>
        </p:grpSp>
        <p:sp>
          <p:nvSpPr>
            <p:cNvPr id="567" name="Line"/>
            <p:cNvSpPr/>
            <p:nvPr/>
          </p:nvSpPr>
          <p:spPr>
            <a:xfrm>
              <a:off x="2247900" y="165100"/>
              <a:ext cx="165588" cy="1"/>
            </a:xfrm>
            <a:prstGeom prst="line">
              <a:avLst/>
            </a:prstGeom>
            <a:noFill/>
            <a:ln w="38100" cap="flat">
              <a:solidFill>
                <a:srgbClr val="000000"/>
              </a:solidFill>
              <a:prstDash val="solid"/>
              <a:round/>
            </a:ln>
            <a:effectLst/>
          </p:spPr>
          <p:txBody>
            <a:bodyPr wrap="square" lIns="0" tIns="0" rIns="0" bIns="0" numCol="1" anchor="t">
              <a:noAutofit/>
            </a:bodyPr>
            <a:lstStyle/>
            <a:p>
              <a:pPr/>
            </a:p>
          </p:txBody>
        </p:sp>
      </p:grpSp>
      <p:pic>
        <p:nvPicPr>
          <p:cNvPr id="569" name="droppedImage.pdf" descr="droppedImage.pdf"/>
          <p:cNvPicPr>
            <a:picLocks noChangeAspect="1"/>
          </p:cNvPicPr>
          <p:nvPr/>
        </p:nvPicPr>
        <p:blipFill>
          <a:blip r:embed="rId6">
            <a:extLst/>
          </a:blip>
          <a:srcRect l="0" t="0" r="39869" b="0"/>
          <a:stretch>
            <a:fillRect/>
          </a:stretch>
        </p:blipFill>
        <p:spPr>
          <a:xfrm>
            <a:off x="2916549" y="3593969"/>
            <a:ext cx="1553851" cy="1351178"/>
          </a:xfrm>
          <a:prstGeom prst="rect">
            <a:avLst/>
          </a:prstGeom>
          <a:ln w="12700"/>
        </p:spPr>
      </p:pic>
      <p:sp>
        <p:nvSpPr>
          <p:cNvPr id="570" name="Self-interaction: QCD significantly harder to analyze than QED"/>
          <p:cNvSpPr txBox="1"/>
          <p:nvPr/>
        </p:nvSpPr>
        <p:spPr>
          <a:xfrm>
            <a:off x="5991631" y="3741625"/>
            <a:ext cx="2603501" cy="9695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06400">
              <a:defRPr sz="2000">
                <a:solidFill>
                  <a:srgbClr val="941100"/>
                </a:solidFill>
                <a:latin typeface="+mn-lt"/>
                <a:ea typeface="+mn-ea"/>
                <a:cs typeface="+mn-cs"/>
                <a:sym typeface="Arial"/>
              </a:defRPr>
            </a:pPr>
            <a:r>
              <a:rPr>
                <a:solidFill>
                  <a:srgbClr val="021EAA"/>
                </a:solidFill>
              </a:rPr>
              <a:t>Self-interaction:</a:t>
            </a:r>
            <a:r>
              <a:rPr>
                <a:solidFill>
                  <a:srgbClr val="021EAA"/>
                </a:solidFill>
                <a:uFill>
                  <a:solidFill>
                    <a:srgbClr val="021EAA"/>
                  </a:solidFill>
                </a:uFill>
              </a:rPr>
              <a:t> </a:t>
            </a:r>
            <a:r>
              <a:rPr>
                <a:solidFill>
                  <a:srgbClr val="FF2600"/>
                </a:solidFill>
                <a:uFill>
                  <a:solidFill>
                    <a:srgbClr val="FF2600"/>
                  </a:solidFill>
                </a:uFill>
              </a:rPr>
              <a:t>QCD significantly harder to analyze than QED</a:t>
            </a:r>
          </a:p>
        </p:txBody>
      </p:sp>
      <p:sp>
        <p:nvSpPr>
          <p:cNvPr id="571" name="Long range aspect ⇒ quark confinement and existence of nucleons"/>
          <p:cNvSpPr txBox="1"/>
          <p:nvPr/>
        </p:nvSpPr>
        <p:spPr>
          <a:xfrm>
            <a:off x="238249" y="6286500"/>
            <a:ext cx="8610601" cy="4226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spcBef>
                <a:spcPts val="1700"/>
              </a:spcBef>
              <a:defRPr sz="2200">
                <a:solidFill>
                  <a:srgbClr val="FF2600"/>
                </a:solidFill>
                <a:latin typeface="+mn-lt"/>
                <a:ea typeface="+mn-ea"/>
                <a:cs typeface="+mn-cs"/>
                <a:sym typeface="Arial"/>
              </a:defRPr>
            </a:pPr>
            <a:r>
              <a:t>Long range aspect ⇒</a:t>
            </a:r>
            <a:r>
              <a:rPr>
                <a:solidFill>
                  <a:srgbClr val="0433FF"/>
                </a:solidFill>
              </a:rPr>
              <a:t> quark confinement</a:t>
            </a:r>
            <a:r>
              <a:rPr>
                <a:solidFill>
                  <a:srgbClr val="942193"/>
                </a:solidFill>
              </a:rPr>
              <a:t> </a:t>
            </a:r>
            <a:r>
              <a:t>and existence of nucleons</a:t>
            </a:r>
          </a:p>
        </p:txBody>
      </p:sp>
      <p:sp>
        <p:nvSpPr>
          <p:cNvPr id="572" name="Flux is confined:"/>
          <p:cNvSpPr txBox="1"/>
          <p:nvPr/>
        </p:nvSpPr>
        <p:spPr>
          <a:xfrm>
            <a:off x="254000" y="5029200"/>
            <a:ext cx="2909342"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lvl="2" marL="508000" marR="41275" indent="-254000" defTabSz="914400">
              <a:spcBef>
                <a:spcPts val="100"/>
              </a:spcBef>
              <a:buClr>
                <a:srgbClr val="FF2600"/>
              </a:buClr>
              <a:buSzPct val="150000"/>
              <a:buChar char="•"/>
              <a:defRPr sz="2400">
                <a:uFill>
                  <a:solidFill>
                    <a:srgbClr val="000000"/>
                  </a:solidFill>
                </a:uFill>
                <a:latin typeface="+mn-lt"/>
                <a:ea typeface="+mn-ea"/>
                <a:cs typeface="+mn-cs"/>
                <a:sym typeface="Arial"/>
              </a:defRPr>
            </a:pPr>
            <a:r>
              <a:t>Flux is </a:t>
            </a:r>
            <a:r>
              <a:rPr i="1"/>
              <a:t>confined</a:t>
            </a:r>
            <a:r>
              <a:t>: </a:t>
            </a:r>
          </a:p>
        </p:txBody>
      </p:sp>
      <p:sp>
        <p:nvSpPr>
          <p:cNvPr id="573" name="Three color charges: red, green and blue"/>
          <p:cNvSpPr txBox="1"/>
          <p:nvPr/>
        </p:nvSpPr>
        <p:spPr>
          <a:xfrm>
            <a:off x="203200" y="1841500"/>
            <a:ext cx="6145908"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lvl="2" marL="508000" marR="41275" indent="-254000" defTabSz="914400">
              <a:spcBef>
                <a:spcPts val="100"/>
              </a:spcBef>
              <a:buClr>
                <a:srgbClr val="FF2600"/>
              </a:buClr>
              <a:buSzPct val="150000"/>
              <a:buChar char="•"/>
              <a:defRPr sz="2400">
                <a:uFill>
                  <a:solidFill>
                    <a:srgbClr val="000000"/>
                  </a:solidFill>
                </a:uFill>
                <a:latin typeface="+mn-lt"/>
                <a:ea typeface="+mn-ea"/>
                <a:cs typeface="+mn-cs"/>
                <a:sym typeface="Arial"/>
              </a:defRPr>
            </a:pPr>
            <a:r>
              <a:t>Three color charges: </a:t>
            </a:r>
            <a:r>
              <a:rPr>
                <a:solidFill>
                  <a:srgbClr val="FF2600"/>
                </a:solidFill>
                <a:uFill>
                  <a:solidFill>
                    <a:srgbClr val="FF2600"/>
                  </a:solidFill>
                </a:uFill>
              </a:rPr>
              <a:t>red</a:t>
            </a:r>
            <a:r>
              <a:t>, </a:t>
            </a:r>
            <a:r>
              <a:rPr>
                <a:solidFill>
                  <a:srgbClr val="008800"/>
                </a:solidFill>
                <a:uFill>
                  <a:solidFill>
                    <a:srgbClr val="008800"/>
                  </a:solidFill>
                </a:uFill>
              </a:rPr>
              <a:t>green</a:t>
            </a:r>
            <a:r>
              <a:t> and </a:t>
            </a:r>
            <a:r>
              <a:rPr>
                <a:solidFill>
                  <a:srgbClr val="032CE2"/>
                </a:solidFill>
                <a:uFill>
                  <a:solidFill>
                    <a:srgbClr val="032CE2"/>
                  </a:solidFill>
                </a:uFill>
              </a:rPr>
              <a:t>blue</a:t>
            </a:r>
          </a:p>
        </p:txBody>
      </p:sp>
      <p:sp>
        <p:nvSpPr>
          <p:cNvPr id="574" name="Line"/>
          <p:cNvSpPr/>
          <p:nvPr/>
        </p:nvSpPr>
        <p:spPr>
          <a:xfrm>
            <a:off x="152400" y="685800"/>
            <a:ext cx="8839200" cy="1588"/>
          </a:xfrm>
          <a:prstGeom prst="line">
            <a:avLst/>
          </a:prstGeom>
          <a:ln w="38100">
            <a:solidFill>
              <a:srgbClr val="021EAA"/>
            </a:solidFill>
          </a:ln>
        </p:spPr>
        <p:txBody>
          <a:bodyPr lIns="0" tIns="0" rIns="0" bIns="0"/>
          <a:lstStyle/>
          <a:p>
            <a:pP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8"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579" name="Gluons: They Exist!"/>
          <p:cNvSpPr txBox="1"/>
          <p:nvPr>
            <p:ph type="title"/>
          </p:nvPr>
        </p:nvSpPr>
        <p:spPr>
          <a:prstGeom prst="rect">
            <a:avLst/>
          </a:prstGeom>
        </p:spPr>
        <p:txBody>
          <a:bodyPr/>
          <a:lstStyle/>
          <a:p>
            <a:pPr/>
            <a:r>
              <a:t>Gluons: They Exist!</a:t>
            </a:r>
          </a:p>
        </p:txBody>
      </p:sp>
      <p:sp>
        <p:nvSpPr>
          <p:cNvPr id="580" name="1979      Discovery of the Gluon…"/>
          <p:cNvSpPr txBox="1"/>
          <p:nvPr>
            <p:ph type="body" sz="quarter" idx="1"/>
          </p:nvPr>
        </p:nvSpPr>
        <p:spPr>
          <a:xfrm>
            <a:off x="114300" y="812800"/>
            <a:ext cx="8763000" cy="1333500"/>
          </a:xfrm>
          <a:prstGeom prst="rect">
            <a:avLst/>
          </a:prstGeom>
        </p:spPr>
        <p:txBody>
          <a:bodyPr/>
          <a:lstStyle/>
          <a:p>
            <a:pPr>
              <a:defRPr sz="2500">
                <a:solidFill>
                  <a:srgbClr val="032CE2"/>
                </a:solidFill>
                <a:uFill>
                  <a:solidFill>
                    <a:srgbClr val="032CE2"/>
                  </a:solidFill>
                </a:uFill>
              </a:defRPr>
            </a:pPr>
            <a:r>
              <a:t>1979      Discovery of the Gluon</a:t>
            </a:r>
          </a:p>
          <a:p>
            <a:pPr>
              <a:defRPr sz="2400"/>
            </a:pPr>
            <a:r>
              <a:t>Mark-J, Tasso, Pluto, Jade experiment at PETRA (e</a:t>
            </a:r>
            <a:r>
              <a:rPr baseline="31999"/>
              <a:t>+</a:t>
            </a:r>
            <a:r>
              <a:t>e</a:t>
            </a:r>
            <a:r>
              <a:rPr baseline="31999"/>
              <a:t>–</a:t>
            </a:r>
            <a:r>
              <a:t> collider) at DESY (√s = 13 - 32 GeV)</a:t>
            </a:r>
          </a:p>
        </p:txBody>
      </p:sp>
      <p:sp>
        <p:nvSpPr>
          <p:cNvPr id="581"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585" name="Group"/>
          <p:cNvGrpSpPr/>
          <p:nvPr/>
        </p:nvGrpSpPr>
        <p:grpSpPr>
          <a:xfrm>
            <a:off x="76200" y="2362200"/>
            <a:ext cx="8750300" cy="3238500"/>
            <a:chOff x="0" y="0"/>
            <a:chExt cx="8750299" cy="3238500"/>
          </a:xfrm>
        </p:grpSpPr>
        <p:pic>
          <p:nvPicPr>
            <p:cNvPr id="582" name="e  q  q  +  e.pdf" descr="e  q  q  +  e.pdf"/>
            <p:cNvPicPr>
              <a:picLocks noChangeAspect="1"/>
            </p:cNvPicPr>
            <p:nvPr/>
          </p:nvPicPr>
          <p:blipFill>
            <a:blip r:embed="rId3">
              <a:extLst/>
            </a:blip>
            <a:stretch>
              <a:fillRect/>
            </a:stretch>
          </p:blipFill>
          <p:spPr>
            <a:xfrm>
              <a:off x="685800" y="825500"/>
              <a:ext cx="2717800" cy="1473200"/>
            </a:xfrm>
            <a:prstGeom prst="rect">
              <a:avLst/>
            </a:prstGeom>
            <a:ln w="12700" cap="flat">
              <a:noFill/>
              <a:round/>
            </a:ln>
            <a:effectLst/>
          </p:spPr>
        </p:pic>
        <p:pic>
          <p:nvPicPr>
            <p:cNvPr id="583" name="jet 2jet 1e  +  e.pdf" descr="jet 2jet 1e  +  e.pdf"/>
            <p:cNvPicPr>
              <a:picLocks noChangeAspect="1"/>
            </p:cNvPicPr>
            <p:nvPr/>
          </p:nvPicPr>
          <p:blipFill>
            <a:blip r:embed="rId4">
              <a:extLst/>
            </a:blip>
            <a:stretch>
              <a:fillRect/>
            </a:stretch>
          </p:blipFill>
          <p:spPr>
            <a:xfrm>
              <a:off x="4279900" y="101600"/>
              <a:ext cx="4470400" cy="3136900"/>
            </a:xfrm>
            <a:prstGeom prst="rect">
              <a:avLst/>
            </a:prstGeom>
            <a:ln w="12700" cap="flat">
              <a:noFill/>
              <a:round/>
            </a:ln>
            <a:effectLst/>
          </p:spPr>
        </p:pic>
        <p:sp>
          <p:nvSpPr>
            <p:cNvPr id="584" name="e+ e-  → qq → 2-jets"/>
            <p:cNvSpPr txBox="1"/>
            <p:nvPr/>
          </p:nvSpPr>
          <p:spPr>
            <a:xfrm>
              <a:off x="0" y="0"/>
              <a:ext cx="3596072" cy="4871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lvl="2" marL="508000" marR="41275" indent="-254000" defTabSz="914400">
                <a:spcBef>
                  <a:spcPts val="400"/>
                </a:spcBef>
                <a:buClr>
                  <a:srgbClr val="FF2600"/>
                </a:buClr>
                <a:buSzPct val="150000"/>
                <a:buChar char="•"/>
                <a:defRPr sz="2500">
                  <a:uFill>
                    <a:solidFill>
                      <a:srgbClr val="000000"/>
                    </a:solidFill>
                  </a:uFill>
                  <a:latin typeface="+mn-lt"/>
                  <a:ea typeface="+mn-ea"/>
                  <a:cs typeface="+mn-cs"/>
                  <a:sym typeface="Arial"/>
                </a:defRPr>
              </a:pPr>
              <a:r>
                <a:t>e</a:t>
              </a:r>
              <a:r>
                <a:rPr baseline="31999"/>
                <a:t>+</a:t>
              </a:r>
              <a:r>
                <a:t> e</a:t>
              </a:r>
              <a:r>
                <a:rPr baseline="31999"/>
                <a:t>-</a:t>
              </a:r>
              <a:r>
                <a:t>  </a:t>
              </a:r>
              <a:r>
                <a:rPr>
                  <a:latin typeface="Symbol"/>
                  <a:ea typeface="Symbol"/>
                  <a:cs typeface="Symbol"/>
                  <a:sym typeface="Symbol"/>
                </a:rPr>
                <a:t>® </a:t>
              </a:r>
              <a:r>
                <a:t>q</a:t>
              </a:r>
              <a:r>
                <a:rPr>
                  <a:latin typeface="Symbol"/>
                  <a:ea typeface="Symbol"/>
                  <a:cs typeface="Symbol"/>
                  <a:sym typeface="Symbol"/>
                </a:rPr>
                <a:t>`</a:t>
              </a:r>
              <a:r>
                <a:t>q </a:t>
              </a:r>
              <a:r>
                <a:rPr>
                  <a:latin typeface="Symbol"/>
                  <a:ea typeface="Symbol"/>
                  <a:cs typeface="Symbol"/>
                  <a:sym typeface="Symbol"/>
                </a:rPr>
                <a:t>® </a:t>
              </a:r>
              <a:r>
                <a:t>2-jets</a:t>
              </a:r>
            </a:p>
          </p:txBody>
        </p:sp>
      </p:grpSp>
      <p:grpSp>
        <p:nvGrpSpPr>
          <p:cNvPr id="589" name="Group"/>
          <p:cNvGrpSpPr/>
          <p:nvPr/>
        </p:nvGrpSpPr>
        <p:grpSpPr>
          <a:xfrm>
            <a:off x="76200" y="2362200"/>
            <a:ext cx="8763000" cy="4013200"/>
            <a:chOff x="0" y="0"/>
            <a:chExt cx="8762999" cy="4013200"/>
          </a:xfrm>
        </p:grpSpPr>
        <p:pic>
          <p:nvPicPr>
            <p:cNvPr id="586" name="e  g  q  q  +  e  e  g  q  q  +  e.pdf" descr="e  g  q  q  +  e  e  g  q  q  +  e.pdf"/>
            <p:cNvPicPr>
              <a:picLocks noChangeAspect="1"/>
            </p:cNvPicPr>
            <p:nvPr/>
          </p:nvPicPr>
          <p:blipFill>
            <a:blip r:embed="rId5">
              <a:extLst/>
            </a:blip>
            <a:stretch>
              <a:fillRect/>
            </a:stretch>
          </p:blipFill>
          <p:spPr>
            <a:xfrm>
              <a:off x="698500" y="825500"/>
              <a:ext cx="2984500" cy="3187700"/>
            </a:xfrm>
            <a:prstGeom prst="rect">
              <a:avLst/>
            </a:prstGeom>
            <a:ln w="12700" cap="flat">
              <a:noFill/>
              <a:round/>
            </a:ln>
            <a:effectLst/>
          </p:spPr>
        </p:pic>
        <p:sp>
          <p:nvSpPr>
            <p:cNvPr id="587" name="e+ e-  → qq g → 3-jets"/>
            <p:cNvSpPr txBox="1"/>
            <p:nvPr/>
          </p:nvSpPr>
          <p:spPr>
            <a:xfrm>
              <a:off x="0" y="0"/>
              <a:ext cx="3860863" cy="4871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lvl="2" marL="508000" marR="41275" indent="-254000" defTabSz="914400">
                <a:spcBef>
                  <a:spcPts val="400"/>
                </a:spcBef>
                <a:buClr>
                  <a:srgbClr val="FF2600"/>
                </a:buClr>
                <a:buSzPct val="150000"/>
                <a:buChar char="•"/>
                <a:defRPr sz="2500">
                  <a:uFill>
                    <a:solidFill>
                      <a:srgbClr val="000000"/>
                    </a:solidFill>
                  </a:uFill>
                  <a:latin typeface="+mn-lt"/>
                  <a:ea typeface="+mn-ea"/>
                  <a:cs typeface="+mn-cs"/>
                  <a:sym typeface="Arial"/>
                </a:defRPr>
              </a:pPr>
              <a:r>
                <a:t>e</a:t>
              </a:r>
              <a:r>
                <a:rPr baseline="31999"/>
                <a:t>+</a:t>
              </a:r>
              <a:r>
                <a:t> e</a:t>
              </a:r>
              <a:r>
                <a:rPr baseline="31999"/>
                <a:t>-</a:t>
              </a:r>
              <a:r>
                <a:t>  </a:t>
              </a:r>
              <a:r>
                <a:rPr>
                  <a:latin typeface="Symbol"/>
                  <a:ea typeface="Symbol"/>
                  <a:cs typeface="Symbol"/>
                  <a:sym typeface="Symbol"/>
                </a:rPr>
                <a:t>® </a:t>
              </a:r>
              <a:r>
                <a:t>q</a:t>
              </a:r>
              <a:r>
                <a:rPr>
                  <a:latin typeface="Symbol"/>
                  <a:ea typeface="Symbol"/>
                  <a:cs typeface="Symbol"/>
                  <a:sym typeface="Symbol"/>
                </a:rPr>
                <a:t>`</a:t>
              </a:r>
              <a:r>
                <a:t>q g </a:t>
              </a:r>
              <a:r>
                <a:rPr>
                  <a:latin typeface="Symbol"/>
                  <a:ea typeface="Symbol"/>
                  <a:cs typeface="Symbol"/>
                  <a:sym typeface="Symbol"/>
                </a:rPr>
                <a:t>® </a:t>
              </a:r>
              <a:r>
                <a:t>3-jets</a:t>
              </a:r>
            </a:p>
          </p:txBody>
        </p:sp>
        <p:pic>
          <p:nvPicPr>
            <p:cNvPr id="588" name="e  +  e  jet 3jet 2jet 1.pdf" descr="e  +  e  jet 3jet 2jet 1.pdf"/>
            <p:cNvPicPr>
              <a:picLocks noChangeAspect="1"/>
            </p:cNvPicPr>
            <p:nvPr/>
          </p:nvPicPr>
          <p:blipFill>
            <a:blip r:embed="rId6">
              <a:extLst/>
            </a:blip>
            <a:stretch>
              <a:fillRect/>
            </a:stretch>
          </p:blipFill>
          <p:spPr>
            <a:xfrm>
              <a:off x="4279900" y="101600"/>
              <a:ext cx="4483100" cy="3492500"/>
            </a:xfrm>
            <a:prstGeom prst="rect">
              <a:avLst/>
            </a:prstGeom>
            <a:ln w="12700" cap="flat">
              <a:noFill/>
              <a:round/>
            </a:ln>
            <a:effectLst/>
          </p:spPr>
        </p:pic>
      </p:grpSp>
      <p:pic>
        <p:nvPicPr>
          <p:cNvPr id="590" name="TASSO_FIRST_3JET_logbook.gif" descr="TASSO_FIRST_3JET_logbook.gif"/>
          <p:cNvPicPr>
            <a:picLocks noChangeAspect="1"/>
          </p:cNvPicPr>
          <p:nvPr/>
        </p:nvPicPr>
        <p:blipFill>
          <a:blip r:embed="rId7">
            <a:extLst/>
          </a:blip>
          <a:srcRect l="0" t="2952" r="4983" b="24738"/>
          <a:stretch>
            <a:fillRect/>
          </a:stretch>
        </p:blipFill>
        <p:spPr>
          <a:xfrm>
            <a:off x="4332713" y="1877031"/>
            <a:ext cx="4506487" cy="4889501"/>
          </a:xfrm>
          <a:prstGeom prst="rect">
            <a:avLst/>
          </a:prstGeom>
          <a:ln w="12700"/>
        </p:spPr>
      </p:pic>
      <p:sp>
        <p:nvSpPr>
          <p:cNvPr id="591" name="Physics Letters B, 15 December 1980"/>
          <p:cNvSpPr txBox="1"/>
          <p:nvPr/>
        </p:nvSpPr>
        <p:spPr>
          <a:xfrm>
            <a:off x="5134569" y="742263"/>
            <a:ext cx="3941451"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solidFill>
                  <a:srgbClr val="008000"/>
                </a:solidFill>
                <a:latin typeface="Calibri"/>
                <a:ea typeface="Calibri"/>
                <a:cs typeface="Calibri"/>
                <a:sym typeface="Calibri"/>
              </a:defRPr>
            </a:lvl1pPr>
          </a:lstStyle>
          <a:p>
            <a:pPr>
              <a:defRPr>
                <a:solidFill>
                  <a:srgbClr val="000000"/>
                </a:solidFill>
              </a:defRPr>
            </a:pPr>
            <a:r>
              <a:rPr>
                <a:solidFill>
                  <a:srgbClr val="008000"/>
                </a:solidFill>
              </a:rPr>
              <a:t>Physics Letters B, 15 December 1980</a:t>
            </a:r>
          </a:p>
        </p:txBody>
      </p:sp>
      <p:sp>
        <p:nvSpPr>
          <p:cNvPr id="592" name="J. Ellis, arXiv:1409.4232"/>
          <p:cNvSpPr txBox="1"/>
          <p:nvPr/>
        </p:nvSpPr>
        <p:spPr>
          <a:xfrm>
            <a:off x="-15305" y="6549966"/>
            <a:ext cx="2199266" cy="31126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1275" marR="41275" algn="ctr" defTabSz="914400">
              <a:spcBef>
                <a:spcPts val="400"/>
              </a:spcBef>
              <a:defRPr sz="1500">
                <a:solidFill>
                  <a:srgbClr val="008F00"/>
                </a:solidFill>
                <a:uFill>
                  <a:solidFill>
                    <a:srgbClr val="011585"/>
                  </a:solidFill>
                </a:uFill>
                <a:latin typeface="+mn-lt"/>
                <a:ea typeface="+mn-ea"/>
                <a:cs typeface="+mn-cs"/>
                <a:sym typeface="Arial"/>
              </a:defRPr>
            </a:lvl1pPr>
          </a:lstStyle>
          <a:p>
            <a:pPr/>
            <a:r>
              <a:t>J. Ellis, arXiv:1409.4232</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585"/>
                                        </p:tgtEl>
                                        <p:attrNameLst>
                                          <p:attrName>style.visibility</p:attrName>
                                        </p:attrNameLst>
                                      </p:cBhvr>
                                      <p:to>
                                        <p:strVal val="hidden"/>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58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5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90" grpId="3"/>
      <p:bldP build="whole" bldLvl="1" animBg="1" rev="0" advAuto="0" spid="585" grpId="1"/>
      <p:bldP build="whole" bldLvl="1" animBg="1" rev="0" advAuto="0" spid="589" grpId="2"/>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6"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97" name="Understanding QCD ?"/>
          <p:cNvSpPr txBox="1"/>
          <p:nvPr>
            <p:ph type="title"/>
          </p:nvPr>
        </p:nvSpPr>
        <p:spPr>
          <a:prstGeom prst="rect">
            <a:avLst/>
          </a:prstGeom>
        </p:spPr>
        <p:txBody>
          <a:bodyPr/>
          <a:lstStyle/>
          <a:p>
            <a:pPr/>
            <a:r>
              <a:t>Understanding QCD ?</a:t>
            </a:r>
          </a:p>
        </p:txBody>
      </p:sp>
      <p:pic>
        <p:nvPicPr>
          <p:cNvPr id="598" name="droppedImage.pdf" descr="droppedImage.pdf"/>
          <p:cNvPicPr>
            <a:picLocks noChangeAspect="1"/>
          </p:cNvPicPr>
          <p:nvPr/>
        </p:nvPicPr>
        <p:blipFill>
          <a:blip r:embed="rId3">
            <a:extLst/>
          </a:blip>
          <a:stretch>
            <a:fillRect/>
          </a:stretch>
        </p:blipFill>
        <p:spPr>
          <a:xfrm>
            <a:off x="201579" y="908502"/>
            <a:ext cx="8674101" cy="500840"/>
          </a:xfrm>
          <a:prstGeom prst="rect">
            <a:avLst/>
          </a:prstGeom>
          <a:ln w="12700"/>
        </p:spPr>
      </p:pic>
      <p:sp>
        <p:nvSpPr>
          <p:cNvPr id="599" name="“Emergent” Phenomena not evident from Lagrangian…"/>
          <p:cNvSpPr txBox="1"/>
          <p:nvPr/>
        </p:nvSpPr>
        <p:spPr>
          <a:xfrm>
            <a:off x="660400" y="1587500"/>
            <a:ext cx="8775700" cy="299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lvl="1" marL="275166" marR="41275" indent="-275166" defTabSz="914400">
              <a:spcBef>
                <a:spcPts val="400"/>
              </a:spcBef>
              <a:buClr>
                <a:srgbClr val="FF2600"/>
              </a:buClr>
              <a:buSzPct val="150000"/>
              <a:buChar char="•"/>
              <a:defRPr sz="2400">
                <a:uFill>
                  <a:solidFill>
                    <a:srgbClr val="000000"/>
                  </a:solidFill>
                </a:uFill>
                <a:latin typeface="+mn-lt"/>
                <a:ea typeface="+mn-ea"/>
                <a:cs typeface="+mn-cs"/>
                <a:sym typeface="Arial"/>
              </a:defRPr>
            </a:pPr>
            <a:r>
              <a:rPr sz="2600">
                <a:solidFill>
                  <a:srgbClr val="021EAA"/>
                </a:solidFill>
                <a:uFill>
                  <a:solidFill>
                    <a:srgbClr val="021EAA"/>
                  </a:solidFill>
                </a:uFill>
              </a:rPr>
              <a:t>“Emergent” Phenomena not evident from Lagrangian</a:t>
            </a:r>
          </a:p>
          <a:p>
            <a:pPr lvl="1" marL="254000" marR="41275" indent="-254000" defTabSz="914400">
              <a:spcBef>
                <a:spcPts val="400"/>
              </a:spcBef>
              <a:buClr>
                <a:srgbClr val="FF2600"/>
              </a:buClr>
              <a:buSzPct val="150000"/>
              <a:buChar char="•"/>
              <a:defRPr sz="2400">
                <a:solidFill>
                  <a:srgbClr val="008800"/>
                </a:solidFill>
                <a:uFill>
                  <a:solidFill>
                    <a:srgbClr val="008800"/>
                  </a:solidFill>
                </a:uFill>
                <a:latin typeface="+mn-lt"/>
                <a:ea typeface="+mn-ea"/>
                <a:cs typeface="+mn-cs"/>
                <a:sym typeface="Arial"/>
              </a:defRPr>
            </a:pPr>
            <a:r>
              <a:t>Asymptotic Freedom</a:t>
            </a:r>
          </a:p>
          <a:p>
            <a:pPr lvl="2" marL="736600" marR="41275" indent="-228600" defTabSz="914400">
              <a:spcBef>
                <a:spcPts val="400"/>
              </a:spcBef>
              <a:buClr>
                <a:srgbClr val="434ED6"/>
              </a:buClr>
              <a:buSzPct val="115000"/>
              <a:buFont typeface="Lucida Grande"/>
              <a:buChar char="‣"/>
              <a:defRPr sz="2200">
                <a:uFill>
                  <a:solidFill>
                    <a:srgbClr val="000000"/>
                  </a:solidFill>
                </a:uFill>
                <a:latin typeface="+mn-lt"/>
                <a:ea typeface="+mn-ea"/>
                <a:cs typeface="+mn-cs"/>
                <a:sym typeface="Arial"/>
              </a:defRPr>
            </a:pPr>
            <a:r>
              <a:t>α</a:t>
            </a:r>
            <a:r>
              <a:rPr baseline="-5999"/>
              <a:t>s</a:t>
            </a:r>
            <a:r>
              <a:t>(Q</a:t>
            </a:r>
            <a:r>
              <a:rPr baseline="31999"/>
              <a:t>2</a:t>
            </a:r>
            <a:r>
              <a:t>) ~ 1 / log(Q</a:t>
            </a:r>
            <a:r>
              <a:rPr baseline="31999"/>
              <a:t>2</a:t>
            </a:r>
            <a:r>
              <a:t>/Λ</a:t>
            </a:r>
            <a:r>
              <a:rPr baseline="31999"/>
              <a:t>2</a:t>
            </a:r>
            <a:r>
              <a:t>) </a:t>
            </a:r>
          </a:p>
          <a:p>
            <a:pPr lvl="2" marL="736600" marR="41275" indent="-228600" defTabSz="914400">
              <a:spcBef>
                <a:spcPts val="400"/>
              </a:spcBef>
              <a:buClr>
                <a:srgbClr val="434ED6"/>
              </a:buClr>
              <a:buSzPct val="115000"/>
              <a:buFont typeface="Lucida Grande"/>
              <a:buChar char="‣"/>
              <a:defRPr sz="2200">
                <a:uFill>
                  <a:solidFill>
                    <a:srgbClr val="000000"/>
                  </a:solidFill>
                </a:uFill>
                <a:latin typeface="+mn-lt"/>
                <a:ea typeface="+mn-ea"/>
                <a:cs typeface="+mn-cs"/>
                <a:sym typeface="Arial"/>
              </a:defRPr>
            </a:pPr>
            <a:r>
              <a:t>in vacuum  (Q ~ 1/R) </a:t>
            </a:r>
          </a:p>
          <a:p>
            <a:pPr lvl="1" marL="254000" marR="41275" indent="-254000" defTabSz="914400">
              <a:spcBef>
                <a:spcPts val="400"/>
              </a:spcBef>
              <a:buClr>
                <a:srgbClr val="FF2600"/>
              </a:buClr>
              <a:buSzPct val="150000"/>
              <a:buChar char="•"/>
              <a:defRPr sz="2400">
                <a:solidFill>
                  <a:srgbClr val="008800"/>
                </a:solidFill>
                <a:uFill>
                  <a:solidFill>
                    <a:srgbClr val="008800"/>
                  </a:solidFill>
                </a:uFill>
                <a:latin typeface="+mn-lt"/>
                <a:ea typeface="+mn-ea"/>
                <a:cs typeface="+mn-cs"/>
                <a:sym typeface="Arial"/>
              </a:defRPr>
            </a:pPr>
            <a:r>
              <a:t>Confinement </a:t>
            </a:r>
          </a:p>
          <a:p>
            <a:pPr lvl="2" marL="736600" marR="41275" indent="-228600" defTabSz="914400">
              <a:spcBef>
                <a:spcPts val="400"/>
              </a:spcBef>
              <a:buClr>
                <a:srgbClr val="434ED6"/>
              </a:buClr>
              <a:buSzPct val="115000"/>
              <a:buFont typeface="Lucida Grande"/>
              <a:buChar char="‣"/>
              <a:defRPr sz="2200">
                <a:uFill>
                  <a:solidFill>
                    <a:srgbClr val="000000"/>
                  </a:solidFill>
                </a:uFill>
                <a:latin typeface="+mn-lt"/>
                <a:ea typeface="+mn-ea"/>
                <a:cs typeface="+mn-cs"/>
                <a:sym typeface="Arial"/>
              </a:defRPr>
            </a:pPr>
            <a:r>
              <a:t>Free quarks not observed in nature</a:t>
            </a:r>
          </a:p>
          <a:p>
            <a:pPr lvl="2" marL="736600" marR="41275" indent="-228600" defTabSz="914400">
              <a:spcBef>
                <a:spcPts val="400"/>
              </a:spcBef>
              <a:buClr>
                <a:srgbClr val="434ED6"/>
              </a:buClr>
              <a:buSzPct val="115000"/>
              <a:buFont typeface="Lucida Grande"/>
              <a:buChar char="‣"/>
              <a:defRPr sz="2200">
                <a:uFill>
                  <a:solidFill>
                    <a:srgbClr val="000000"/>
                  </a:solidFill>
                </a:uFill>
                <a:latin typeface="+mn-lt"/>
                <a:ea typeface="+mn-ea"/>
                <a:cs typeface="+mn-cs"/>
                <a:sym typeface="Arial"/>
              </a:defRPr>
            </a:pPr>
            <a:r>
              <a:t>Quarks only in bound states</a:t>
            </a:r>
          </a:p>
        </p:txBody>
      </p:sp>
      <p:pic>
        <p:nvPicPr>
          <p:cNvPr id="600" name="alpha_s.png" descr="alpha_s.png"/>
          <p:cNvPicPr>
            <a:picLocks noChangeAspect="0"/>
          </p:cNvPicPr>
          <p:nvPr/>
        </p:nvPicPr>
        <p:blipFill>
          <a:blip r:embed="rId4">
            <a:extLst/>
          </a:blip>
          <a:stretch>
            <a:fillRect/>
          </a:stretch>
        </p:blipFill>
        <p:spPr>
          <a:xfrm>
            <a:off x="6305550" y="2346325"/>
            <a:ext cx="2209800" cy="2692400"/>
          </a:xfrm>
          <a:prstGeom prst="rect">
            <a:avLst/>
          </a:prstGeom>
          <a:ln w="12700">
            <a:miter lim="400000"/>
          </a:ln>
        </p:spPr>
      </p:pic>
      <p:sp>
        <p:nvSpPr>
          <p:cNvPr id="601" name="Gluons &amp; their self-interaction…"/>
          <p:cNvSpPr txBox="1"/>
          <p:nvPr/>
        </p:nvSpPr>
        <p:spPr>
          <a:xfrm>
            <a:off x="203200" y="5130800"/>
            <a:ext cx="8894837" cy="1600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lvl="1" marL="254000" marR="41275" indent="-254000" defTabSz="914400">
              <a:spcBef>
                <a:spcPts val="400"/>
              </a:spcBef>
              <a:buClr>
                <a:srgbClr val="FF2600"/>
              </a:buClr>
              <a:buSzPct val="150000"/>
              <a:buChar char="•"/>
              <a:defRPr sz="2400">
                <a:solidFill>
                  <a:srgbClr val="9E2611"/>
                </a:solidFill>
                <a:uFill>
                  <a:solidFill>
                    <a:srgbClr val="9E2611"/>
                  </a:solidFill>
                </a:uFill>
                <a:latin typeface="+mn-lt"/>
                <a:ea typeface="+mn-ea"/>
                <a:cs typeface="+mn-cs"/>
                <a:sym typeface="Arial"/>
              </a:defRPr>
            </a:pPr>
            <a:r>
              <a:t>Gluons &amp; their self-interaction</a:t>
            </a:r>
          </a:p>
          <a:p>
            <a:pPr lvl="2" marL="736600" marR="41275" indent="-228600" defTabSz="914400">
              <a:spcBef>
                <a:spcPts val="400"/>
              </a:spcBef>
              <a:buClr>
                <a:srgbClr val="434ED6"/>
              </a:buClr>
              <a:buSzPct val="115000"/>
              <a:buFont typeface="Lucida Grande"/>
              <a:buChar char="‣"/>
              <a:defRPr sz="2200">
                <a:uFill>
                  <a:solidFill>
                    <a:srgbClr val="000000"/>
                  </a:solidFill>
                </a:uFill>
                <a:latin typeface="+mn-lt"/>
                <a:ea typeface="+mn-ea"/>
                <a:cs typeface="+mn-cs"/>
                <a:sym typeface="Arial"/>
              </a:defRPr>
            </a:pPr>
            <a:r>
              <a:t>Determine essential features of strong interactions </a:t>
            </a:r>
          </a:p>
          <a:p>
            <a:pPr lvl="2" marL="736600" marR="41275" indent="-228600" defTabSz="914400">
              <a:spcBef>
                <a:spcPts val="400"/>
              </a:spcBef>
              <a:buClr>
                <a:srgbClr val="434ED6"/>
              </a:buClr>
              <a:buSzPct val="115000"/>
              <a:buFont typeface="Lucida Grande"/>
              <a:buChar char="‣"/>
              <a:defRPr sz="2200">
                <a:uFill>
                  <a:solidFill>
                    <a:srgbClr val="000000"/>
                  </a:solidFill>
                </a:uFill>
                <a:latin typeface="+mn-lt"/>
                <a:ea typeface="+mn-ea"/>
                <a:cs typeface="+mn-cs"/>
                <a:sym typeface="Arial"/>
              </a:defRPr>
            </a:pPr>
            <a:r>
              <a:t>Dominate structure of QCD vacuum (fluctuations in gluon fields) </a:t>
            </a:r>
          </a:p>
          <a:p>
            <a:pPr lvl="2" marL="736600" marR="41275" indent="-228600" defTabSz="914400">
              <a:spcBef>
                <a:spcPts val="400"/>
              </a:spcBef>
              <a:buClr>
                <a:srgbClr val="434ED6"/>
              </a:buClr>
              <a:buSzPct val="115000"/>
              <a:buFont typeface="Lucida Grande"/>
              <a:buChar char="‣"/>
              <a:defRPr sz="2200">
                <a:uFill>
                  <a:solidFill>
                    <a:srgbClr val="000000"/>
                  </a:solidFill>
                </a:uFill>
                <a:latin typeface="+mn-lt"/>
                <a:ea typeface="+mn-ea"/>
                <a:cs typeface="+mn-cs"/>
                <a:sym typeface="Arial"/>
              </a:defRPr>
            </a:pPr>
            <a:r>
              <a:t>Responsible for &gt; 98% of the visible mass in universe</a:t>
            </a:r>
          </a:p>
        </p:txBody>
      </p:sp>
      <p:grpSp>
        <p:nvGrpSpPr>
          <p:cNvPr id="604" name="Group"/>
          <p:cNvGrpSpPr/>
          <p:nvPr/>
        </p:nvGrpSpPr>
        <p:grpSpPr>
          <a:xfrm>
            <a:off x="165100" y="1476375"/>
            <a:ext cx="4251570" cy="3454400"/>
            <a:chOff x="0" y="0"/>
            <a:chExt cx="4251569" cy="3454400"/>
          </a:xfrm>
        </p:grpSpPr>
        <p:pic>
          <p:nvPicPr>
            <p:cNvPr id="602" name="actionPotential_1.gif" descr="actionPotential_1.gif"/>
            <p:cNvPicPr>
              <a:picLocks noChangeAspect="1"/>
            </p:cNvPicPr>
            <p:nvPr/>
          </p:nvPicPr>
          <p:blipFill>
            <a:blip r:embed="rId5">
              <a:extLst/>
            </a:blip>
            <a:stretch>
              <a:fillRect/>
            </a:stretch>
          </p:blipFill>
          <p:spPr>
            <a:xfrm>
              <a:off x="0" y="0"/>
              <a:ext cx="4251570" cy="3454400"/>
            </a:xfrm>
            <a:prstGeom prst="rect">
              <a:avLst/>
            </a:prstGeom>
            <a:ln w="12700" cap="flat">
              <a:noFill/>
              <a:round/>
            </a:ln>
            <a:effectLst/>
          </p:spPr>
        </p:pic>
        <p:sp>
          <p:nvSpPr>
            <p:cNvPr id="603" name="G. Schierholz…"/>
            <p:cNvSpPr txBox="1"/>
            <p:nvPr/>
          </p:nvSpPr>
          <p:spPr>
            <a:xfrm>
              <a:off x="25306" y="2945097"/>
              <a:ext cx="2691992" cy="5061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rgbClr val="FFFFFF"/>
                  </a:solidFill>
                  <a:uFill>
                    <a:solidFill>
                      <a:srgbClr val="000000"/>
                    </a:solidFill>
                  </a:uFill>
                  <a:latin typeface="+mn-lt"/>
                  <a:ea typeface="+mn-ea"/>
                  <a:cs typeface="+mn-cs"/>
                  <a:sym typeface="Arial"/>
                </a:defRPr>
              </a:pPr>
              <a:r>
                <a:rPr sz="1300">
                  <a:latin typeface="Helvetica"/>
                  <a:ea typeface="Helvetica"/>
                  <a:cs typeface="Helvetica"/>
                  <a:sym typeface="Helvetica"/>
                </a:rPr>
                <a:t>G. Schierholz</a:t>
              </a:r>
              <a:endParaRPr sz="1300">
                <a:latin typeface="Helvetica"/>
                <a:ea typeface="Helvetica"/>
                <a:cs typeface="Helvetica"/>
                <a:sym typeface="Helvetica"/>
              </a:endParaRPr>
            </a:p>
            <a:p>
              <a:pP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rgbClr val="FFFFFF"/>
                  </a:solidFill>
                  <a:uFill>
                    <a:solidFill>
                      <a:srgbClr val="000000"/>
                    </a:solidFill>
                  </a:uFill>
                  <a:latin typeface="+mn-lt"/>
                  <a:ea typeface="+mn-ea"/>
                  <a:cs typeface="+mn-cs"/>
                  <a:sym typeface="Arial"/>
                </a:defRPr>
              </a:pPr>
              <a:r>
                <a:rPr sz="1300">
                  <a:latin typeface="Helvetica"/>
                  <a:ea typeface="Helvetica"/>
                  <a:cs typeface="Helvetica"/>
                  <a:sym typeface="Helvetica"/>
                </a:rPr>
                <a:t>Action density in 3q system (lattice)</a:t>
              </a:r>
            </a:p>
          </p:txBody>
        </p:sp>
      </p:grpSp>
      <p:pic>
        <p:nvPicPr>
          <p:cNvPr id="605" name="ActionAPE5LQanimXs30-8.mov" descr="ActionAPE5LQanimXs30-8.mov"/>
          <p:cNvPicPr>
            <a:picLocks noChangeAspect="0"/>
          </p:cNvPicPr>
          <p:nvPr>
            <a:videoFile r:link="rId6"/>
            <p:extLst>
              <p:ext uri="{DAA4B4D4-6D71-4841-9C94-3DE7FCFB9230}">
                <p14:media xmlns:p14="http://schemas.microsoft.com/office/powerpoint/2010/main" r:embed="rId7"/>
              </p:ext>
            </p:extLst>
          </p:nvPr>
        </p:nvPicPr>
        <p:blipFill>
          <a:blip r:embed="rId8">
            <a:extLst/>
          </a:blip>
          <a:stretch>
            <a:fillRect/>
          </a:stretch>
        </p:blipFill>
        <p:spPr>
          <a:xfrm>
            <a:off x="4445000" y="1479550"/>
            <a:ext cx="4605867" cy="3454400"/>
          </a:xfrm>
          <a:prstGeom prst="rect">
            <a:avLst/>
          </a:prstGeom>
          <a:ln w="12700">
            <a:miter lim="400000"/>
          </a:ln>
        </p:spPr>
      </p:pic>
      <p:sp>
        <p:nvSpPr>
          <p:cNvPr id="606" name="Action (~energy) density fluctuations of gluon-fields in QCD vacuum  (Derek Leinweber)"/>
          <p:cNvSpPr txBox="1"/>
          <p:nvPr/>
        </p:nvSpPr>
        <p:spPr>
          <a:xfrm>
            <a:off x="4597400" y="4203700"/>
            <a:ext cx="1943100" cy="762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100">
                <a:solidFill>
                  <a:srgbClr val="FFFFFF"/>
                </a:solidFill>
                <a:latin typeface="Verdana"/>
                <a:ea typeface="Verdana"/>
                <a:cs typeface="Verdana"/>
                <a:sym typeface="Verdana"/>
              </a:defRPr>
            </a:lvl1pPr>
          </a:lstStyle>
          <a:p>
            <a:pPr>
              <a:defRPr>
                <a:latin typeface="Helvetica"/>
                <a:ea typeface="Helvetica"/>
                <a:cs typeface="Helvetica"/>
                <a:sym typeface="Helvetica"/>
              </a:defRPr>
            </a:pPr>
            <a:r>
              <a:rPr>
                <a:latin typeface="Verdana"/>
                <a:ea typeface="Verdana"/>
                <a:cs typeface="Verdana"/>
                <a:sym typeface="Verdana"/>
              </a:rPr>
              <a:t>Action (~energy) density fluctuations of gluon-fields in QCD vacuum  (Derek Leinweber)</a:t>
            </a:r>
          </a:p>
        </p:txBody>
      </p:sp>
      <p:sp>
        <p:nvSpPr>
          <p:cNvPr id="607" name="Cannot “see” the glue in the low-energy world…"/>
          <p:cNvSpPr txBox="1"/>
          <p:nvPr/>
        </p:nvSpPr>
        <p:spPr>
          <a:xfrm>
            <a:off x="444500" y="1943100"/>
            <a:ext cx="8318500" cy="2844800"/>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val="1"/>
            </a:ext>
          </a:extLst>
        </p:spPr>
        <p:txBody>
          <a:bodyPr lIns="368300" tIns="368300" rIns="368300" bIns="368300">
            <a:spAutoFit/>
          </a:bodyPr>
          <a:lstStyle/>
          <a:p>
            <a:pPr lvl="2" marR="41275" indent="0" defTabSz="914400">
              <a:spcBef>
                <a:spcPts val="400"/>
              </a:spcBef>
              <a:buClr>
                <a:srgbClr val="49903D"/>
              </a:buClr>
              <a:buFont typeface="Wingdings"/>
              <a:tabLst>
                <a:tab pos="1295400" algn="l"/>
                <a:tab pos="1866900" algn="l"/>
              </a:tabLst>
              <a:defRPr sz="2800">
                <a:solidFill>
                  <a:srgbClr val="021EAA"/>
                </a:solidFill>
                <a:uFill>
                  <a:solidFill>
                    <a:srgbClr val="021EAA"/>
                  </a:solidFill>
                </a:uFill>
                <a:latin typeface="+mn-lt"/>
                <a:ea typeface="+mn-ea"/>
                <a:cs typeface="+mn-cs"/>
                <a:sym typeface="Arial"/>
              </a:defRPr>
            </a:pPr>
            <a:r>
              <a:t>Cannot “see” the glue in the low-energy world</a:t>
            </a:r>
          </a:p>
          <a:p>
            <a:pPr lvl="3" marR="41275" indent="0" defTabSz="914400">
              <a:spcBef>
                <a:spcPts val="400"/>
              </a:spcBef>
              <a:buClr>
                <a:srgbClr val="D6A800"/>
              </a:buClr>
              <a:buFont typeface="Wingdings"/>
              <a:tabLst>
                <a:tab pos="1295400" algn="l"/>
                <a:tab pos="1866900" algn="l"/>
              </a:tabLst>
              <a:defRPr sz="2800">
                <a:solidFill>
                  <a:srgbClr val="021EAA"/>
                </a:solidFill>
                <a:uFill>
                  <a:solidFill>
                    <a:srgbClr val="021EAA"/>
                  </a:solidFill>
                </a:uFill>
                <a:latin typeface="+mn-lt"/>
                <a:ea typeface="+mn-ea"/>
                <a:cs typeface="+mn-cs"/>
                <a:sym typeface="Arial"/>
              </a:defRPr>
            </a:pPr>
          </a:p>
          <a:p>
            <a:pPr marR="457200" defTabSz="914400">
              <a:defRPr sz="2800">
                <a:uFill>
                  <a:solidFill>
                    <a:srgbClr val="000000"/>
                  </a:solidFill>
                </a:uFill>
                <a:latin typeface="+mn-lt"/>
                <a:ea typeface="+mn-ea"/>
                <a:cs typeface="+mn-cs"/>
                <a:sym typeface="Arial"/>
              </a:defRPr>
            </a:pPr>
            <a:r>
              <a:t>Despite this conjectured dominance, properties of gluons in matter remain largely unexplored</a:t>
            </a:r>
          </a:p>
        </p:txBody>
      </p:sp>
      <p:sp>
        <p:nvSpPr>
          <p:cNvPr id="608" name="Line"/>
          <p:cNvSpPr/>
          <p:nvPr/>
        </p:nvSpPr>
        <p:spPr>
          <a:xfrm>
            <a:off x="152400" y="685800"/>
            <a:ext cx="8839200" cy="1588"/>
          </a:xfrm>
          <a:prstGeom prst="line">
            <a:avLst/>
          </a:prstGeom>
          <a:ln w="38100">
            <a:solidFill>
              <a:srgbClr val="021EAA"/>
            </a:solidFill>
          </a:ln>
        </p:spPr>
        <p:txBody>
          <a:bodyPr lIns="0" tIns="0" rIns="0" bIns="0"/>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01"/>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1000"/>
                                  </p:stCondLst>
                                  <p:iterate type="el" backwards="0">
                                    <p:tmAbs val="0"/>
                                  </p:iterate>
                                  <p:childTnLst>
                                    <p:set>
                                      <p:cBhvr>
                                        <p:cTn id="9" fill="hold"/>
                                        <p:tgtEl>
                                          <p:spTgt spid="604"/>
                                        </p:tgtEl>
                                        <p:attrNameLst>
                                          <p:attrName>style.visibility</p:attrName>
                                        </p:attrNameLst>
                                      </p:cBhvr>
                                      <p:to>
                                        <p:strVal val="visible"/>
                                      </p:to>
                                    </p:set>
                                  </p:childTnLst>
                                </p:cTn>
                              </p:par>
                            </p:childTnLst>
                          </p:cTn>
                        </p:par>
                        <p:par>
                          <p:cTn id="10" fill="hold">
                            <p:stCondLst>
                              <p:cond delay="1000"/>
                            </p:stCondLst>
                            <p:childTnLst>
                              <p:par>
                                <p:cTn id="11" presetClass="entr" nodeType="afterEffect" presetSubtype="0" presetID="1" grpId="3" fill="hold">
                                  <p:stCondLst>
                                    <p:cond delay="0"/>
                                  </p:stCondLst>
                                  <p:iterate type="el" backwards="0">
                                    <p:tmAbs val="0"/>
                                  </p:iterate>
                                  <p:childTnLst>
                                    <p:set>
                                      <p:cBhvr>
                                        <p:cTn id="12" fill="hold"/>
                                        <p:tgtEl>
                                          <p:spTgt spid="605"/>
                                        </p:tgtEl>
                                        <p:attrNameLst>
                                          <p:attrName>style.visibility</p:attrName>
                                        </p:attrNameLst>
                                      </p:cBhvr>
                                      <p:to>
                                        <p:strVal val="visible"/>
                                      </p:to>
                                    </p:set>
                                  </p:childTnLst>
                                </p:cTn>
                              </p:par>
                            </p:childTnLst>
                          </p:cTn>
                        </p:par>
                        <p:par>
                          <p:cTn id="13" fill="hold">
                            <p:stCondLst>
                              <p:cond delay="1000"/>
                            </p:stCondLst>
                            <p:childTnLst>
                              <p:par>
                                <p:cTn id="14" presetClass="mediacall" nodeType="afterEffect" presetSubtype="0" presetID="1" grpId="4" fill="hold">
                                  <p:stCondLst>
                                    <p:cond delay="0"/>
                                  </p:stCondLst>
                                  <p:childTnLst>
                                    <p:cmd type="call" cmd="playFrom(0.0)">
                                      <p:cBhvr>
                                        <p:cTn id="15" dur="1200" fill="hold"/>
                                        <p:tgtEl>
                                          <p:spTgt spid="605"/>
                                        </p:tgtEl>
                                      </p:cBhvr>
                                    </p:cmd>
                                  </p:childTnLst>
                                </p:cTn>
                              </p:par>
                            </p:childTnLst>
                          </p:cTn>
                        </p:par>
                        <p:par>
                          <p:cTn id="16" fill="hold">
                            <p:stCondLst>
                              <p:cond delay="2200"/>
                            </p:stCondLst>
                            <p:childTnLst>
                              <p:par>
                                <p:cTn id="17" presetClass="exit" nodeType="afterEffect" presetSubtype="0" presetID="1" grpId="5" fill="hold">
                                  <p:stCondLst>
                                    <p:cond delay="0"/>
                                  </p:stCondLst>
                                  <p:iterate type="el" backwards="0">
                                    <p:tmAbs val="0"/>
                                  </p:iterate>
                                  <p:childTnLst>
                                    <p:set>
                                      <p:cBhvr>
                                        <p:cTn id="18" fill="hold">
                                          <p:stCondLst>
                                            <p:cond delay="0"/>
                                          </p:stCondLst>
                                        </p:cTn>
                                        <p:tgtEl>
                                          <p:spTgt spid="599"/>
                                        </p:tgtEl>
                                        <p:attrNameLst>
                                          <p:attrName>style.visibility</p:attrName>
                                        </p:attrNameLst>
                                      </p:cBhvr>
                                      <p:to>
                                        <p:strVal val="hidden"/>
                                      </p:to>
                                    </p:set>
                                  </p:childTnLst>
                                </p:cTn>
                              </p:par>
                            </p:childTnLst>
                          </p:cTn>
                        </p:par>
                        <p:par>
                          <p:cTn id="19" fill="hold">
                            <p:stCondLst>
                              <p:cond delay="2200"/>
                            </p:stCondLst>
                            <p:childTnLst>
                              <p:par>
                                <p:cTn id="20" presetClass="exit" nodeType="afterEffect" presetSubtype="0" presetID="1" grpId="6" fill="hold">
                                  <p:stCondLst>
                                    <p:cond delay="0"/>
                                  </p:stCondLst>
                                  <p:iterate type="el" backwards="0">
                                    <p:tmAbs val="0"/>
                                  </p:iterate>
                                  <p:childTnLst>
                                    <p:set>
                                      <p:cBhvr>
                                        <p:cTn id="21" fill="hold">
                                          <p:stCondLst>
                                            <p:cond delay="0"/>
                                          </p:stCondLst>
                                        </p:cTn>
                                        <p:tgtEl>
                                          <p:spTgt spid="60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16" presetID="23" grpId="7" fill="hold">
                                  <p:stCondLst>
                                    <p:cond delay="0"/>
                                  </p:stCondLst>
                                  <p:iterate type="el" backwards="0">
                                    <p:tmAbs val="0"/>
                                  </p:iterate>
                                  <p:childTnLst>
                                    <p:set>
                                      <p:cBhvr>
                                        <p:cTn id="25" fill="hold"/>
                                        <p:tgtEl>
                                          <p:spTgt spid="607"/>
                                        </p:tgtEl>
                                        <p:attrNameLst>
                                          <p:attrName>style.visibility</p:attrName>
                                        </p:attrNameLst>
                                      </p:cBhvr>
                                      <p:to>
                                        <p:strVal val="visible"/>
                                      </p:to>
                                    </p:set>
                                    <p:anim calcmode="lin" valueType="num">
                                      <p:cBhvr>
                                        <p:cTn id="26" dur="1000" fill="hold"/>
                                        <p:tgtEl>
                                          <p:spTgt spid="607"/>
                                        </p:tgtEl>
                                        <p:attrNameLst>
                                          <p:attrName>ppt_w</p:attrName>
                                        </p:attrNameLst>
                                      </p:cBhvr>
                                      <p:tavLst>
                                        <p:tav tm="0">
                                          <p:val>
                                            <p:fltVal val="0"/>
                                          </p:val>
                                        </p:tav>
                                        <p:tav tm="100000">
                                          <p:val>
                                            <p:strVal val="#ppt_w"/>
                                          </p:val>
                                        </p:tav>
                                      </p:tavLst>
                                    </p:anim>
                                    <p:anim calcmode="lin" valueType="num">
                                      <p:cBhvr>
                                        <p:cTn id="27" dur="1000" fill="hold"/>
                                        <p:tgtEl>
                                          <p:spTgt spid="607"/>
                                        </p:tgtEl>
                                        <p:attrNameLst>
                                          <p:attrName>ppt_h</p:attrName>
                                        </p:attrNameLst>
                                      </p:cBhvr>
                                      <p:tavLst>
                                        <p:tav tm="0">
                                          <p:val>
                                            <p:fltVal val="0"/>
                                          </p:val>
                                        </p:tav>
                                        <p:tav tm="100000">
                                          <p:val>
                                            <p:strVal val="#ppt_h"/>
                                          </p:val>
                                        </p:tav>
                                      </p:tavLst>
                                    </p:anim>
                                  </p:childTnLst>
                                </p:cTn>
                              </p:par>
                            </p:childTnLst>
                          </p:cTn>
                        </p:par>
                        <p:par>
                          <p:cTn id="28" fill="hold">
                            <p:stCondLst>
                              <p:cond delay="1000"/>
                            </p:stCondLst>
                            <p:childTnLst>
                              <p:par>
                                <p:cTn id="29" presetClass="mediacall" nodeType="afterEffect" presetSubtype="0" presetID="3" grpId="4" fill="hold">
                                  <p:stCondLst>
                                    <p:cond delay="0"/>
                                  </p:stCondLst>
                                  <p:childTnLst>
                                    <p:cmd type="call" cmd="stop">
                                      <p:cBhvr>
                                        <p:cTn id="30" dur="1000" fill="hold"/>
                                        <p:tgtEl>
                                          <p:spTgt spid="60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31" fill="hold" display="0">
                  <p:stCondLst>
                    <p:cond delay="indefinite"/>
                  </p:stCondLst>
                </p:cTn>
                <p:tgtEl>
                  <p:spTgt spid="605"/>
                </p:tgtEl>
              </p:cMediaNode>
            </p:video>
          </p:childTnLst>
        </p:cTn>
      </p:par>
    </p:tnLst>
    <p:bldLst>
      <p:bldP build="whole" bldLvl="1" animBg="1" rev="0" advAuto="0" spid="604" grpId="2"/>
      <p:bldP build="whole" bldLvl="1" animBg="1" rev="0" advAuto="0" spid="605" grpId="3"/>
      <p:bldP build="whole" bldLvl="1" animBg="1" rev="0" advAuto="0" spid="599" grpId="5"/>
      <p:bldP build="whole" bldLvl="1" animBg="1" rev="0" advAuto="0" spid="600" grpId="6"/>
      <p:bldP build="whole" bldLvl="1" animBg="1" rev="0" advAuto="0" spid="601" grpId="1"/>
      <p:bldP build="whole" bldLvl="1" animBg="1" rev="0" advAuto="0" spid="607" grpId="7"/>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13" name="Studying Matter at the Smallest Scale"/>
          <p:cNvSpPr txBox="1"/>
          <p:nvPr/>
        </p:nvSpPr>
        <p:spPr>
          <a:xfrm>
            <a:off x="535760" y="293132"/>
            <a:ext cx="8362832" cy="137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740833" indent="-740833">
              <a:buSzPct val="100000"/>
              <a:buAutoNum type="arabicPeriod" startAt="3"/>
              <a:defRPr b="1" sz="4200">
                <a:solidFill>
                  <a:srgbClr val="021EAA"/>
                </a:solidFill>
              </a:defRPr>
            </a:lvl1pPr>
          </a:lstStyle>
          <a:p>
            <a:pPr/>
            <a:r>
              <a:t>Studying Matter at the Smallest Scale</a:t>
            </a:r>
          </a:p>
        </p:txBody>
      </p:sp>
      <p:pic>
        <p:nvPicPr>
          <p:cNvPr id="614" name="Image" descr="Image"/>
          <p:cNvPicPr>
            <a:picLocks noChangeAspect="1"/>
          </p:cNvPicPr>
          <p:nvPr/>
        </p:nvPicPr>
        <p:blipFill>
          <a:blip r:embed="rId2">
            <a:extLst/>
          </a:blip>
          <a:stretch>
            <a:fillRect/>
          </a:stretch>
        </p:blipFill>
        <p:spPr>
          <a:xfrm>
            <a:off x="714039" y="2749157"/>
            <a:ext cx="8006275" cy="2915106"/>
          </a:xfrm>
          <a:prstGeom prst="rect">
            <a:avLst/>
          </a:prstGeom>
          <a:ln w="12700"/>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6"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17" name="Deep Inelastic Scattering (DIS)"/>
          <p:cNvSpPr txBox="1"/>
          <p:nvPr>
            <p:ph type="title"/>
          </p:nvPr>
        </p:nvSpPr>
        <p:spPr>
          <a:xfrm>
            <a:off x="136525" y="-19050"/>
            <a:ext cx="8931275" cy="717550"/>
          </a:xfrm>
          <a:prstGeom prst="rect">
            <a:avLst/>
          </a:prstGeom>
        </p:spPr>
        <p:txBody>
          <a:bodyPr/>
          <a:lstStyle/>
          <a:p>
            <a:pPr/>
            <a:r>
              <a:t>Deep Inelastic Scattering (DIS)</a:t>
            </a:r>
          </a:p>
        </p:txBody>
      </p:sp>
      <p:pic>
        <p:nvPicPr>
          <p:cNvPr id="618" name="DIS-Kinematics_revised copy.pdf" descr="DIS-Kinematics_revised copy.pdf"/>
          <p:cNvPicPr>
            <a:picLocks noChangeAspect="1"/>
          </p:cNvPicPr>
          <p:nvPr/>
        </p:nvPicPr>
        <p:blipFill>
          <a:blip r:embed="rId3">
            <a:extLst/>
          </a:blip>
          <a:stretch>
            <a:fillRect/>
          </a:stretch>
        </p:blipFill>
        <p:spPr>
          <a:xfrm>
            <a:off x="314744" y="863600"/>
            <a:ext cx="4119923" cy="3314700"/>
          </a:xfrm>
          <a:prstGeom prst="rect">
            <a:avLst/>
          </a:prstGeom>
          <a:ln w="12700"/>
        </p:spPr>
      </p:pic>
      <p:grpSp>
        <p:nvGrpSpPr>
          <p:cNvPr id="622" name="Group"/>
          <p:cNvGrpSpPr/>
          <p:nvPr/>
        </p:nvGrpSpPr>
        <p:grpSpPr>
          <a:xfrm>
            <a:off x="4521200" y="800100"/>
            <a:ext cx="4521200" cy="2529614"/>
            <a:chOff x="0" y="0"/>
            <a:chExt cx="4521200" cy="2529613"/>
          </a:xfrm>
        </p:grpSpPr>
        <p:pic>
          <p:nvPicPr>
            <p:cNvPr id="619" name="droppedImage.pdf" descr="droppedImage.pdf"/>
            <p:cNvPicPr>
              <a:picLocks noChangeAspect="1"/>
            </p:cNvPicPr>
            <p:nvPr/>
          </p:nvPicPr>
          <p:blipFill>
            <a:blip r:embed="rId4">
              <a:extLst/>
            </a:blip>
            <a:stretch>
              <a:fillRect/>
            </a:stretch>
          </p:blipFill>
          <p:spPr>
            <a:xfrm>
              <a:off x="622300" y="479781"/>
              <a:ext cx="3416300" cy="434619"/>
            </a:xfrm>
            <a:prstGeom prst="rect">
              <a:avLst/>
            </a:prstGeom>
            <a:ln w="12700" cap="flat">
              <a:noFill/>
              <a:round/>
            </a:ln>
            <a:effectLst/>
          </p:spPr>
        </p:pic>
        <p:sp>
          <p:nvSpPr>
            <p:cNvPr id="620" name="s:"/>
            <p:cNvSpPr txBox="1"/>
            <p:nvPr/>
          </p:nvSpPr>
          <p:spPr>
            <a:xfrm>
              <a:off x="0" y="0"/>
              <a:ext cx="4521200" cy="3947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40639" marR="40639" defTabSz="914400">
                <a:defRPr sz="2800">
                  <a:solidFill>
                    <a:srgbClr val="FF2600"/>
                  </a:solidFill>
                  <a:uFill>
                    <a:solidFill>
                      <a:srgbClr val="FF2600"/>
                    </a:solidFill>
                  </a:uFill>
                  <a:latin typeface="+mn-lt"/>
                  <a:ea typeface="+mn-ea"/>
                  <a:cs typeface="+mn-cs"/>
                  <a:sym typeface="Arial"/>
                </a:defRPr>
              </a:lvl1pPr>
            </a:lstStyle>
            <a:p>
              <a:pPr/>
              <a:r>
                <a:t>s:</a:t>
              </a:r>
            </a:p>
          </p:txBody>
        </p:sp>
        <p:sp>
          <p:nvSpPr>
            <p:cNvPr id="621" name="square of center-of-mass energy of electron-hadron system"/>
            <p:cNvSpPr txBox="1"/>
            <p:nvPr/>
          </p:nvSpPr>
          <p:spPr>
            <a:xfrm>
              <a:off x="622300" y="1066800"/>
              <a:ext cx="3708400" cy="14628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383540" marR="40639" indent="-342900" defTabSz="914400">
                <a:buSzPct val="125000"/>
                <a:buChar char="•"/>
                <a:defRPr sz="2500">
                  <a:solidFill>
                    <a:srgbClr val="021EAA"/>
                  </a:solidFill>
                  <a:uFill>
                    <a:solidFill>
                      <a:srgbClr val="021EAA"/>
                    </a:solidFill>
                  </a:uFill>
                  <a:latin typeface="+mn-lt"/>
                  <a:ea typeface="+mn-ea"/>
                  <a:cs typeface="+mn-cs"/>
                  <a:sym typeface="Arial"/>
                </a:defRPr>
              </a:lvl1pPr>
            </a:lstStyle>
            <a:p>
              <a:pPr/>
              <a:r>
                <a:t>square of center-of-mass energy of electron-hadron system</a:t>
              </a:r>
            </a:p>
          </p:txBody>
        </p:sp>
      </p:grpSp>
      <p:grpSp>
        <p:nvGrpSpPr>
          <p:cNvPr id="626" name="Group"/>
          <p:cNvGrpSpPr/>
          <p:nvPr/>
        </p:nvGrpSpPr>
        <p:grpSpPr>
          <a:xfrm>
            <a:off x="4521200" y="800100"/>
            <a:ext cx="4521200" cy="3710714"/>
            <a:chOff x="0" y="0"/>
            <a:chExt cx="4521200" cy="3710713"/>
          </a:xfrm>
        </p:grpSpPr>
        <p:pic>
          <p:nvPicPr>
            <p:cNvPr id="623" name="droppedImage.pdf" descr="droppedImage.pdf"/>
            <p:cNvPicPr>
              <a:picLocks noChangeAspect="1"/>
            </p:cNvPicPr>
            <p:nvPr/>
          </p:nvPicPr>
          <p:blipFill>
            <a:blip r:embed="rId5">
              <a:extLst/>
            </a:blip>
            <a:stretch>
              <a:fillRect/>
            </a:stretch>
          </p:blipFill>
          <p:spPr>
            <a:xfrm>
              <a:off x="571500" y="571178"/>
              <a:ext cx="3771900" cy="763052"/>
            </a:xfrm>
            <a:prstGeom prst="rect">
              <a:avLst/>
            </a:prstGeom>
            <a:ln w="12700" cap="flat">
              <a:noFill/>
              <a:round/>
            </a:ln>
            <a:effectLst/>
          </p:spPr>
        </p:pic>
        <p:sp>
          <p:nvSpPr>
            <p:cNvPr id="624" name="Inelasticity…"/>
            <p:cNvSpPr txBox="1"/>
            <p:nvPr/>
          </p:nvSpPr>
          <p:spPr>
            <a:xfrm>
              <a:off x="533400" y="1511300"/>
              <a:ext cx="3708400" cy="21994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marL="383540" marR="40639" indent="-342900" defTabSz="914400">
                <a:buSzPct val="125000"/>
                <a:buChar char="•"/>
                <a:defRPr sz="2500">
                  <a:solidFill>
                    <a:srgbClr val="021EAA"/>
                  </a:solidFill>
                  <a:uFill>
                    <a:solidFill>
                      <a:srgbClr val="021EAA"/>
                    </a:solidFill>
                  </a:uFill>
                  <a:latin typeface="+mn-lt"/>
                  <a:ea typeface="+mn-ea"/>
                  <a:cs typeface="+mn-cs"/>
                  <a:sym typeface="Arial"/>
                </a:defRPr>
              </a:pPr>
              <a:r>
                <a:t>Inelasticity</a:t>
              </a:r>
            </a:p>
            <a:p>
              <a:pPr marL="383540" marR="40639" indent="-342900" defTabSz="914400">
                <a:buSzPct val="125000"/>
                <a:buChar char="•"/>
                <a:defRPr sz="2500">
                  <a:solidFill>
                    <a:srgbClr val="021EAA"/>
                  </a:solidFill>
                  <a:uFill>
                    <a:solidFill>
                      <a:srgbClr val="021EAA"/>
                    </a:solidFill>
                  </a:uFill>
                  <a:latin typeface="+mn-lt"/>
                  <a:ea typeface="+mn-ea"/>
                  <a:cs typeface="+mn-cs"/>
                  <a:sym typeface="Arial"/>
                </a:defRPr>
              </a:pPr>
              <a:r>
                <a:t>Fraction of electron’s energy lost in nucleon restframe </a:t>
              </a:r>
            </a:p>
            <a:p>
              <a:pPr marL="383540" marR="40639" indent="-342900" defTabSz="914400">
                <a:buSzPct val="125000"/>
                <a:buChar char="•"/>
                <a:defRPr sz="2500">
                  <a:solidFill>
                    <a:srgbClr val="021EAA"/>
                  </a:solidFill>
                  <a:uFill>
                    <a:solidFill>
                      <a:srgbClr val="021EAA"/>
                    </a:solidFill>
                  </a:uFill>
                  <a:latin typeface="+mn-lt"/>
                  <a:ea typeface="+mn-ea"/>
                  <a:cs typeface="+mn-cs"/>
                  <a:sym typeface="Arial"/>
                </a:defRPr>
              </a:pPr>
              <a:r>
                <a:t>0 &lt; y &lt; 1</a:t>
              </a:r>
            </a:p>
          </p:txBody>
        </p:sp>
        <p:sp>
          <p:nvSpPr>
            <p:cNvPr id="625" name="y:"/>
            <p:cNvSpPr txBox="1"/>
            <p:nvPr/>
          </p:nvSpPr>
          <p:spPr>
            <a:xfrm>
              <a:off x="0" y="0"/>
              <a:ext cx="4521200" cy="3947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40639" marR="40639" defTabSz="914400">
                <a:defRPr sz="2800">
                  <a:solidFill>
                    <a:srgbClr val="FF2600"/>
                  </a:solidFill>
                  <a:uFill>
                    <a:solidFill>
                      <a:srgbClr val="FF2600"/>
                    </a:solidFill>
                  </a:uFill>
                  <a:latin typeface="+mn-lt"/>
                  <a:ea typeface="+mn-ea"/>
                  <a:cs typeface="+mn-cs"/>
                  <a:sym typeface="Arial"/>
                </a:defRPr>
              </a:lvl1pPr>
            </a:lstStyle>
            <a:p>
              <a:pPr/>
              <a:r>
                <a:t>y:</a:t>
              </a:r>
            </a:p>
          </p:txBody>
        </p:sp>
      </p:grpSp>
      <p:grpSp>
        <p:nvGrpSpPr>
          <p:cNvPr id="631" name="Group"/>
          <p:cNvGrpSpPr/>
          <p:nvPr/>
        </p:nvGrpSpPr>
        <p:grpSpPr>
          <a:xfrm>
            <a:off x="4521200" y="800100"/>
            <a:ext cx="4432300" cy="3718769"/>
            <a:chOff x="0" y="0"/>
            <a:chExt cx="4432300" cy="3718768"/>
          </a:xfrm>
        </p:grpSpPr>
        <p:grpSp>
          <p:nvGrpSpPr>
            <p:cNvPr id="629" name="Group"/>
            <p:cNvGrpSpPr/>
            <p:nvPr/>
          </p:nvGrpSpPr>
          <p:grpSpPr>
            <a:xfrm>
              <a:off x="0" y="0"/>
              <a:ext cx="4432300" cy="2171700"/>
              <a:chOff x="0" y="0"/>
              <a:chExt cx="4432300" cy="2171699"/>
            </a:xfrm>
          </p:grpSpPr>
          <p:pic>
            <p:nvPicPr>
              <p:cNvPr id="627" name="droppedImage.pdf" descr="droppedImage.pdf"/>
              <p:cNvPicPr>
                <a:picLocks noChangeAspect="1"/>
              </p:cNvPicPr>
              <p:nvPr/>
            </p:nvPicPr>
            <p:blipFill>
              <a:blip r:embed="rId6">
                <a:extLst/>
              </a:blip>
              <a:stretch>
                <a:fillRect/>
              </a:stretch>
            </p:blipFill>
            <p:spPr>
              <a:xfrm>
                <a:off x="1090294" y="1727200"/>
                <a:ext cx="2200276" cy="444500"/>
              </a:xfrm>
              <a:prstGeom prst="rect">
                <a:avLst/>
              </a:prstGeom>
              <a:ln w="12700" cap="flat">
                <a:noFill/>
                <a:round/>
              </a:ln>
              <a:effectLst/>
            </p:spPr>
          </p:pic>
          <p:sp>
            <p:nvSpPr>
              <p:cNvPr id="628" name="x:  momentum fraction of parton…"/>
              <p:cNvSpPr txBox="1"/>
              <p:nvPr/>
            </p:nvSpPr>
            <p:spPr>
              <a:xfrm>
                <a:off x="0" y="0"/>
                <a:ext cx="4432300" cy="14124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marL="40639" marR="40639" defTabSz="914400">
                  <a:defRPr sz="2400">
                    <a:uFill>
                      <a:solidFill>
                        <a:srgbClr val="000000"/>
                      </a:solidFill>
                    </a:uFill>
                    <a:latin typeface="+mn-lt"/>
                    <a:ea typeface="+mn-ea"/>
                    <a:cs typeface="+mn-cs"/>
                    <a:sym typeface="Arial"/>
                  </a:defRPr>
                </a:pPr>
                <a:r>
                  <a:t>x:  momentum fraction of parton</a:t>
                </a:r>
              </a:p>
              <a:p>
                <a:pPr marL="40639" marR="40639" defTabSz="914400">
                  <a:defRPr sz="2400">
                    <a:solidFill>
                      <a:srgbClr val="FF2600"/>
                    </a:solidFill>
                    <a:uFill>
                      <a:solidFill>
                        <a:srgbClr val="FF2600"/>
                      </a:solidFill>
                    </a:uFill>
                    <a:latin typeface="+mn-lt"/>
                    <a:ea typeface="+mn-ea"/>
                    <a:cs typeface="+mn-cs"/>
                    <a:sym typeface="Arial"/>
                  </a:defRPr>
                </a:pPr>
                <a:r>
                  <a:t>Q</a:t>
                </a:r>
                <a:r>
                  <a:rPr baseline="31999"/>
                  <a:t>2</a:t>
                </a:r>
                <a:r>
                  <a:t>: resolution power</a:t>
                </a:r>
              </a:p>
              <a:p>
                <a:pPr marL="40639" marR="40639" defTabSz="914400">
                  <a:defRPr sz="2400">
                    <a:solidFill>
                      <a:srgbClr val="021EAA"/>
                    </a:solidFill>
                    <a:uFill>
                      <a:solidFill>
                        <a:srgbClr val="021EAA"/>
                      </a:solidFill>
                    </a:uFill>
                    <a:latin typeface="+mn-lt"/>
                    <a:ea typeface="+mn-ea"/>
                    <a:cs typeface="+mn-cs"/>
                    <a:sym typeface="Arial"/>
                  </a:defRPr>
                </a:pPr>
                <a:r>
                  <a:t>y: inelasticity</a:t>
                </a:r>
              </a:p>
              <a:p>
                <a:pPr marL="40639" marR="40639" defTabSz="914400">
                  <a:defRPr sz="2400">
                    <a:solidFill>
                      <a:srgbClr val="008800"/>
                    </a:solidFill>
                    <a:uFill>
                      <a:solidFill>
                        <a:srgbClr val="008800"/>
                      </a:solidFill>
                    </a:uFill>
                    <a:latin typeface="+mn-lt"/>
                    <a:ea typeface="+mn-ea"/>
                    <a:cs typeface="+mn-cs"/>
                    <a:sym typeface="Arial"/>
                  </a:defRPr>
                </a:pPr>
                <a:r>
                  <a:t>s: center-of-mass energy sq.</a:t>
                </a:r>
              </a:p>
            </p:txBody>
          </p:sp>
        </p:grpSp>
        <p:sp>
          <p:nvSpPr>
            <p:cNvPr id="630" name="Deep (Q2 ≫ mp2)…"/>
            <p:cNvSpPr txBox="1"/>
            <p:nvPr/>
          </p:nvSpPr>
          <p:spPr>
            <a:xfrm>
              <a:off x="482600" y="2438400"/>
              <a:ext cx="2980393" cy="12803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40639" marR="40639" defTabSz="914400">
                <a:defRPr sz="2400">
                  <a:uFill>
                    <a:solidFill>
                      <a:srgbClr val="000000"/>
                    </a:solidFill>
                  </a:uFill>
                  <a:latin typeface="+mn-lt"/>
                  <a:ea typeface="+mn-ea"/>
                  <a:cs typeface="+mn-cs"/>
                  <a:sym typeface="Arial"/>
                </a:defRPr>
              </a:pPr>
              <a:r>
                <a:t>Deep (Q</a:t>
              </a:r>
              <a:r>
                <a:rPr baseline="31999"/>
                <a:t>2</a:t>
              </a:r>
              <a:r>
                <a:t> </a:t>
              </a:r>
              <a:r>
                <a:rPr sz="3200">
                  <a:latin typeface="Symbol"/>
                  <a:ea typeface="Symbol"/>
                  <a:cs typeface="Symbol"/>
                  <a:sym typeface="Symbol"/>
                </a:rPr>
                <a:t>≫</a:t>
              </a:r>
              <a:r>
                <a:t> m</a:t>
              </a:r>
              <a:r>
                <a:rPr baseline="-5999"/>
                <a:t>p</a:t>
              </a:r>
              <a:r>
                <a:rPr baseline="31999"/>
                <a:t>2</a:t>
              </a:r>
              <a:r>
                <a:t>)</a:t>
              </a:r>
            </a:p>
            <a:p>
              <a:pPr marL="40639" marR="40639" defTabSz="914400">
                <a:defRPr sz="2400">
                  <a:uFill>
                    <a:solidFill>
                      <a:srgbClr val="000000"/>
                    </a:solidFill>
                  </a:uFill>
                  <a:latin typeface="+mn-lt"/>
                  <a:ea typeface="+mn-ea"/>
                  <a:cs typeface="+mn-cs"/>
                  <a:sym typeface="Arial"/>
                </a:defRPr>
              </a:pPr>
              <a:r>
                <a:t>Inelastic (W</a:t>
              </a:r>
              <a:r>
                <a:rPr baseline="31999"/>
                <a:t>2</a:t>
              </a:r>
              <a:r>
                <a:t> </a:t>
              </a:r>
              <a:r>
                <a:rPr sz="3200">
                  <a:latin typeface="Symbol"/>
                  <a:ea typeface="Symbol"/>
                  <a:cs typeface="Symbol"/>
                  <a:sym typeface="Symbol"/>
                </a:rPr>
                <a:t>≫</a:t>
              </a:r>
              <a:r>
                <a:t> m</a:t>
              </a:r>
              <a:r>
                <a:rPr baseline="-5999"/>
                <a:t>p</a:t>
              </a:r>
              <a:r>
                <a:rPr baseline="31999"/>
                <a:t>2</a:t>
              </a:r>
              <a:r>
                <a:t>)</a:t>
              </a:r>
            </a:p>
            <a:p>
              <a:pPr marL="40639" marR="40639" defTabSz="914400">
                <a:defRPr sz="2400">
                  <a:uFill>
                    <a:solidFill>
                      <a:srgbClr val="000000"/>
                    </a:solidFill>
                  </a:uFill>
                  <a:latin typeface="+mn-lt"/>
                  <a:ea typeface="+mn-ea"/>
                  <a:cs typeface="+mn-cs"/>
                  <a:sym typeface="Arial"/>
                </a:defRPr>
              </a:pPr>
              <a:r>
                <a:t>Scattering = DIS</a:t>
              </a:r>
            </a:p>
          </p:txBody>
        </p:sp>
      </p:grpSp>
      <p:grpSp>
        <p:nvGrpSpPr>
          <p:cNvPr id="635" name="Group"/>
          <p:cNvGrpSpPr/>
          <p:nvPr/>
        </p:nvGrpSpPr>
        <p:grpSpPr>
          <a:xfrm>
            <a:off x="4508500" y="850900"/>
            <a:ext cx="4521200" cy="4767009"/>
            <a:chOff x="0" y="0"/>
            <a:chExt cx="4521200" cy="4767008"/>
          </a:xfrm>
        </p:grpSpPr>
        <p:pic>
          <p:nvPicPr>
            <p:cNvPr id="632" name="droppedImage.pdf" descr="droppedImage.pdf"/>
            <p:cNvPicPr>
              <a:picLocks noChangeAspect="1"/>
            </p:cNvPicPr>
            <p:nvPr/>
          </p:nvPicPr>
          <p:blipFill>
            <a:blip r:embed="rId7">
              <a:extLst/>
            </a:blip>
            <a:stretch>
              <a:fillRect/>
            </a:stretch>
          </p:blipFill>
          <p:spPr>
            <a:xfrm>
              <a:off x="623730" y="495300"/>
              <a:ext cx="3554570" cy="1219200"/>
            </a:xfrm>
            <a:prstGeom prst="rect">
              <a:avLst/>
            </a:prstGeom>
            <a:ln w="12700" cap="flat">
              <a:noFill/>
              <a:round/>
            </a:ln>
            <a:effectLst/>
          </p:spPr>
        </p:pic>
        <p:sp>
          <p:nvSpPr>
            <p:cNvPr id="633" name="4-momentum transfer from scattered electron…"/>
            <p:cNvSpPr txBox="1"/>
            <p:nvPr/>
          </p:nvSpPr>
          <p:spPr>
            <a:xfrm>
              <a:off x="635000" y="1828800"/>
              <a:ext cx="3708400" cy="29382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marL="40639" marR="40639" defTabSz="914400">
                <a:defRPr sz="2500">
                  <a:solidFill>
                    <a:srgbClr val="021EAA"/>
                  </a:solidFill>
                  <a:uFill>
                    <a:solidFill>
                      <a:srgbClr val="021EAA"/>
                    </a:solidFill>
                  </a:uFill>
                  <a:latin typeface="+mn-lt"/>
                  <a:ea typeface="+mn-ea"/>
                  <a:cs typeface="+mn-cs"/>
                  <a:sym typeface="Arial"/>
                </a:defRPr>
              </a:pPr>
            </a:p>
            <a:p>
              <a:pPr marL="383540" marR="40639" indent="-342900" defTabSz="914400">
                <a:buSzPct val="125000"/>
                <a:buChar char="•"/>
                <a:defRPr sz="2500">
                  <a:solidFill>
                    <a:srgbClr val="021EAA"/>
                  </a:solidFill>
                  <a:uFill>
                    <a:solidFill>
                      <a:srgbClr val="021EAA"/>
                    </a:solidFill>
                  </a:uFill>
                  <a:latin typeface="+mn-lt"/>
                  <a:ea typeface="+mn-ea"/>
                  <a:cs typeface="+mn-cs"/>
                  <a:sym typeface="Arial"/>
                </a:defRPr>
              </a:pPr>
              <a:r>
                <a:t>4-momentum transfer from scattered electron</a:t>
              </a:r>
            </a:p>
            <a:p>
              <a:pPr marL="383540" marR="40639" indent="-342900" defTabSz="914400">
                <a:buSzPct val="125000"/>
                <a:buChar char="•"/>
                <a:defRPr sz="2500">
                  <a:solidFill>
                    <a:srgbClr val="021EAA"/>
                  </a:solidFill>
                  <a:uFill>
                    <a:solidFill>
                      <a:srgbClr val="021EAA"/>
                    </a:solidFill>
                  </a:uFill>
                  <a:latin typeface="+mn-lt"/>
                  <a:ea typeface="+mn-ea"/>
                  <a:cs typeface="+mn-cs"/>
                  <a:sym typeface="Arial"/>
                </a:defRPr>
              </a:pPr>
              <a:r>
                <a:t>invariant mass sq. of </a:t>
              </a:r>
              <a:r>
                <a:rPr>
                  <a:latin typeface="Symbol"/>
                  <a:ea typeface="Symbol"/>
                  <a:cs typeface="Symbol"/>
                  <a:sym typeface="Symbol"/>
                </a:rPr>
                <a:t>g</a:t>
              </a:r>
              <a:r>
                <a:t>*</a:t>
              </a:r>
            </a:p>
            <a:p>
              <a:pPr marL="383540" marR="40639" indent="-342900" defTabSz="914400">
                <a:buSzPct val="125000"/>
                <a:buChar char="•"/>
                <a:defRPr sz="2500">
                  <a:solidFill>
                    <a:srgbClr val="021EAA"/>
                  </a:solidFill>
                  <a:uFill>
                    <a:solidFill>
                      <a:srgbClr val="021EAA"/>
                    </a:solidFill>
                  </a:uFill>
                  <a:latin typeface="+mn-lt"/>
                  <a:ea typeface="+mn-ea"/>
                  <a:cs typeface="+mn-cs"/>
                  <a:sym typeface="Arial"/>
                </a:defRPr>
              </a:pPr>
              <a:r>
                <a:t>“Resolution” power </a:t>
              </a:r>
            </a:p>
            <a:p>
              <a:pPr marL="383540" marR="40639" indent="-342900" defTabSz="914400">
                <a:buSzPct val="125000"/>
                <a:buChar char="•"/>
                <a:defRPr sz="2500">
                  <a:solidFill>
                    <a:srgbClr val="021EAA"/>
                  </a:solidFill>
                  <a:uFill>
                    <a:solidFill>
                      <a:srgbClr val="021EAA"/>
                    </a:solidFill>
                  </a:uFill>
                  <a:latin typeface="+mn-lt"/>
                  <a:ea typeface="+mn-ea"/>
                  <a:cs typeface="+mn-cs"/>
                  <a:sym typeface="Arial"/>
                </a:defRPr>
              </a:pPr>
              <a:r>
                <a:t>Virtuality </a:t>
              </a:r>
            </a:p>
            <a:p>
              <a:pPr lvl="1" marL="650240" marR="40639" indent="-342900" defTabSz="914400">
                <a:buSzPct val="94000"/>
                <a:buFont typeface="Lucida Grande"/>
                <a:buChar char="‣"/>
                <a:defRPr sz="2300">
                  <a:uFill>
                    <a:solidFill>
                      <a:srgbClr val="000000"/>
                    </a:solidFill>
                  </a:uFill>
                  <a:latin typeface="+mn-lt"/>
                  <a:ea typeface="+mn-ea"/>
                  <a:cs typeface="+mn-cs"/>
                  <a:sym typeface="Arial"/>
                </a:defRPr>
              </a:pPr>
              <a:r>
                <a:t>real photon Q = 0</a:t>
              </a:r>
            </a:p>
          </p:txBody>
        </p:sp>
        <p:sp>
          <p:nvSpPr>
            <p:cNvPr id="634" name="Q2:"/>
            <p:cNvSpPr txBox="1"/>
            <p:nvPr/>
          </p:nvSpPr>
          <p:spPr>
            <a:xfrm>
              <a:off x="0" y="0"/>
              <a:ext cx="4521200" cy="3947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marL="40639" marR="40639" defTabSz="914400">
                <a:defRPr sz="2800">
                  <a:solidFill>
                    <a:srgbClr val="FF2600"/>
                  </a:solidFill>
                  <a:uFill>
                    <a:solidFill>
                      <a:srgbClr val="FF2600"/>
                    </a:solidFill>
                  </a:uFill>
                  <a:latin typeface="+mn-lt"/>
                  <a:ea typeface="+mn-ea"/>
                  <a:cs typeface="+mn-cs"/>
                  <a:sym typeface="Arial"/>
                </a:defRPr>
              </a:pPr>
              <a:r>
                <a:t>Q</a:t>
              </a:r>
              <a:r>
                <a:rPr baseline="31999"/>
                <a:t>2</a:t>
              </a:r>
              <a:r>
                <a:t>:</a:t>
              </a:r>
            </a:p>
          </p:txBody>
        </p:sp>
      </p:grpSp>
      <p:grpSp>
        <p:nvGrpSpPr>
          <p:cNvPr id="639" name="Group"/>
          <p:cNvGrpSpPr/>
          <p:nvPr/>
        </p:nvGrpSpPr>
        <p:grpSpPr>
          <a:xfrm>
            <a:off x="4521200" y="800100"/>
            <a:ext cx="4521200" cy="3659914"/>
            <a:chOff x="0" y="0"/>
            <a:chExt cx="4521200" cy="3659913"/>
          </a:xfrm>
        </p:grpSpPr>
        <p:pic>
          <p:nvPicPr>
            <p:cNvPr id="636" name="droppedImage.pdf" descr="droppedImage.pdf"/>
            <p:cNvPicPr>
              <a:picLocks noChangeAspect="1"/>
            </p:cNvPicPr>
            <p:nvPr/>
          </p:nvPicPr>
          <p:blipFill>
            <a:blip r:embed="rId8">
              <a:extLst/>
            </a:blip>
            <a:stretch>
              <a:fillRect/>
            </a:stretch>
          </p:blipFill>
          <p:spPr>
            <a:xfrm>
              <a:off x="698500" y="439115"/>
              <a:ext cx="1193800" cy="821335"/>
            </a:xfrm>
            <a:prstGeom prst="rect">
              <a:avLst/>
            </a:prstGeom>
            <a:ln w="12700" cap="flat">
              <a:noFill/>
              <a:round/>
            </a:ln>
            <a:effectLst/>
          </p:spPr>
        </p:pic>
        <p:sp>
          <p:nvSpPr>
            <p:cNvPr id="637" name="Bjorken-x…"/>
            <p:cNvSpPr txBox="1"/>
            <p:nvPr/>
          </p:nvSpPr>
          <p:spPr>
            <a:xfrm>
              <a:off x="546100" y="1460500"/>
              <a:ext cx="3708400" cy="21994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marL="383540" marR="40639" indent="-342900" defTabSz="914400">
                <a:buSzPct val="125000"/>
                <a:buChar char="•"/>
                <a:defRPr sz="2500">
                  <a:solidFill>
                    <a:srgbClr val="021EAA"/>
                  </a:solidFill>
                  <a:uFill>
                    <a:solidFill>
                      <a:srgbClr val="021EAA"/>
                    </a:solidFill>
                  </a:uFill>
                  <a:latin typeface="+mn-lt"/>
                  <a:ea typeface="+mn-ea"/>
                  <a:cs typeface="+mn-cs"/>
                  <a:sym typeface="Arial"/>
                </a:defRPr>
              </a:pPr>
              <a:r>
                <a:t>Bjorken-x</a:t>
              </a:r>
            </a:p>
            <a:p>
              <a:pPr marL="383540" marR="40639" indent="-342900" defTabSz="914400">
                <a:buSzPct val="125000"/>
                <a:buChar char="•"/>
                <a:defRPr sz="2500">
                  <a:solidFill>
                    <a:srgbClr val="021EAA"/>
                  </a:solidFill>
                  <a:uFill>
                    <a:solidFill>
                      <a:srgbClr val="021EAA"/>
                    </a:solidFill>
                  </a:uFill>
                  <a:latin typeface="+mn-lt"/>
                  <a:ea typeface="+mn-ea"/>
                  <a:cs typeface="+mn-cs"/>
                  <a:sym typeface="Arial"/>
                </a:defRPr>
              </a:pPr>
              <a:r>
                <a:t>x is fraction of the nucleon’s momentum carried by the struck quark</a:t>
              </a:r>
            </a:p>
          </p:txBody>
        </p:sp>
        <p:sp>
          <p:nvSpPr>
            <p:cNvPr id="638" name="x:"/>
            <p:cNvSpPr txBox="1"/>
            <p:nvPr/>
          </p:nvSpPr>
          <p:spPr>
            <a:xfrm>
              <a:off x="0" y="0"/>
              <a:ext cx="4521200" cy="3947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40639" marR="40639" defTabSz="914400">
                <a:defRPr sz="2800">
                  <a:solidFill>
                    <a:srgbClr val="FF2600"/>
                  </a:solidFill>
                  <a:uFill>
                    <a:solidFill>
                      <a:srgbClr val="FF2600"/>
                    </a:solidFill>
                  </a:uFill>
                  <a:latin typeface="+mn-lt"/>
                  <a:ea typeface="+mn-ea"/>
                  <a:cs typeface="+mn-cs"/>
                  <a:sym typeface="Arial"/>
                </a:defRPr>
              </a:lvl1pPr>
            </a:lstStyle>
            <a:p>
              <a:pPr/>
              <a:r>
                <a:t>x:</a:t>
              </a:r>
            </a:p>
          </p:txBody>
        </p:sp>
      </p:grpSp>
      <p:sp>
        <p:nvSpPr>
          <p:cNvPr id="640"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641" name="N.B.: This picture was developed in the “infinite momentum frame” (IMF). That works nicely when one assume massless quarks and gluons (partons). Despite all this it is also used for example for massive charm quarks. Some care has to be taken and x needs to be “adjusted”."/>
          <p:cNvSpPr txBox="1"/>
          <p:nvPr/>
        </p:nvSpPr>
        <p:spPr>
          <a:xfrm>
            <a:off x="200578" y="5368271"/>
            <a:ext cx="8742844" cy="137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100"/>
            </a:lvl1pPr>
          </a:lstStyle>
          <a:p>
            <a:pPr/>
            <a:r>
              <a:t>N.B.: This picture was developed in the “infinite momentum frame” (IMF). That works nicely when one assume massless quarks and gluons (partons). Despite all this it is also used for example for massive charm quarks. Some care has to be taken and x needs to be “adjusted”.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622"/>
                                        </p:tgtEl>
                                        <p:attrNameLst>
                                          <p:attrName>style.visibility</p:attrName>
                                        </p:attrNameLst>
                                      </p:cBhvr>
                                      <p:to>
                                        <p:strVal val="hidden"/>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63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xit" nodeType="clickEffect" presetSubtype="0" presetID="1" grpId="3" fill="hold">
                                  <p:stCondLst>
                                    <p:cond delay="0"/>
                                  </p:stCondLst>
                                  <p:iterate type="el" backwards="0">
                                    <p:tmAbs val="0"/>
                                  </p:iterate>
                                  <p:childTnLst>
                                    <p:set>
                                      <p:cBhvr>
                                        <p:cTn id="13" fill="hold">
                                          <p:stCondLst>
                                            <p:cond delay="0"/>
                                          </p:stCondLst>
                                        </p:cTn>
                                        <p:tgtEl>
                                          <p:spTgt spid="635"/>
                                        </p:tgtEl>
                                        <p:attrNameLst>
                                          <p:attrName>style.visibility</p:attrName>
                                        </p:attrNameLst>
                                      </p:cBhvr>
                                      <p:to>
                                        <p:strVal val="hidden"/>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6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xit" nodeType="clickEffect" presetSubtype="0" presetID="1" grpId="5" fill="hold">
                                  <p:stCondLst>
                                    <p:cond delay="0"/>
                                  </p:stCondLst>
                                  <p:iterate type="el" backwards="0">
                                    <p:tmAbs val="0"/>
                                  </p:iterate>
                                  <p:childTnLst>
                                    <p:set>
                                      <p:cBhvr>
                                        <p:cTn id="20" fill="hold">
                                          <p:stCondLst>
                                            <p:cond delay="0"/>
                                          </p:stCondLst>
                                        </p:cTn>
                                        <p:tgtEl>
                                          <p:spTgt spid="626"/>
                                        </p:tgtEl>
                                        <p:attrNameLst>
                                          <p:attrName>style.visibility</p:attrName>
                                        </p:attrNameLst>
                                      </p:cBhvr>
                                      <p:to>
                                        <p:strVal val="hidden"/>
                                      </p:to>
                                    </p:set>
                                  </p:childTnLst>
                                </p:cTn>
                              </p:par>
                            </p:childTnLst>
                          </p:cTn>
                        </p:par>
                        <p:par>
                          <p:cTn id="21" fill="hold">
                            <p:stCondLst>
                              <p:cond delay="0"/>
                            </p:stCondLst>
                            <p:childTnLst>
                              <p:par>
                                <p:cTn id="22" presetClass="entr" nodeType="afterEffect" presetSubtype="0" presetID="1" grpId="6" fill="hold">
                                  <p:stCondLst>
                                    <p:cond delay="0"/>
                                  </p:stCondLst>
                                  <p:iterate type="el" backwards="0">
                                    <p:tmAbs val="0"/>
                                  </p:iterate>
                                  <p:childTnLst>
                                    <p:set>
                                      <p:cBhvr>
                                        <p:cTn id="23" fill="hold"/>
                                        <p:tgtEl>
                                          <p:spTgt spid="63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Class="exit" nodeType="clickEffect" presetSubtype="0" presetID="1" grpId="7" fill="hold">
                                  <p:stCondLst>
                                    <p:cond delay="0"/>
                                  </p:stCondLst>
                                  <p:iterate type="el" backwards="0">
                                    <p:tmAbs val="0"/>
                                  </p:iterate>
                                  <p:childTnLst>
                                    <p:set>
                                      <p:cBhvr>
                                        <p:cTn id="27" fill="hold">
                                          <p:stCondLst>
                                            <p:cond delay="0"/>
                                          </p:stCondLst>
                                        </p:cTn>
                                        <p:tgtEl>
                                          <p:spTgt spid="639"/>
                                        </p:tgtEl>
                                        <p:attrNameLst>
                                          <p:attrName>style.visibility</p:attrName>
                                        </p:attrNameLst>
                                      </p:cBhvr>
                                      <p:to>
                                        <p:strVal val="hidden"/>
                                      </p:to>
                                    </p:set>
                                  </p:childTnLst>
                                </p:cTn>
                              </p:par>
                            </p:childTnLst>
                          </p:cTn>
                        </p:par>
                        <p:par>
                          <p:cTn id="28" fill="hold">
                            <p:stCondLst>
                              <p:cond delay="0"/>
                            </p:stCondLst>
                            <p:childTnLst>
                              <p:par>
                                <p:cTn id="29" presetClass="entr" nodeType="afterEffect" presetSubtype="0" presetID="1" grpId="8" fill="hold">
                                  <p:stCondLst>
                                    <p:cond delay="0"/>
                                  </p:stCondLst>
                                  <p:iterate type="el" backwards="0">
                                    <p:tmAbs val="0"/>
                                  </p:iterate>
                                  <p:childTnLst>
                                    <p:set>
                                      <p:cBhvr>
                                        <p:cTn id="30" fill="hold"/>
                                        <p:tgtEl>
                                          <p:spTgt spid="6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9" fill="hold">
                                  <p:stCondLst>
                                    <p:cond delay="0"/>
                                  </p:stCondLst>
                                  <p:iterate type="el" backwards="0">
                                    <p:tmAbs val="0"/>
                                  </p:iterate>
                                  <p:childTnLst>
                                    <p:set>
                                      <p:cBhvr>
                                        <p:cTn id="34" fill="hold"/>
                                        <p:tgtEl>
                                          <p:spTgt spid="6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35" grpId="3"/>
      <p:bldP build="whole" bldLvl="1" animBg="1" rev="0" advAuto="0" spid="639" grpId="6"/>
      <p:bldP build="whole" bldLvl="1" animBg="1" rev="0" advAuto="0" spid="639" grpId="7"/>
      <p:bldP build="whole" bldLvl="1" animBg="1" rev="0" advAuto="0" spid="631" grpId="8"/>
      <p:bldP build="whole" bldLvl="1" animBg="1" rev="0" advAuto="0" spid="641" grpId="9"/>
      <p:bldP build="whole" bldLvl="1" animBg="1" rev="0" advAuto="0" spid="622" grpId="1"/>
      <p:bldP build="whole" bldLvl="1" animBg="1" rev="0" advAuto="0" spid="626" grpId="4"/>
      <p:bldP build="whole" bldLvl="1" animBg="1" rev="0" advAuto="0" spid="626" grpId="5"/>
      <p:bldP build="whole" bldLvl="1" animBg="1" rev="0" advAuto="0" spid="635" grpId="2"/>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5" name="Shape"/>
          <p:cNvSpPr/>
          <p:nvPr/>
        </p:nvSpPr>
        <p:spPr>
          <a:xfrm>
            <a:off x="2344762" y="797049"/>
            <a:ext cx="3434353" cy="33822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418" y="13852"/>
                </a:lnTo>
                <a:lnTo>
                  <a:pt x="13751" y="21546"/>
                </a:lnTo>
                <a:lnTo>
                  <a:pt x="0" y="21600"/>
                </a:lnTo>
                <a:close/>
              </a:path>
            </a:pathLst>
          </a:custGeom>
          <a:solidFill>
            <a:schemeClr val="accent4">
              <a:alpha val="37031"/>
            </a:schemeClr>
          </a:solidFill>
          <a:ln w="12700">
            <a:solidFill>
              <a:srgbClr val="000000">
                <a:alpha val="37031"/>
              </a:srgbClr>
            </a:solidFill>
          </a:ln>
        </p:spPr>
        <p:txBody>
          <a:bodyPr lIns="0" tIns="0" rIns="0" bIns="0"/>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646"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647" name="The x-Q2 Plane"/>
          <p:cNvSpPr txBox="1"/>
          <p:nvPr>
            <p:ph type="title"/>
          </p:nvPr>
        </p:nvSpPr>
        <p:spPr>
          <a:prstGeom prst="rect">
            <a:avLst/>
          </a:prstGeom>
        </p:spPr>
        <p:txBody>
          <a:bodyPr/>
          <a:lstStyle/>
          <a:p>
            <a:pPr/>
            <a:r>
              <a:t>The x-Q</a:t>
            </a:r>
            <a:r>
              <a:rPr baseline="31999"/>
              <a:t>2</a:t>
            </a:r>
            <a:r>
              <a:t> Plane</a:t>
            </a:r>
          </a:p>
        </p:txBody>
      </p:sp>
      <p:sp>
        <p:nvSpPr>
          <p:cNvPr id="648" name="Low-x reach requires large √s…"/>
          <p:cNvSpPr txBox="1"/>
          <p:nvPr>
            <p:ph type="body" sz="half" idx="1"/>
          </p:nvPr>
        </p:nvSpPr>
        <p:spPr>
          <a:xfrm>
            <a:off x="190500" y="4860916"/>
            <a:ext cx="8763000" cy="1533905"/>
          </a:xfrm>
          <a:prstGeom prst="rect">
            <a:avLst/>
          </a:prstGeom>
        </p:spPr>
        <p:txBody>
          <a:bodyPr/>
          <a:lstStyle/>
          <a:p>
            <a:pPr lvl="1"/>
            <a:r>
              <a:t>Low-x reach requires large √</a:t>
            </a:r>
            <a:r>
              <a:rPr i="1"/>
              <a:t>s</a:t>
            </a:r>
            <a:endParaRPr i="1"/>
          </a:p>
          <a:p>
            <a:pPr lvl="1"/>
            <a:r>
              <a:t>Large-Q</a:t>
            </a:r>
            <a:r>
              <a:rPr baseline="31999"/>
              <a:t>2</a:t>
            </a:r>
            <a:r>
              <a:t> reach requires large √</a:t>
            </a:r>
            <a:r>
              <a:rPr i="1"/>
              <a:t>s</a:t>
            </a:r>
            <a:endParaRPr i="1"/>
          </a:p>
          <a:p>
            <a:pPr lvl="1"/>
            <a:r>
              <a:rPr i="1"/>
              <a:t>y</a:t>
            </a:r>
            <a:r>
              <a:t> at colliders typically limited to approx. 0.01 &lt; y &lt; 0.95</a:t>
            </a:r>
          </a:p>
        </p:txBody>
      </p:sp>
      <p:sp>
        <p:nvSpPr>
          <p:cNvPr id="64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652" name="Group"/>
          <p:cNvGrpSpPr/>
          <p:nvPr/>
        </p:nvGrpSpPr>
        <p:grpSpPr>
          <a:xfrm>
            <a:off x="2019404" y="989109"/>
            <a:ext cx="4473424" cy="3212727"/>
            <a:chOff x="0" y="0"/>
            <a:chExt cx="4473423" cy="3212725"/>
          </a:xfrm>
        </p:grpSpPr>
        <p:sp>
          <p:nvSpPr>
            <p:cNvPr id="650" name="Line"/>
            <p:cNvSpPr/>
            <p:nvPr/>
          </p:nvSpPr>
          <p:spPr>
            <a:xfrm>
              <a:off x="0" y="3193706"/>
              <a:ext cx="4473424" cy="1"/>
            </a:xfrm>
            <a:prstGeom prst="line">
              <a:avLst/>
            </a:prstGeom>
            <a:noFill/>
            <a:ln w="38100" cap="flat">
              <a:solidFill>
                <a:srgbClr val="000000"/>
              </a:solidFill>
              <a:prstDash val="solid"/>
              <a:round/>
              <a:tailEnd type="triangle" w="med" len="med"/>
            </a:ln>
            <a:effectLst/>
          </p:spPr>
          <p:txBody>
            <a:bodyPr wrap="square" lIns="0" tIns="0" rIns="0" bIns="0" numCol="1" anchor="t">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651" name="Line"/>
            <p:cNvSpPr/>
            <p:nvPr/>
          </p:nvSpPr>
          <p:spPr>
            <a:xfrm flipV="1">
              <a:off x="5500" y="0"/>
              <a:ext cx="1" cy="3212726"/>
            </a:xfrm>
            <a:prstGeom prst="line">
              <a:avLst/>
            </a:prstGeom>
            <a:noFill/>
            <a:ln w="38100" cap="flat">
              <a:solidFill>
                <a:srgbClr val="000000"/>
              </a:solidFill>
              <a:prstDash val="solid"/>
              <a:round/>
              <a:tailEnd type="triangle" w="med" len="med"/>
            </a:ln>
            <a:effectLst/>
          </p:spPr>
          <p:txBody>
            <a:bodyPr wrap="square" lIns="0" tIns="0" rIns="0" bIns="0" numCol="1" anchor="t">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sp>
        <p:nvSpPr>
          <p:cNvPr id="653" name="log x"/>
          <p:cNvSpPr txBox="1"/>
          <p:nvPr/>
        </p:nvSpPr>
        <p:spPr>
          <a:xfrm>
            <a:off x="3886380" y="4269882"/>
            <a:ext cx="739471" cy="4436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1400"/>
            </a:lvl1pPr>
          </a:lstStyle>
          <a:p>
            <a:pPr/>
            <a:r>
              <a:t>log x</a:t>
            </a:r>
          </a:p>
        </p:txBody>
      </p:sp>
      <p:sp>
        <p:nvSpPr>
          <p:cNvPr id="654" name="log Q2"/>
          <p:cNvSpPr txBox="1"/>
          <p:nvPr/>
        </p:nvSpPr>
        <p:spPr>
          <a:xfrm rot="16200000">
            <a:off x="1121779" y="2373643"/>
            <a:ext cx="886663" cy="4436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b="1" sz="1400"/>
            </a:pPr>
            <a:r>
              <a:t>log Q</a:t>
            </a:r>
            <a:r>
              <a:rPr baseline="31999"/>
              <a:t>2</a:t>
            </a:r>
          </a:p>
        </p:txBody>
      </p:sp>
      <p:sp>
        <p:nvSpPr>
          <p:cNvPr id="655" name="Line"/>
          <p:cNvSpPr/>
          <p:nvPr/>
        </p:nvSpPr>
        <p:spPr>
          <a:xfrm flipV="1">
            <a:off x="5777980" y="3901854"/>
            <a:ext cx="1" cy="268690"/>
          </a:xfrm>
          <a:prstGeom prst="line">
            <a:avLst/>
          </a:prstGeom>
          <a:ln w="12700">
            <a:solidFill>
              <a:srgbClr val="000000"/>
            </a:solidFill>
          </a:ln>
        </p:spPr>
        <p:txBody>
          <a:bodyPr lIns="0" tIns="0" rIns="0" bIns="0"/>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656" name="1"/>
          <p:cNvSpPr txBox="1"/>
          <p:nvPr/>
        </p:nvSpPr>
        <p:spPr>
          <a:xfrm>
            <a:off x="5641498" y="4193396"/>
            <a:ext cx="297892" cy="4436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1400"/>
            </a:lvl1pPr>
          </a:lstStyle>
          <a:p>
            <a:pPr/>
            <a:r>
              <a:t>1</a:t>
            </a:r>
          </a:p>
        </p:txBody>
      </p:sp>
      <p:sp>
        <p:nvSpPr>
          <p:cNvPr id="657" name="y = const"/>
          <p:cNvSpPr txBox="1"/>
          <p:nvPr/>
        </p:nvSpPr>
        <p:spPr>
          <a:xfrm rot="19010988">
            <a:off x="4839808" y="1205554"/>
            <a:ext cx="1243645" cy="4436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1400"/>
            </a:lvl1pPr>
          </a:lstStyle>
          <a:p>
            <a:pPr/>
            <a:r>
              <a:t>y = const</a:t>
            </a:r>
          </a:p>
        </p:txBody>
      </p:sp>
      <p:sp>
        <p:nvSpPr>
          <p:cNvPr id="658" name="Arrow"/>
          <p:cNvSpPr/>
          <p:nvPr/>
        </p:nvSpPr>
        <p:spPr>
          <a:xfrm rot="13549749">
            <a:off x="3453651" y="2104915"/>
            <a:ext cx="1169144" cy="280591"/>
          </a:xfrm>
          <a:prstGeom prst="rightArrow">
            <a:avLst>
              <a:gd name="adj1" fmla="val 47141"/>
              <a:gd name="adj2" fmla="val 124524"/>
            </a:avLst>
          </a:prstGeom>
          <a:solidFill>
            <a:srgbClr val="00D2A9"/>
          </a:solidFill>
          <a:ln w="12700">
            <a:solidFill>
              <a:srgbClr val="000000"/>
            </a:solidFill>
          </a:ln>
        </p:spPr>
        <p:txBody>
          <a:bodyPr lIns="50800" tIns="50800" rIns="50800" bIns="50800" anchor="ct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659" name="Energy s"/>
          <p:cNvSpPr txBox="1"/>
          <p:nvPr/>
        </p:nvSpPr>
        <p:spPr>
          <a:xfrm>
            <a:off x="2912505" y="1326255"/>
            <a:ext cx="1209193" cy="4436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1400"/>
            </a:lvl1pPr>
          </a:lstStyle>
          <a:p>
            <a:pPr/>
            <a:r>
              <a:t>Energy s</a:t>
            </a:r>
          </a:p>
        </p:txBody>
      </p:sp>
      <p:pic>
        <p:nvPicPr>
          <p:cNvPr id="660" name="droppedImage.pdf" descr="droppedImage.pdf"/>
          <p:cNvPicPr>
            <a:picLocks noChangeAspect="1"/>
          </p:cNvPicPr>
          <p:nvPr/>
        </p:nvPicPr>
        <p:blipFill>
          <a:blip r:embed="rId2">
            <a:extLst/>
          </a:blip>
          <a:stretch>
            <a:fillRect/>
          </a:stretch>
        </p:blipFill>
        <p:spPr>
          <a:xfrm>
            <a:off x="6388589" y="2183750"/>
            <a:ext cx="2360513" cy="476872"/>
          </a:xfrm>
          <a:prstGeom prst="rect">
            <a:avLst/>
          </a:prstGeom>
          <a:ln w="12700"/>
        </p:spPr>
      </p:pic>
      <p:sp>
        <p:nvSpPr>
          <p:cNvPr id="661" name="Line"/>
          <p:cNvSpPr/>
          <p:nvPr/>
        </p:nvSpPr>
        <p:spPr>
          <a:xfrm flipV="1">
            <a:off x="4708714" y="3154207"/>
            <a:ext cx="1033344" cy="1033344"/>
          </a:xfrm>
          <a:prstGeom prst="line">
            <a:avLst/>
          </a:prstGeom>
          <a:ln w="12700">
            <a:solidFill>
              <a:srgbClr val="000000"/>
            </a:solidFill>
          </a:ln>
        </p:spPr>
        <p:txBody>
          <a:bodyPr lIns="0" tIns="0" rIns="0" bIns="0"/>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662" name="Shape"/>
          <p:cNvSpPr/>
          <p:nvPr/>
        </p:nvSpPr>
        <p:spPr>
          <a:xfrm>
            <a:off x="2940446" y="1339598"/>
            <a:ext cx="2814782" cy="2824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418" y="13852"/>
                </a:lnTo>
                <a:lnTo>
                  <a:pt x="13751" y="21546"/>
                </a:lnTo>
                <a:lnTo>
                  <a:pt x="0" y="21600"/>
                </a:lnTo>
                <a:close/>
              </a:path>
            </a:pathLst>
          </a:custGeom>
          <a:solidFill>
            <a:srgbClr val="00FDFF"/>
          </a:solidFill>
          <a:ln w="12700">
            <a:solidFill>
              <a:srgbClr val="000000"/>
            </a:solidFill>
          </a:ln>
        </p:spPr>
        <p:txBody>
          <a:bodyPr lIns="0" tIns="0" rIns="0" bIns="0"/>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663" name="y = const"/>
          <p:cNvSpPr txBox="1"/>
          <p:nvPr/>
        </p:nvSpPr>
        <p:spPr>
          <a:xfrm rot="18896896">
            <a:off x="4982454" y="3279704"/>
            <a:ext cx="1243645" cy="4436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1400"/>
            </a:lvl1pPr>
          </a:lstStyle>
          <a:p>
            <a:pPr/>
            <a:r>
              <a:t>y = const</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5"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666" name="Structure Functions"/>
          <p:cNvSpPr txBox="1"/>
          <p:nvPr>
            <p:ph type="title"/>
          </p:nvPr>
        </p:nvSpPr>
        <p:spPr>
          <a:prstGeom prst="rect">
            <a:avLst/>
          </a:prstGeom>
        </p:spPr>
        <p:txBody>
          <a:bodyPr/>
          <a:lstStyle/>
          <a:p>
            <a:pPr/>
            <a:r>
              <a:t>Structure Functions</a:t>
            </a:r>
          </a:p>
        </p:txBody>
      </p:sp>
      <p:sp>
        <p:nvSpPr>
          <p:cNvPr id="66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673" name="Group"/>
          <p:cNvGrpSpPr/>
          <p:nvPr/>
        </p:nvGrpSpPr>
        <p:grpSpPr>
          <a:xfrm>
            <a:off x="565150" y="1913381"/>
            <a:ext cx="8013700" cy="1846723"/>
            <a:chOff x="0" y="0"/>
            <a:chExt cx="8013700" cy="1846721"/>
          </a:xfrm>
        </p:grpSpPr>
        <p:pic>
          <p:nvPicPr>
            <p:cNvPr id="668" name="image.pdf" descr="image.pdf"/>
            <p:cNvPicPr>
              <a:picLocks noChangeAspect="0"/>
            </p:cNvPicPr>
            <p:nvPr/>
          </p:nvPicPr>
          <p:blipFill>
            <a:blip r:embed="rId2">
              <a:extLst/>
            </a:blip>
            <a:stretch>
              <a:fillRect/>
            </a:stretch>
          </p:blipFill>
          <p:spPr>
            <a:xfrm>
              <a:off x="0" y="0"/>
              <a:ext cx="7505700" cy="1028700"/>
            </a:xfrm>
            <a:prstGeom prst="rect">
              <a:avLst/>
            </a:prstGeom>
            <a:ln w="12700" cap="flat">
              <a:noFill/>
              <a:round/>
            </a:ln>
            <a:effectLst/>
          </p:spPr>
        </p:pic>
        <p:sp>
          <p:nvSpPr>
            <p:cNvPr id="669" name="quark+anti-quark…"/>
            <p:cNvSpPr txBox="1"/>
            <p:nvPr/>
          </p:nvSpPr>
          <p:spPr>
            <a:xfrm>
              <a:off x="1739900" y="1217612"/>
              <a:ext cx="2834628" cy="6275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40639" marR="40639" defTabSz="914400">
                <a:buClr>
                  <a:srgbClr val="008F00"/>
                </a:buClr>
                <a:buFont typeface="Arial"/>
                <a:defRPr b="1" sz="1800">
                  <a:solidFill>
                    <a:srgbClr val="FF2600"/>
                  </a:solidFill>
                  <a:uFill>
                    <a:solidFill>
                      <a:srgbClr val="008F00"/>
                    </a:solidFill>
                  </a:uFill>
                  <a:latin typeface="+mn-lt"/>
                  <a:ea typeface="+mn-ea"/>
                  <a:cs typeface="+mn-cs"/>
                  <a:sym typeface="Arial"/>
                </a:defRPr>
              </a:pPr>
              <a:r>
                <a:t>quark+anti-quark</a:t>
              </a:r>
            </a:p>
            <a:p>
              <a:pPr marL="40639" marR="40639" defTabSz="914400">
                <a:buClr>
                  <a:srgbClr val="008F00"/>
                </a:buClr>
                <a:buFont typeface="Arial"/>
                <a:defRPr b="1" sz="1800">
                  <a:solidFill>
                    <a:srgbClr val="008F00"/>
                  </a:solidFill>
                  <a:uFill>
                    <a:solidFill>
                      <a:srgbClr val="008F00"/>
                    </a:solidFill>
                  </a:uFill>
                  <a:latin typeface="+mn-lt"/>
                  <a:ea typeface="+mn-ea"/>
                  <a:cs typeface="+mn-cs"/>
                  <a:sym typeface="Arial"/>
                </a:defRPr>
              </a:pPr>
              <a:r>
                <a:t>momentum distributions</a:t>
              </a:r>
            </a:p>
          </p:txBody>
        </p:sp>
        <p:sp>
          <p:nvSpPr>
            <p:cNvPr id="670" name="gluon momentum distribution"/>
            <p:cNvSpPr txBox="1"/>
            <p:nvPr/>
          </p:nvSpPr>
          <p:spPr>
            <a:xfrm>
              <a:off x="5715000" y="1219200"/>
              <a:ext cx="2298700" cy="6275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40639" marR="40639" defTabSz="914400">
                <a:buClr>
                  <a:srgbClr val="008F00"/>
                </a:buClr>
                <a:buFont typeface="Arial"/>
                <a:defRPr sz="2400">
                  <a:uFill>
                    <a:solidFill>
                      <a:srgbClr val="000000"/>
                    </a:solidFill>
                  </a:uFill>
                  <a:latin typeface="Times New Roman"/>
                  <a:ea typeface="Times New Roman"/>
                  <a:cs typeface="Times New Roman"/>
                  <a:sym typeface="Times New Roman"/>
                </a:defRPr>
              </a:pPr>
              <a:r>
                <a:rPr b="1" sz="1800">
                  <a:solidFill>
                    <a:srgbClr val="FF2600"/>
                  </a:solidFill>
                  <a:uFill>
                    <a:solidFill>
                      <a:srgbClr val="008F00"/>
                    </a:solidFill>
                  </a:uFill>
                  <a:latin typeface="+mn-lt"/>
                  <a:ea typeface="+mn-ea"/>
                  <a:cs typeface="+mn-cs"/>
                  <a:sym typeface="Arial"/>
                </a:rPr>
                <a:t>gluon</a:t>
              </a:r>
              <a:r>
                <a:rPr b="1" sz="1800">
                  <a:solidFill>
                    <a:srgbClr val="008F00"/>
                  </a:solidFill>
                  <a:uFill>
                    <a:solidFill>
                      <a:srgbClr val="008F00"/>
                    </a:solidFill>
                  </a:uFill>
                  <a:latin typeface="+mn-lt"/>
                  <a:ea typeface="+mn-ea"/>
                  <a:cs typeface="+mn-cs"/>
                  <a:sym typeface="Arial"/>
                </a:rPr>
                <a:t> momentum distribution</a:t>
              </a:r>
            </a:p>
          </p:txBody>
        </p:sp>
        <p:sp>
          <p:nvSpPr>
            <p:cNvPr id="671" name="Line"/>
            <p:cNvSpPr/>
            <p:nvPr/>
          </p:nvSpPr>
          <p:spPr>
            <a:xfrm flipV="1">
              <a:off x="4051300" y="889000"/>
              <a:ext cx="635000" cy="546101"/>
            </a:xfrm>
            <a:prstGeom prst="line">
              <a:avLst/>
            </a:prstGeom>
            <a:noFill/>
            <a:ln w="25400" cap="flat">
              <a:solidFill>
                <a:srgbClr val="008800"/>
              </a:solidFill>
              <a:prstDash val="solid"/>
              <a:round/>
              <a:headEnd type="stealth" w="med" len="med"/>
              <a:tailEnd type="stealth" w="med" len="med"/>
            </a:ln>
            <a:effectLst/>
          </p:spPr>
          <p:txBody>
            <a:bodyPr wrap="square" lIns="0" tIns="0" rIns="0" bIns="0" numCol="1" anchor="t">
              <a:noAutofit/>
            </a:bodyPr>
            <a:lstStyle/>
            <a:p>
              <a:pPr/>
            </a:p>
          </p:txBody>
        </p:sp>
        <p:sp>
          <p:nvSpPr>
            <p:cNvPr id="672" name="Line"/>
            <p:cNvSpPr/>
            <p:nvPr/>
          </p:nvSpPr>
          <p:spPr>
            <a:xfrm flipH="1" flipV="1">
              <a:off x="6565900" y="825500"/>
              <a:ext cx="228601" cy="342900"/>
            </a:xfrm>
            <a:prstGeom prst="line">
              <a:avLst/>
            </a:prstGeom>
            <a:noFill/>
            <a:ln w="25400" cap="flat">
              <a:solidFill>
                <a:srgbClr val="008800"/>
              </a:solidFill>
              <a:prstDash val="solid"/>
              <a:round/>
              <a:headEnd type="stealth" w="med" len="med"/>
              <a:tailEnd type="stealth" w="med" len="med"/>
            </a:ln>
            <a:effectLst/>
          </p:spPr>
          <p:txBody>
            <a:bodyPr wrap="square" lIns="0" tIns="0" rIns="0" bIns="0" numCol="1" anchor="t">
              <a:noAutofit/>
            </a:bodyPr>
            <a:lstStyle/>
            <a:p>
              <a:pPr/>
            </a:p>
          </p:txBody>
        </p:sp>
      </p:grpSp>
      <p:sp>
        <p:nvSpPr>
          <p:cNvPr id="674" name="Inclusive e+p collisions:…"/>
          <p:cNvSpPr txBox="1"/>
          <p:nvPr/>
        </p:nvSpPr>
        <p:spPr>
          <a:xfrm>
            <a:off x="262487" y="756213"/>
            <a:ext cx="8039945"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800"/>
            </a:pPr>
            <a:r>
              <a:t>Inclusive e+p collisions:</a:t>
            </a:r>
          </a:p>
          <a:p>
            <a:pPr>
              <a:defRPr sz="2800"/>
            </a:pPr>
            <a:r>
              <a:t>(only scattered electron is measured, rest ignored)</a:t>
            </a:r>
          </a:p>
        </p:txBody>
      </p:sp>
      <p:sp>
        <p:nvSpPr>
          <p:cNvPr id="675" name="F2 and FL are key in understanding the structure of hadrons"/>
          <p:cNvSpPr txBox="1"/>
          <p:nvPr/>
        </p:nvSpPr>
        <p:spPr>
          <a:xfrm>
            <a:off x="134083" y="4246374"/>
            <a:ext cx="8875834"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600">
                <a:solidFill>
                  <a:srgbClr val="021EAA"/>
                </a:solidFill>
              </a:defRPr>
            </a:pPr>
            <a:r>
              <a:t>F</a:t>
            </a:r>
            <a:r>
              <a:rPr baseline="-5999"/>
              <a:t>2</a:t>
            </a:r>
            <a:r>
              <a:t> and F</a:t>
            </a:r>
            <a:r>
              <a:rPr baseline="-5999"/>
              <a:t>L</a:t>
            </a:r>
            <a:r>
              <a:t> are key in understanding the structure of hadrons </a:t>
            </a:r>
          </a:p>
        </p:txBody>
      </p:sp>
      <p:sp>
        <p:nvSpPr>
          <p:cNvPr id="676" name="N.B.: At very high energies a 3rd structure function comes into play: F3…"/>
          <p:cNvSpPr txBox="1"/>
          <p:nvPr/>
        </p:nvSpPr>
        <p:spPr>
          <a:xfrm>
            <a:off x="290089" y="5246589"/>
            <a:ext cx="4787957" cy="1054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100"/>
            </a:pPr>
            <a:r>
              <a:t>N.B.: At very high energies a 3rd structure function comes into play: F</a:t>
            </a:r>
            <a:r>
              <a:rPr baseline="-5999"/>
              <a:t>3</a:t>
            </a:r>
            <a:endParaRPr baseline="-5999"/>
          </a:p>
          <a:p>
            <a:pPr>
              <a:defRPr sz="2100"/>
            </a:pPr>
            <a:r>
              <a:t>Ignored here and in the rest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6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73"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8"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679" name="More Practical: Reduced Cross-Section"/>
          <p:cNvSpPr txBox="1"/>
          <p:nvPr>
            <p:ph type="title"/>
          </p:nvPr>
        </p:nvSpPr>
        <p:spPr>
          <a:prstGeom prst="rect">
            <a:avLst/>
          </a:prstGeom>
        </p:spPr>
        <p:txBody>
          <a:bodyPr/>
          <a:lstStyle/>
          <a:p>
            <a:pPr/>
            <a:r>
              <a:t>More Practical: Reduced Cross-Section</a:t>
            </a:r>
          </a:p>
        </p:txBody>
      </p:sp>
      <p:sp>
        <p:nvSpPr>
          <p:cNvPr id="68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81" name="droppedImage.pdf" descr="droppedImage.pdf"/>
          <p:cNvPicPr>
            <a:picLocks noChangeAspect="1"/>
          </p:cNvPicPr>
          <p:nvPr/>
        </p:nvPicPr>
        <p:blipFill>
          <a:blip r:embed="rId2">
            <a:extLst/>
          </a:blip>
          <a:stretch>
            <a:fillRect/>
          </a:stretch>
        </p:blipFill>
        <p:spPr>
          <a:xfrm>
            <a:off x="1131348" y="1330203"/>
            <a:ext cx="6510216" cy="622302"/>
          </a:xfrm>
          <a:prstGeom prst="rect">
            <a:avLst/>
          </a:prstGeom>
          <a:ln w="12700"/>
        </p:spPr>
      </p:pic>
      <p:sp>
        <p:nvSpPr>
          <p:cNvPr id="682" name="Inclusive Cross-Section:"/>
          <p:cNvSpPr txBox="1"/>
          <p:nvPr/>
        </p:nvSpPr>
        <p:spPr>
          <a:xfrm>
            <a:off x="286179" y="761400"/>
            <a:ext cx="3671293"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lvl1pPr>
          </a:lstStyle>
          <a:p>
            <a:pPr/>
            <a:r>
              <a:t>Inclusive Cross-Section:</a:t>
            </a:r>
          </a:p>
        </p:txBody>
      </p:sp>
      <p:pic>
        <p:nvPicPr>
          <p:cNvPr id="683" name="Image" descr="Image"/>
          <p:cNvPicPr>
            <a:picLocks noChangeAspect="1"/>
          </p:cNvPicPr>
          <p:nvPr/>
        </p:nvPicPr>
        <p:blipFill>
          <a:blip r:embed="rId3">
            <a:extLst/>
          </a:blip>
          <a:stretch>
            <a:fillRect/>
          </a:stretch>
        </p:blipFill>
        <p:spPr>
          <a:xfrm>
            <a:off x="629238" y="2638571"/>
            <a:ext cx="7973026" cy="635843"/>
          </a:xfrm>
          <a:prstGeom prst="rect">
            <a:avLst/>
          </a:prstGeom>
          <a:ln w="12700">
            <a:miter lim="400000"/>
          </a:ln>
        </p:spPr>
      </p:pic>
      <p:sp>
        <p:nvSpPr>
          <p:cNvPr id="684" name="Reduced Cross-Section:"/>
          <p:cNvSpPr txBox="1"/>
          <p:nvPr/>
        </p:nvSpPr>
        <p:spPr>
          <a:xfrm>
            <a:off x="294811" y="2051407"/>
            <a:ext cx="3654029"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lvl1pPr>
          </a:lstStyle>
          <a:p>
            <a:pPr/>
            <a:r>
              <a:t>Reduced Cross-Section:</a:t>
            </a:r>
          </a:p>
        </p:txBody>
      </p:sp>
      <p:pic>
        <p:nvPicPr>
          <p:cNvPr id="685" name="droppedImage.pdf" descr="droppedImage.pdf"/>
          <p:cNvPicPr>
            <a:picLocks noChangeAspect="1"/>
          </p:cNvPicPr>
          <p:nvPr/>
        </p:nvPicPr>
        <p:blipFill>
          <a:blip r:embed="rId4">
            <a:extLst/>
          </a:blip>
          <a:stretch>
            <a:fillRect/>
          </a:stretch>
        </p:blipFill>
        <p:spPr>
          <a:xfrm>
            <a:off x="617401" y="3341413"/>
            <a:ext cx="4594359" cy="604129"/>
          </a:xfrm>
          <a:prstGeom prst="rect">
            <a:avLst/>
          </a:prstGeom>
          <a:ln w="12700">
            <a:miter lim="400000"/>
          </a:ln>
        </p:spPr>
      </p:pic>
      <p:grpSp>
        <p:nvGrpSpPr>
          <p:cNvPr id="696" name="Group"/>
          <p:cNvGrpSpPr/>
          <p:nvPr/>
        </p:nvGrpSpPr>
        <p:grpSpPr>
          <a:xfrm>
            <a:off x="5557154" y="4306923"/>
            <a:ext cx="3333713" cy="2386905"/>
            <a:chOff x="0" y="0"/>
            <a:chExt cx="3333711" cy="2386904"/>
          </a:xfrm>
        </p:grpSpPr>
        <p:pic>
          <p:nvPicPr>
            <p:cNvPr id="686" name="eAu_20x100_RedCrossSec_10invfb_statsys_Q2_0_new.png" descr="eAu_20x100_RedCrossSec_10invfb_statsys_Q2_0_new.png"/>
            <p:cNvPicPr>
              <a:picLocks noChangeAspect="1"/>
            </p:cNvPicPr>
            <p:nvPr/>
          </p:nvPicPr>
          <p:blipFill>
            <a:blip r:embed="rId5">
              <a:extLst/>
            </a:blip>
            <a:srcRect l="4048" t="74512" r="74694" b="4089"/>
            <a:stretch>
              <a:fillRect/>
            </a:stretch>
          </p:blipFill>
          <p:spPr>
            <a:xfrm rot="5400000">
              <a:off x="822834" y="-45114"/>
              <a:ext cx="1487011" cy="1997000"/>
            </a:xfrm>
            <a:prstGeom prst="rect">
              <a:avLst/>
            </a:prstGeom>
            <a:ln w="12700" cap="flat">
              <a:noFill/>
              <a:miter lim="400000"/>
            </a:ln>
            <a:effectLst/>
          </p:spPr>
        </p:pic>
        <p:grpSp>
          <p:nvGrpSpPr>
            <p:cNvPr id="689" name="Group"/>
            <p:cNvGrpSpPr/>
            <p:nvPr/>
          </p:nvGrpSpPr>
          <p:grpSpPr>
            <a:xfrm>
              <a:off x="671476" y="0"/>
              <a:ext cx="2662236" cy="1695551"/>
              <a:chOff x="0" y="0"/>
              <a:chExt cx="2662234" cy="1695550"/>
            </a:xfrm>
          </p:grpSpPr>
          <p:sp>
            <p:nvSpPr>
              <p:cNvPr id="687" name="Line"/>
              <p:cNvSpPr/>
              <p:nvPr/>
            </p:nvSpPr>
            <p:spPr>
              <a:xfrm flipV="1">
                <a:off x="3187" y="0"/>
                <a:ext cx="1" cy="1695551"/>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688" name="Line"/>
              <p:cNvSpPr/>
              <p:nvPr/>
            </p:nvSpPr>
            <p:spPr>
              <a:xfrm>
                <a:off x="0" y="1692362"/>
                <a:ext cx="2662235" cy="1"/>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sp>
          <p:nvSpPr>
            <p:cNvPr id="690" name="σred"/>
            <p:cNvSpPr txBox="1"/>
            <p:nvPr/>
          </p:nvSpPr>
          <p:spPr>
            <a:xfrm rot="16200000">
              <a:off x="-38742" y="577443"/>
              <a:ext cx="618149" cy="5406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2000"/>
              </a:pPr>
              <a:r>
                <a:t>σ</a:t>
              </a:r>
              <a:r>
                <a:rPr baseline="-5999"/>
                <a:t>red</a:t>
              </a:r>
            </a:p>
          </p:txBody>
        </p:sp>
        <p:sp>
          <p:nvSpPr>
            <p:cNvPr id="691" name="y2/Y+"/>
            <p:cNvSpPr txBox="1"/>
            <p:nvPr/>
          </p:nvSpPr>
          <p:spPr>
            <a:xfrm>
              <a:off x="1554025" y="1846239"/>
              <a:ext cx="897138" cy="5406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2000"/>
              </a:pPr>
              <a:r>
                <a:t>y</a:t>
              </a:r>
              <a:r>
                <a:rPr baseline="31999"/>
                <a:t>2</a:t>
              </a:r>
              <a:r>
                <a:t>/Y</a:t>
              </a:r>
              <a:r>
                <a:rPr baseline="31999"/>
                <a:t>+</a:t>
              </a:r>
            </a:p>
          </p:txBody>
        </p:sp>
        <p:sp>
          <p:nvSpPr>
            <p:cNvPr id="692" name="0"/>
            <p:cNvSpPr txBox="1"/>
            <p:nvPr/>
          </p:nvSpPr>
          <p:spPr>
            <a:xfrm>
              <a:off x="554853" y="1674731"/>
              <a:ext cx="321202" cy="5068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800"/>
              </a:lvl1pPr>
            </a:lstStyle>
            <a:p>
              <a:pPr/>
              <a:r>
                <a:t>0</a:t>
              </a:r>
            </a:p>
          </p:txBody>
        </p:sp>
        <p:sp>
          <p:nvSpPr>
            <p:cNvPr id="693" name="1"/>
            <p:cNvSpPr txBox="1"/>
            <p:nvPr/>
          </p:nvSpPr>
          <p:spPr>
            <a:xfrm>
              <a:off x="2758316" y="1691627"/>
              <a:ext cx="321202" cy="5068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800"/>
              </a:lvl1pPr>
            </a:lstStyle>
            <a:p>
              <a:pPr/>
              <a:r>
                <a:t>1</a:t>
              </a:r>
            </a:p>
          </p:txBody>
        </p:sp>
        <p:sp>
          <p:nvSpPr>
            <p:cNvPr id="694" name="Line"/>
            <p:cNvSpPr/>
            <p:nvPr/>
          </p:nvSpPr>
          <p:spPr>
            <a:xfrm flipV="1">
              <a:off x="2911418" y="1585894"/>
              <a:ext cx="1" cy="197843"/>
            </a:xfrm>
            <a:prstGeom prst="line">
              <a:avLst/>
            </a:prstGeom>
            <a:noFill/>
            <a:ln w="12700" cap="flat">
              <a:solidFill>
                <a:srgbClr val="000000"/>
              </a:solidFill>
              <a:prstDash val="solid"/>
              <a:round/>
            </a:ln>
            <a:effectLst/>
          </p:spPr>
          <p:txBody>
            <a:bodyPr wrap="square" lIns="0" tIns="0" rIns="0" bIns="0" numCol="1" anchor="t">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695" name="fixed x, Q2"/>
            <p:cNvSpPr txBox="1"/>
            <p:nvPr/>
          </p:nvSpPr>
          <p:spPr>
            <a:xfrm>
              <a:off x="1658214" y="318947"/>
              <a:ext cx="1238827" cy="4223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1400"/>
              </a:pPr>
              <a:r>
                <a:t>fixed x, Q</a:t>
              </a:r>
              <a:r>
                <a:rPr baseline="31999"/>
                <a:t>2</a:t>
              </a:r>
            </a:p>
          </p:txBody>
        </p:sp>
      </p:grpSp>
      <p:sp>
        <p:nvSpPr>
          <p:cNvPr id="697" name="Rosenbluth Separation:…"/>
          <p:cNvSpPr txBox="1"/>
          <p:nvPr>
            <p:ph type="body" sz="half" idx="1"/>
          </p:nvPr>
        </p:nvSpPr>
        <p:spPr>
          <a:xfrm>
            <a:off x="364648" y="4211359"/>
            <a:ext cx="5099864" cy="2504635"/>
          </a:xfrm>
          <a:prstGeom prst="rect">
            <a:avLst/>
          </a:prstGeom>
        </p:spPr>
        <p:txBody>
          <a:bodyPr/>
          <a:lstStyle/>
          <a:p>
            <a:pPr>
              <a:defRPr b="1" sz="2400"/>
            </a:pPr>
            <a:r>
              <a:t>Rosenbluth Separation:</a:t>
            </a:r>
          </a:p>
          <a:p>
            <a:pPr lvl="1">
              <a:defRPr sz="2200"/>
            </a:pPr>
            <a:r>
              <a:t>Recall Q</a:t>
            </a:r>
            <a:r>
              <a:rPr baseline="31999"/>
              <a:t>2</a:t>
            </a:r>
            <a:r>
              <a:t> = x y s</a:t>
            </a:r>
          </a:p>
          <a:p>
            <a:pPr lvl="1">
              <a:defRPr sz="2200"/>
            </a:pPr>
            <a:r>
              <a:t>Measure at different √s</a:t>
            </a:r>
          </a:p>
          <a:p>
            <a:pPr lvl="1">
              <a:defRPr sz="2200"/>
            </a:pPr>
            <a:r>
              <a:t>Plot σ</a:t>
            </a:r>
            <a:r>
              <a:rPr baseline="-5999"/>
              <a:t>red </a:t>
            </a:r>
            <a:r>
              <a:t>versus y2/Y</a:t>
            </a:r>
            <a:r>
              <a:rPr baseline="31999"/>
              <a:t>+ </a:t>
            </a:r>
            <a:r>
              <a:t>for fixed x, Q</a:t>
            </a:r>
            <a:r>
              <a:rPr baseline="31999"/>
              <a:t>2</a:t>
            </a:r>
          </a:p>
          <a:p>
            <a:pPr lvl="1">
              <a:defRPr sz="2200"/>
            </a:pPr>
            <a:r>
              <a:t>F</a:t>
            </a:r>
            <a:r>
              <a:rPr baseline="-5999"/>
              <a:t>2</a:t>
            </a:r>
            <a:r>
              <a:t> is σ</a:t>
            </a:r>
            <a:r>
              <a:rPr baseline="-5999"/>
              <a:t>red </a:t>
            </a:r>
            <a:r>
              <a:t>at</a:t>
            </a:r>
            <a:r>
              <a:rPr baseline="-5999"/>
              <a:t> </a:t>
            </a:r>
            <a:r>
              <a:t> y2/Y</a:t>
            </a:r>
            <a:r>
              <a:rPr baseline="31999"/>
              <a:t>+</a:t>
            </a:r>
            <a:r>
              <a:t> = 0</a:t>
            </a:r>
          </a:p>
          <a:p>
            <a:pPr lvl="1">
              <a:defRPr sz="2200"/>
            </a:pPr>
            <a:r>
              <a:t>F</a:t>
            </a:r>
            <a:r>
              <a:rPr baseline="-5999"/>
              <a:t>L</a:t>
            </a:r>
            <a:r>
              <a:t> = Slope of y2/Y</a:t>
            </a:r>
            <a:r>
              <a:rPr baseline="31999"/>
              <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97"/>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6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96" grpId="2"/>
      <p:bldP build="whole" bldLvl="1" animBg="1" rev="0" advAuto="0" spid="697"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 name="Slide Number"/>
          <p:cNvSpPr txBox="1"/>
          <p:nvPr>
            <p:ph type="sldNum" sz="quarter" idx="2"/>
          </p:nvPr>
        </p:nvSpPr>
        <p:spPr>
          <a:xfrm>
            <a:off x="8788170" y="6556108"/>
            <a:ext cx="213185" cy="29898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0" name="Yet!!"/>
          <p:cNvSpPr txBox="1"/>
          <p:nvPr/>
        </p:nvSpPr>
        <p:spPr>
          <a:xfrm>
            <a:off x="3405842" y="2048201"/>
            <a:ext cx="1817833" cy="99257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marL="41275" marR="41275" defTabSz="914400">
              <a:defRPr sz="6000">
                <a:solidFill>
                  <a:srgbClr val="FF2600"/>
                </a:solidFill>
                <a:uFill>
                  <a:solidFill>
                    <a:srgbClr val="021EAA"/>
                  </a:solidFill>
                </a:uFill>
                <a:latin typeface="+mn-lt"/>
                <a:ea typeface="+mn-ea"/>
                <a:cs typeface="+mn-cs"/>
                <a:sym typeface="Arial"/>
              </a:defRPr>
            </a:lvl1pPr>
          </a:lstStyle>
          <a:p>
            <a:pPr/>
            <a:r>
              <a:t>Yet!!</a:t>
            </a:r>
          </a:p>
        </p:txBody>
      </p:sp>
      <p:grpSp>
        <p:nvGrpSpPr>
          <p:cNvPr id="153" name="Group"/>
          <p:cNvGrpSpPr/>
          <p:nvPr/>
        </p:nvGrpSpPr>
        <p:grpSpPr>
          <a:xfrm>
            <a:off x="129072" y="3143361"/>
            <a:ext cx="8923956" cy="3212231"/>
            <a:chOff x="0" y="-12700"/>
            <a:chExt cx="8923955" cy="3212229"/>
          </a:xfrm>
        </p:grpSpPr>
        <p:pic>
          <p:nvPicPr>
            <p:cNvPr id="151" name="Untitled.png" descr="Untitled.png"/>
            <p:cNvPicPr>
              <a:picLocks noChangeAspect="1"/>
            </p:cNvPicPr>
            <p:nvPr/>
          </p:nvPicPr>
          <p:blipFill>
            <a:blip r:embed="rId3">
              <a:extLst/>
            </a:blip>
            <a:stretch>
              <a:fillRect/>
            </a:stretch>
          </p:blipFill>
          <p:spPr>
            <a:xfrm>
              <a:off x="0" y="116557"/>
              <a:ext cx="5630271" cy="3082973"/>
            </a:xfrm>
            <a:prstGeom prst="rect">
              <a:avLst/>
            </a:prstGeom>
            <a:ln w="12700" cap="flat">
              <a:noFill/>
              <a:round/>
            </a:ln>
            <a:effectLst/>
          </p:spPr>
        </p:pic>
        <p:sp>
          <p:nvSpPr>
            <p:cNvPr id="152" name="Over 800 people from 169 institutions and 29 countries are working hard to make it happen within the next decade.…"/>
            <p:cNvSpPr txBox="1"/>
            <p:nvPr/>
          </p:nvSpPr>
          <p:spPr>
            <a:xfrm>
              <a:off x="5784698" y="-12701"/>
              <a:ext cx="3139258" cy="3149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2500"/>
              </a:pPr>
              <a:r>
                <a:t>Over 800 people from 169 institutions and 29 countries are working hard to make it happen within the next decade.</a:t>
              </a:r>
            </a:p>
            <a:p>
              <a:pPr>
                <a:defRPr sz="2500"/>
              </a:pPr>
            </a:p>
            <a:p>
              <a:pPr>
                <a:defRPr sz="2500"/>
              </a:pPr>
              <a:r>
                <a:t>I am one of them.</a:t>
              </a:r>
            </a:p>
          </p:txBody>
        </p:sp>
      </p:grpSp>
      <p:sp>
        <p:nvSpPr>
          <p:cNvPr id="154" name="The Electron-Ion Collider"/>
          <p:cNvSpPr txBox="1"/>
          <p:nvPr/>
        </p:nvSpPr>
        <p:spPr>
          <a:xfrm>
            <a:off x="280144" y="117228"/>
            <a:ext cx="8583712" cy="9529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1275" marR="41275" defTabSz="914400">
              <a:defRPr sz="6000">
                <a:solidFill>
                  <a:srgbClr val="021EAA"/>
                </a:solidFill>
                <a:uFill>
                  <a:solidFill>
                    <a:srgbClr val="021EAA"/>
                  </a:solidFill>
                </a:uFill>
                <a:latin typeface="+mn-lt"/>
                <a:ea typeface="+mn-ea"/>
                <a:cs typeface="+mn-cs"/>
                <a:sym typeface="Arial"/>
              </a:defRPr>
            </a:lvl1pPr>
          </a:lstStyle>
          <a:p>
            <a:pPr/>
            <a:r>
              <a:t>The Electron-Ion Collider</a:t>
            </a:r>
          </a:p>
        </p:txBody>
      </p:sp>
      <p:sp>
        <p:nvSpPr>
          <p:cNvPr id="155" name="does not exist"/>
          <p:cNvSpPr txBox="1"/>
          <p:nvPr/>
        </p:nvSpPr>
        <p:spPr>
          <a:xfrm>
            <a:off x="1886044" y="1082714"/>
            <a:ext cx="4857429" cy="95297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1275" marR="41275" defTabSz="914400">
              <a:defRPr sz="6000">
                <a:solidFill>
                  <a:srgbClr val="021EAA"/>
                </a:solidFill>
                <a:uFill>
                  <a:solidFill>
                    <a:srgbClr val="021EAA"/>
                  </a:solidFill>
                </a:uFill>
                <a:latin typeface="+mn-lt"/>
                <a:ea typeface="+mn-ea"/>
                <a:cs typeface="+mn-cs"/>
                <a:sym typeface="Arial"/>
              </a:defRPr>
            </a:lvl1pPr>
          </a:lstStyle>
          <a:p>
            <a:pPr/>
            <a:r>
              <a:t>does not exist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50"/>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3" fill="hold">
                                  <p:stCondLst>
                                    <p:cond delay="500"/>
                                  </p:stCondLst>
                                  <p:iterate type="el" backwards="0">
                                    <p:tmAbs val="0"/>
                                  </p:iterate>
                                  <p:childTnLst>
                                    <p:set>
                                      <p:cBhvr>
                                        <p:cTn id="13" fill="hold"/>
                                        <p:tgtEl>
                                          <p:spTgt spid="1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0" grpId="2"/>
      <p:bldP build="whole" bldLvl="1" animBg="1" rev="0" advAuto="0" spid="155" grpId="1"/>
      <p:bldP build="whole" bldLvl="1" animBg="1" rev="0" advAuto="0" spid="153" grpId="3"/>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9"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700" name="Studying Matter at the Smallest Scales"/>
          <p:cNvSpPr txBox="1"/>
          <p:nvPr>
            <p:ph type="title"/>
          </p:nvPr>
        </p:nvSpPr>
        <p:spPr>
          <a:xfrm>
            <a:off x="106362" y="31750"/>
            <a:ext cx="8931276" cy="717550"/>
          </a:xfrm>
          <a:prstGeom prst="rect">
            <a:avLst/>
          </a:prstGeom>
        </p:spPr>
        <p:txBody>
          <a:bodyPr/>
          <a:lstStyle/>
          <a:p>
            <a:pPr/>
            <a:r>
              <a:t>Studying Matter at the Smallest Scales</a:t>
            </a:r>
          </a:p>
        </p:txBody>
      </p:sp>
      <p:sp>
        <p:nvSpPr>
          <p:cNvPr id="701"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02" name="Past: HERA,…"/>
          <p:cNvSpPr txBox="1"/>
          <p:nvPr/>
        </p:nvSpPr>
        <p:spPr>
          <a:xfrm>
            <a:off x="6175821" y="4239623"/>
            <a:ext cx="2847046" cy="7528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200">
                <a:latin typeface="+mn-lt"/>
                <a:ea typeface="+mn-ea"/>
                <a:cs typeface="+mn-cs"/>
                <a:sym typeface="Arial"/>
              </a:defRPr>
            </a:pPr>
            <a:r>
              <a:rPr>
                <a:solidFill>
                  <a:srgbClr val="008F00"/>
                </a:solidFill>
              </a:rPr>
              <a:t>Past: </a:t>
            </a:r>
            <a:r>
              <a:rPr>
                <a:solidFill>
                  <a:srgbClr val="008000"/>
                </a:solidFill>
              </a:rPr>
              <a:t>HERA, </a:t>
            </a:r>
            <a:endParaRPr>
              <a:solidFill>
                <a:srgbClr val="008000"/>
              </a:solidFill>
            </a:endParaRPr>
          </a:p>
          <a:p>
            <a:pPr>
              <a:defRPr sz="2200">
                <a:latin typeface="+mn-lt"/>
                <a:ea typeface="+mn-ea"/>
                <a:cs typeface="+mn-cs"/>
                <a:sym typeface="Arial"/>
              </a:defRPr>
            </a:pPr>
            <a:r>
              <a:rPr>
                <a:solidFill>
                  <a:srgbClr val="008000"/>
                </a:solidFill>
              </a:rPr>
              <a:t>Future: EIC, LHeC, …</a:t>
            </a:r>
          </a:p>
        </p:txBody>
      </p:sp>
      <p:pic>
        <p:nvPicPr>
          <p:cNvPr id="703" name="1-2.pdf" descr="1-2.pdf"/>
          <p:cNvPicPr>
            <a:picLocks noChangeAspect="1"/>
          </p:cNvPicPr>
          <p:nvPr/>
        </p:nvPicPr>
        <p:blipFill>
          <a:blip r:embed="rId2">
            <a:extLst/>
          </a:blip>
          <a:srcRect l="8853" t="0" r="8853" b="0"/>
          <a:stretch>
            <a:fillRect/>
          </a:stretch>
        </p:blipFill>
        <p:spPr>
          <a:xfrm>
            <a:off x="46583" y="2682677"/>
            <a:ext cx="9050834" cy="3398270"/>
          </a:xfrm>
          <a:prstGeom prst="rect">
            <a:avLst/>
          </a:prstGeom>
          <a:ln w="12700"/>
        </p:spPr>
      </p:pic>
      <p:sp>
        <p:nvSpPr>
          <p:cNvPr id="704" name="ep/eA Collider Experiments…"/>
          <p:cNvSpPr txBox="1"/>
          <p:nvPr/>
        </p:nvSpPr>
        <p:spPr>
          <a:xfrm>
            <a:off x="157931" y="889985"/>
            <a:ext cx="6380560" cy="1206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t>ep/eA Collider Experiments</a:t>
            </a:r>
          </a:p>
          <a:p>
            <a:pPr>
              <a:defRPr sz="2400"/>
            </a:pPr>
            <a:r>
              <a:t>Wave Length: 0.0001 fm (10 GeV + 100 GeV)</a:t>
            </a:r>
          </a:p>
          <a:p>
            <a:pPr>
              <a:defRPr sz="2400"/>
            </a:pPr>
            <a:r>
              <a:t>Resolution: ~ 0.01-0.001 fm</a:t>
            </a:r>
          </a:p>
        </p:txBody>
      </p:sp>
      <p:pic>
        <p:nvPicPr>
          <p:cNvPr id="705" name="Image" descr="Image"/>
          <p:cNvPicPr>
            <a:picLocks noChangeAspect="1"/>
          </p:cNvPicPr>
          <p:nvPr/>
        </p:nvPicPr>
        <p:blipFill>
          <a:blip r:embed="rId3">
            <a:extLst/>
          </a:blip>
          <a:stretch>
            <a:fillRect/>
          </a:stretch>
        </p:blipFill>
        <p:spPr>
          <a:xfrm>
            <a:off x="87502" y="4034346"/>
            <a:ext cx="3691334" cy="2766555"/>
          </a:xfrm>
          <a:prstGeom prst="rect">
            <a:avLst/>
          </a:prstGeom>
          <a:ln w="12700"/>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7"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708" name="F2: The Key Structure Function"/>
          <p:cNvSpPr txBox="1"/>
          <p:nvPr>
            <p:ph type="title"/>
          </p:nvPr>
        </p:nvSpPr>
        <p:spPr>
          <a:xfrm>
            <a:off x="136525" y="-19050"/>
            <a:ext cx="8931275" cy="717550"/>
          </a:xfrm>
          <a:prstGeom prst="rect">
            <a:avLst/>
          </a:prstGeom>
        </p:spPr>
        <p:txBody>
          <a:bodyPr/>
          <a:lstStyle/>
          <a:p>
            <a:pPr/>
            <a:r>
              <a:t>F</a:t>
            </a:r>
            <a:r>
              <a:rPr baseline="-5999"/>
              <a:t>2</a:t>
            </a:r>
            <a:r>
              <a:t>: The Key Structure Function</a:t>
            </a:r>
          </a:p>
        </p:txBody>
      </p:sp>
      <p:sp>
        <p:nvSpPr>
          <p:cNvPr id="709"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10" name="F2_HERA2_layers_1.pdf" descr="F2_HERA2_layers_1.pdf"/>
          <p:cNvPicPr>
            <a:picLocks noChangeAspect="1"/>
          </p:cNvPicPr>
          <p:nvPr/>
        </p:nvPicPr>
        <p:blipFill>
          <a:blip r:embed="rId3">
            <a:extLst/>
          </a:blip>
          <a:stretch>
            <a:fillRect/>
          </a:stretch>
        </p:blipFill>
        <p:spPr>
          <a:xfrm>
            <a:off x="4596403" y="809290"/>
            <a:ext cx="4179543" cy="6032501"/>
          </a:xfrm>
          <a:prstGeom prst="rect">
            <a:avLst/>
          </a:prstGeom>
          <a:ln w="12700"/>
        </p:spPr>
      </p:pic>
      <p:pic>
        <p:nvPicPr>
          <p:cNvPr id="711" name="resolution_year.pdf" descr="resolution_year.pdf"/>
          <p:cNvPicPr>
            <a:picLocks noChangeAspect="1"/>
          </p:cNvPicPr>
          <p:nvPr/>
        </p:nvPicPr>
        <p:blipFill>
          <a:blip r:embed="rId4">
            <a:extLst/>
          </a:blip>
          <a:stretch>
            <a:fillRect/>
          </a:stretch>
        </p:blipFill>
        <p:spPr>
          <a:xfrm>
            <a:off x="297751" y="982700"/>
            <a:ext cx="3825740" cy="3378201"/>
          </a:xfrm>
          <a:prstGeom prst="rect">
            <a:avLst/>
          </a:prstGeom>
          <a:ln w="12700"/>
        </p:spPr>
      </p:pic>
      <p:sp>
        <p:nvSpPr>
          <p:cNvPr id="712" name="Bjorken Scaling: F2(x, Q2) → F2(x)…"/>
          <p:cNvSpPr txBox="1"/>
          <p:nvPr/>
        </p:nvSpPr>
        <p:spPr>
          <a:xfrm>
            <a:off x="203200" y="5473700"/>
            <a:ext cx="4817130" cy="1193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defRPr sz="2400">
                <a:uFill>
                  <a:solidFill>
                    <a:srgbClr val="000000"/>
                  </a:solidFill>
                </a:uFill>
                <a:latin typeface="+mn-lt"/>
                <a:ea typeface="+mn-ea"/>
                <a:cs typeface="+mn-cs"/>
                <a:sym typeface="Arial"/>
              </a:defRPr>
            </a:pPr>
            <a:r>
              <a:rPr>
                <a:solidFill>
                  <a:srgbClr val="032CE2"/>
                </a:solidFill>
                <a:uFill>
                  <a:solidFill>
                    <a:srgbClr val="032CE2"/>
                  </a:solidFill>
                </a:uFill>
              </a:rPr>
              <a:t>Bjorken Scaling:</a:t>
            </a:r>
            <a:r>
              <a:t> F</a:t>
            </a:r>
            <a:r>
              <a:rPr baseline="-5999"/>
              <a:t>2</a:t>
            </a:r>
            <a:r>
              <a:t>(x, Q</a:t>
            </a:r>
            <a:r>
              <a:rPr baseline="31999"/>
              <a:t>2</a:t>
            </a:r>
            <a:r>
              <a:t>) </a:t>
            </a:r>
            <a:r>
              <a:rPr>
                <a:latin typeface="Symbol"/>
                <a:ea typeface="Symbol"/>
                <a:cs typeface="Symbol"/>
                <a:sym typeface="Symbol"/>
              </a:rPr>
              <a:t>® </a:t>
            </a:r>
            <a:r>
              <a:t>F</a:t>
            </a:r>
            <a:r>
              <a:rPr baseline="-5999"/>
              <a:t>2</a:t>
            </a:r>
            <a:r>
              <a:t>(x)</a:t>
            </a:r>
          </a:p>
          <a:p>
            <a:pPr marL="40639" marR="40639" defTabSz="914400">
              <a:defRPr sz="2400">
                <a:uFill>
                  <a:solidFill>
                    <a:srgbClr val="000000"/>
                  </a:solidFill>
                </a:uFill>
                <a:latin typeface="+mn-lt"/>
                <a:ea typeface="+mn-ea"/>
                <a:cs typeface="+mn-cs"/>
                <a:sym typeface="Arial"/>
              </a:defRPr>
            </a:pPr>
            <a:r>
              <a:t>virtual photon interacts with a </a:t>
            </a:r>
          </a:p>
          <a:p>
            <a:pPr marL="40639" marR="40639" defTabSz="914400">
              <a:defRPr sz="2400">
                <a:uFill>
                  <a:solidFill>
                    <a:srgbClr val="000000"/>
                  </a:solidFill>
                </a:uFill>
                <a:latin typeface="+mn-lt"/>
                <a:ea typeface="+mn-ea"/>
                <a:cs typeface="+mn-cs"/>
                <a:sym typeface="Arial"/>
              </a:defRPr>
            </a:pPr>
            <a:r>
              <a:t>single essentially </a:t>
            </a:r>
            <a:r>
              <a:rPr>
                <a:solidFill>
                  <a:srgbClr val="FF2600"/>
                </a:solidFill>
                <a:uFill>
                  <a:solidFill>
                    <a:srgbClr val="FF2600"/>
                  </a:solidFill>
                </a:uFill>
              </a:rPr>
              <a:t>free quark</a:t>
            </a:r>
          </a:p>
        </p:txBody>
      </p:sp>
      <p:pic>
        <p:nvPicPr>
          <p:cNvPr id="713" name="F2_HERA2_layers_2.pdf" descr="F2_HERA2_layers_2.pdf"/>
          <p:cNvPicPr>
            <a:picLocks noChangeAspect="1"/>
          </p:cNvPicPr>
          <p:nvPr/>
        </p:nvPicPr>
        <p:blipFill>
          <a:blip r:embed="rId5">
            <a:extLst/>
          </a:blip>
          <a:stretch>
            <a:fillRect/>
          </a:stretch>
        </p:blipFill>
        <p:spPr>
          <a:xfrm>
            <a:off x="4597400" y="806450"/>
            <a:ext cx="4179543" cy="6032500"/>
          </a:xfrm>
          <a:prstGeom prst="rect">
            <a:avLst/>
          </a:prstGeom>
          <a:ln w="12700"/>
        </p:spPr>
      </p:pic>
      <p:pic>
        <p:nvPicPr>
          <p:cNvPr id="714" name="F2_HERA2_layers_3.pdf" descr="F2_HERA2_layers_3.pdf"/>
          <p:cNvPicPr>
            <a:picLocks noChangeAspect="1"/>
          </p:cNvPicPr>
          <p:nvPr/>
        </p:nvPicPr>
        <p:blipFill>
          <a:blip r:embed="rId6">
            <a:extLst/>
          </a:blip>
          <a:stretch>
            <a:fillRect/>
          </a:stretch>
        </p:blipFill>
        <p:spPr>
          <a:xfrm>
            <a:off x="4597400" y="812800"/>
            <a:ext cx="4179543" cy="6032500"/>
          </a:xfrm>
          <a:prstGeom prst="rect">
            <a:avLst/>
          </a:prstGeom>
          <a:ln w="12700"/>
        </p:spPr>
      </p:pic>
      <p:sp>
        <p:nvSpPr>
          <p:cNvPr id="715" name="Bjorken Scaling: F2(x, Q2) ≠ F2(x)…"/>
          <p:cNvSpPr txBox="1"/>
          <p:nvPr/>
        </p:nvSpPr>
        <p:spPr>
          <a:xfrm>
            <a:off x="203200" y="5473700"/>
            <a:ext cx="4683632" cy="1193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defRPr sz="2400">
                <a:uFill>
                  <a:solidFill>
                    <a:srgbClr val="000000"/>
                  </a:solidFill>
                </a:uFill>
                <a:latin typeface="+mn-lt"/>
                <a:ea typeface="+mn-ea"/>
                <a:cs typeface="+mn-cs"/>
                <a:sym typeface="Arial"/>
              </a:defRPr>
            </a:pPr>
            <a:r>
              <a:rPr>
                <a:solidFill>
                  <a:srgbClr val="032CE2"/>
                </a:solidFill>
                <a:uFill>
                  <a:solidFill>
                    <a:srgbClr val="032CE2"/>
                  </a:solidFill>
                </a:uFill>
              </a:rPr>
              <a:t>Bjorken Scaling:</a:t>
            </a:r>
            <a:r>
              <a:t> F</a:t>
            </a:r>
            <a:r>
              <a:rPr baseline="-5999"/>
              <a:t>2</a:t>
            </a:r>
            <a:r>
              <a:t>(x, Q</a:t>
            </a:r>
            <a:r>
              <a:rPr baseline="31999"/>
              <a:t>2</a:t>
            </a:r>
            <a:r>
              <a:t>) </a:t>
            </a:r>
            <a:r>
              <a:rPr>
                <a:latin typeface="Symbol"/>
                <a:ea typeface="Symbol"/>
                <a:cs typeface="Symbol"/>
                <a:sym typeface="Symbol"/>
              </a:rPr>
              <a:t>¹ </a:t>
            </a:r>
            <a:r>
              <a:t>F</a:t>
            </a:r>
            <a:r>
              <a:rPr baseline="-5999"/>
              <a:t>2</a:t>
            </a:r>
            <a:r>
              <a:t>(x)</a:t>
            </a:r>
          </a:p>
          <a:p>
            <a:pPr marL="40639" marR="40639" defTabSz="914400">
              <a:defRPr sz="2400">
                <a:uFill>
                  <a:solidFill>
                    <a:srgbClr val="000000"/>
                  </a:solidFill>
                </a:uFill>
                <a:latin typeface="+mn-lt"/>
                <a:ea typeface="+mn-ea"/>
                <a:cs typeface="+mn-cs"/>
                <a:sym typeface="Arial"/>
              </a:defRPr>
            </a:pPr>
            <a:r>
              <a:t>Broken - Big Time</a:t>
            </a:r>
          </a:p>
          <a:p>
            <a:pPr marL="40639" marR="40639" defTabSz="914400">
              <a:defRPr sz="2400">
                <a:uFill>
                  <a:solidFill>
                    <a:srgbClr val="000000"/>
                  </a:solidFill>
                </a:uFill>
                <a:latin typeface="+mn-lt"/>
                <a:ea typeface="+mn-ea"/>
                <a:cs typeface="+mn-cs"/>
                <a:sym typeface="Arial"/>
              </a:defRPr>
            </a:pPr>
            <a:r>
              <a:t>             </a:t>
            </a:r>
            <a:r>
              <a:rPr>
                <a:solidFill>
                  <a:srgbClr val="FF2600"/>
                </a:solidFill>
                <a:uFill>
                  <a:solidFill>
                    <a:srgbClr val="FF2600"/>
                  </a:solidFill>
                </a:uFill>
              </a:rPr>
              <a:t>    It’s the </a:t>
            </a:r>
            <a:r>
              <a:rPr b="1">
                <a:solidFill>
                  <a:srgbClr val="FF2600"/>
                </a:solidFill>
                <a:uFill>
                  <a:solidFill>
                    <a:srgbClr val="FF2600"/>
                  </a:solidFill>
                </a:uFill>
              </a:rPr>
              <a:t>Glue !!!</a:t>
            </a:r>
          </a:p>
        </p:txBody>
      </p:sp>
      <p:sp>
        <p:nvSpPr>
          <p:cNvPr id="716" name="Q2 ≈ s⋅x"/>
          <p:cNvSpPr txBox="1"/>
          <p:nvPr/>
        </p:nvSpPr>
        <p:spPr>
          <a:xfrm>
            <a:off x="1010637" y="3003094"/>
            <a:ext cx="1222683"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defRPr sz="2400">
                <a:uFill>
                  <a:solidFill>
                    <a:srgbClr val="000000"/>
                  </a:solidFill>
                </a:uFill>
                <a:latin typeface="+mn-lt"/>
                <a:ea typeface="+mn-ea"/>
                <a:cs typeface="+mn-cs"/>
                <a:sym typeface="Arial"/>
              </a:defRPr>
            </a:pPr>
            <a:r>
              <a:t>Q</a:t>
            </a:r>
            <a:r>
              <a:rPr baseline="31999"/>
              <a:t>2</a:t>
            </a:r>
            <a:r>
              <a:t> </a:t>
            </a:r>
            <a:r>
              <a:rPr>
                <a:latin typeface="Symbol"/>
                <a:ea typeface="Symbol"/>
                <a:cs typeface="Symbol"/>
                <a:sym typeface="Symbol"/>
              </a:rPr>
              <a:t>»</a:t>
            </a:r>
            <a:r>
              <a:t> s</a:t>
            </a:r>
            <a:r>
              <a:rPr>
                <a:latin typeface="Symbol"/>
                <a:ea typeface="Symbol"/>
                <a:cs typeface="Symbol"/>
                <a:sym typeface="Symbol"/>
              </a:rPr>
              <a:t>×</a:t>
            </a:r>
            <a:r>
              <a:t>x</a:t>
            </a:r>
          </a:p>
        </p:txBody>
      </p:sp>
      <p:sp>
        <p:nvSpPr>
          <p:cNvPr id="717" name="λ ~ ℏc/Q"/>
          <p:cNvSpPr txBox="1"/>
          <p:nvPr/>
        </p:nvSpPr>
        <p:spPr>
          <a:xfrm>
            <a:off x="970851" y="2367000"/>
            <a:ext cx="130225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defRPr sz="2400">
                <a:solidFill>
                  <a:srgbClr val="FF2600"/>
                </a:solidFill>
                <a:uFill>
                  <a:solidFill>
                    <a:srgbClr val="FF2600"/>
                  </a:solidFill>
                </a:uFill>
                <a:latin typeface="+mn-lt"/>
                <a:ea typeface="+mn-ea"/>
                <a:cs typeface="+mn-cs"/>
                <a:sym typeface="Arial"/>
              </a:defRPr>
            </a:pPr>
            <a:r>
              <a:rPr>
                <a:latin typeface="Symbol"/>
                <a:ea typeface="Symbol"/>
                <a:cs typeface="Symbol"/>
                <a:sym typeface="Symbol"/>
              </a:rPr>
              <a:t>l </a:t>
            </a:r>
            <a:r>
              <a:t>~ </a:t>
            </a:r>
            <a:r>
              <a:rPr>
                <a:latin typeface="Symbol"/>
                <a:ea typeface="Symbol"/>
                <a:cs typeface="Symbol"/>
                <a:sym typeface="Symbol"/>
              </a:rPr>
              <a:t>ℏ</a:t>
            </a:r>
            <a:r>
              <a:rPr>
                <a:latin typeface="Times New Roman"/>
                <a:ea typeface="Times New Roman"/>
                <a:cs typeface="Times New Roman"/>
                <a:sym typeface="Times New Roman"/>
              </a:rPr>
              <a:t>c</a:t>
            </a:r>
            <a:r>
              <a:rPr>
                <a:latin typeface="Symbol"/>
                <a:ea typeface="Symbol"/>
                <a:cs typeface="Symbol"/>
                <a:sym typeface="Symbol"/>
              </a:rPr>
              <a:t>/</a:t>
            </a:r>
            <a:r>
              <a:t>Q</a:t>
            </a:r>
          </a:p>
        </p:txBody>
      </p:sp>
      <p:grpSp>
        <p:nvGrpSpPr>
          <p:cNvPr id="720" name="Group"/>
          <p:cNvGrpSpPr/>
          <p:nvPr/>
        </p:nvGrpSpPr>
        <p:grpSpPr>
          <a:xfrm>
            <a:off x="4904423" y="1212097"/>
            <a:ext cx="3963132" cy="4835444"/>
            <a:chOff x="0" y="0"/>
            <a:chExt cx="3963130" cy="4835443"/>
          </a:xfrm>
        </p:grpSpPr>
        <p:pic>
          <p:nvPicPr>
            <p:cNvPr id="718" name="Image" descr="Image"/>
            <p:cNvPicPr>
              <a:picLocks noChangeAspect="1"/>
            </p:cNvPicPr>
            <p:nvPr/>
          </p:nvPicPr>
          <p:blipFill>
            <a:blip r:embed="rId7">
              <a:extLst/>
            </a:blip>
            <a:srcRect l="0" t="0" r="0" b="0"/>
            <a:stretch>
              <a:fillRect/>
            </a:stretch>
          </p:blipFill>
          <p:spPr>
            <a:xfrm>
              <a:off x="0" y="0"/>
              <a:ext cx="3937432" cy="3110439"/>
            </a:xfrm>
            <a:prstGeom prst="rect">
              <a:avLst/>
            </a:prstGeom>
            <a:ln w="12700" cap="flat">
              <a:noFill/>
              <a:round/>
            </a:ln>
            <a:effectLst/>
          </p:spPr>
        </p:pic>
        <p:sp>
          <p:nvSpPr>
            <p:cNvPr id="719" name="Point-like particles cannot be further resolved.…"/>
            <p:cNvSpPr txBox="1"/>
            <p:nvPr/>
          </p:nvSpPr>
          <p:spPr>
            <a:xfrm>
              <a:off x="356638" y="3228312"/>
              <a:ext cx="3606493" cy="16071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marL="40639" marR="40639" defTabSz="914400">
                <a:spcBef>
                  <a:spcPts val="400"/>
                </a:spcBef>
                <a:tabLst>
                  <a:tab pos="558800" algn="l"/>
                </a:tabLst>
                <a:defRPr sz="2000">
                  <a:solidFill>
                    <a:srgbClr val="021EAA"/>
                  </a:solidFill>
                  <a:uFill>
                    <a:solidFill>
                      <a:srgbClr val="000000"/>
                    </a:solidFill>
                  </a:uFill>
                  <a:latin typeface="+mn-lt"/>
                  <a:ea typeface="+mn-ea"/>
                  <a:cs typeface="+mn-cs"/>
                  <a:sym typeface="Arial"/>
                </a:defRPr>
              </a:pPr>
              <a:r>
                <a:t>Point-like particles cannot be further resolved.</a:t>
              </a:r>
            </a:p>
            <a:p>
              <a:pPr marL="40639" marR="40639" defTabSz="914400">
                <a:spcBef>
                  <a:spcPts val="400"/>
                </a:spcBef>
                <a:tabLst>
                  <a:tab pos="558800" algn="l"/>
                </a:tabLst>
                <a:defRPr sz="2000">
                  <a:uFill>
                    <a:solidFill>
                      <a:srgbClr val="000000"/>
                    </a:solidFill>
                  </a:uFill>
                  <a:latin typeface="+mn-lt"/>
                  <a:ea typeface="+mn-ea"/>
                  <a:cs typeface="+mn-cs"/>
                  <a:sym typeface="Arial"/>
                </a:defRPr>
              </a:pPr>
              <a:r>
                <a:t>Their measurement does not depend on wavelength, hence Q</a:t>
              </a:r>
              <a:r>
                <a:rPr baseline="31999"/>
                <a:t>2</a:t>
              </a:r>
              <a:r>
                <a:t> independence.</a:t>
              </a:r>
            </a:p>
          </p:txBody>
        </p:sp>
      </p:grpSp>
      <p:pic>
        <p:nvPicPr>
          <p:cNvPr id="721" name="F2_HERA2_layers_1.pdf" descr="F2_HERA2_layers_1.pdf"/>
          <p:cNvPicPr>
            <a:picLocks noChangeAspect="1"/>
          </p:cNvPicPr>
          <p:nvPr/>
        </p:nvPicPr>
        <p:blipFill>
          <a:blip r:embed="rId3">
            <a:extLst/>
          </a:blip>
          <a:stretch>
            <a:fillRect/>
          </a:stretch>
        </p:blipFill>
        <p:spPr>
          <a:xfrm>
            <a:off x="4596403" y="812800"/>
            <a:ext cx="4179543" cy="6032500"/>
          </a:xfrm>
          <a:prstGeom prst="rect">
            <a:avLst/>
          </a:prstGeom>
          <a:ln w="12700"/>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10"/>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71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xit" nodeType="clickEffect" presetSubtype="0" presetID="1" grpId="3" fill="hold">
                                  <p:stCondLst>
                                    <p:cond delay="0"/>
                                  </p:stCondLst>
                                  <p:iterate type="el" backwards="0">
                                    <p:tmAbs val="0"/>
                                  </p:iterate>
                                  <p:childTnLst>
                                    <p:set>
                                      <p:cBhvr>
                                        <p:cTn id="13" fill="hold">
                                          <p:stCondLst>
                                            <p:cond delay="0"/>
                                          </p:stCondLst>
                                        </p:cTn>
                                        <p:tgtEl>
                                          <p:spTgt spid="710"/>
                                        </p:tgtEl>
                                        <p:attrNameLst>
                                          <p:attrName>style.visibility</p:attrName>
                                        </p:attrNameLst>
                                      </p:cBhvr>
                                      <p:to>
                                        <p:strVal val="hidden"/>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7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5" fill="hold">
                                  <p:stCondLst>
                                    <p:cond delay="0"/>
                                  </p:stCondLst>
                                  <p:iterate type="el" backwards="0">
                                    <p:tmAbs val="0"/>
                                  </p:iterate>
                                  <p:childTnLst>
                                    <p:set>
                                      <p:cBhvr>
                                        <p:cTn id="20" fill="hold"/>
                                        <p:tgtEl>
                                          <p:spTgt spid="721"/>
                                        </p:tgtEl>
                                        <p:attrNameLst>
                                          <p:attrName>style.visibility</p:attrName>
                                        </p:attrNameLst>
                                      </p:cBhvr>
                                      <p:to>
                                        <p:strVal val="visible"/>
                                      </p:to>
                                    </p:set>
                                  </p:childTnLst>
                                </p:cTn>
                              </p:par>
                            </p:childTnLst>
                          </p:cTn>
                        </p:par>
                        <p:par>
                          <p:cTn id="21" fill="hold">
                            <p:stCondLst>
                              <p:cond delay="0"/>
                            </p:stCondLst>
                            <p:childTnLst>
                              <p:par>
                                <p:cTn id="22" presetClass="exit" nodeType="afterEffect" presetSubtype="0" presetID="1" grpId="6" fill="hold">
                                  <p:stCondLst>
                                    <p:cond delay="0"/>
                                  </p:stCondLst>
                                  <p:iterate type="el" backwards="0">
                                    <p:tmAbs val="0"/>
                                  </p:iterate>
                                  <p:childTnLst>
                                    <p:set>
                                      <p:cBhvr>
                                        <p:cTn id="23" fill="hold">
                                          <p:stCondLst>
                                            <p:cond delay="0"/>
                                          </p:stCondLst>
                                        </p:cTn>
                                        <p:tgtEl>
                                          <p:spTgt spid="72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Class="exit" nodeType="clickEffect" presetID="9" grpId="7" fill="hold">
                                  <p:stCondLst>
                                    <p:cond delay="0"/>
                                  </p:stCondLst>
                                  <p:iterate type="el" backwards="0">
                                    <p:tmAbs val="0"/>
                                  </p:iterate>
                                  <p:childTnLst>
                                    <p:animEffect filter="dissolve" transition="out">
                                      <p:cBhvr>
                                        <p:cTn id="27" dur="500" fill="hold"/>
                                        <p:tgtEl>
                                          <p:spTgt spid="721"/>
                                        </p:tgtEl>
                                      </p:cBhvr>
                                    </p:animEffect>
                                    <p:set>
                                      <p:cBhvr>
                                        <p:cTn id="28" fill="hold">
                                          <p:stCondLst>
                                            <p:cond delay="499"/>
                                          </p:stCondLst>
                                        </p:cTn>
                                        <p:tgtEl>
                                          <p:spTgt spid="721"/>
                                        </p:tgtEl>
                                        <p:attrNameLst>
                                          <p:attrName>style.visibility</p:attrName>
                                        </p:attrNameLst>
                                      </p:cBhvr>
                                      <p:to>
                                        <p:strVal val="hidden"/>
                                      </p:to>
                                    </p:set>
                                  </p:childTnLst>
                                </p:cTn>
                              </p:par>
                            </p:childTnLst>
                          </p:cTn>
                        </p:par>
                        <p:par>
                          <p:cTn id="29" fill="hold">
                            <p:stCondLst>
                              <p:cond delay="500"/>
                            </p:stCondLst>
                            <p:childTnLst>
                              <p:par>
                                <p:cTn id="30" presetClass="entr" nodeType="afterEffect" presetID="9" grpId="8" fill="hold">
                                  <p:stCondLst>
                                    <p:cond delay="0"/>
                                  </p:stCondLst>
                                  <p:iterate type="el" backwards="0">
                                    <p:tmAbs val="0"/>
                                  </p:iterate>
                                  <p:childTnLst>
                                    <p:set>
                                      <p:cBhvr>
                                        <p:cTn id="31" fill="hold"/>
                                        <p:tgtEl>
                                          <p:spTgt spid="713"/>
                                        </p:tgtEl>
                                        <p:attrNameLst>
                                          <p:attrName>style.visibility</p:attrName>
                                        </p:attrNameLst>
                                      </p:cBhvr>
                                      <p:to>
                                        <p:strVal val="visible"/>
                                      </p:to>
                                    </p:set>
                                    <p:animEffect filter="dissolve" transition="in">
                                      <p:cBhvr>
                                        <p:cTn id="32" dur="500"/>
                                        <p:tgtEl>
                                          <p:spTgt spid="713"/>
                                        </p:tgtEl>
                                      </p:cBhvr>
                                    </p:animEffect>
                                  </p:childTnLst>
                                </p:cTn>
                              </p:par>
                            </p:childTnLst>
                          </p:cTn>
                        </p:par>
                      </p:childTnLst>
                    </p:cTn>
                  </p:par>
                  <p:par>
                    <p:cTn id="33" fill="hold">
                      <p:stCondLst>
                        <p:cond delay="indefinite"/>
                      </p:stCondLst>
                      <p:childTnLst>
                        <p:par>
                          <p:cTn id="34" fill="hold">
                            <p:stCondLst>
                              <p:cond delay="0"/>
                            </p:stCondLst>
                            <p:childTnLst>
                              <p:par>
                                <p:cTn id="35" presetClass="exit" nodeType="clickEffect" presetID="9" grpId="9" fill="hold">
                                  <p:stCondLst>
                                    <p:cond delay="0"/>
                                  </p:stCondLst>
                                  <p:iterate type="el" backwards="0">
                                    <p:tmAbs val="0"/>
                                  </p:iterate>
                                  <p:childTnLst>
                                    <p:animEffect filter="dissolve" transition="out">
                                      <p:cBhvr>
                                        <p:cTn id="36" dur="1000" fill="hold"/>
                                        <p:tgtEl>
                                          <p:spTgt spid="713"/>
                                        </p:tgtEl>
                                      </p:cBhvr>
                                    </p:animEffect>
                                    <p:set>
                                      <p:cBhvr>
                                        <p:cTn id="37" fill="hold">
                                          <p:stCondLst>
                                            <p:cond delay="999"/>
                                          </p:stCondLst>
                                        </p:cTn>
                                        <p:tgtEl>
                                          <p:spTgt spid="713"/>
                                        </p:tgtEl>
                                        <p:attrNameLst>
                                          <p:attrName>style.visibility</p:attrName>
                                        </p:attrNameLst>
                                      </p:cBhvr>
                                      <p:to>
                                        <p:strVal val="hidden"/>
                                      </p:to>
                                    </p:set>
                                  </p:childTnLst>
                                </p:cTn>
                              </p:par>
                            </p:childTnLst>
                          </p:cTn>
                        </p:par>
                        <p:par>
                          <p:cTn id="38" fill="hold">
                            <p:stCondLst>
                              <p:cond delay="1000"/>
                            </p:stCondLst>
                            <p:childTnLst>
                              <p:par>
                                <p:cTn id="39" presetClass="entr" nodeType="afterEffect" presetID="9" grpId="10" fill="hold">
                                  <p:stCondLst>
                                    <p:cond delay="0"/>
                                  </p:stCondLst>
                                  <p:iterate type="el" backwards="0">
                                    <p:tmAbs val="0"/>
                                  </p:iterate>
                                  <p:childTnLst>
                                    <p:set>
                                      <p:cBhvr>
                                        <p:cTn id="40" fill="hold"/>
                                        <p:tgtEl>
                                          <p:spTgt spid="714"/>
                                        </p:tgtEl>
                                        <p:attrNameLst>
                                          <p:attrName>style.visibility</p:attrName>
                                        </p:attrNameLst>
                                      </p:cBhvr>
                                      <p:to>
                                        <p:strVal val="visible"/>
                                      </p:to>
                                    </p:set>
                                    <p:animEffect filter="dissolve" transition="in">
                                      <p:cBhvr>
                                        <p:cTn id="41" dur="1000"/>
                                        <p:tgtEl>
                                          <p:spTgt spid="714"/>
                                        </p:tgtEl>
                                      </p:cBhvr>
                                    </p:animEffect>
                                  </p:childTnLst>
                                </p:cTn>
                              </p:par>
                            </p:childTnLst>
                          </p:cTn>
                        </p:par>
                        <p:par>
                          <p:cTn id="42" fill="hold">
                            <p:stCondLst>
                              <p:cond delay="2000"/>
                            </p:stCondLst>
                            <p:childTnLst>
                              <p:par>
                                <p:cTn id="43" presetClass="entr" nodeType="afterEffect" presetID="9" grpId="11" fill="hold">
                                  <p:stCondLst>
                                    <p:cond delay="0"/>
                                  </p:stCondLst>
                                  <p:iterate type="el" backwards="0">
                                    <p:tmAbs val="0"/>
                                  </p:iterate>
                                  <p:childTnLst>
                                    <p:set>
                                      <p:cBhvr>
                                        <p:cTn id="44" fill="hold"/>
                                        <p:tgtEl>
                                          <p:spTgt spid="715"/>
                                        </p:tgtEl>
                                        <p:attrNameLst>
                                          <p:attrName>style.visibility</p:attrName>
                                        </p:attrNameLst>
                                      </p:cBhvr>
                                      <p:to>
                                        <p:strVal val="visible"/>
                                      </p:to>
                                    </p:set>
                                    <p:animEffect filter="dissolve" transition="in">
                                      <p:cBhvr>
                                        <p:cTn id="45" dur="500"/>
                                        <p:tgtEl>
                                          <p:spTgt spid="715"/>
                                        </p:tgtEl>
                                      </p:cBhvr>
                                    </p:animEffect>
                                  </p:childTnLst>
                                </p:cTn>
                              </p:par>
                            </p:childTnLst>
                          </p:cTn>
                        </p:par>
                        <p:par>
                          <p:cTn id="46" fill="hold">
                            <p:stCondLst>
                              <p:cond delay="2500"/>
                            </p:stCondLst>
                            <p:childTnLst>
                              <p:par>
                                <p:cTn id="47" presetClass="exit" nodeType="afterEffect" presetID="9" grpId="12" fill="hold">
                                  <p:stCondLst>
                                    <p:cond delay="0"/>
                                  </p:stCondLst>
                                  <p:iterate type="el" backwards="0">
                                    <p:tmAbs val="0"/>
                                  </p:iterate>
                                  <p:childTnLst>
                                    <p:animEffect filter="dissolve" transition="out">
                                      <p:cBhvr>
                                        <p:cTn id="48" dur="500" fill="hold"/>
                                        <p:tgtEl>
                                          <p:spTgt spid="712"/>
                                        </p:tgtEl>
                                      </p:cBhvr>
                                    </p:animEffect>
                                    <p:set>
                                      <p:cBhvr>
                                        <p:cTn id="49" fill="hold">
                                          <p:stCondLst>
                                            <p:cond delay="499"/>
                                          </p:stCondLst>
                                        </p:cTn>
                                        <p:tgtEl>
                                          <p:spTgt spid="71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21" grpId="7"/>
      <p:bldP build="whole" bldLvl="1" animBg="1" rev="0" advAuto="0" spid="710" grpId="1"/>
      <p:bldP build="whole" bldLvl="1" animBg="1" rev="0" advAuto="0" spid="710" grpId="3"/>
      <p:bldP build="whole" bldLvl="1" animBg="1" rev="0" advAuto="0" spid="720" grpId="4"/>
      <p:bldP build="whole" bldLvl="1" animBg="1" rev="0" advAuto="0" spid="720" grpId="6"/>
      <p:bldP build="whole" bldLvl="1" animBg="1" rev="0" advAuto="0" spid="712" grpId="2"/>
      <p:bldP build="whole" bldLvl="1" animBg="1" rev="0" advAuto="0" spid="714" grpId="10"/>
      <p:bldP build="whole" bldLvl="1" animBg="1" rev="0" advAuto="0" spid="713" grpId="8"/>
      <p:bldP build="whole" bldLvl="1" animBg="1" rev="0" advAuto="0" spid="713" grpId="9"/>
      <p:bldP build="whole" bldLvl="1" animBg="1" rev="0" advAuto="0" spid="715" grpId="11"/>
      <p:bldP build="whole" bldLvl="1" animBg="1" rev="0" advAuto="0" spid="712" grpId="12"/>
      <p:bldP build="whole" bldLvl="1" animBg="1" rev="0" advAuto="0" spid="721" grpId="5"/>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5"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726" name="Quark and Gluon Distributions"/>
          <p:cNvSpPr txBox="1"/>
          <p:nvPr>
            <p:ph type="title"/>
          </p:nvPr>
        </p:nvSpPr>
        <p:spPr>
          <a:prstGeom prst="rect">
            <a:avLst/>
          </a:prstGeom>
        </p:spPr>
        <p:txBody>
          <a:bodyPr/>
          <a:lstStyle/>
          <a:p>
            <a:pPr/>
            <a:r>
              <a:t>Quark and Gluon Distributions</a:t>
            </a:r>
          </a:p>
        </p:txBody>
      </p:sp>
      <p:sp>
        <p:nvSpPr>
          <p:cNvPr id="727"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28" name="Structure functions allows us to extract the quark q(x,Q2) and gluon g(x,Q2) distributions (PDFs).…"/>
          <p:cNvSpPr txBox="1"/>
          <p:nvPr/>
        </p:nvSpPr>
        <p:spPr>
          <a:xfrm>
            <a:off x="241300" y="773019"/>
            <a:ext cx="8661400" cy="12718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defRPr sz="2600">
                <a:uFill>
                  <a:solidFill>
                    <a:srgbClr val="000000"/>
                  </a:solidFill>
                </a:uFill>
                <a:latin typeface="+mn-lt"/>
                <a:ea typeface="+mn-ea"/>
                <a:cs typeface="+mn-cs"/>
                <a:sym typeface="Arial"/>
              </a:defRPr>
            </a:pPr>
            <a:r>
              <a:t>Structure functions allows us to extract the quark </a:t>
            </a:r>
            <a:r>
              <a:rPr>
                <a:solidFill>
                  <a:srgbClr val="032CE2"/>
                </a:solidFill>
                <a:uFill>
                  <a:solidFill>
                    <a:srgbClr val="032CE2"/>
                  </a:solidFill>
                </a:uFill>
              </a:rPr>
              <a:t>q(x,Q</a:t>
            </a:r>
            <a:r>
              <a:rPr baseline="31999">
                <a:solidFill>
                  <a:srgbClr val="032CE2"/>
                </a:solidFill>
                <a:uFill>
                  <a:solidFill>
                    <a:srgbClr val="032CE2"/>
                  </a:solidFill>
                </a:uFill>
              </a:rPr>
              <a:t>2</a:t>
            </a:r>
            <a:r>
              <a:rPr>
                <a:solidFill>
                  <a:srgbClr val="032CE2"/>
                </a:solidFill>
                <a:uFill>
                  <a:solidFill>
                    <a:srgbClr val="032CE2"/>
                  </a:solidFill>
                </a:uFill>
              </a:rPr>
              <a:t>)</a:t>
            </a:r>
            <a:r>
              <a:t> and gluon </a:t>
            </a:r>
            <a:r>
              <a:rPr>
                <a:solidFill>
                  <a:srgbClr val="032CE2"/>
                </a:solidFill>
                <a:uFill>
                  <a:solidFill>
                    <a:srgbClr val="032CE2"/>
                  </a:solidFill>
                </a:uFill>
              </a:rPr>
              <a:t>g(x,Q</a:t>
            </a:r>
            <a:r>
              <a:rPr baseline="31999">
                <a:solidFill>
                  <a:srgbClr val="032CE2"/>
                </a:solidFill>
                <a:uFill>
                  <a:solidFill>
                    <a:srgbClr val="032CE2"/>
                  </a:solidFill>
                </a:uFill>
              </a:rPr>
              <a:t>2</a:t>
            </a:r>
            <a:r>
              <a:rPr>
                <a:solidFill>
                  <a:srgbClr val="032CE2"/>
                </a:solidFill>
                <a:uFill>
                  <a:solidFill>
                    <a:srgbClr val="032CE2"/>
                  </a:solidFill>
                </a:uFill>
              </a:rPr>
              <a:t>)</a:t>
            </a:r>
            <a:r>
              <a:t> distributions (PDFs). </a:t>
            </a:r>
          </a:p>
          <a:p>
            <a:pPr marL="40639" marR="40639" defTabSz="914400">
              <a:defRPr sz="2600">
                <a:solidFill>
                  <a:srgbClr val="021EAA"/>
                </a:solidFill>
                <a:uFill>
                  <a:solidFill>
                    <a:srgbClr val="021EAA"/>
                  </a:solidFill>
                </a:uFill>
                <a:latin typeface="+mn-lt"/>
                <a:ea typeface="+mn-ea"/>
                <a:cs typeface="+mn-cs"/>
                <a:sym typeface="Arial"/>
              </a:defRPr>
            </a:pPr>
            <a:r>
              <a:t>In LO: </a:t>
            </a:r>
            <a:r>
              <a:rPr>
                <a:solidFill>
                  <a:srgbClr val="FF2600"/>
                </a:solidFill>
                <a:uFill>
                  <a:solidFill>
                    <a:srgbClr val="FF2600"/>
                  </a:solidFill>
                </a:uFill>
              </a:rPr>
              <a:t>Probability</a:t>
            </a:r>
            <a:r>
              <a:t> to find parton with x, Q</a:t>
            </a:r>
            <a:r>
              <a:rPr baseline="31999"/>
              <a:t>2</a:t>
            </a:r>
            <a:r>
              <a:t> in proton</a:t>
            </a:r>
          </a:p>
        </p:txBody>
      </p:sp>
      <p:grpSp>
        <p:nvGrpSpPr>
          <p:cNvPr id="742" name="Group"/>
          <p:cNvGrpSpPr/>
          <p:nvPr/>
        </p:nvGrpSpPr>
        <p:grpSpPr>
          <a:xfrm>
            <a:off x="89459" y="2395869"/>
            <a:ext cx="8554051" cy="4287051"/>
            <a:chOff x="0" y="0"/>
            <a:chExt cx="8554049" cy="4287050"/>
          </a:xfrm>
        </p:grpSpPr>
        <p:sp>
          <p:nvSpPr>
            <p:cNvPr id="729" name="Line"/>
            <p:cNvSpPr/>
            <p:nvPr/>
          </p:nvSpPr>
          <p:spPr>
            <a:xfrm flipV="1">
              <a:off x="2342339" y="1274996"/>
              <a:ext cx="766933" cy="370067"/>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730" name="Observable"/>
            <p:cNvSpPr txBox="1"/>
            <p:nvPr/>
          </p:nvSpPr>
          <p:spPr>
            <a:xfrm>
              <a:off x="1134694" y="1648416"/>
              <a:ext cx="1515358" cy="3787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
              </a:lvl1pPr>
            </a:lstStyle>
            <a:p>
              <a:pPr/>
              <a:r>
                <a:t>Observable</a:t>
              </a:r>
            </a:p>
          </p:txBody>
        </p:sp>
        <p:sp>
          <p:nvSpPr>
            <p:cNvPr id="731" name="Line"/>
            <p:cNvSpPr/>
            <p:nvPr/>
          </p:nvSpPr>
          <p:spPr>
            <a:xfrm flipV="1">
              <a:off x="4441706" y="1167524"/>
              <a:ext cx="1" cy="378722"/>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732" name="Parton Distribution…"/>
            <p:cNvSpPr txBox="1"/>
            <p:nvPr/>
          </p:nvSpPr>
          <p:spPr>
            <a:xfrm>
              <a:off x="3421041" y="1506396"/>
              <a:ext cx="2509785" cy="6627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2000">
                  <a:solidFill>
                    <a:srgbClr val="941100"/>
                  </a:solidFill>
                </a:defRPr>
              </a:pPr>
              <a:r>
                <a:t>Parton Distribution</a:t>
              </a:r>
            </a:p>
            <a:p>
              <a:pPr>
                <a:defRPr sz="2000">
                  <a:solidFill>
                    <a:srgbClr val="941100"/>
                  </a:solidFill>
                </a:defRPr>
              </a:pPr>
              <a:r>
                <a:t>Function (PDF)</a:t>
              </a:r>
            </a:p>
          </p:txBody>
        </p:sp>
        <p:sp>
          <p:nvSpPr>
            <p:cNvPr id="733" name="Line"/>
            <p:cNvSpPr/>
            <p:nvPr/>
          </p:nvSpPr>
          <p:spPr>
            <a:xfrm flipH="1" flipV="1">
              <a:off x="5774142" y="1241599"/>
              <a:ext cx="954706" cy="460045"/>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734" name="Theoretical…"/>
            <p:cNvSpPr txBox="1"/>
            <p:nvPr/>
          </p:nvSpPr>
          <p:spPr>
            <a:xfrm>
              <a:off x="6858813" y="1415729"/>
              <a:ext cx="1695237" cy="6627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2000"/>
              </a:pPr>
              <a:r>
                <a:t>Theoretical</a:t>
              </a:r>
            </a:p>
            <a:p>
              <a:pPr>
                <a:defRPr sz="2000"/>
              </a:pPr>
              <a:r>
                <a:t>Calculations</a:t>
              </a:r>
            </a:p>
          </p:txBody>
        </p:sp>
        <p:pic>
          <p:nvPicPr>
            <p:cNvPr id="735" name="Image" descr="Image"/>
            <p:cNvPicPr>
              <a:picLocks noChangeAspect="1"/>
            </p:cNvPicPr>
            <p:nvPr/>
          </p:nvPicPr>
          <p:blipFill>
            <a:blip r:embed="rId3">
              <a:extLst/>
            </a:blip>
            <a:stretch>
              <a:fillRect/>
            </a:stretch>
          </p:blipFill>
          <p:spPr>
            <a:xfrm>
              <a:off x="3024948" y="773582"/>
              <a:ext cx="3301970" cy="394817"/>
            </a:xfrm>
            <a:prstGeom prst="rect">
              <a:avLst/>
            </a:prstGeom>
            <a:ln w="12700" cap="flat">
              <a:noFill/>
              <a:round/>
            </a:ln>
            <a:effectLst/>
          </p:spPr>
        </p:pic>
        <p:pic>
          <p:nvPicPr>
            <p:cNvPr id="736" name="Image" descr="Image"/>
            <p:cNvPicPr>
              <a:picLocks noChangeAspect="1"/>
            </p:cNvPicPr>
            <p:nvPr/>
          </p:nvPicPr>
          <p:blipFill>
            <a:blip r:embed="rId4">
              <a:extLst/>
            </a:blip>
            <a:stretch>
              <a:fillRect/>
            </a:stretch>
          </p:blipFill>
          <p:spPr>
            <a:xfrm>
              <a:off x="3098747" y="2530268"/>
              <a:ext cx="5181601" cy="423673"/>
            </a:xfrm>
            <a:prstGeom prst="rect">
              <a:avLst/>
            </a:prstGeom>
            <a:ln w="12700" cap="flat">
              <a:noFill/>
              <a:round/>
            </a:ln>
            <a:effectLst/>
          </p:spPr>
        </p:pic>
        <p:sp>
          <p:nvSpPr>
            <p:cNvPr id="737" name="Line"/>
            <p:cNvSpPr/>
            <p:nvPr/>
          </p:nvSpPr>
          <p:spPr>
            <a:xfrm flipV="1">
              <a:off x="6528293" y="3046990"/>
              <a:ext cx="1058705" cy="576910"/>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738" name="Fragmentation…"/>
            <p:cNvSpPr txBox="1"/>
            <p:nvPr/>
          </p:nvSpPr>
          <p:spPr>
            <a:xfrm>
              <a:off x="5798332" y="3575850"/>
              <a:ext cx="1822600"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2000"/>
              </a:pPr>
              <a:r>
                <a:t>Fragmentation</a:t>
              </a:r>
            </a:p>
            <a:p>
              <a:pPr>
                <a:defRPr sz="2000"/>
              </a:pPr>
              <a:r>
                <a:t>Functions</a:t>
              </a:r>
            </a:p>
          </p:txBody>
        </p:sp>
        <p:sp>
          <p:nvSpPr>
            <p:cNvPr id="739" name="PDF: Connecting experiment (e.g. pp) with theory"/>
            <p:cNvSpPr txBox="1"/>
            <p:nvPr/>
          </p:nvSpPr>
          <p:spPr>
            <a:xfrm>
              <a:off x="63940" y="-1"/>
              <a:ext cx="7416694" cy="447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L="41275" marR="41275" defTabSz="914400">
                <a:defRPr sz="2400">
                  <a:solidFill>
                    <a:srgbClr val="941100"/>
                  </a:solidFill>
                  <a:uFill>
                    <a:solidFill>
                      <a:srgbClr val="021EAA"/>
                    </a:solidFill>
                  </a:uFill>
                  <a:latin typeface="+mn-lt"/>
                  <a:ea typeface="+mn-ea"/>
                  <a:cs typeface="+mn-cs"/>
                  <a:sym typeface="Arial"/>
                </a:defRPr>
              </a:lvl1pPr>
            </a:lstStyle>
            <a:p>
              <a:pPr/>
              <a:r>
                <a:t>PDF: Connecting experiment (e.g. pp) with theory</a:t>
              </a:r>
            </a:p>
          </p:txBody>
        </p:sp>
        <p:sp>
          <p:nvSpPr>
            <p:cNvPr id="740" name="Hadron Production:"/>
            <p:cNvSpPr txBox="1"/>
            <p:nvPr/>
          </p:nvSpPr>
          <p:spPr>
            <a:xfrm>
              <a:off x="47699" y="2507154"/>
              <a:ext cx="2740522"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21EAA"/>
                  </a:solidFill>
                </a:defRPr>
              </a:lvl1pPr>
            </a:lstStyle>
            <a:p>
              <a:pPr/>
              <a:r>
                <a:t>Hadron Production:</a:t>
              </a:r>
            </a:p>
          </p:txBody>
        </p:sp>
        <p:sp>
          <p:nvSpPr>
            <p:cNvPr id="741" name="Jets, Drell-Yan, etc.:"/>
            <p:cNvSpPr txBox="1"/>
            <p:nvPr/>
          </p:nvSpPr>
          <p:spPr>
            <a:xfrm>
              <a:off x="0" y="798180"/>
              <a:ext cx="2835920"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21EAA"/>
                  </a:solidFill>
                </a:defRPr>
              </a:lvl1pPr>
            </a:lstStyle>
            <a:p>
              <a:pPr/>
              <a:r>
                <a:t>Jets, Drell-Yan, etc.:</a:t>
              </a:r>
            </a:p>
          </p:txBody>
        </p:sp>
      </p:grpSp>
      <p:grpSp>
        <p:nvGrpSpPr>
          <p:cNvPr id="753" name="Group"/>
          <p:cNvGrpSpPr/>
          <p:nvPr/>
        </p:nvGrpSpPr>
        <p:grpSpPr>
          <a:xfrm>
            <a:off x="5705809" y="2785173"/>
            <a:ext cx="3392968" cy="3985058"/>
            <a:chOff x="0" y="0"/>
            <a:chExt cx="3392966" cy="3985057"/>
          </a:xfrm>
        </p:grpSpPr>
        <p:pic>
          <p:nvPicPr>
            <p:cNvPr id="743" name="Image" descr="Image"/>
            <p:cNvPicPr>
              <a:picLocks noChangeAspect="1"/>
            </p:cNvPicPr>
            <p:nvPr/>
          </p:nvPicPr>
          <p:blipFill>
            <a:blip r:embed="rId5">
              <a:extLst/>
            </a:blip>
            <a:stretch>
              <a:fillRect/>
            </a:stretch>
          </p:blipFill>
          <p:spPr>
            <a:xfrm>
              <a:off x="240705" y="0"/>
              <a:ext cx="3045418" cy="1302595"/>
            </a:xfrm>
            <a:prstGeom prst="rect">
              <a:avLst/>
            </a:prstGeom>
            <a:ln w="12700" cap="flat">
              <a:noFill/>
              <a:round/>
            </a:ln>
            <a:effectLst/>
          </p:spPr>
        </p:pic>
        <p:grpSp>
          <p:nvGrpSpPr>
            <p:cNvPr id="746" name="Group"/>
            <p:cNvGrpSpPr/>
            <p:nvPr/>
          </p:nvGrpSpPr>
          <p:grpSpPr>
            <a:xfrm>
              <a:off x="443873" y="1600858"/>
              <a:ext cx="2911874" cy="1989606"/>
              <a:chOff x="0" y="0"/>
              <a:chExt cx="2911873" cy="1989604"/>
            </a:xfrm>
          </p:grpSpPr>
          <p:sp>
            <p:nvSpPr>
              <p:cNvPr id="744" name="Line"/>
              <p:cNvSpPr/>
              <p:nvPr/>
            </p:nvSpPr>
            <p:spPr>
              <a:xfrm>
                <a:off x="0" y="1977825"/>
                <a:ext cx="2911874" cy="1"/>
              </a:xfrm>
              <a:prstGeom prst="line">
                <a:avLst/>
              </a:prstGeom>
              <a:noFill/>
              <a:ln w="38100" cap="flat">
                <a:solidFill>
                  <a:srgbClr val="000000"/>
                </a:solidFill>
                <a:prstDash val="solid"/>
                <a:round/>
                <a:tailEnd type="triangle" w="med" len="med"/>
              </a:ln>
              <a:effectLst/>
            </p:spPr>
            <p:txBody>
              <a:bodyPr wrap="square" lIns="0" tIns="0" rIns="0" bIns="0" numCol="1" anchor="t">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745" name="Line"/>
              <p:cNvSpPr/>
              <p:nvPr/>
            </p:nvSpPr>
            <p:spPr>
              <a:xfrm flipV="1">
                <a:off x="3580" y="0"/>
                <a:ext cx="1" cy="1989605"/>
              </a:xfrm>
              <a:prstGeom prst="line">
                <a:avLst/>
              </a:prstGeom>
              <a:noFill/>
              <a:ln w="38100" cap="flat">
                <a:solidFill>
                  <a:srgbClr val="000000"/>
                </a:solidFill>
                <a:prstDash val="solid"/>
                <a:round/>
                <a:tailEnd type="triangle" w="med" len="med"/>
              </a:ln>
              <a:effectLst/>
            </p:spPr>
            <p:txBody>
              <a:bodyPr wrap="square" lIns="0" tIns="0" rIns="0" bIns="0" numCol="1" anchor="t">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sp>
          <p:nvSpPr>
            <p:cNvPr id="747" name="log x"/>
            <p:cNvSpPr txBox="1"/>
            <p:nvPr/>
          </p:nvSpPr>
          <p:spPr>
            <a:xfrm>
              <a:off x="2653497" y="3541400"/>
              <a:ext cx="739470" cy="4436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1" sz="1400"/>
              </a:lvl1pPr>
            </a:lstStyle>
            <a:p>
              <a:pPr/>
              <a:r>
                <a:t>log x</a:t>
              </a:r>
            </a:p>
          </p:txBody>
        </p:sp>
        <p:sp>
          <p:nvSpPr>
            <p:cNvPr id="748" name="log Q2"/>
            <p:cNvSpPr txBox="1"/>
            <p:nvPr/>
          </p:nvSpPr>
          <p:spPr>
            <a:xfrm rot="16200000">
              <a:off x="-221503" y="1671535"/>
              <a:ext cx="886663" cy="4436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b="1" sz="1400"/>
              </a:pPr>
              <a:r>
                <a:t>log Q</a:t>
              </a:r>
              <a:r>
                <a:rPr baseline="31999"/>
                <a:t>2</a:t>
              </a:r>
            </a:p>
          </p:txBody>
        </p:sp>
        <p:sp>
          <p:nvSpPr>
            <p:cNvPr id="749" name="Arrow"/>
            <p:cNvSpPr/>
            <p:nvPr/>
          </p:nvSpPr>
          <p:spPr>
            <a:xfrm flipH="1" rot="5400000">
              <a:off x="1483421" y="2364763"/>
              <a:ext cx="1443603" cy="363427"/>
            </a:xfrm>
            <a:prstGeom prst="rightArrow">
              <a:avLst>
                <a:gd name="adj1" fmla="val 37856"/>
                <a:gd name="adj2" fmla="val 137697"/>
              </a:avLst>
            </a:prstGeom>
            <a:solidFill>
              <a:srgbClr val="00D2A9"/>
            </a:solidFill>
            <a:ln w="12700" cap="flat">
              <a:solidFill>
                <a:srgbClr val="000000"/>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750" name="Arrow"/>
            <p:cNvSpPr/>
            <p:nvPr/>
          </p:nvSpPr>
          <p:spPr>
            <a:xfrm flipH="1">
              <a:off x="721621" y="3111908"/>
              <a:ext cx="1229027" cy="292094"/>
            </a:xfrm>
            <a:prstGeom prst="rightArrow">
              <a:avLst>
                <a:gd name="adj1" fmla="val 37856"/>
                <a:gd name="adj2" fmla="val 203154"/>
              </a:avLst>
            </a:prstGeom>
            <a:solidFill>
              <a:srgbClr val="00D2A9"/>
            </a:solidFill>
            <a:ln w="12700" cap="flat">
              <a:solidFill>
                <a:srgbClr val="000000"/>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751" name="BFKL"/>
            <p:cNvSpPr txBox="1"/>
            <p:nvPr/>
          </p:nvSpPr>
          <p:spPr>
            <a:xfrm>
              <a:off x="1183330" y="2726025"/>
              <a:ext cx="781312" cy="419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100"/>
              </a:lvl1pPr>
            </a:lstStyle>
            <a:p>
              <a:pPr/>
              <a:r>
                <a:t>BFKL</a:t>
              </a:r>
            </a:p>
          </p:txBody>
        </p:sp>
        <p:sp>
          <p:nvSpPr>
            <p:cNvPr id="752" name="DGLAP"/>
            <p:cNvSpPr txBox="1"/>
            <p:nvPr/>
          </p:nvSpPr>
          <p:spPr>
            <a:xfrm>
              <a:off x="2353675" y="1810569"/>
              <a:ext cx="1018450" cy="419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100"/>
              </a:lvl1pPr>
            </a:lstStyle>
            <a:p>
              <a:pPr/>
              <a:r>
                <a:t>DGLAP</a:t>
              </a:r>
            </a:p>
          </p:txBody>
        </p:sp>
      </p:grpSp>
      <p:sp>
        <p:nvSpPr>
          <p:cNvPr id="754" name="What is Needed:…"/>
          <p:cNvSpPr txBox="1"/>
          <p:nvPr>
            <p:ph type="body" idx="1"/>
          </p:nvPr>
        </p:nvSpPr>
        <p:spPr>
          <a:xfrm>
            <a:off x="51164" y="2111498"/>
            <a:ext cx="5672603" cy="4618835"/>
          </a:xfrm>
          <a:prstGeom prst="rect">
            <a:avLst/>
          </a:prstGeom>
        </p:spPr>
        <p:txBody>
          <a:bodyPr/>
          <a:lstStyle/>
          <a:p>
            <a:pPr>
              <a:defRPr b="1" sz="2600"/>
            </a:pPr>
            <a:r>
              <a:t>What is Needed:</a:t>
            </a:r>
          </a:p>
          <a:p>
            <a:pPr lvl="1">
              <a:defRPr sz="2400"/>
            </a:pPr>
            <a:r>
              <a:t>Good data </a:t>
            </a:r>
          </a:p>
          <a:p>
            <a:pPr lvl="2">
              <a:defRPr sz="2300"/>
            </a:pPr>
            <a:r>
              <a:t>Best: F</a:t>
            </a:r>
            <a:r>
              <a:rPr baseline="-5999"/>
              <a:t>2</a:t>
            </a:r>
            <a:r>
              <a:t> (ep), jets, Drell-Yan (pp)</a:t>
            </a:r>
          </a:p>
          <a:p>
            <a:pPr lvl="2">
              <a:defRPr sz="2300"/>
            </a:pPr>
            <a:r>
              <a:t>Bad: Hadrons</a:t>
            </a:r>
          </a:p>
          <a:p>
            <a:pPr lvl="1">
              <a:defRPr sz="2400"/>
            </a:pPr>
            <a:r>
              <a:t>pQCD Calculation of the processes</a:t>
            </a:r>
          </a:p>
          <a:p>
            <a:pPr lvl="2">
              <a:defRPr sz="2300"/>
            </a:pPr>
            <a:r>
              <a:t>LO, NLO, NNLO</a:t>
            </a:r>
          </a:p>
          <a:p>
            <a:pPr lvl="1">
              <a:defRPr sz="2400"/>
            </a:pPr>
            <a:r>
              <a:t>QCD Evolution Equations</a:t>
            </a:r>
          </a:p>
          <a:p>
            <a:pPr lvl="2">
              <a:defRPr sz="2300"/>
            </a:pPr>
            <a:r>
              <a:t>DGLAP: Evolution in Q</a:t>
            </a:r>
            <a:r>
              <a:rPr baseline="31999"/>
              <a:t>2</a:t>
            </a:r>
            <a:r>
              <a:t> (small to large) at fixed x (integro-differential</a:t>
            </a:r>
            <a:r>
              <a:t> equations)</a:t>
            </a:r>
          </a:p>
          <a:p>
            <a:pPr lvl="2">
              <a:defRPr sz="2300"/>
            </a:pPr>
            <a:r>
              <a:t>BFKL: Evolution in x at fixed Q</a:t>
            </a:r>
            <a:r>
              <a:rPr baseline="31999"/>
              <a:t>2</a:t>
            </a:r>
          </a:p>
        </p:txBody>
      </p:sp>
    </p:spTree>
  </p:cSld>
  <p:clrMapOvr>
    <a:masterClrMapping/>
  </p:clrMapOvr>
  <p:transition xmlns:p14="http://schemas.microsoft.com/office/powerpoint/2010/main" spd="fast"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742"/>
                                        </p:tgtEl>
                                        <p:attrNameLst>
                                          <p:attrName>style.visibility</p:attrName>
                                        </p:attrNameLst>
                                      </p:cBhvr>
                                      <p:to>
                                        <p:strVal val="hidden"/>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753"/>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7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54" grpId="3"/>
      <p:bldP build="whole" bldLvl="1" animBg="1" rev="0" advAuto="0" spid="742" grpId="1"/>
      <p:bldP build="whole" bldLvl="1" animBg="1" rev="0" advAuto="0" spid="753" grpId="2"/>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8"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759" name="Quark and Gluon Distributions"/>
          <p:cNvSpPr txBox="1"/>
          <p:nvPr>
            <p:ph type="title"/>
          </p:nvPr>
        </p:nvSpPr>
        <p:spPr>
          <a:prstGeom prst="rect">
            <a:avLst/>
          </a:prstGeom>
        </p:spPr>
        <p:txBody>
          <a:bodyPr/>
          <a:lstStyle/>
          <a:p>
            <a:pPr/>
            <a:r>
              <a:t>Quark and Gluon Distributions</a:t>
            </a:r>
          </a:p>
        </p:txBody>
      </p:sp>
      <p:sp>
        <p:nvSpPr>
          <p:cNvPr id="760"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61" name="HERA_PDF_1.pdf" descr="HERA_PDF_1.pdf"/>
          <p:cNvPicPr>
            <a:picLocks noChangeAspect="1"/>
          </p:cNvPicPr>
          <p:nvPr/>
        </p:nvPicPr>
        <p:blipFill>
          <a:blip r:embed="rId3">
            <a:extLst/>
          </a:blip>
          <a:stretch>
            <a:fillRect/>
          </a:stretch>
        </p:blipFill>
        <p:spPr>
          <a:xfrm>
            <a:off x="393700" y="1612900"/>
            <a:ext cx="4773275" cy="5016501"/>
          </a:xfrm>
          <a:prstGeom prst="rect">
            <a:avLst/>
          </a:prstGeom>
          <a:ln w="12700"/>
        </p:spPr>
      </p:pic>
      <p:pic>
        <p:nvPicPr>
          <p:cNvPr id="762" name="HERA_PDF_2.pdf" descr="HERA_PDF_2.pdf"/>
          <p:cNvPicPr>
            <a:picLocks noChangeAspect="1"/>
          </p:cNvPicPr>
          <p:nvPr/>
        </p:nvPicPr>
        <p:blipFill>
          <a:blip r:embed="rId4">
            <a:extLst/>
          </a:blip>
          <a:stretch>
            <a:fillRect/>
          </a:stretch>
        </p:blipFill>
        <p:spPr>
          <a:xfrm>
            <a:off x="393700" y="1612900"/>
            <a:ext cx="4773275" cy="5016501"/>
          </a:xfrm>
          <a:prstGeom prst="rect">
            <a:avLst/>
          </a:prstGeom>
          <a:ln w="12700"/>
        </p:spPr>
      </p:pic>
      <p:pic>
        <p:nvPicPr>
          <p:cNvPr id="763" name="F2_HERA2_layers_4.pdf" descr="F2_HERA2_layers_4.pdf"/>
          <p:cNvPicPr>
            <a:picLocks noChangeAspect="1"/>
          </p:cNvPicPr>
          <p:nvPr/>
        </p:nvPicPr>
        <p:blipFill>
          <a:blip r:embed="rId5">
            <a:extLst/>
          </a:blip>
          <a:stretch>
            <a:fillRect/>
          </a:stretch>
        </p:blipFill>
        <p:spPr>
          <a:xfrm>
            <a:off x="101600" y="1726215"/>
            <a:ext cx="3327400" cy="4802570"/>
          </a:xfrm>
          <a:prstGeom prst="rect">
            <a:avLst/>
          </a:prstGeom>
          <a:ln w="12700"/>
        </p:spPr>
      </p:pic>
      <p:grpSp>
        <p:nvGrpSpPr>
          <p:cNvPr id="770" name="Group"/>
          <p:cNvGrpSpPr/>
          <p:nvPr/>
        </p:nvGrpSpPr>
        <p:grpSpPr>
          <a:xfrm>
            <a:off x="3427249" y="3405147"/>
            <a:ext cx="5581651" cy="1091835"/>
            <a:chOff x="0" y="0"/>
            <a:chExt cx="5581650" cy="1091833"/>
          </a:xfrm>
        </p:grpSpPr>
        <p:grpSp>
          <p:nvGrpSpPr>
            <p:cNvPr id="766" name="Group"/>
            <p:cNvGrpSpPr/>
            <p:nvPr/>
          </p:nvGrpSpPr>
          <p:grpSpPr>
            <a:xfrm>
              <a:off x="2895600" y="0"/>
              <a:ext cx="2686050" cy="1091834"/>
              <a:chOff x="0" y="0"/>
              <a:chExt cx="2686050" cy="1091833"/>
            </a:xfrm>
          </p:grpSpPr>
          <p:pic>
            <p:nvPicPr>
              <p:cNvPr id="764" name="droppedImage.pdf" descr="droppedImage.pdf"/>
              <p:cNvPicPr>
                <a:picLocks noChangeAspect="1"/>
              </p:cNvPicPr>
              <p:nvPr/>
            </p:nvPicPr>
            <p:blipFill>
              <a:blip r:embed="rId6">
                <a:extLst/>
              </a:blip>
              <a:stretch>
                <a:fillRect/>
              </a:stretch>
            </p:blipFill>
            <p:spPr>
              <a:xfrm>
                <a:off x="31750" y="743031"/>
                <a:ext cx="2654300" cy="348803"/>
              </a:xfrm>
              <a:prstGeom prst="rect">
                <a:avLst/>
              </a:prstGeom>
              <a:ln w="12700" cap="flat">
                <a:noFill/>
                <a:round/>
              </a:ln>
              <a:effectLst/>
            </p:spPr>
          </p:pic>
          <p:sp>
            <p:nvSpPr>
              <p:cNvPr id="765" name="pQCD+…"/>
              <p:cNvSpPr txBox="1"/>
              <p:nvPr/>
            </p:nvSpPr>
            <p:spPr>
              <a:xfrm>
                <a:off x="0" y="0"/>
                <a:ext cx="2501900" cy="8028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defTabSz="584200">
                  <a:defRPr sz="3200">
                    <a:latin typeface="+mn-lt"/>
                    <a:ea typeface="+mn-ea"/>
                    <a:cs typeface="+mn-cs"/>
                    <a:sym typeface="Arial"/>
                  </a:defRPr>
                </a:pPr>
                <a:r>
                  <a:rPr sz="2400">
                    <a:uFill>
                      <a:solidFill>
                        <a:srgbClr val="000000"/>
                      </a:solidFill>
                    </a:uFill>
                  </a:rPr>
                  <a:t>pQCD+</a:t>
                </a:r>
                <a:endParaRPr sz="2400">
                  <a:uFill>
                    <a:solidFill>
                      <a:srgbClr val="000000"/>
                    </a:solidFill>
                  </a:uFill>
                </a:endParaRPr>
              </a:p>
              <a:p>
                <a:pPr defTabSz="584200">
                  <a:defRPr sz="3200">
                    <a:latin typeface="+mn-lt"/>
                    <a:ea typeface="+mn-ea"/>
                    <a:cs typeface="+mn-cs"/>
                    <a:sym typeface="Arial"/>
                  </a:defRPr>
                </a:pPr>
                <a:r>
                  <a:rPr sz="2400">
                    <a:uFill>
                      <a:solidFill>
                        <a:srgbClr val="000000"/>
                      </a:solidFill>
                    </a:uFill>
                  </a:rPr>
                  <a:t>DGLAP Evolution</a:t>
                </a:r>
              </a:p>
            </p:txBody>
          </p:sp>
        </p:grpSp>
        <p:sp>
          <p:nvSpPr>
            <p:cNvPr id="767" name="F2…"/>
            <p:cNvSpPr txBox="1"/>
            <p:nvPr/>
          </p:nvSpPr>
          <p:spPr>
            <a:xfrm>
              <a:off x="596900" y="38100"/>
              <a:ext cx="1839129" cy="9186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307340" marR="40639" indent="-266700" defTabSz="914400">
                <a:buSzPct val="125000"/>
                <a:buChar char="•"/>
                <a:defRPr sz="2400">
                  <a:uFill>
                    <a:solidFill>
                      <a:srgbClr val="000000"/>
                    </a:solidFill>
                  </a:uFill>
                  <a:latin typeface="+mn-lt"/>
                  <a:ea typeface="+mn-ea"/>
                  <a:cs typeface="+mn-cs"/>
                  <a:sym typeface="Arial"/>
                </a:defRPr>
              </a:pPr>
              <a:r>
                <a:rPr i="1"/>
                <a:t>F</a:t>
              </a:r>
              <a:r>
                <a:rPr baseline="-25000" i="1"/>
                <a:t>2</a:t>
              </a:r>
            </a:p>
            <a:p>
              <a:pPr marL="307340" marR="40639" indent="-266700" defTabSz="914400">
                <a:buSzPct val="125000"/>
                <a:buChar char="•"/>
                <a:defRPr sz="2400">
                  <a:uFill>
                    <a:solidFill>
                      <a:srgbClr val="000000"/>
                    </a:solidFill>
                  </a:uFill>
                  <a:latin typeface="+mn-lt"/>
                  <a:ea typeface="+mn-ea"/>
                  <a:cs typeface="+mn-cs"/>
                  <a:sym typeface="Arial"/>
                </a:defRPr>
              </a:pPr>
              <a:r>
                <a:rPr i="1"/>
                <a:t>dF</a:t>
              </a:r>
              <a:r>
                <a:rPr baseline="-25000" i="1"/>
                <a:t>2 </a:t>
              </a:r>
              <a:r>
                <a:rPr i="1"/>
                <a:t>/dlnQ</a:t>
              </a:r>
              <a:r>
                <a:rPr baseline="29999" i="1"/>
                <a:t>2</a:t>
              </a:r>
              <a:r>
                <a:rPr baseline="29999">
                  <a:latin typeface="Times New Roman"/>
                  <a:ea typeface="Times New Roman"/>
                  <a:cs typeface="Times New Roman"/>
                  <a:sym typeface="Times New Roman"/>
                </a:rPr>
                <a:t> </a:t>
              </a:r>
            </a:p>
          </p:txBody>
        </p:sp>
        <p:sp>
          <p:nvSpPr>
            <p:cNvPr id="768" name="⇒"/>
            <p:cNvSpPr txBox="1"/>
            <p:nvPr/>
          </p:nvSpPr>
          <p:spPr>
            <a:xfrm>
              <a:off x="0" y="215900"/>
              <a:ext cx="643711" cy="596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defRPr sz="3900">
                  <a:uFill>
                    <a:solidFill>
                      <a:srgbClr val="000000"/>
                    </a:solidFill>
                  </a:uFill>
                  <a:latin typeface="Symbol"/>
                  <a:ea typeface="Symbol"/>
                  <a:cs typeface="Symbol"/>
                  <a:sym typeface="Symbol"/>
                </a:defRPr>
              </a:lvl1pPr>
            </a:lstStyle>
            <a:p>
              <a:pPr/>
              <a:r>
                <a:t>Þ</a:t>
              </a:r>
            </a:p>
          </p:txBody>
        </p:sp>
        <p:sp>
          <p:nvSpPr>
            <p:cNvPr id="769" name="+"/>
            <p:cNvSpPr txBox="1"/>
            <p:nvPr/>
          </p:nvSpPr>
          <p:spPr>
            <a:xfrm>
              <a:off x="2463800" y="203200"/>
              <a:ext cx="426775" cy="596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defRPr sz="3900">
                  <a:uFill>
                    <a:solidFill>
                      <a:srgbClr val="000000"/>
                    </a:solidFill>
                  </a:uFill>
                  <a:latin typeface="Symbol"/>
                  <a:ea typeface="Symbol"/>
                  <a:cs typeface="Symbol"/>
                  <a:sym typeface="Symbol"/>
                </a:defRPr>
              </a:lvl1pPr>
            </a:lstStyle>
            <a:p>
              <a:pPr/>
              <a:r>
                <a:t>+</a:t>
              </a:r>
            </a:p>
          </p:txBody>
        </p:sp>
      </p:grpSp>
      <p:sp>
        <p:nvSpPr>
          <p:cNvPr id="771" name="Proton is almost entirely glue for x&lt;0.1"/>
          <p:cNvSpPr txBox="1"/>
          <p:nvPr/>
        </p:nvSpPr>
        <p:spPr>
          <a:xfrm>
            <a:off x="5474003" y="4121484"/>
            <a:ext cx="3289301" cy="815945"/>
          </a:xfrm>
          <a:prstGeom prst="rect">
            <a:avLst/>
          </a:prstGeom>
          <a:ln w="38100">
            <a:solidFill>
              <a:srgbClr val="E324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buClr>
                <a:srgbClr val="011993"/>
              </a:buClr>
              <a:buFont typeface="Arial"/>
              <a:defRPr b="1" sz="2300">
                <a:solidFill>
                  <a:srgbClr val="011993"/>
                </a:solidFill>
                <a:uFill>
                  <a:solidFill>
                    <a:srgbClr val="011993"/>
                  </a:solidFill>
                </a:uFill>
                <a:latin typeface="+mn-lt"/>
                <a:ea typeface="+mn-ea"/>
                <a:cs typeface="+mn-cs"/>
                <a:sym typeface="Arial"/>
              </a:defRPr>
            </a:pPr>
            <a:r>
              <a:t>Proton is almost entirely glue for </a:t>
            </a:r>
            <a:r>
              <a:t>x&lt;0.1 </a:t>
            </a:r>
          </a:p>
        </p:txBody>
      </p:sp>
      <p:sp>
        <p:nvSpPr>
          <p:cNvPr id="772" name="Here goes the naive picture that protons are made of 3 quarks (recall static quark model)"/>
          <p:cNvSpPr txBox="1"/>
          <p:nvPr/>
        </p:nvSpPr>
        <p:spPr>
          <a:xfrm>
            <a:off x="5367139" y="5147200"/>
            <a:ext cx="3503029" cy="152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300">
                <a:solidFill>
                  <a:srgbClr val="941100"/>
                </a:solidFill>
              </a:defRPr>
            </a:lvl1pPr>
          </a:lstStyle>
          <a:p>
            <a:pPr/>
            <a:r>
              <a:t>Here goes the naive picture that protons are made of 3 quarks (recall static quark model)</a:t>
            </a:r>
          </a:p>
        </p:txBody>
      </p:sp>
      <p:sp>
        <p:nvSpPr>
          <p:cNvPr id="773" name="Quarks: qi(x,Q2) from F2  (or reduced cross-section)…"/>
          <p:cNvSpPr txBox="1"/>
          <p:nvPr>
            <p:ph type="body" sz="quarter" idx="1"/>
          </p:nvPr>
        </p:nvSpPr>
        <p:spPr>
          <a:xfrm>
            <a:off x="106362" y="719202"/>
            <a:ext cx="8931276" cy="994249"/>
          </a:xfrm>
          <a:prstGeom prst="rect">
            <a:avLst/>
          </a:prstGeom>
        </p:spPr>
        <p:txBody>
          <a:bodyPr/>
          <a:lstStyle/>
          <a:p>
            <a:pPr lvl="1">
              <a:defRPr sz="2300"/>
            </a:pPr>
            <a:r>
              <a:t>Quarks: q</a:t>
            </a:r>
            <a:r>
              <a:rPr baseline="-5999"/>
              <a:t>i</a:t>
            </a:r>
            <a:r>
              <a:t>(x,Q</a:t>
            </a:r>
            <a:r>
              <a:rPr baseline="31999"/>
              <a:t>2</a:t>
            </a:r>
            <a:r>
              <a:t>) from F</a:t>
            </a:r>
            <a:r>
              <a:rPr baseline="-5999"/>
              <a:t>2  </a:t>
            </a:r>
            <a:r>
              <a:t>(or reduced cross-section)</a:t>
            </a:r>
          </a:p>
          <a:p>
            <a:pPr lvl="1">
              <a:defRPr sz="2300"/>
            </a:pPr>
            <a:r>
              <a:t>Gluons: g(x,Q</a:t>
            </a:r>
            <a:r>
              <a:rPr baseline="31999"/>
              <a:t>2</a:t>
            </a:r>
            <a:r>
              <a:t>) through scaling violation: dF</a:t>
            </a:r>
            <a:r>
              <a:rPr baseline="31999"/>
              <a:t>2</a:t>
            </a:r>
            <a:r>
              <a:t>/dlnQ</a:t>
            </a:r>
            <a:r>
              <a:rPr baseline="31999"/>
              <a:t>2</a:t>
            </a:r>
          </a:p>
        </p:txBody>
      </p:sp>
    </p:spTree>
  </p:cSld>
  <p:clrMapOvr>
    <a:masterClrMapping/>
  </p:clrMapOvr>
  <p:transition xmlns:p14="http://schemas.microsoft.com/office/powerpoint/2010/main" spd="fast"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770"/>
                                        </p:tgtEl>
                                        <p:attrNameLst>
                                          <p:attrName>style.visibility</p:attrName>
                                        </p:attrNameLst>
                                      </p:cBhvr>
                                      <p:to>
                                        <p:strVal val="visible"/>
                                      </p:to>
                                    </p:set>
                                    <p:animEffect filter="wipe(left)" transition="in">
                                      <p:cBhvr>
                                        <p:cTn id="7" dur="750"/>
                                        <p:tgtEl>
                                          <p:spTgt spid="770"/>
                                        </p:tgtEl>
                                      </p:cBhvr>
                                    </p:animEffect>
                                  </p:childTnLst>
                                </p:cTn>
                              </p:par>
                            </p:childTnLst>
                          </p:cTn>
                        </p:par>
                      </p:childTnLst>
                    </p:cTn>
                  </p:par>
                  <p:par>
                    <p:cTn id="8" fill="hold">
                      <p:stCondLst>
                        <p:cond delay="indefinite"/>
                      </p:stCondLst>
                      <p:childTnLst>
                        <p:par>
                          <p:cTn id="9" fill="hold">
                            <p:stCondLst>
                              <p:cond delay="0"/>
                            </p:stCondLst>
                            <p:childTnLst>
                              <p:par>
                                <p:cTn id="10" presetClass="exit" nodeType="clickEffect" presetSubtype="0" presetID="1" grpId="2" fill="hold">
                                  <p:stCondLst>
                                    <p:cond delay="0"/>
                                  </p:stCondLst>
                                  <p:iterate type="el" backwards="0">
                                    <p:tmAbs val="0"/>
                                  </p:iterate>
                                  <p:childTnLst>
                                    <p:set>
                                      <p:cBhvr>
                                        <p:cTn id="11" fill="hold">
                                          <p:stCondLst>
                                            <p:cond delay="0"/>
                                          </p:stCondLst>
                                        </p:cTn>
                                        <p:tgtEl>
                                          <p:spTgt spid="770"/>
                                        </p:tgtEl>
                                        <p:attrNameLst>
                                          <p:attrName>style.visibility</p:attrName>
                                        </p:attrNameLst>
                                      </p:cBhvr>
                                      <p:to>
                                        <p:strVal val="hidden"/>
                                      </p:to>
                                    </p:set>
                                  </p:childTnLst>
                                </p:cTn>
                              </p:par>
                            </p:childTnLst>
                          </p:cTn>
                        </p:par>
                        <p:par>
                          <p:cTn id="12" fill="hold">
                            <p:stCondLst>
                              <p:cond delay="0"/>
                            </p:stCondLst>
                            <p:childTnLst>
                              <p:par>
                                <p:cTn id="13" presetClass="exit" nodeType="afterEffect" presetSubtype="0" presetID="1" grpId="3" fill="hold">
                                  <p:stCondLst>
                                    <p:cond delay="0"/>
                                  </p:stCondLst>
                                  <p:iterate type="el" backwards="0">
                                    <p:tmAbs val="0"/>
                                  </p:iterate>
                                  <p:childTnLst>
                                    <p:set>
                                      <p:cBhvr>
                                        <p:cTn id="14" fill="hold">
                                          <p:stCondLst>
                                            <p:cond delay="0"/>
                                          </p:stCondLst>
                                        </p:cTn>
                                        <p:tgtEl>
                                          <p:spTgt spid="763"/>
                                        </p:tgtEl>
                                        <p:attrNameLst>
                                          <p:attrName>style.visibility</p:attrName>
                                        </p:attrNameLst>
                                      </p:cBhvr>
                                      <p:to>
                                        <p:strVal val="hidden"/>
                                      </p:to>
                                    </p:set>
                                  </p:childTnLst>
                                </p:cTn>
                              </p:par>
                            </p:childTnLst>
                          </p:cTn>
                        </p:par>
                        <p:par>
                          <p:cTn id="15" fill="hold">
                            <p:stCondLst>
                              <p:cond delay="0"/>
                            </p:stCondLst>
                            <p:childTnLst>
                              <p:par>
                                <p:cTn id="16" presetClass="entr" nodeType="afterEffect" presetSubtype="0" presetID="1" grpId="4" fill="hold">
                                  <p:stCondLst>
                                    <p:cond delay="0"/>
                                  </p:stCondLst>
                                  <p:iterate type="el" backwards="0">
                                    <p:tmAbs val="0"/>
                                  </p:iterate>
                                  <p:childTnLst>
                                    <p:set>
                                      <p:cBhvr>
                                        <p:cTn id="17" fill="hold"/>
                                        <p:tgtEl>
                                          <p:spTgt spid="76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Class="exit" nodeType="clickEffect" presetSubtype="0" presetID="1" grpId="5" fill="hold">
                                  <p:stCondLst>
                                    <p:cond delay="0"/>
                                  </p:stCondLst>
                                  <p:iterate type="el" backwards="0">
                                    <p:tmAbs val="0"/>
                                  </p:iterate>
                                  <p:childTnLst>
                                    <p:set>
                                      <p:cBhvr>
                                        <p:cTn id="21" fill="hold">
                                          <p:stCondLst>
                                            <p:cond delay="0"/>
                                          </p:stCondLst>
                                        </p:cTn>
                                        <p:tgtEl>
                                          <p:spTgt spid="761"/>
                                        </p:tgtEl>
                                        <p:attrNameLst>
                                          <p:attrName>style.visibility</p:attrName>
                                        </p:attrNameLst>
                                      </p:cBhvr>
                                      <p:to>
                                        <p:strVal val="hidden"/>
                                      </p:to>
                                    </p:set>
                                  </p:childTnLst>
                                </p:cTn>
                              </p:par>
                            </p:childTnLst>
                          </p:cTn>
                        </p:par>
                        <p:par>
                          <p:cTn id="22" fill="hold">
                            <p:stCondLst>
                              <p:cond delay="0"/>
                            </p:stCondLst>
                            <p:childTnLst>
                              <p:par>
                                <p:cTn id="23" presetClass="entr" nodeType="afterEffect" presetSubtype="0" presetID="1" grpId="6" fill="hold">
                                  <p:stCondLst>
                                    <p:cond delay="0"/>
                                  </p:stCondLst>
                                  <p:iterate type="el" backwards="0">
                                    <p:tmAbs val="0"/>
                                  </p:iterate>
                                  <p:childTnLst>
                                    <p:set>
                                      <p:cBhvr>
                                        <p:cTn id="24" fill="hold"/>
                                        <p:tgtEl>
                                          <p:spTgt spid="762"/>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7" fill="hold">
                                  <p:stCondLst>
                                    <p:cond delay="0"/>
                                  </p:stCondLst>
                                  <p:iterate type="el" backwards="0">
                                    <p:tmAbs val="0"/>
                                  </p:iterate>
                                  <p:childTnLst>
                                    <p:set>
                                      <p:cBhvr>
                                        <p:cTn id="27" fill="hold"/>
                                        <p:tgtEl>
                                          <p:spTgt spid="771"/>
                                        </p:tgtEl>
                                        <p:attrNameLst>
                                          <p:attrName>style.visibility</p:attrName>
                                        </p:attrNameLst>
                                      </p:cBhvr>
                                      <p:to>
                                        <p:strVal val="visible"/>
                                      </p:to>
                                    </p:set>
                                  </p:childTnLst>
                                </p:cTn>
                              </p:par>
                            </p:childTnLst>
                          </p:cTn>
                        </p:par>
                        <p:par>
                          <p:cTn id="28" fill="hold">
                            <p:stCondLst>
                              <p:cond delay="0"/>
                            </p:stCondLst>
                            <p:childTnLst>
                              <p:par>
                                <p:cTn id="29" presetClass="entr" nodeType="afterEffect" presetSubtype="0" presetID="1" grpId="8" fill="hold">
                                  <p:stCondLst>
                                    <p:cond delay="0"/>
                                  </p:stCondLst>
                                  <p:iterate type="el" backwards="0">
                                    <p:tmAbs val="0"/>
                                  </p:iterate>
                                  <p:childTnLst>
                                    <p:set>
                                      <p:cBhvr>
                                        <p:cTn id="30" fill="hold"/>
                                        <p:tgtEl>
                                          <p:spTgt spid="7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72" grpId="8"/>
      <p:bldP build="whole" bldLvl="1" animBg="1" rev="0" advAuto="0" spid="761" grpId="4"/>
      <p:bldP build="whole" bldLvl="1" animBg="1" rev="0" advAuto="0" spid="761" grpId="5"/>
      <p:bldP build="whole" bldLvl="1" animBg="1" rev="0" advAuto="0" spid="770" grpId="1"/>
      <p:bldP build="whole" bldLvl="1" animBg="1" rev="0" advAuto="0" spid="770" grpId="2"/>
      <p:bldP build="whole" bldLvl="1" animBg="1" rev="0" advAuto="0" spid="762" grpId="6"/>
      <p:bldP build="whole" bldLvl="1" animBg="1" rev="0" advAuto="0" spid="763" grpId="3"/>
      <p:bldP build="whole" bldLvl="1" animBg="1" rev="0" advAuto="0" spid="771" grpId="7"/>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7"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778" name="Hera’s Impact"/>
          <p:cNvSpPr txBox="1"/>
          <p:nvPr>
            <p:ph type="title"/>
          </p:nvPr>
        </p:nvSpPr>
        <p:spPr>
          <a:prstGeom prst="rect">
            <a:avLst/>
          </a:prstGeom>
        </p:spPr>
        <p:txBody>
          <a:bodyPr/>
          <a:lstStyle/>
          <a:p>
            <a:pPr/>
            <a:r>
              <a:t>Hera’s Impact</a:t>
            </a:r>
          </a:p>
        </p:txBody>
      </p:sp>
      <p:sp>
        <p:nvSpPr>
          <p:cNvPr id="77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80" name="Image" descr="Image"/>
          <p:cNvPicPr>
            <a:picLocks noChangeAspect="1"/>
          </p:cNvPicPr>
          <p:nvPr/>
        </p:nvPicPr>
        <p:blipFill>
          <a:blip r:embed="rId2">
            <a:extLst/>
          </a:blip>
          <a:stretch>
            <a:fillRect/>
          </a:stretch>
        </p:blipFill>
        <p:spPr>
          <a:xfrm>
            <a:off x="-54467" y="1345523"/>
            <a:ext cx="5144487" cy="3826896"/>
          </a:xfrm>
          <a:prstGeom prst="rect">
            <a:avLst/>
          </a:prstGeom>
          <a:ln w="12700"/>
        </p:spPr>
      </p:pic>
      <p:pic>
        <p:nvPicPr>
          <p:cNvPr id="781" name="HERA_PDF_2.pdf" descr="HERA_PDF_2.pdf"/>
          <p:cNvPicPr>
            <a:picLocks noChangeAspect="1"/>
          </p:cNvPicPr>
          <p:nvPr/>
        </p:nvPicPr>
        <p:blipFill>
          <a:blip r:embed="rId3">
            <a:extLst/>
          </a:blip>
          <a:stretch>
            <a:fillRect/>
          </a:stretch>
        </p:blipFill>
        <p:spPr>
          <a:xfrm>
            <a:off x="5454368" y="1735048"/>
            <a:ext cx="3223641" cy="3387904"/>
          </a:xfrm>
          <a:prstGeom prst="rect">
            <a:avLst/>
          </a:prstGeom>
          <a:ln w="12700"/>
        </p:spPr>
      </p:pic>
    </p:spTree>
  </p:cSld>
  <p:clrMapOvr>
    <a:masterClrMapping/>
  </p:clrMapOvr>
  <p:transition xmlns:p14="http://schemas.microsoft.com/office/powerpoint/2010/main" spd="fast"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7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81"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3"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784" name="PDFs: Much Progress, Still Shortcomings"/>
          <p:cNvSpPr txBox="1"/>
          <p:nvPr>
            <p:ph type="title"/>
          </p:nvPr>
        </p:nvSpPr>
        <p:spPr>
          <a:prstGeom prst="rect">
            <a:avLst/>
          </a:prstGeom>
        </p:spPr>
        <p:txBody>
          <a:bodyPr/>
          <a:lstStyle>
            <a:lvl1pPr>
              <a:defRPr sz="3700"/>
            </a:lvl1pPr>
          </a:lstStyle>
          <a:p>
            <a:pPr/>
            <a:r>
              <a:t>PDFs: Much Progress, Still Shortcomings</a:t>
            </a:r>
          </a:p>
        </p:txBody>
      </p:sp>
      <p:sp>
        <p:nvSpPr>
          <p:cNvPr id="78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86" name="cteq14_ep_Q2_combo.pdf" descr="cteq14_ep_Q2_combo.pdf"/>
          <p:cNvPicPr>
            <a:picLocks noChangeAspect="1"/>
          </p:cNvPicPr>
          <p:nvPr/>
        </p:nvPicPr>
        <p:blipFill>
          <a:blip r:embed="rId3">
            <a:extLst/>
          </a:blip>
          <a:stretch>
            <a:fillRect/>
          </a:stretch>
        </p:blipFill>
        <p:spPr>
          <a:xfrm>
            <a:off x="12076" y="2138116"/>
            <a:ext cx="4658629" cy="3244340"/>
          </a:xfrm>
          <a:prstGeom prst="rect">
            <a:avLst/>
          </a:prstGeom>
          <a:ln w="12700"/>
        </p:spPr>
      </p:pic>
      <p:sp>
        <p:nvSpPr>
          <p:cNvPr id="787" name="Large uncertainties at  x=10-3 and 10-4 at the small Q2 although high quality data exist.…"/>
          <p:cNvSpPr txBox="1"/>
          <p:nvPr/>
        </p:nvSpPr>
        <p:spPr>
          <a:xfrm>
            <a:off x="4562863" y="1956061"/>
            <a:ext cx="4466518" cy="32365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marL="508000" marR="41275" indent="-254000" defTabSz="914400">
              <a:spcBef>
                <a:spcPts val="400"/>
              </a:spcBef>
              <a:buClr>
                <a:srgbClr val="FF2600"/>
              </a:buClr>
              <a:buSzPct val="150000"/>
              <a:buChar char="•"/>
              <a:defRPr sz="2300">
                <a:solidFill>
                  <a:srgbClr val="021EAA"/>
                </a:solidFill>
                <a:uFill>
                  <a:solidFill>
                    <a:srgbClr val="000000"/>
                  </a:solidFill>
                </a:uFill>
                <a:latin typeface="+mn-lt"/>
                <a:ea typeface="+mn-ea"/>
                <a:cs typeface="+mn-cs"/>
                <a:sym typeface="Arial"/>
              </a:defRPr>
            </a:pPr>
            <a:r>
              <a:t>Large uncertainties at  x=10</a:t>
            </a:r>
            <a:r>
              <a:rPr baseline="31999"/>
              <a:t>-3</a:t>
            </a:r>
            <a:r>
              <a:t> and 10</a:t>
            </a:r>
            <a:r>
              <a:rPr baseline="31999"/>
              <a:t>-4</a:t>
            </a:r>
            <a:r>
              <a:t> at the small Q</a:t>
            </a:r>
            <a:r>
              <a:rPr baseline="31999"/>
              <a:t>2</a:t>
            </a:r>
            <a:r>
              <a:t> although high quality data exist. </a:t>
            </a:r>
          </a:p>
          <a:p>
            <a:pPr lvl="1" marL="508000" marR="41275" indent="-254000" defTabSz="914400">
              <a:spcBef>
                <a:spcPts val="400"/>
              </a:spcBef>
              <a:buClr>
                <a:srgbClr val="FF2600"/>
              </a:buClr>
              <a:buSzPct val="150000"/>
              <a:buChar char="•"/>
              <a:defRPr sz="2300">
                <a:solidFill>
                  <a:srgbClr val="021EAA"/>
                </a:solidFill>
                <a:uFill>
                  <a:solidFill>
                    <a:srgbClr val="000000"/>
                  </a:solidFill>
                </a:uFill>
                <a:latin typeface="+mn-lt"/>
                <a:ea typeface="+mn-ea"/>
                <a:cs typeface="+mn-cs"/>
                <a:sym typeface="Arial"/>
              </a:defRPr>
            </a:pPr>
            <a:r>
              <a:t>The precision of low Q</a:t>
            </a:r>
            <a:r>
              <a:rPr baseline="31999"/>
              <a:t>2</a:t>
            </a:r>
            <a:r>
              <a:t> data is ineffectual due to the lack of data at the larger Q</a:t>
            </a:r>
            <a:r>
              <a:rPr baseline="31999"/>
              <a:t>2</a:t>
            </a:r>
            <a:r>
              <a:t> (Evolution from low to high Q</a:t>
            </a:r>
            <a:r>
              <a:rPr baseline="31999"/>
              <a:t>2</a:t>
            </a:r>
            <a:r>
              <a:t>)</a:t>
            </a:r>
          </a:p>
        </p:txBody>
      </p:sp>
      <p:sp>
        <p:nvSpPr>
          <p:cNvPr id="788" name="CTEQ14: a modern proton PDF"/>
          <p:cNvSpPr txBox="1"/>
          <p:nvPr/>
        </p:nvSpPr>
        <p:spPr>
          <a:xfrm>
            <a:off x="492181" y="976502"/>
            <a:ext cx="4935998"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a:lvl1pPr>
          </a:lstStyle>
          <a:p>
            <a:pPr/>
            <a:r>
              <a:t>CTEQ14: a modern proton PDF</a:t>
            </a:r>
          </a:p>
        </p:txBody>
      </p:sp>
      <p:sp>
        <p:nvSpPr>
          <p:cNvPr id="789" name="Uncertainties from PDF dominate many “BSM” searches"/>
          <p:cNvSpPr txBox="1"/>
          <p:nvPr/>
        </p:nvSpPr>
        <p:spPr>
          <a:xfrm>
            <a:off x="236720" y="5806375"/>
            <a:ext cx="867056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a:lvl1pPr>
          </a:lstStyle>
          <a:p>
            <a:pPr/>
            <a:r>
              <a:t>Uncertainties from PDF dominate many “BSM” searches</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3"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794" name="Strong Evidence that QCD is the Correct Theory"/>
          <p:cNvSpPr txBox="1"/>
          <p:nvPr>
            <p:ph type="title"/>
          </p:nvPr>
        </p:nvSpPr>
        <p:spPr>
          <a:prstGeom prst="rect">
            <a:avLst/>
          </a:prstGeom>
        </p:spPr>
        <p:txBody>
          <a:bodyPr/>
          <a:lstStyle>
            <a:lvl1pPr>
              <a:defRPr sz="3200"/>
            </a:lvl1pPr>
          </a:lstStyle>
          <a:p>
            <a:pPr/>
            <a:r>
              <a:t>Strong Evidence that QCD is the Correct Theory</a:t>
            </a:r>
          </a:p>
        </p:txBody>
      </p:sp>
      <p:sp>
        <p:nvSpPr>
          <p:cNvPr id="795" name="Are we done?"/>
          <p:cNvSpPr txBox="1"/>
          <p:nvPr>
            <p:ph type="body" sz="quarter" idx="1"/>
          </p:nvPr>
        </p:nvSpPr>
        <p:spPr>
          <a:xfrm>
            <a:off x="871180" y="5672278"/>
            <a:ext cx="3541268" cy="602656"/>
          </a:xfrm>
          <a:prstGeom prst="rect">
            <a:avLst/>
          </a:prstGeom>
        </p:spPr>
        <p:txBody>
          <a:bodyPr/>
          <a:lstStyle>
            <a:lvl1pPr algn="ctr">
              <a:defRPr sz="3200">
                <a:solidFill>
                  <a:srgbClr val="FF2600"/>
                </a:solidFill>
              </a:defRPr>
            </a:lvl1pPr>
          </a:lstStyle>
          <a:p>
            <a:pPr/>
            <a:r>
              <a:t>Are we done?</a:t>
            </a:r>
          </a:p>
        </p:txBody>
      </p:sp>
      <p:sp>
        <p:nvSpPr>
          <p:cNvPr id="79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97" name="droppedImage.pdf" descr="droppedImage.pdf"/>
          <p:cNvPicPr>
            <a:picLocks noChangeAspect="1"/>
          </p:cNvPicPr>
          <p:nvPr/>
        </p:nvPicPr>
        <p:blipFill>
          <a:blip r:embed="rId3">
            <a:extLst/>
          </a:blip>
          <a:stretch>
            <a:fillRect/>
          </a:stretch>
        </p:blipFill>
        <p:spPr>
          <a:xfrm>
            <a:off x="2726956" y="1346939"/>
            <a:ext cx="2978888" cy="2947195"/>
          </a:xfrm>
          <a:prstGeom prst="rect">
            <a:avLst/>
          </a:prstGeom>
          <a:ln w="12700"/>
        </p:spPr>
      </p:pic>
      <p:pic>
        <p:nvPicPr>
          <p:cNvPr id="798" name="Image" descr="Image"/>
          <p:cNvPicPr>
            <a:picLocks noChangeAspect="1"/>
          </p:cNvPicPr>
          <p:nvPr/>
        </p:nvPicPr>
        <p:blipFill>
          <a:blip r:embed="rId4">
            <a:extLst/>
          </a:blip>
          <a:stretch>
            <a:fillRect/>
          </a:stretch>
        </p:blipFill>
        <p:spPr>
          <a:xfrm>
            <a:off x="5870802" y="1299978"/>
            <a:ext cx="3327177" cy="3114065"/>
          </a:xfrm>
          <a:prstGeom prst="rect">
            <a:avLst/>
          </a:prstGeom>
          <a:ln w="12700"/>
        </p:spPr>
      </p:pic>
      <p:sp>
        <p:nvSpPr>
          <p:cNvPr id="799" name="Structure functions measured at HERA ep collider"/>
          <p:cNvSpPr txBox="1"/>
          <p:nvPr/>
        </p:nvSpPr>
        <p:spPr>
          <a:xfrm>
            <a:off x="150762" y="740247"/>
            <a:ext cx="3435472" cy="6275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800">
                <a:solidFill>
                  <a:srgbClr val="008000"/>
                </a:solidFill>
                <a:latin typeface="+mn-lt"/>
                <a:ea typeface="+mn-ea"/>
                <a:cs typeface="+mn-cs"/>
                <a:sym typeface="Arial"/>
              </a:defRPr>
            </a:lvl1pPr>
          </a:lstStyle>
          <a:p>
            <a:pPr>
              <a:defRPr b="0">
                <a:solidFill>
                  <a:srgbClr val="000000"/>
                </a:solidFill>
              </a:defRPr>
            </a:pPr>
            <a:r>
              <a:rPr b="1">
                <a:solidFill>
                  <a:srgbClr val="008000"/>
                </a:solidFill>
              </a:rPr>
              <a:t>Structure functions measured at HERA ep collider </a:t>
            </a:r>
          </a:p>
        </p:txBody>
      </p:sp>
      <p:sp>
        <p:nvSpPr>
          <p:cNvPr id="800" name="Jet cross-sections: pp collisions at LHC andpp collisions at Fermilab"/>
          <p:cNvSpPr txBox="1"/>
          <p:nvPr/>
        </p:nvSpPr>
        <p:spPr>
          <a:xfrm>
            <a:off x="4125862" y="740247"/>
            <a:ext cx="4668413" cy="6473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800">
                <a:solidFill>
                  <a:srgbClr val="008000"/>
                </a:solidFill>
                <a:latin typeface="+mn-lt"/>
                <a:ea typeface="+mn-ea"/>
                <a:cs typeface="+mn-cs"/>
                <a:sym typeface="Arial"/>
              </a:defRPr>
            </a:lvl1pPr>
          </a:lstStyle>
          <a:p>
            <a:pPr>
              <a:defRPr b="0">
                <a:solidFill>
                  <a:srgbClr val="000000"/>
                </a:solidFill>
              </a:defRPr>
            </a:pPr>
            <a:r>
              <a:rPr b="1">
                <a:solidFill>
                  <a:srgbClr val="008000"/>
                </a:solidFill>
              </a:rPr>
              <a:t>Jet cross-sections: pp collisions at LHC andpp collisions at Fermilab</a:t>
            </a:r>
          </a:p>
        </p:txBody>
      </p:sp>
      <p:pic>
        <p:nvPicPr>
          <p:cNvPr id="801" name="F2_HERA2_layers_4.pdf" descr="F2_HERA2_layers_4.pdf"/>
          <p:cNvPicPr>
            <a:picLocks noChangeAspect="1"/>
          </p:cNvPicPr>
          <p:nvPr/>
        </p:nvPicPr>
        <p:blipFill>
          <a:blip r:embed="rId5">
            <a:extLst/>
          </a:blip>
          <a:stretch>
            <a:fillRect/>
          </a:stretch>
        </p:blipFill>
        <p:spPr>
          <a:xfrm>
            <a:off x="52917" y="1401578"/>
            <a:ext cx="2659157" cy="3838067"/>
          </a:xfrm>
          <a:prstGeom prst="rect">
            <a:avLst/>
          </a:prstGeom>
          <a:ln w="12700"/>
        </p:spPr>
      </p:pic>
      <p:pic>
        <p:nvPicPr>
          <p:cNvPr id="802" name="PACS_Spectra.pdf" descr="PACS_Spectra.pdf"/>
          <p:cNvPicPr>
            <a:picLocks noChangeAspect="1"/>
          </p:cNvPicPr>
          <p:nvPr/>
        </p:nvPicPr>
        <p:blipFill>
          <a:blip r:embed="rId6">
            <a:extLst/>
          </a:blip>
          <a:stretch>
            <a:fillRect/>
          </a:stretch>
        </p:blipFill>
        <p:spPr>
          <a:xfrm>
            <a:off x="5410835" y="4484452"/>
            <a:ext cx="3541268" cy="2260384"/>
          </a:xfrm>
          <a:prstGeom prst="rect">
            <a:avLst/>
          </a:prstGeom>
          <a:ln w="12700"/>
        </p:spPr>
      </p:pic>
      <p:sp>
        <p:nvSpPr>
          <p:cNvPr id="803" name="Lattice QCD"/>
          <p:cNvSpPr txBox="1"/>
          <p:nvPr/>
        </p:nvSpPr>
        <p:spPr>
          <a:xfrm>
            <a:off x="4014658" y="4501451"/>
            <a:ext cx="1814970" cy="444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b="1" sz="1800">
                <a:solidFill>
                  <a:srgbClr val="008F00"/>
                </a:solidFill>
                <a:uFill>
                  <a:solidFill>
                    <a:srgbClr val="032CE2"/>
                  </a:solidFill>
                </a:uFill>
                <a:latin typeface="+mn-lt"/>
                <a:ea typeface="+mn-ea"/>
                <a:cs typeface="+mn-cs"/>
                <a:sym typeface="Arial"/>
              </a:defRPr>
            </a:lvl1pPr>
          </a:lstStyle>
          <a:p>
            <a:pPr/>
            <a:r>
              <a:t>Lattice QCD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95"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7"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08" name="QQQQQQQQQQQQQQCCCCCCCCCCCCDDDDDDDDDDDDD.pdf" descr="QQQQQQQQQQQQQQCCCCCCCCCCCCDDDDDDDDDDDDD.pdf"/>
          <p:cNvPicPr>
            <a:picLocks noChangeAspect="1"/>
          </p:cNvPicPr>
          <p:nvPr/>
        </p:nvPicPr>
        <p:blipFill>
          <a:blip r:embed="rId2">
            <a:extLst/>
          </a:blip>
          <a:stretch>
            <a:fillRect/>
          </a:stretch>
        </p:blipFill>
        <p:spPr>
          <a:xfrm>
            <a:off x="863600" y="2245070"/>
            <a:ext cx="7188200" cy="3203230"/>
          </a:xfrm>
          <a:prstGeom prst="rect">
            <a:avLst/>
          </a:prstGeom>
          <a:ln w="12700"/>
        </p:spPr>
      </p:pic>
      <p:sp>
        <p:nvSpPr>
          <p:cNvPr id="809" name="The Frontiers of Our Ignorance"/>
          <p:cNvSpPr txBox="1"/>
          <p:nvPr/>
        </p:nvSpPr>
        <p:spPr>
          <a:xfrm>
            <a:off x="200316" y="252241"/>
            <a:ext cx="8743368" cy="73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740833" indent="-740833">
              <a:buSzPct val="100000"/>
              <a:buAutoNum type="arabicPeriod" startAt="4"/>
              <a:defRPr b="1" sz="4200">
                <a:solidFill>
                  <a:srgbClr val="021EAA"/>
                </a:solidFill>
              </a:defRPr>
            </a:lvl1pPr>
          </a:lstStyle>
          <a:p>
            <a:pPr/>
            <a:r>
              <a:t>The Frontiers of Our Ignorance</a:t>
            </a:r>
          </a:p>
        </p:txBody>
      </p:sp>
      <p:sp>
        <p:nvSpPr>
          <p:cNvPr id="810" name="... that motivate an Electron-Ion Collider"/>
          <p:cNvSpPr txBox="1"/>
          <p:nvPr/>
        </p:nvSpPr>
        <p:spPr>
          <a:xfrm>
            <a:off x="1612900" y="5676900"/>
            <a:ext cx="5508437"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2400">
                <a:uFill>
                  <a:solidFill>
                    <a:srgbClr val="000000"/>
                  </a:solidFill>
                </a:uFill>
                <a:latin typeface="+mn-lt"/>
                <a:ea typeface="+mn-ea"/>
                <a:cs typeface="+mn-cs"/>
                <a:sym typeface="Arial"/>
              </a:defRPr>
            </a:lvl1pPr>
          </a:lstStyle>
          <a:p>
            <a:pPr/>
            <a:r>
              <a:t>... that motivate an Electron-Ion Collider</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2"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813" name="The Mass Puzzle"/>
          <p:cNvSpPr txBox="1"/>
          <p:nvPr>
            <p:ph type="title"/>
          </p:nvPr>
        </p:nvSpPr>
        <p:spPr>
          <a:xfrm>
            <a:off x="138112" y="44450"/>
            <a:ext cx="8928101" cy="647700"/>
          </a:xfrm>
          <a:prstGeom prst="rect">
            <a:avLst/>
          </a:prstGeom>
        </p:spPr>
        <p:txBody>
          <a:bodyPr/>
          <a:lstStyle/>
          <a:p>
            <a:pPr/>
            <a:r>
              <a:t>The Mass Puzzle</a:t>
            </a:r>
          </a:p>
        </p:txBody>
      </p:sp>
      <p:sp>
        <p:nvSpPr>
          <p:cNvPr id="814" name="Gluons are massless…yet their dynamics are responsible for…"/>
          <p:cNvSpPr txBox="1"/>
          <p:nvPr>
            <p:ph type="body" sz="quarter" idx="1"/>
          </p:nvPr>
        </p:nvSpPr>
        <p:spPr>
          <a:xfrm>
            <a:off x="473000" y="5792064"/>
            <a:ext cx="8440570" cy="902405"/>
          </a:xfrm>
          <a:prstGeom prst="rect">
            <a:avLst/>
          </a:prstGeom>
        </p:spPr>
        <p:txBody>
          <a:bodyPr/>
          <a:lstStyle/>
          <a:p>
            <a:pPr marL="0" marR="0" defTabSz="457200">
              <a:spcBef>
                <a:spcPts val="0"/>
              </a:spcBef>
              <a:defRPr sz="2400">
                <a:uFillTx/>
              </a:defRPr>
            </a:pPr>
            <a:r>
              <a:t>Gluons are massless…yet their dynamics are responsible for</a:t>
            </a:r>
          </a:p>
          <a:p>
            <a:pPr marL="0" marR="0" defTabSz="457200">
              <a:spcBef>
                <a:spcPts val="0"/>
              </a:spcBef>
              <a:defRPr sz="2400">
                <a:uFillTx/>
              </a:defRPr>
            </a:pPr>
            <a:r>
              <a:t>(nearly all) the mass of visible matter. </a:t>
            </a:r>
            <a:r>
              <a:rPr>
                <a:solidFill>
                  <a:srgbClr val="FF2600"/>
                </a:solidFill>
              </a:rPr>
              <a:t>We do not know how?</a:t>
            </a:r>
          </a:p>
        </p:txBody>
      </p:sp>
      <p:sp>
        <p:nvSpPr>
          <p:cNvPr id="815"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16" name="uudduuProton .pdf" descr="uudduuProton .pdf"/>
          <p:cNvPicPr>
            <a:picLocks noChangeAspect="1"/>
          </p:cNvPicPr>
          <p:nvPr/>
        </p:nvPicPr>
        <p:blipFill>
          <a:blip r:embed="rId3">
            <a:extLst/>
          </a:blip>
          <a:stretch>
            <a:fillRect/>
          </a:stretch>
        </p:blipFill>
        <p:spPr>
          <a:xfrm>
            <a:off x="1130748" y="1408377"/>
            <a:ext cx="6882504" cy="4393315"/>
          </a:xfrm>
          <a:prstGeom prst="rect">
            <a:avLst/>
          </a:prstGeom>
          <a:ln w="12700"/>
        </p:spPr>
      </p:pic>
      <p:sp>
        <p:nvSpPr>
          <p:cNvPr id="817" name="The Higgs is responsible for quark masses…"/>
          <p:cNvSpPr txBox="1"/>
          <p:nvPr/>
        </p:nvSpPr>
        <p:spPr>
          <a:xfrm>
            <a:off x="253204" y="782144"/>
            <a:ext cx="5948622" cy="79267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400">
                <a:solidFill>
                  <a:srgbClr val="021EAA"/>
                </a:solidFill>
                <a:latin typeface="+mn-lt"/>
                <a:ea typeface="+mn-ea"/>
                <a:cs typeface="+mn-cs"/>
                <a:sym typeface="Arial"/>
              </a:defRPr>
            </a:pPr>
            <a:r>
              <a:t>The Higgs is responsible for quark masses</a:t>
            </a:r>
          </a:p>
          <a:p>
            <a:pPr>
              <a:defRPr sz="2400">
                <a:solidFill>
                  <a:srgbClr val="021EAA"/>
                </a:solidFill>
                <a:latin typeface="+mn-lt"/>
                <a:ea typeface="+mn-ea"/>
                <a:cs typeface="+mn-cs"/>
                <a:sym typeface="Arial"/>
              </a:defRPr>
            </a:pPr>
            <a:r>
              <a:t> ~ 2% of the proton mass.</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1"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822" name="Scattering in the Strong Interactions"/>
          <p:cNvSpPr txBox="1"/>
          <p:nvPr>
            <p:ph type="title"/>
          </p:nvPr>
        </p:nvSpPr>
        <p:spPr>
          <a:prstGeom prst="rect">
            <a:avLst/>
          </a:prstGeom>
        </p:spPr>
        <p:txBody>
          <a:bodyPr/>
          <a:lstStyle/>
          <a:p>
            <a:pPr/>
            <a:r>
              <a:t>Scattering in the Strong Interactions</a:t>
            </a:r>
          </a:p>
        </p:txBody>
      </p:sp>
      <p:sp>
        <p:nvSpPr>
          <p:cNvPr id="823" name="Perturbative QCD:…"/>
          <p:cNvSpPr txBox="1"/>
          <p:nvPr>
            <p:ph type="body" sz="half" idx="1"/>
          </p:nvPr>
        </p:nvSpPr>
        <p:spPr>
          <a:xfrm>
            <a:off x="114300" y="812800"/>
            <a:ext cx="5460471" cy="3798895"/>
          </a:xfrm>
          <a:prstGeom prst="rect">
            <a:avLst/>
          </a:prstGeom>
        </p:spPr>
        <p:txBody>
          <a:bodyPr/>
          <a:lstStyle/>
          <a:p>
            <a:pPr>
              <a:defRPr sz="2400"/>
            </a:pPr>
            <a:r>
              <a:t>Perturbative QCD:</a:t>
            </a:r>
          </a:p>
          <a:p>
            <a:pPr lvl="1" marL="468923" indent="-214923">
              <a:defRPr sz="2200"/>
            </a:pPr>
            <a:r>
              <a:t>Describes only a small part of the total cross-section</a:t>
            </a:r>
          </a:p>
          <a:p>
            <a:pPr>
              <a:defRPr sz="2400"/>
            </a:pPr>
            <a:r>
              <a:t>Lattice QCD:</a:t>
            </a:r>
          </a:p>
          <a:p>
            <a:pPr lvl="1" marL="468923" indent="-214923">
              <a:defRPr sz="2200"/>
            </a:pPr>
            <a:r>
              <a:t>First principles treatment of static properties of QCD: masses, moments, thermodynamics</a:t>
            </a:r>
          </a:p>
          <a:p>
            <a:pPr lvl="1" marL="468923" indent="-214923">
              <a:spcBef>
                <a:spcPts val="2900"/>
              </a:spcBef>
              <a:defRPr sz="2200"/>
            </a:pPr>
            <a:r>
              <a:t>Very challenging for dynamical processes and very limited utility in describing scattering</a:t>
            </a:r>
          </a:p>
        </p:txBody>
      </p:sp>
      <p:sp>
        <p:nvSpPr>
          <p:cNvPr id="82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25" name="image41.png" descr="image41.png"/>
          <p:cNvPicPr>
            <a:picLocks noChangeAspect="1"/>
          </p:cNvPicPr>
          <p:nvPr/>
        </p:nvPicPr>
        <p:blipFill>
          <a:blip r:embed="rId2">
            <a:extLst/>
          </a:blip>
          <a:stretch>
            <a:fillRect/>
          </a:stretch>
        </p:blipFill>
        <p:spPr>
          <a:xfrm>
            <a:off x="6181266" y="3981975"/>
            <a:ext cx="2535552" cy="2526656"/>
          </a:xfrm>
          <a:prstGeom prst="rect">
            <a:avLst/>
          </a:prstGeom>
          <a:ln w="12700">
            <a:miter lim="400000"/>
          </a:ln>
        </p:spPr>
      </p:pic>
      <p:pic>
        <p:nvPicPr>
          <p:cNvPr id="826" name="droppedImage.pdf" descr="droppedImage.pdf"/>
          <p:cNvPicPr>
            <a:picLocks noChangeAspect="1"/>
          </p:cNvPicPr>
          <p:nvPr/>
        </p:nvPicPr>
        <p:blipFill>
          <a:blip r:embed="rId3">
            <a:extLst/>
          </a:blip>
          <a:stretch>
            <a:fillRect/>
          </a:stretch>
        </p:blipFill>
        <p:spPr>
          <a:xfrm>
            <a:off x="5765341" y="870609"/>
            <a:ext cx="2978888" cy="2947195"/>
          </a:xfrm>
          <a:prstGeom prst="rect">
            <a:avLst/>
          </a:prstGeom>
          <a:ln w="12700"/>
        </p:spPr>
      </p:pic>
      <p:sp>
        <p:nvSpPr>
          <p:cNvPr id="827" name="Instead ⇒ Effective theories:…"/>
          <p:cNvSpPr txBox="1"/>
          <p:nvPr/>
        </p:nvSpPr>
        <p:spPr>
          <a:xfrm>
            <a:off x="181634" y="4704811"/>
            <a:ext cx="4976332" cy="15235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1275" defTabSz="914400">
              <a:spcBef>
                <a:spcPts val="400"/>
              </a:spcBef>
              <a:defRPr sz="2400">
                <a:solidFill>
                  <a:srgbClr val="021EAA"/>
                </a:solidFill>
                <a:uFill>
                  <a:solidFill>
                    <a:srgbClr val="000000"/>
                  </a:solidFill>
                </a:uFill>
                <a:latin typeface="+mn-lt"/>
                <a:ea typeface="+mn-ea"/>
                <a:cs typeface="+mn-cs"/>
                <a:sym typeface="Arial"/>
              </a:defRPr>
            </a:pPr>
            <a:r>
              <a:t>Instead</a:t>
            </a:r>
            <a:r>
              <a:rPr>
                <a:latin typeface="Symbol"/>
                <a:ea typeface="Symbol"/>
                <a:cs typeface="Symbol"/>
                <a:sym typeface="Symbol"/>
              </a:rPr>
              <a:t> Þ </a:t>
            </a:r>
            <a:r>
              <a:t>Effective theories: </a:t>
            </a:r>
          </a:p>
          <a:p>
            <a:pPr lvl="1" marL="468923" marR="41275" indent="-214923" defTabSz="914400">
              <a:spcBef>
                <a:spcPts val="400"/>
              </a:spcBef>
              <a:buClr>
                <a:srgbClr val="FF2600"/>
              </a:buClr>
              <a:buSzPct val="150000"/>
              <a:buChar char="•"/>
              <a:defRPr sz="2200">
                <a:solidFill>
                  <a:srgbClr val="021EAA"/>
                </a:solidFill>
                <a:uFill>
                  <a:solidFill>
                    <a:srgbClr val="000000"/>
                  </a:solidFill>
                </a:uFill>
                <a:latin typeface="+mn-lt"/>
                <a:ea typeface="+mn-ea"/>
                <a:cs typeface="+mn-cs"/>
                <a:sym typeface="Arial"/>
              </a:defRPr>
            </a:pPr>
            <a:r>
              <a:t>How do quark and gluon degrees organize themselves to describe the bulk of the cross-section?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27"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60" name="The Electron-Ion Collider on One Page"/>
          <p:cNvSpPr txBox="1"/>
          <p:nvPr>
            <p:ph type="title"/>
          </p:nvPr>
        </p:nvSpPr>
        <p:spPr>
          <a:prstGeom prst="rect">
            <a:avLst/>
          </a:prstGeom>
        </p:spPr>
        <p:txBody>
          <a:bodyPr/>
          <a:lstStyle/>
          <a:p>
            <a:pPr/>
            <a:r>
              <a:t>The Electron-Ion Collider on One Page</a:t>
            </a:r>
          </a:p>
        </p:txBody>
      </p:sp>
      <p:sp>
        <p:nvSpPr>
          <p:cNvPr id="161" name="The Electron-Ion Collider will be a machine for learning about the secrets of gluons that binds the building blocks of visible matter in the universe."/>
          <p:cNvSpPr txBox="1"/>
          <p:nvPr>
            <p:ph type="body" sz="quarter" idx="1"/>
          </p:nvPr>
        </p:nvSpPr>
        <p:spPr>
          <a:xfrm>
            <a:off x="220662" y="776450"/>
            <a:ext cx="8763001" cy="1184267"/>
          </a:xfrm>
          <a:prstGeom prst="rect">
            <a:avLst/>
          </a:prstGeom>
        </p:spPr>
        <p:txBody>
          <a:bodyPr/>
          <a:lstStyle/>
          <a:p>
            <a:pPr>
              <a:defRPr sz="2400"/>
            </a:pPr>
            <a:r>
              <a:t>The Electron-Ion Collider will be a machine for learning about the secrets of </a:t>
            </a:r>
            <a:r>
              <a:rPr>
                <a:solidFill>
                  <a:srgbClr val="FF2600"/>
                </a:solidFill>
              </a:rPr>
              <a:t>gluons</a:t>
            </a:r>
            <a:r>
              <a:t> that binds the building blocks of visible matter in the universe.</a:t>
            </a:r>
          </a:p>
        </p:txBody>
      </p:sp>
      <p:sp>
        <p:nvSpPr>
          <p:cNvPr id="162" name="Slide Number"/>
          <p:cNvSpPr txBox="1"/>
          <p:nvPr>
            <p:ph type="sldNum" sz="quarter" idx="2"/>
          </p:nvPr>
        </p:nvSpPr>
        <p:spPr>
          <a:xfrm>
            <a:off x="8788170" y="6556108"/>
            <a:ext cx="213185" cy="29898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3" name="Tools:…"/>
          <p:cNvSpPr txBox="1"/>
          <p:nvPr/>
        </p:nvSpPr>
        <p:spPr>
          <a:xfrm>
            <a:off x="220422" y="2030729"/>
            <a:ext cx="8703156" cy="17353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41275" marR="41275" defTabSz="914400">
              <a:spcBef>
                <a:spcPts val="400"/>
              </a:spcBef>
              <a:defRPr sz="2600">
                <a:solidFill>
                  <a:srgbClr val="021EAA"/>
                </a:solidFill>
                <a:uFill>
                  <a:solidFill>
                    <a:srgbClr val="021EAA"/>
                  </a:solidFill>
                </a:uFill>
                <a:latin typeface="+mn-lt"/>
                <a:ea typeface="+mn-ea"/>
                <a:cs typeface="+mn-cs"/>
                <a:sym typeface="Arial"/>
              </a:defRPr>
            </a:pPr>
            <a:r>
              <a:rPr b="1" sz="2400"/>
              <a:t>Tools:</a:t>
            </a:r>
          </a:p>
          <a:p>
            <a:pPr lvl="1" marL="508000" marR="41275" indent="-254000" defTabSz="914400">
              <a:spcBef>
                <a:spcPts val="400"/>
              </a:spcBef>
              <a:buClr>
                <a:srgbClr val="FF2600"/>
              </a:buClr>
              <a:buSzPct val="150000"/>
              <a:buChar char="•"/>
              <a:defRPr sz="2300">
                <a:uFill>
                  <a:solidFill>
                    <a:srgbClr val="000000"/>
                  </a:solidFill>
                </a:uFill>
                <a:latin typeface="+mn-lt"/>
                <a:ea typeface="+mn-ea"/>
                <a:cs typeface="+mn-cs"/>
                <a:sym typeface="Arial"/>
              </a:defRPr>
            </a:pPr>
            <a:r>
              <a:t>The world’s first </a:t>
            </a:r>
            <a:r>
              <a:rPr>
                <a:solidFill>
                  <a:srgbClr val="FF2600"/>
                </a:solidFill>
              </a:rPr>
              <a:t>polarized electron</a:t>
            </a:r>
            <a:r>
              <a:t>-</a:t>
            </a:r>
            <a:r>
              <a:rPr>
                <a:solidFill>
                  <a:srgbClr val="021EAA"/>
                </a:solidFill>
              </a:rPr>
              <a:t>polarized proton</a:t>
            </a:r>
            <a:r>
              <a:t> collider</a:t>
            </a:r>
          </a:p>
          <a:p>
            <a:pPr lvl="1" marL="508000" marR="41275" indent="-254000" defTabSz="914400">
              <a:spcBef>
                <a:spcPts val="400"/>
              </a:spcBef>
              <a:buClr>
                <a:srgbClr val="FF2600"/>
              </a:buClr>
              <a:buSzPct val="150000"/>
              <a:buChar char="•"/>
              <a:defRPr sz="2300">
                <a:uFill>
                  <a:solidFill>
                    <a:srgbClr val="000000"/>
                  </a:solidFill>
                </a:uFill>
                <a:latin typeface="+mn-lt"/>
                <a:ea typeface="+mn-ea"/>
                <a:cs typeface="+mn-cs"/>
                <a:sym typeface="Arial"/>
              </a:defRPr>
            </a:pPr>
            <a:r>
              <a:t>The world’s first </a:t>
            </a:r>
            <a:r>
              <a:rPr>
                <a:solidFill>
                  <a:srgbClr val="FF2600"/>
                </a:solidFill>
              </a:rPr>
              <a:t>electron</a:t>
            </a:r>
            <a:r>
              <a:t>-</a:t>
            </a:r>
            <a:r>
              <a:rPr>
                <a:solidFill>
                  <a:srgbClr val="021EAA"/>
                </a:solidFill>
              </a:rPr>
              <a:t>heavy ion</a:t>
            </a:r>
            <a:r>
              <a:t> collider</a:t>
            </a:r>
          </a:p>
          <a:p>
            <a:pPr lvl="1" marL="508000" marR="41275" indent="-254000" defTabSz="914400">
              <a:spcBef>
                <a:spcPts val="400"/>
              </a:spcBef>
              <a:buClr>
                <a:srgbClr val="FF2600"/>
              </a:buClr>
              <a:buSzPct val="150000"/>
              <a:buChar char="•"/>
              <a:defRPr sz="2300">
                <a:uFill>
                  <a:solidFill>
                    <a:srgbClr val="000000"/>
                  </a:solidFill>
                </a:uFill>
                <a:latin typeface="+mn-lt"/>
                <a:ea typeface="+mn-ea"/>
                <a:cs typeface="+mn-cs"/>
                <a:sym typeface="Arial"/>
              </a:defRPr>
            </a:pPr>
            <a:r>
              <a:t>Fine resolution inside proton down to 10</a:t>
            </a:r>
            <a:r>
              <a:rPr baseline="31999"/>
              <a:t>-18</a:t>
            </a:r>
            <a:r>
              <a:t> meters </a:t>
            </a:r>
          </a:p>
        </p:txBody>
      </p:sp>
      <p:sp>
        <p:nvSpPr>
          <p:cNvPr id="164" name="Counter rotating beams of electrons and protons/ions collide at an interaction point…"/>
          <p:cNvSpPr txBox="1"/>
          <p:nvPr/>
        </p:nvSpPr>
        <p:spPr>
          <a:xfrm>
            <a:off x="4870658" y="3836103"/>
            <a:ext cx="4257197" cy="28599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lvl="1" marL="495300" marR="41275" indent="-241300" defTabSz="914400">
              <a:spcBef>
                <a:spcPts val="400"/>
              </a:spcBef>
              <a:buClr>
                <a:srgbClr val="021EAA"/>
              </a:buClr>
              <a:buSzPct val="115000"/>
              <a:buChar char="‣"/>
              <a:defRPr sz="2200">
                <a:uFill>
                  <a:solidFill>
                    <a:srgbClr val="000000"/>
                  </a:solidFill>
                </a:uFill>
                <a:latin typeface="+mn-lt"/>
                <a:ea typeface="+mn-ea"/>
                <a:cs typeface="+mn-cs"/>
                <a:sym typeface="Arial"/>
              </a:defRPr>
            </a:pPr>
            <a:r>
              <a:t>Counter rotating beams of electrons and protons/ions collide at an interaction point</a:t>
            </a:r>
          </a:p>
          <a:p>
            <a:pPr lvl="1" marL="495300" marR="41275" indent="-241300" defTabSz="914400">
              <a:spcBef>
                <a:spcPts val="400"/>
              </a:spcBef>
              <a:buClr>
                <a:srgbClr val="021EAA"/>
              </a:buClr>
              <a:buSzPct val="115000"/>
              <a:buChar char="‣"/>
              <a:defRPr sz="2200">
                <a:uFill>
                  <a:solidFill>
                    <a:srgbClr val="000000"/>
                  </a:solidFill>
                </a:uFill>
                <a:latin typeface="+mn-lt"/>
                <a:ea typeface="+mn-ea"/>
                <a:cs typeface="+mn-cs"/>
                <a:sym typeface="Arial"/>
              </a:defRPr>
            </a:pPr>
            <a:r>
              <a:t>The probe (electron) is structure-less and scatters off a “target”. The process is called </a:t>
            </a:r>
            <a:r>
              <a:rPr>
                <a:solidFill>
                  <a:srgbClr val="FF2600"/>
                </a:solidFill>
              </a:rPr>
              <a:t>Deep Inelastic Scattering</a:t>
            </a:r>
            <a:r>
              <a:t>.</a:t>
            </a:r>
          </a:p>
        </p:txBody>
      </p:sp>
      <p:grpSp>
        <p:nvGrpSpPr>
          <p:cNvPr id="181" name="Group"/>
          <p:cNvGrpSpPr/>
          <p:nvPr/>
        </p:nvGrpSpPr>
        <p:grpSpPr>
          <a:xfrm>
            <a:off x="198084" y="3943910"/>
            <a:ext cx="4779468" cy="2825191"/>
            <a:chOff x="0" y="0"/>
            <a:chExt cx="4779466" cy="2825189"/>
          </a:xfrm>
        </p:grpSpPr>
        <p:grpSp>
          <p:nvGrpSpPr>
            <p:cNvPr id="167" name="Group"/>
            <p:cNvGrpSpPr/>
            <p:nvPr/>
          </p:nvGrpSpPr>
          <p:grpSpPr>
            <a:xfrm>
              <a:off x="0" y="152400"/>
              <a:ext cx="2265361" cy="2265361"/>
              <a:chOff x="0" y="0"/>
              <a:chExt cx="2265360" cy="2265360"/>
            </a:xfrm>
          </p:grpSpPr>
          <p:sp>
            <p:nvSpPr>
              <p:cNvPr id="165" name="Circle"/>
              <p:cNvSpPr/>
              <p:nvPr/>
            </p:nvSpPr>
            <p:spPr>
              <a:xfrm>
                <a:off x="0" y="0"/>
                <a:ext cx="2265361" cy="2265361"/>
              </a:xfrm>
              <a:prstGeom prst="ellipse">
                <a:avLst/>
              </a:prstGeom>
              <a:noFill/>
              <a:ln w="38100" cap="flat">
                <a:solidFill>
                  <a:srgbClr val="021EAA"/>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166" name="Line"/>
              <p:cNvSpPr/>
              <p:nvPr/>
            </p:nvSpPr>
            <p:spPr>
              <a:xfrm flipH="1" flipV="1">
                <a:off x="1748601" y="183065"/>
                <a:ext cx="112384" cy="91007"/>
              </a:xfrm>
              <a:prstGeom prst="line">
                <a:avLst/>
              </a:prstGeom>
              <a:noFill/>
              <a:ln w="38100" cap="flat">
                <a:solidFill>
                  <a:srgbClr val="021EAA"/>
                </a:solidFill>
                <a:prstDash val="solid"/>
                <a:round/>
                <a:tailEnd type="triangle" w="med" len="med"/>
              </a:ln>
              <a:effectLst/>
            </p:spPr>
            <p:txBody>
              <a:bodyPr wrap="square" lIns="0" tIns="0" rIns="0" bIns="0" numCol="1" anchor="t">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grpSp>
          <p:nvGrpSpPr>
            <p:cNvPr id="170" name="Group"/>
            <p:cNvGrpSpPr/>
            <p:nvPr/>
          </p:nvGrpSpPr>
          <p:grpSpPr>
            <a:xfrm>
              <a:off x="0" y="0"/>
              <a:ext cx="2265361" cy="2265361"/>
              <a:chOff x="0" y="0"/>
              <a:chExt cx="2265360" cy="2265360"/>
            </a:xfrm>
          </p:grpSpPr>
          <p:sp>
            <p:nvSpPr>
              <p:cNvPr id="168" name="Circle"/>
              <p:cNvSpPr/>
              <p:nvPr/>
            </p:nvSpPr>
            <p:spPr>
              <a:xfrm flipH="1">
                <a:off x="0" y="0"/>
                <a:ext cx="2265361" cy="2265361"/>
              </a:xfrm>
              <a:prstGeom prst="ellipse">
                <a:avLst/>
              </a:prstGeom>
              <a:noFill/>
              <a:ln w="38100" cap="flat">
                <a:solidFill>
                  <a:srgbClr val="FF2600"/>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169" name="Line"/>
              <p:cNvSpPr/>
              <p:nvPr/>
            </p:nvSpPr>
            <p:spPr>
              <a:xfrm flipV="1">
                <a:off x="404375" y="183065"/>
                <a:ext cx="112384" cy="91007"/>
              </a:xfrm>
              <a:prstGeom prst="line">
                <a:avLst/>
              </a:prstGeom>
              <a:noFill/>
              <a:ln w="38100" cap="flat">
                <a:solidFill>
                  <a:srgbClr val="FF2600"/>
                </a:solidFill>
                <a:prstDash val="solid"/>
                <a:round/>
                <a:tailEnd type="triangle" w="med" len="med"/>
              </a:ln>
              <a:effectLst/>
            </p:spPr>
            <p:txBody>
              <a:bodyPr wrap="square" lIns="0" tIns="0" rIns="0" bIns="0" numCol="1" anchor="t">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sp>
          <p:nvSpPr>
            <p:cNvPr id="171" name="Line"/>
            <p:cNvSpPr/>
            <p:nvPr/>
          </p:nvSpPr>
          <p:spPr>
            <a:xfrm>
              <a:off x="2234729" y="1282107"/>
              <a:ext cx="503666" cy="503666"/>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nvGrpSpPr>
            <p:cNvPr id="179" name="Group"/>
            <p:cNvGrpSpPr/>
            <p:nvPr/>
          </p:nvGrpSpPr>
          <p:grpSpPr>
            <a:xfrm>
              <a:off x="1742689" y="1416590"/>
              <a:ext cx="3036778" cy="1408600"/>
              <a:chOff x="0" y="-30212"/>
              <a:chExt cx="3036777" cy="1408598"/>
            </a:xfrm>
          </p:grpSpPr>
          <p:sp>
            <p:nvSpPr>
              <p:cNvPr id="172" name="Line"/>
              <p:cNvSpPr/>
              <p:nvPr/>
            </p:nvSpPr>
            <p:spPr>
              <a:xfrm>
                <a:off x="0" y="931922"/>
                <a:ext cx="1077118" cy="1"/>
              </a:xfrm>
              <a:prstGeom prst="line">
                <a:avLst/>
              </a:prstGeom>
              <a:noFill/>
              <a:ln w="38100" cap="flat">
                <a:solidFill>
                  <a:srgbClr val="FF2600"/>
                </a:solidFill>
                <a:prstDash val="solid"/>
                <a:round/>
                <a:tailEnd type="triangle" w="med" len="med"/>
              </a:ln>
              <a:effectLst/>
            </p:spPr>
            <p:txBody>
              <a:bodyPr wrap="square" lIns="0" tIns="0" rIns="0" bIns="0" numCol="1" anchor="t">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173" name="Line"/>
              <p:cNvSpPr/>
              <p:nvPr/>
            </p:nvSpPr>
            <p:spPr>
              <a:xfrm flipV="1">
                <a:off x="1777721" y="126414"/>
                <a:ext cx="1071328" cy="524253"/>
              </a:xfrm>
              <a:prstGeom prst="line">
                <a:avLst/>
              </a:prstGeom>
              <a:noFill/>
              <a:ln w="38100" cap="flat">
                <a:solidFill>
                  <a:srgbClr val="FF2600"/>
                </a:solidFill>
                <a:prstDash val="solid"/>
                <a:round/>
                <a:tailEnd type="triangle" w="med" len="med"/>
              </a:ln>
              <a:effectLst/>
            </p:spPr>
            <p:txBody>
              <a:bodyPr wrap="square" lIns="0" tIns="0" rIns="0" bIns="0" numCol="1" anchor="t">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174" name="Circle"/>
              <p:cNvSpPr/>
              <p:nvPr/>
            </p:nvSpPr>
            <p:spPr>
              <a:xfrm>
                <a:off x="1051433" y="522245"/>
                <a:ext cx="856142" cy="856142"/>
              </a:xfrm>
              <a:prstGeom prst="ellipse">
                <a:avLst/>
              </a:prstGeom>
              <a:gradFill flip="none" rotWithShape="1">
                <a:gsLst>
                  <a:gs pos="0">
                    <a:schemeClr val="accent1">
                      <a:satOff val="-3355"/>
                      <a:lumOff val="26614"/>
                    </a:schemeClr>
                  </a:gs>
                  <a:gs pos="50607">
                    <a:schemeClr val="accent1"/>
                  </a:gs>
                </a:gsLst>
                <a:path path="circle">
                  <a:fillToRect l="37721" t="-19636" r="62278" b="119636"/>
                </a:path>
              </a:gradFill>
              <a:ln w="12700" cap="flat">
                <a:noFill/>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175" name="Line"/>
              <p:cNvSpPr/>
              <p:nvPr/>
            </p:nvSpPr>
            <p:spPr>
              <a:xfrm flipH="1" flipV="1">
                <a:off x="1914695" y="931922"/>
                <a:ext cx="1077119" cy="1"/>
              </a:xfrm>
              <a:prstGeom prst="line">
                <a:avLst/>
              </a:prstGeom>
              <a:noFill/>
              <a:ln w="38100" cap="flat">
                <a:solidFill>
                  <a:srgbClr val="021EAA"/>
                </a:solidFill>
                <a:prstDash val="solid"/>
                <a:round/>
                <a:tailEnd type="triangle" w="med" len="med"/>
              </a:ln>
              <a:effectLst/>
            </p:spPr>
            <p:txBody>
              <a:bodyPr wrap="square" lIns="0" tIns="0" rIns="0" bIns="0" numCol="1" anchor="t">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176" name="e"/>
              <p:cNvSpPr txBox="1"/>
              <p:nvPr/>
            </p:nvSpPr>
            <p:spPr>
              <a:xfrm>
                <a:off x="428610" y="522245"/>
                <a:ext cx="219897" cy="3767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
                </a:lvl1pPr>
              </a:lstStyle>
              <a:p>
                <a:pPr/>
                <a:r>
                  <a:t>e</a:t>
                </a:r>
              </a:p>
            </p:txBody>
          </p:sp>
          <p:sp>
            <p:nvSpPr>
              <p:cNvPr id="177" name="e′"/>
              <p:cNvSpPr txBox="1"/>
              <p:nvPr/>
            </p:nvSpPr>
            <p:spPr>
              <a:xfrm>
                <a:off x="2091595" y="-30213"/>
                <a:ext cx="435206" cy="5085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
                </a:lvl1pPr>
              </a:lstStyle>
              <a:p>
                <a:pPr>
                  <a:defRPr sz="3000"/>
                </a:pPr>
                <a:r>
                  <a:rPr sz="2000"/>
                  <a:t>e′</a:t>
                </a:r>
              </a:p>
            </p:txBody>
          </p:sp>
          <p:sp>
            <p:nvSpPr>
              <p:cNvPr id="178" name="p or A"/>
              <p:cNvSpPr txBox="1"/>
              <p:nvPr/>
            </p:nvSpPr>
            <p:spPr>
              <a:xfrm>
                <a:off x="2125953" y="522245"/>
                <a:ext cx="910825" cy="3767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
                </a:lvl1pPr>
              </a:lstStyle>
              <a:p>
                <a:pPr/>
                <a:r>
                  <a:t>p or A</a:t>
                </a:r>
              </a:p>
            </p:txBody>
          </p:sp>
        </p:grpSp>
        <p:sp>
          <p:nvSpPr>
            <p:cNvPr id="180" name="Circle"/>
            <p:cNvSpPr/>
            <p:nvPr/>
          </p:nvSpPr>
          <p:spPr>
            <a:xfrm>
              <a:off x="2106432" y="1152821"/>
              <a:ext cx="286284" cy="286285"/>
            </a:xfrm>
            <a:prstGeom prst="ellipse">
              <a:avLst/>
            </a:prstGeom>
            <a:solidFill>
              <a:srgbClr val="00D2A9"/>
            </a:solidFill>
            <a:ln w="12700" cap="flat">
              <a:solidFill>
                <a:srgbClr val="000000"/>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64"/>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1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3" grpId="1"/>
      <p:bldP build="whole" bldLvl="1" animBg="1" rev="0" advAuto="0" spid="164" grpId="2"/>
      <p:bldP build="whole" bldLvl="1" animBg="1" rev="0" advAuto="0" spid="181" grpId="3"/>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9"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830" name="A Look Inside the Boosted Proton"/>
          <p:cNvSpPr txBox="1"/>
          <p:nvPr>
            <p:ph type="title"/>
          </p:nvPr>
        </p:nvSpPr>
        <p:spPr>
          <a:prstGeom prst="rect">
            <a:avLst/>
          </a:prstGeom>
        </p:spPr>
        <p:txBody>
          <a:bodyPr/>
          <a:lstStyle/>
          <a:p>
            <a:pPr/>
            <a:r>
              <a:t>A Look Inside the Boosted Proton </a:t>
            </a:r>
          </a:p>
        </p:txBody>
      </p:sp>
      <p:sp>
        <p:nvSpPr>
          <p:cNvPr id="831"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32" name="droppedImage.pdf" descr="droppedImage.pdf"/>
          <p:cNvPicPr>
            <a:picLocks noChangeAspect="1"/>
          </p:cNvPicPr>
          <p:nvPr/>
        </p:nvPicPr>
        <p:blipFill>
          <a:blip r:embed="rId2">
            <a:extLst/>
          </a:blip>
          <a:stretch>
            <a:fillRect/>
          </a:stretch>
        </p:blipFill>
        <p:spPr>
          <a:xfrm>
            <a:off x="112931" y="899669"/>
            <a:ext cx="2058328" cy="5080001"/>
          </a:xfrm>
          <a:prstGeom prst="rect">
            <a:avLst/>
          </a:prstGeom>
          <a:ln w="12700"/>
        </p:spPr>
      </p:pic>
      <p:pic>
        <p:nvPicPr>
          <p:cNvPr id="833" name="droppedImage.pdf" descr="droppedImage.pdf"/>
          <p:cNvPicPr>
            <a:picLocks noChangeAspect="1"/>
          </p:cNvPicPr>
          <p:nvPr/>
        </p:nvPicPr>
        <p:blipFill>
          <a:blip r:embed="rId3">
            <a:extLst/>
          </a:blip>
          <a:stretch>
            <a:fillRect/>
          </a:stretch>
        </p:blipFill>
        <p:spPr>
          <a:xfrm>
            <a:off x="2221333" y="902912"/>
            <a:ext cx="2004476" cy="5080001"/>
          </a:xfrm>
          <a:prstGeom prst="rect">
            <a:avLst/>
          </a:prstGeom>
          <a:ln w="12700"/>
        </p:spPr>
      </p:pic>
      <p:pic>
        <p:nvPicPr>
          <p:cNvPr id="834" name="droppedImage.pdf" descr="droppedImage.pdf"/>
          <p:cNvPicPr>
            <a:picLocks noChangeAspect="1"/>
          </p:cNvPicPr>
          <p:nvPr/>
        </p:nvPicPr>
        <p:blipFill>
          <a:blip r:embed="rId4">
            <a:extLst/>
          </a:blip>
          <a:stretch>
            <a:fillRect/>
          </a:stretch>
        </p:blipFill>
        <p:spPr>
          <a:xfrm>
            <a:off x="4278867" y="903552"/>
            <a:ext cx="1968576" cy="5080001"/>
          </a:xfrm>
          <a:prstGeom prst="rect">
            <a:avLst/>
          </a:prstGeom>
          <a:ln w="12700"/>
        </p:spPr>
      </p:pic>
      <p:pic>
        <p:nvPicPr>
          <p:cNvPr id="835" name="droppedImage.pdf" descr="droppedImage.pdf"/>
          <p:cNvPicPr>
            <a:picLocks noChangeAspect="1"/>
          </p:cNvPicPr>
          <p:nvPr/>
        </p:nvPicPr>
        <p:blipFill>
          <a:blip r:embed="rId5">
            <a:extLst/>
          </a:blip>
          <a:stretch>
            <a:fillRect/>
          </a:stretch>
        </p:blipFill>
        <p:spPr>
          <a:xfrm>
            <a:off x="6293373" y="895350"/>
            <a:ext cx="2525043" cy="5080000"/>
          </a:xfrm>
          <a:prstGeom prst="rect">
            <a:avLst/>
          </a:prstGeom>
          <a:ln w="12700"/>
        </p:spPr>
      </p:pic>
      <p:sp>
        <p:nvSpPr>
          <p:cNvPr id="836" name="Line"/>
          <p:cNvSpPr/>
          <p:nvPr/>
        </p:nvSpPr>
        <p:spPr>
          <a:xfrm flipH="1">
            <a:off x="1070137" y="6235701"/>
            <a:ext cx="2079502" cy="1"/>
          </a:xfrm>
          <a:prstGeom prst="line">
            <a:avLst/>
          </a:prstGeom>
          <a:ln w="76200">
            <a:solidFill>
              <a:srgbClr val="FF2600"/>
            </a:solidFill>
            <a:headEnd type="stealth"/>
          </a:ln>
        </p:spPr>
        <p:txBody>
          <a:bodyPr lIns="0" tIns="0" rIns="0" bIns="0"/>
          <a:lstStyle/>
          <a:p>
            <a:pPr/>
          </a:p>
        </p:txBody>
      </p:sp>
      <p:sp>
        <p:nvSpPr>
          <p:cNvPr id="837" name="Line"/>
          <p:cNvSpPr/>
          <p:nvPr/>
        </p:nvSpPr>
        <p:spPr>
          <a:xfrm flipH="1" flipV="1">
            <a:off x="3025937" y="6223009"/>
            <a:ext cx="2181063" cy="12691"/>
          </a:xfrm>
          <a:prstGeom prst="line">
            <a:avLst/>
          </a:prstGeom>
          <a:ln w="76200">
            <a:solidFill>
              <a:srgbClr val="FF2600"/>
            </a:solidFill>
            <a:headEnd type="stealth"/>
          </a:ln>
        </p:spPr>
        <p:txBody>
          <a:bodyPr lIns="0" tIns="0" rIns="0" bIns="0"/>
          <a:lstStyle/>
          <a:p>
            <a:pPr/>
          </a:p>
        </p:txBody>
      </p:sp>
      <p:sp>
        <p:nvSpPr>
          <p:cNvPr id="838" name="Line"/>
          <p:cNvSpPr/>
          <p:nvPr/>
        </p:nvSpPr>
        <p:spPr>
          <a:xfrm flipH="1">
            <a:off x="5092700" y="6235700"/>
            <a:ext cx="3022708" cy="32"/>
          </a:xfrm>
          <a:prstGeom prst="line">
            <a:avLst/>
          </a:prstGeom>
          <a:ln w="76200">
            <a:solidFill>
              <a:srgbClr val="FF2600"/>
            </a:solidFill>
            <a:headEnd type="stealth"/>
          </a:ln>
        </p:spPr>
        <p:txBody>
          <a:bodyPr lIns="0" tIns="0" rIns="0" bIns="0"/>
          <a:lstStyle/>
          <a:p>
            <a:pPr/>
          </a:p>
        </p:txBody>
      </p:sp>
      <p:sp>
        <p:nvSpPr>
          <p:cNvPr id="839" name="momentum"/>
          <p:cNvSpPr txBox="1"/>
          <p:nvPr/>
        </p:nvSpPr>
        <p:spPr>
          <a:xfrm>
            <a:off x="990600" y="6324600"/>
            <a:ext cx="1679387"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2400">
                <a:uFill>
                  <a:solidFill>
                    <a:srgbClr val="000000"/>
                  </a:solidFill>
                </a:uFill>
                <a:latin typeface="+mn-lt"/>
                <a:ea typeface="+mn-ea"/>
                <a:cs typeface="+mn-cs"/>
                <a:sym typeface="Arial"/>
              </a:defRPr>
            </a:lvl1pPr>
          </a:lstStyle>
          <a:p>
            <a:pPr/>
            <a:r>
              <a:t>momentum</a:t>
            </a:r>
          </a:p>
        </p:txBody>
      </p:sp>
      <p:grpSp>
        <p:nvGrpSpPr>
          <p:cNvPr id="843" name="Group"/>
          <p:cNvGrpSpPr/>
          <p:nvPr/>
        </p:nvGrpSpPr>
        <p:grpSpPr>
          <a:xfrm>
            <a:off x="4191000" y="3126731"/>
            <a:ext cx="2984438" cy="2931169"/>
            <a:chOff x="0" y="0"/>
            <a:chExt cx="2984437" cy="2931168"/>
          </a:xfrm>
        </p:grpSpPr>
        <p:sp>
          <p:nvSpPr>
            <p:cNvPr id="840" name="Rectangle"/>
            <p:cNvSpPr/>
            <p:nvPr/>
          </p:nvSpPr>
          <p:spPr>
            <a:xfrm>
              <a:off x="0" y="505468"/>
              <a:ext cx="1892300" cy="2425701"/>
            </a:xfrm>
            <a:prstGeom prst="rect">
              <a:avLst/>
            </a:prstGeom>
            <a:solidFill>
              <a:srgbClr val="FFFFF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pic>
          <p:nvPicPr>
            <p:cNvPr id="841" name="droppedImage.pdf" descr="droppedImage.pdf"/>
            <p:cNvPicPr>
              <a:picLocks noChangeAspect="1"/>
            </p:cNvPicPr>
            <p:nvPr/>
          </p:nvPicPr>
          <p:blipFill>
            <a:blip r:embed="rId6">
              <a:extLst/>
            </a:blip>
            <a:stretch>
              <a:fillRect/>
            </a:stretch>
          </p:blipFill>
          <p:spPr>
            <a:xfrm rot="10409809">
              <a:off x="242934" y="149186"/>
              <a:ext cx="2692401" cy="1020060"/>
            </a:xfrm>
            <a:prstGeom prst="rect">
              <a:avLst/>
            </a:prstGeom>
            <a:ln w="12700" cap="flat">
              <a:noFill/>
              <a:round/>
            </a:ln>
            <a:effectLst/>
          </p:spPr>
        </p:pic>
        <p:sp>
          <p:nvSpPr>
            <p:cNvPr id="842" name="electron"/>
            <p:cNvSpPr txBox="1"/>
            <p:nvPr/>
          </p:nvSpPr>
          <p:spPr>
            <a:xfrm rot="20523845">
              <a:off x="204131" y="810121"/>
              <a:ext cx="877849" cy="3235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defRPr sz="1600">
                  <a:solidFill>
                    <a:srgbClr val="E32400"/>
                  </a:solidFill>
                  <a:uFill>
                    <a:solidFill>
                      <a:srgbClr val="E32400"/>
                    </a:solidFill>
                  </a:uFill>
                  <a:latin typeface="+mn-lt"/>
                  <a:ea typeface="+mn-ea"/>
                  <a:cs typeface="+mn-cs"/>
                  <a:sym typeface="Arial"/>
                </a:defRPr>
              </a:lvl1pPr>
            </a:lstStyle>
            <a:p>
              <a:pPr/>
              <a:r>
                <a:t>electron</a:t>
              </a:r>
            </a:p>
          </p:txBody>
        </p:sp>
      </p:grpSp>
      <p:sp>
        <p:nvSpPr>
          <p:cNvPr id="844" name="Δt ∝1/ΔE"/>
          <p:cNvSpPr txBox="1"/>
          <p:nvPr/>
        </p:nvSpPr>
        <p:spPr>
          <a:xfrm>
            <a:off x="1447800" y="3594100"/>
            <a:ext cx="1270631" cy="4469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defRPr sz="2200">
                <a:uFill>
                  <a:solidFill>
                    <a:srgbClr val="000000"/>
                  </a:solidFill>
                </a:uFill>
                <a:latin typeface="+mn-lt"/>
                <a:ea typeface="+mn-ea"/>
                <a:cs typeface="+mn-cs"/>
                <a:sym typeface="Arial"/>
              </a:defRPr>
            </a:pPr>
            <a:r>
              <a:rPr>
                <a:latin typeface="Symbol"/>
                <a:ea typeface="Symbol"/>
                <a:cs typeface="Symbol"/>
                <a:sym typeface="Symbol"/>
              </a:rPr>
              <a:t>D</a:t>
            </a:r>
            <a:r>
              <a:t>t </a:t>
            </a:r>
            <a:r>
              <a:rPr>
                <a:latin typeface="Symbol"/>
                <a:ea typeface="Symbol"/>
                <a:cs typeface="Symbol"/>
                <a:sym typeface="Symbol"/>
              </a:rPr>
              <a:t>µ</a:t>
            </a:r>
            <a:r>
              <a:t>1/</a:t>
            </a:r>
            <a:r>
              <a:rPr>
                <a:latin typeface="Symbol"/>
                <a:ea typeface="Symbol"/>
                <a:cs typeface="Symbol"/>
                <a:sym typeface="Symbol"/>
              </a:rPr>
              <a:t>D</a:t>
            </a:r>
            <a:r>
              <a:t>E</a:t>
            </a:r>
          </a:p>
        </p:txBody>
      </p:sp>
      <p:sp>
        <p:nvSpPr>
          <p:cNvPr id="845" name="In QCD, the proton is made up of quanta that fluctuate in and out of existence…"/>
          <p:cNvSpPr txBox="1"/>
          <p:nvPr>
            <p:ph type="body" sz="half" idx="1"/>
          </p:nvPr>
        </p:nvSpPr>
        <p:spPr>
          <a:xfrm>
            <a:off x="4790704" y="1324658"/>
            <a:ext cx="4109299" cy="3957710"/>
          </a:xfrm>
          <a:prstGeom prst="rect">
            <a:avLst/>
          </a:prstGeom>
        </p:spPr>
        <p:txBody>
          <a:bodyPr/>
          <a:lstStyle/>
          <a:p>
            <a:pPr marL="0">
              <a:defRPr sz="2200">
                <a:solidFill>
                  <a:srgbClr val="021EAA"/>
                </a:solidFill>
              </a:defRPr>
            </a:pPr>
            <a:r>
              <a:t>In QCD, the proton is made up of quanta that fluctuate in and out of existence</a:t>
            </a:r>
          </a:p>
          <a:p>
            <a:pPr marL="303068" indent="-303068">
              <a:buClr>
                <a:srgbClr val="FF2600"/>
              </a:buClr>
              <a:buSzPct val="175000"/>
              <a:buChar char="•"/>
              <a:defRPr sz="2100"/>
            </a:pPr>
            <a:r>
              <a:t>Boosted proton:</a:t>
            </a:r>
          </a:p>
          <a:p>
            <a:pPr lvl="1" marL="620568" indent="-303068">
              <a:buClr>
                <a:srgbClr val="011993"/>
              </a:buClr>
              <a:buSzPct val="104999"/>
              <a:buFont typeface="Lucida Grande"/>
              <a:buChar char="‣"/>
              <a:defRPr sz="2100"/>
            </a:pPr>
            <a:r>
              <a:t>Fluctuations time dilated on strong interaction time scales </a:t>
            </a:r>
          </a:p>
          <a:p>
            <a:pPr lvl="1" marL="620568" indent="-303068">
              <a:buClr>
                <a:srgbClr val="011993"/>
              </a:buClr>
              <a:buSzPct val="104999"/>
              <a:buFont typeface="Lucida Grande"/>
              <a:buChar char="‣"/>
              <a:defRPr sz="2100"/>
            </a:pPr>
            <a:r>
              <a:t>Long lived gluons can radiate further small x gluons…</a:t>
            </a:r>
          </a:p>
          <a:p>
            <a:pPr lvl="1" marL="620568" indent="-303068">
              <a:buClr>
                <a:srgbClr val="011993"/>
              </a:buClr>
              <a:buSzPct val="104999"/>
              <a:buFont typeface="Lucida Grande"/>
              <a:buChar char="‣"/>
              <a:defRPr sz="2100"/>
            </a:pPr>
            <a:r>
              <a:t>Explosion of gluon density</a:t>
            </a:r>
          </a:p>
        </p:txBody>
      </p:sp>
      <p:pic>
        <p:nvPicPr>
          <p:cNvPr id="846" name="image65.png" descr="image65.png"/>
          <p:cNvPicPr>
            <a:picLocks noChangeAspect="1"/>
          </p:cNvPicPr>
          <p:nvPr/>
        </p:nvPicPr>
        <p:blipFill>
          <a:blip r:embed="rId7">
            <a:extLst/>
          </a:blip>
          <a:stretch>
            <a:fillRect/>
          </a:stretch>
        </p:blipFill>
        <p:spPr>
          <a:xfrm>
            <a:off x="1216780" y="1004263"/>
            <a:ext cx="6770765" cy="507807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39"/>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8" presetID="22" grpId="2" fill="hold">
                                  <p:stCondLst>
                                    <p:cond delay="0"/>
                                  </p:stCondLst>
                                  <p:iterate type="el" backwards="0">
                                    <p:tmAbs val="0"/>
                                  </p:iterate>
                                  <p:childTnLst>
                                    <p:set>
                                      <p:cBhvr>
                                        <p:cTn id="9" fill="hold"/>
                                        <p:tgtEl>
                                          <p:spTgt spid="836"/>
                                        </p:tgtEl>
                                        <p:attrNameLst>
                                          <p:attrName>style.visibility</p:attrName>
                                        </p:attrNameLst>
                                      </p:cBhvr>
                                      <p:to>
                                        <p:strVal val="visible"/>
                                      </p:to>
                                    </p:set>
                                    <p:animEffect filter="wipe(left)" transition="in">
                                      <p:cBhvr>
                                        <p:cTn id="10" dur="1000"/>
                                        <p:tgtEl>
                                          <p:spTgt spid="836"/>
                                        </p:tgtEl>
                                      </p:cBhvr>
                                    </p:animEffect>
                                  </p:childTnLst>
                                </p:cTn>
                              </p:par>
                            </p:childTnLst>
                          </p:cTn>
                        </p:par>
                        <p:par>
                          <p:cTn id="11" fill="hold">
                            <p:stCondLst>
                              <p:cond delay="1000"/>
                            </p:stCondLst>
                            <p:childTnLst>
                              <p:par>
                                <p:cTn id="12" presetClass="entr" nodeType="afterEffect" presetSubtype="0" presetID="1" grpId="3" fill="hold">
                                  <p:stCondLst>
                                    <p:cond delay="0"/>
                                  </p:stCondLst>
                                  <p:iterate type="el" backwards="0">
                                    <p:tmAbs val="0"/>
                                  </p:iterate>
                                  <p:childTnLst>
                                    <p:set>
                                      <p:cBhvr>
                                        <p:cTn id="13" fill="hold"/>
                                        <p:tgtEl>
                                          <p:spTgt spid="83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0" presetID="1" grpId="4" fill="hold">
                                  <p:stCondLst>
                                    <p:cond delay="0"/>
                                  </p:stCondLst>
                                  <p:iterate type="el" backwards="0">
                                    <p:tmAbs val="0"/>
                                  </p:iterate>
                                  <p:childTnLst>
                                    <p:set>
                                      <p:cBhvr>
                                        <p:cTn id="17" fill="hold"/>
                                        <p:tgtEl>
                                          <p:spTgt spid="84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Class="exit" nodeType="clickEffect" presetSubtype="0" presetID="1" grpId="5" fill="hold">
                                  <p:stCondLst>
                                    <p:cond delay="0"/>
                                  </p:stCondLst>
                                  <p:iterate type="el" backwards="0">
                                    <p:tmAbs val="0"/>
                                  </p:iterate>
                                  <p:childTnLst>
                                    <p:set>
                                      <p:cBhvr>
                                        <p:cTn id="21" fill="hold">
                                          <p:stCondLst>
                                            <p:cond delay="0"/>
                                          </p:stCondLst>
                                        </p:cTn>
                                        <p:tgtEl>
                                          <p:spTgt spid="845"/>
                                        </p:tgtEl>
                                        <p:attrNameLst>
                                          <p:attrName>style.visibility</p:attrName>
                                        </p:attrNameLst>
                                      </p:cBhvr>
                                      <p:to>
                                        <p:strVal val="hidden"/>
                                      </p:to>
                                    </p:set>
                                  </p:childTnLst>
                                </p:cTn>
                              </p:par>
                            </p:childTnLst>
                          </p:cTn>
                        </p:par>
                        <p:par>
                          <p:cTn id="22" fill="hold">
                            <p:stCondLst>
                              <p:cond delay="0"/>
                            </p:stCondLst>
                            <p:childTnLst>
                              <p:par>
                                <p:cTn id="23" presetClass="entr" nodeType="afterEffect" presetSubtype="8" presetID="22" grpId="6" fill="hold">
                                  <p:stCondLst>
                                    <p:cond delay="0"/>
                                  </p:stCondLst>
                                  <p:iterate type="el" backwards="0">
                                    <p:tmAbs val="0"/>
                                  </p:iterate>
                                  <p:childTnLst>
                                    <p:set>
                                      <p:cBhvr>
                                        <p:cTn id="24" fill="hold"/>
                                        <p:tgtEl>
                                          <p:spTgt spid="837"/>
                                        </p:tgtEl>
                                        <p:attrNameLst>
                                          <p:attrName>style.visibility</p:attrName>
                                        </p:attrNameLst>
                                      </p:cBhvr>
                                      <p:to>
                                        <p:strVal val="visible"/>
                                      </p:to>
                                    </p:set>
                                    <p:animEffect filter="wipe(left)" transition="in">
                                      <p:cBhvr>
                                        <p:cTn id="25" dur="1000"/>
                                        <p:tgtEl>
                                          <p:spTgt spid="837"/>
                                        </p:tgtEl>
                                      </p:cBhvr>
                                    </p:animEffect>
                                  </p:childTnLst>
                                </p:cTn>
                              </p:par>
                            </p:childTnLst>
                          </p:cTn>
                        </p:par>
                        <p:par>
                          <p:cTn id="26" fill="hold">
                            <p:stCondLst>
                              <p:cond delay="1000"/>
                            </p:stCondLst>
                            <p:childTnLst>
                              <p:par>
                                <p:cTn id="27" presetClass="entr" nodeType="afterEffect" presetSubtype="0" presetID="1" grpId="7" fill="hold">
                                  <p:stCondLst>
                                    <p:cond delay="0"/>
                                  </p:stCondLst>
                                  <p:iterate type="el" backwards="0">
                                    <p:tmAbs val="0"/>
                                  </p:iterate>
                                  <p:childTnLst>
                                    <p:set>
                                      <p:cBhvr>
                                        <p:cTn id="28" fill="hold"/>
                                        <p:tgtEl>
                                          <p:spTgt spid="8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8" presetID="22" grpId="8" fill="hold">
                                  <p:stCondLst>
                                    <p:cond delay="0"/>
                                  </p:stCondLst>
                                  <p:iterate type="el" backwards="0">
                                    <p:tmAbs val="0"/>
                                  </p:iterate>
                                  <p:childTnLst>
                                    <p:set>
                                      <p:cBhvr>
                                        <p:cTn id="32" fill="hold"/>
                                        <p:tgtEl>
                                          <p:spTgt spid="838"/>
                                        </p:tgtEl>
                                        <p:attrNameLst>
                                          <p:attrName>style.visibility</p:attrName>
                                        </p:attrNameLst>
                                      </p:cBhvr>
                                      <p:to>
                                        <p:strVal val="visible"/>
                                      </p:to>
                                    </p:set>
                                    <p:animEffect filter="wipe(left)" transition="in">
                                      <p:cBhvr>
                                        <p:cTn id="33" dur="1000"/>
                                        <p:tgtEl>
                                          <p:spTgt spid="838"/>
                                        </p:tgtEl>
                                      </p:cBhvr>
                                    </p:animEffect>
                                  </p:childTnLst>
                                </p:cTn>
                              </p:par>
                            </p:childTnLst>
                          </p:cTn>
                        </p:par>
                        <p:par>
                          <p:cTn id="34" fill="hold">
                            <p:stCondLst>
                              <p:cond delay="1000"/>
                            </p:stCondLst>
                            <p:childTnLst>
                              <p:par>
                                <p:cTn id="35" presetClass="entr" nodeType="afterEffect" presetSubtype="0" presetID="1" grpId="9" fill="hold">
                                  <p:stCondLst>
                                    <p:cond delay="0"/>
                                  </p:stCondLst>
                                  <p:iterate type="el" backwards="0">
                                    <p:tmAbs val="0"/>
                                  </p:iterate>
                                  <p:childTnLst>
                                    <p:set>
                                      <p:cBhvr>
                                        <p:cTn id="36" fill="hold"/>
                                        <p:tgtEl>
                                          <p:spTgt spid="8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0" fill="hold">
                                  <p:stCondLst>
                                    <p:cond delay="0"/>
                                  </p:stCondLst>
                                  <p:iterate type="el" backwards="0">
                                    <p:tmAbs val="0"/>
                                  </p:iterate>
                                  <p:childTnLst>
                                    <p:set>
                                      <p:cBhvr>
                                        <p:cTn id="40" fill="hold"/>
                                        <p:tgtEl>
                                          <p:spTgt spid="84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16" presetID="23" grpId="11" fill="hold">
                                  <p:stCondLst>
                                    <p:cond delay="0"/>
                                  </p:stCondLst>
                                  <p:iterate type="el" backwards="0">
                                    <p:tmAbs val="0"/>
                                  </p:iterate>
                                  <p:childTnLst>
                                    <p:set>
                                      <p:cBhvr>
                                        <p:cTn id="44" fill="hold"/>
                                        <p:tgtEl>
                                          <p:spTgt spid="846"/>
                                        </p:tgtEl>
                                        <p:attrNameLst>
                                          <p:attrName>style.visibility</p:attrName>
                                        </p:attrNameLst>
                                      </p:cBhvr>
                                      <p:to>
                                        <p:strVal val="visible"/>
                                      </p:to>
                                    </p:set>
                                    <p:anim calcmode="lin" valueType="num">
                                      <p:cBhvr>
                                        <p:cTn id="45" dur="750" fill="hold"/>
                                        <p:tgtEl>
                                          <p:spTgt spid="846"/>
                                        </p:tgtEl>
                                        <p:attrNameLst>
                                          <p:attrName>ppt_w</p:attrName>
                                        </p:attrNameLst>
                                      </p:cBhvr>
                                      <p:tavLst>
                                        <p:tav tm="0">
                                          <p:val>
                                            <p:fltVal val="0"/>
                                          </p:val>
                                        </p:tav>
                                        <p:tav tm="100000">
                                          <p:val>
                                            <p:strVal val="#ppt_w"/>
                                          </p:val>
                                        </p:tav>
                                      </p:tavLst>
                                    </p:anim>
                                    <p:anim calcmode="lin" valueType="num">
                                      <p:cBhvr>
                                        <p:cTn id="46" dur="750" fill="hold"/>
                                        <p:tgtEl>
                                          <p:spTgt spid="8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37" grpId="6"/>
      <p:bldP build="whole" bldLvl="1" animBg="1" rev="0" advAuto="0" spid="843" grpId="10"/>
      <p:bldP build="whole" bldLvl="1" animBg="1" rev="0" advAuto="0" spid="845" grpId="4"/>
      <p:bldP build="whole" bldLvl="1" animBg="1" rev="0" advAuto="0" spid="845" grpId="5"/>
      <p:bldP build="whole" bldLvl="1" animBg="1" rev="0" advAuto="0" spid="838" grpId="8"/>
      <p:bldP build="whole" bldLvl="1" animBg="1" rev="0" advAuto="0" spid="833" grpId="3"/>
      <p:bldP build="whole" bldLvl="1" animBg="1" rev="0" advAuto="0" spid="836" grpId="2"/>
      <p:bldP build="whole" bldLvl="1" animBg="1" rev="0" advAuto="0" spid="834" grpId="7"/>
      <p:bldP build="whole" bldLvl="1" animBg="1" rev="0" advAuto="0" spid="835" grpId="9"/>
      <p:bldP build="whole" bldLvl="1" animBg="1" rev="0" advAuto="0" spid="839" grpId="1"/>
      <p:bldP build="whole" bldLvl="1" animBg="1" rev="0" advAuto="0" spid="846" grpId="1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8"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849" name="Issues with our Current Understanding"/>
          <p:cNvSpPr txBox="1"/>
          <p:nvPr>
            <p:ph type="title"/>
          </p:nvPr>
        </p:nvSpPr>
        <p:spPr>
          <a:prstGeom prst="rect">
            <a:avLst/>
          </a:prstGeom>
        </p:spPr>
        <p:txBody>
          <a:bodyPr/>
          <a:lstStyle/>
          <a:p>
            <a:pPr/>
            <a:r>
              <a:t>Issues with our Current Understanding</a:t>
            </a:r>
          </a:p>
        </p:txBody>
      </p:sp>
      <p:sp>
        <p:nvSpPr>
          <p:cNvPr id="850" name="Linear DGLAP Evolution Scheme"/>
          <p:cNvSpPr txBox="1"/>
          <p:nvPr>
            <p:ph type="body" sz="half" idx="1"/>
          </p:nvPr>
        </p:nvSpPr>
        <p:spPr>
          <a:xfrm>
            <a:off x="152400" y="749300"/>
            <a:ext cx="4635500" cy="3771900"/>
          </a:xfrm>
          <a:prstGeom prst="rect">
            <a:avLst/>
          </a:prstGeom>
        </p:spPr>
        <p:txBody>
          <a:bodyPr/>
          <a:lstStyle/>
          <a:p>
            <a:pPr>
              <a:defRPr sz="2400">
                <a:solidFill>
                  <a:srgbClr val="021EAA"/>
                </a:solidFill>
                <a:uFill>
                  <a:solidFill>
                    <a:srgbClr val="021EAA"/>
                  </a:solidFill>
                </a:uFill>
              </a:defRPr>
            </a:pPr>
            <a:r>
              <a:rPr>
                <a:solidFill>
                  <a:srgbClr val="FF2600"/>
                </a:solidFill>
                <a:uFill>
                  <a:solidFill>
                    <a:srgbClr val="FF2600"/>
                  </a:solidFill>
                </a:uFill>
              </a:rPr>
              <a:t>Linear DGLAP</a:t>
            </a:r>
            <a:r>
              <a:t> Evolution Scheme</a:t>
            </a:r>
          </a:p>
        </p:txBody>
      </p:sp>
      <p:sp>
        <p:nvSpPr>
          <p:cNvPr id="851"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52" name="Linear BFKL Evolution Scheme…"/>
          <p:cNvSpPr txBox="1"/>
          <p:nvPr/>
        </p:nvSpPr>
        <p:spPr>
          <a:xfrm>
            <a:off x="152400" y="2600036"/>
            <a:ext cx="4635500" cy="194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41275" marR="41275" defTabSz="914400">
              <a:spcBef>
                <a:spcPts val="400"/>
              </a:spcBef>
              <a:defRPr sz="2400">
                <a:solidFill>
                  <a:srgbClr val="021EAA"/>
                </a:solidFill>
                <a:uFill>
                  <a:solidFill>
                    <a:srgbClr val="021EAA"/>
                  </a:solidFill>
                </a:uFill>
                <a:latin typeface="+mn-lt"/>
                <a:ea typeface="+mn-ea"/>
                <a:cs typeface="+mn-cs"/>
                <a:sym typeface="Arial"/>
              </a:defRPr>
            </a:pPr>
            <a:r>
              <a:rPr>
                <a:solidFill>
                  <a:srgbClr val="FF2600"/>
                </a:solidFill>
                <a:uFill>
                  <a:solidFill>
                    <a:srgbClr val="FF2600"/>
                  </a:solidFill>
                </a:uFill>
              </a:rPr>
              <a:t>Linear BFKL</a:t>
            </a:r>
            <a:r>
              <a:t> Evolution Scheme</a:t>
            </a:r>
          </a:p>
          <a:p>
            <a:pPr lvl="2" marL="228600" marR="41275" indent="-228600" defTabSz="914400">
              <a:spcBef>
                <a:spcPts val="400"/>
              </a:spcBef>
              <a:buClr>
                <a:srgbClr val="434ED6"/>
              </a:buClr>
              <a:buSzPct val="115000"/>
              <a:buFont typeface="Lucida Grande"/>
              <a:buChar char="‣"/>
              <a:defRPr sz="2200">
                <a:uFill>
                  <a:solidFill>
                    <a:srgbClr val="000000"/>
                  </a:solidFill>
                </a:uFill>
                <a:latin typeface="+mn-lt"/>
                <a:ea typeface="+mn-ea"/>
                <a:cs typeface="+mn-cs"/>
                <a:sym typeface="Arial"/>
              </a:defRPr>
            </a:pPr>
            <a:r>
              <a:t>Density along with σ grows as a power of energy</a:t>
            </a:r>
          </a:p>
          <a:p>
            <a:pPr lvl="2" marL="228600" marR="41275" indent="-228600" defTabSz="914400">
              <a:spcBef>
                <a:spcPts val="400"/>
              </a:spcBef>
              <a:buClr>
                <a:srgbClr val="434ED6"/>
              </a:buClr>
              <a:buSzPct val="115000"/>
              <a:buFont typeface="Lucida Grande"/>
              <a:buChar char="‣"/>
              <a:defRPr sz="2200">
                <a:uFill>
                  <a:solidFill>
                    <a:srgbClr val="000000"/>
                  </a:solidFill>
                </a:uFill>
                <a:latin typeface="+mn-lt"/>
                <a:ea typeface="+mn-ea"/>
                <a:cs typeface="+mn-cs"/>
                <a:sym typeface="Arial"/>
              </a:defRPr>
            </a:pPr>
            <a:r>
              <a:t>Can densities &amp; σ rise forever?</a:t>
            </a:r>
          </a:p>
          <a:p>
            <a:pPr lvl="2" marL="228600" marR="41275" indent="-228600" defTabSz="914400">
              <a:spcBef>
                <a:spcPts val="400"/>
              </a:spcBef>
              <a:buClr>
                <a:srgbClr val="434ED6"/>
              </a:buClr>
              <a:buSzPct val="115000"/>
              <a:buFont typeface="Lucida Grande"/>
              <a:buChar char="‣"/>
              <a:defRPr sz="2200">
                <a:uFill>
                  <a:solidFill>
                    <a:srgbClr val="000000"/>
                  </a:solidFill>
                </a:uFill>
                <a:latin typeface="+mn-lt"/>
                <a:ea typeface="+mn-ea"/>
                <a:cs typeface="+mn-cs"/>
                <a:sym typeface="Arial"/>
              </a:defRPr>
            </a:pPr>
            <a:r>
              <a:t>Black disk limit: σ</a:t>
            </a:r>
            <a:r>
              <a:rPr baseline="-5999"/>
              <a:t>total</a:t>
            </a:r>
            <a:r>
              <a:t> ≤ 2 π R</a:t>
            </a:r>
            <a:r>
              <a:rPr baseline="31999"/>
              <a:t>2</a:t>
            </a:r>
          </a:p>
        </p:txBody>
      </p:sp>
      <p:sp>
        <p:nvSpPr>
          <p:cNvPr id="853" name="built in high  energy “catastrophe”…"/>
          <p:cNvSpPr txBox="1"/>
          <p:nvPr/>
        </p:nvSpPr>
        <p:spPr>
          <a:xfrm>
            <a:off x="152400" y="1614844"/>
            <a:ext cx="4635500" cy="127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lvl="2" marL="228600" marR="41275" indent="-228600" defTabSz="914400">
              <a:spcBef>
                <a:spcPts val="400"/>
              </a:spcBef>
              <a:buClr>
                <a:srgbClr val="434ED6"/>
              </a:buClr>
              <a:buSzPct val="115000"/>
              <a:buFont typeface="Lucida Grande"/>
              <a:buChar char="‣"/>
              <a:defRPr sz="2200">
                <a:uFill>
                  <a:solidFill>
                    <a:srgbClr val="000000"/>
                  </a:solidFill>
                </a:uFill>
                <a:latin typeface="+mn-lt"/>
                <a:ea typeface="+mn-ea"/>
                <a:cs typeface="+mn-cs"/>
                <a:sym typeface="Arial"/>
              </a:defRPr>
            </a:pPr>
            <a:r>
              <a:t>built in high  energy “catastrophe”</a:t>
            </a:r>
          </a:p>
          <a:p>
            <a:pPr lvl="2" marL="228600" marR="41275" indent="-228600" defTabSz="914400">
              <a:spcBef>
                <a:spcPts val="400"/>
              </a:spcBef>
              <a:buClr>
                <a:srgbClr val="434ED6"/>
              </a:buClr>
              <a:buSzPct val="115000"/>
              <a:buFont typeface="Lucida Grande"/>
              <a:buChar char="‣"/>
              <a:defRPr sz="2200">
                <a:uFill>
                  <a:solidFill>
                    <a:srgbClr val="000000"/>
                  </a:solidFill>
                </a:uFill>
                <a:latin typeface="+mn-lt"/>
                <a:ea typeface="+mn-ea"/>
                <a:cs typeface="+mn-cs"/>
                <a:sym typeface="Arial"/>
              </a:defRPr>
            </a:pPr>
            <a:r>
              <a:t>G rapid rise violates unitary bound</a:t>
            </a:r>
          </a:p>
        </p:txBody>
      </p:sp>
      <p:sp>
        <p:nvSpPr>
          <p:cNvPr id="854" name="Something’s wrong:…"/>
          <p:cNvSpPr txBox="1"/>
          <p:nvPr/>
        </p:nvSpPr>
        <p:spPr>
          <a:xfrm>
            <a:off x="152397" y="4676485"/>
            <a:ext cx="8839207" cy="1845321"/>
          </a:xfrm>
          <a:prstGeom prst="rect">
            <a:avLst/>
          </a:prstGeom>
          <a:ln w="12700">
            <a:miter lim="400000"/>
          </a:ln>
          <a:extLst>
            <a:ext uri="{C572A759-6A51-4108-AA02-DFA0A04FC94B}">
              <ma14:wrappingTextBoxFlag xmlns:ma14="http://schemas.microsoft.com/office/mac/drawingml/2011/main" val="1"/>
            </a:ext>
          </a:extLst>
        </p:spPr>
        <p:txBody>
          <a:bodyPr lIns="203200" tIns="203200" rIns="203200" bIns="203200">
            <a:spAutoFit/>
          </a:bodyPr>
          <a:lstStyle/>
          <a:p>
            <a:pPr marL="40639" marR="40639" defTabSz="914400">
              <a:defRPr sz="2400">
                <a:solidFill>
                  <a:srgbClr val="FF2600"/>
                </a:solidFill>
                <a:uFill>
                  <a:solidFill>
                    <a:srgbClr val="FF2600"/>
                  </a:solidFill>
                </a:uFill>
                <a:latin typeface="+mn-lt"/>
                <a:ea typeface="+mn-ea"/>
                <a:cs typeface="+mn-cs"/>
                <a:sym typeface="Arial"/>
              </a:defRPr>
            </a:pPr>
            <a:r>
              <a:t>Something’s wrong:</a:t>
            </a:r>
          </a:p>
          <a:p>
            <a:pPr marL="40639" marR="40639" defTabSz="914400">
              <a:defRPr sz="2400">
                <a:solidFill>
                  <a:srgbClr val="021EAA"/>
                </a:solidFill>
                <a:uFill>
                  <a:solidFill>
                    <a:srgbClr val="021EAA"/>
                  </a:solidFill>
                </a:uFill>
                <a:latin typeface="+mn-lt"/>
                <a:ea typeface="+mn-ea"/>
                <a:cs typeface="+mn-cs"/>
                <a:sym typeface="Arial"/>
              </a:defRPr>
            </a:pPr>
            <a:r>
              <a:t>Gluon density is growing too fast</a:t>
            </a:r>
          </a:p>
          <a:p>
            <a:pPr lvl="1" marL="41275" marR="41275" indent="0" defTabSz="914400">
              <a:defRPr sz="2400">
                <a:uFill>
                  <a:solidFill>
                    <a:srgbClr val="000000"/>
                  </a:solidFill>
                </a:uFill>
                <a:latin typeface="+mn-lt"/>
                <a:ea typeface="+mn-ea"/>
                <a:cs typeface="+mn-cs"/>
                <a:sym typeface="Arial"/>
              </a:defRPr>
            </a:pPr>
            <a:r>
              <a:rPr>
                <a:latin typeface="Symbol"/>
                <a:ea typeface="Symbol"/>
                <a:cs typeface="Symbol"/>
                <a:sym typeface="Symbol"/>
              </a:rPr>
              <a:t>Þ</a:t>
            </a:r>
            <a:r>
              <a:t> </a:t>
            </a:r>
            <a:r>
              <a:rPr>
                <a:solidFill>
                  <a:srgbClr val="021EAA"/>
                </a:solidFill>
                <a:uFill>
                  <a:solidFill>
                    <a:srgbClr val="021EAA"/>
                  </a:solidFill>
                </a:uFill>
              </a:rPr>
              <a:t>Must saturate (gluons recombine)</a:t>
            </a:r>
            <a:endParaRPr>
              <a:solidFill>
                <a:srgbClr val="021EAA"/>
              </a:solidFill>
              <a:uFill>
                <a:solidFill>
                  <a:srgbClr val="021EAA"/>
                </a:solidFill>
              </a:uFill>
            </a:endParaRPr>
          </a:p>
          <a:p>
            <a:pPr lvl="2" marR="41275" indent="0" defTabSz="914400">
              <a:buClr>
                <a:srgbClr val="FF2600"/>
              </a:buClr>
              <a:defRPr sz="2400">
                <a:uFill>
                  <a:solidFill>
                    <a:srgbClr val="000000"/>
                  </a:solidFill>
                </a:uFill>
                <a:latin typeface="+mn-lt"/>
                <a:ea typeface="+mn-ea"/>
                <a:cs typeface="+mn-cs"/>
                <a:sym typeface="Arial"/>
              </a:defRPr>
            </a:pPr>
            <a:r>
              <a:t>What’s the underlying dynamics? Need New Approach</a:t>
            </a:r>
          </a:p>
        </p:txBody>
      </p:sp>
      <p:pic>
        <p:nvPicPr>
          <p:cNvPr id="855" name="3_3-replace-hera.pdf" descr="3_3-replace-hera.pdf"/>
          <p:cNvPicPr>
            <a:picLocks noChangeAspect="1"/>
          </p:cNvPicPr>
          <p:nvPr/>
        </p:nvPicPr>
        <p:blipFill>
          <a:blip r:embed="rId3">
            <a:extLst/>
          </a:blip>
          <a:stretch>
            <a:fillRect/>
          </a:stretch>
        </p:blipFill>
        <p:spPr>
          <a:xfrm>
            <a:off x="5150744" y="724754"/>
            <a:ext cx="3713754" cy="3536830"/>
          </a:xfrm>
          <a:prstGeom prst="rect">
            <a:avLst/>
          </a:prstGeom>
          <a:ln w="12700"/>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9"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860" name="Gluon Saturation"/>
          <p:cNvSpPr txBox="1"/>
          <p:nvPr>
            <p:ph type="title"/>
          </p:nvPr>
        </p:nvSpPr>
        <p:spPr>
          <a:prstGeom prst="rect">
            <a:avLst/>
          </a:prstGeom>
        </p:spPr>
        <p:txBody>
          <a:bodyPr/>
          <a:lstStyle/>
          <a:p>
            <a:pPr/>
            <a:r>
              <a:t>Gluon Saturation</a:t>
            </a:r>
          </a:p>
        </p:txBody>
      </p:sp>
      <p:sp>
        <p:nvSpPr>
          <p:cNvPr id="861"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62" name="New Approach: Non-Linear Evolution:…"/>
          <p:cNvSpPr txBox="1"/>
          <p:nvPr/>
        </p:nvSpPr>
        <p:spPr>
          <a:xfrm>
            <a:off x="137972" y="4409744"/>
            <a:ext cx="8686801" cy="22775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marL="41275" marR="41275" indent="0" defTabSz="914400">
              <a:spcBef>
                <a:spcPts val="400"/>
              </a:spcBef>
              <a:defRPr sz="2100">
                <a:uFill>
                  <a:solidFill>
                    <a:srgbClr val="000000"/>
                  </a:solidFill>
                </a:uFill>
                <a:latin typeface="+mn-lt"/>
                <a:ea typeface="+mn-ea"/>
                <a:cs typeface="+mn-cs"/>
                <a:sym typeface="Arial"/>
              </a:defRPr>
            </a:pPr>
            <a:r>
              <a:rPr sz="2400">
                <a:solidFill>
                  <a:srgbClr val="021EAA"/>
                </a:solidFill>
              </a:rPr>
              <a:t>New Approach: Non-Linear Evolution:</a:t>
            </a:r>
            <a:r>
              <a:rPr sz="2400">
                <a:solidFill>
                  <a:srgbClr val="007600"/>
                </a:solidFill>
                <a:uFill>
                  <a:solidFill>
                    <a:srgbClr val="007600"/>
                  </a:solidFill>
                </a:uFill>
              </a:rPr>
              <a:t> </a:t>
            </a:r>
            <a:endParaRPr>
              <a:solidFill>
                <a:srgbClr val="007600"/>
              </a:solidFill>
              <a:uFill>
                <a:solidFill>
                  <a:srgbClr val="007600"/>
                </a:solidFill>
              </a:uFill>
            </a:endParaRPr>
          </a:p>
          <a:p>
            <a:pPr lvl="2" marL="508000" marR="41275" indent="-254000" defTabSz="914400">
              <a:spcBef>
                <a:spcPts val="400"/>
              </a:spcBef>
              <a:buClr>
                <a:srgbClr val="FF2600"/>
              </a:buClr>
              <a:buSzPct val="150000"/>
              <a:buChar char="•"/>
              <a:defRPr sz="2100">
                <a:uFill>
                  <a:solidFill>
                    <a:srgbClr val="000000"/>
                  </a:solidFill>
                </a:uFill>
                <a:latin typeface="+mn-lt"/>
                <a:ea typeface="+mn-ea"/>
                <a:cs typeface="+mn-cs"/>
                <a:sym typeface="Arial"/>
              </a:defRPr>
            </a:pPr>
            <a:r>
              <a:rPr>
                <a:uFill>
                  <a:solidFill>
                    <a:srgbClr val="007600"/>
                  </a:solidFill>
                </a:uFill>
              </a:rPr>
              <a:t>At very high energy: recombination compensates gluon splitting</a:t>
            </a:r>
            <a:endParaRPr>
              <a:uFill>
                <a:solidFill>
                  <a:srgbClr val="007600"/>
                </a:solidFill>
              </a:uFill>
            </a:endParaRPr>
          </a:p>
          <a:p>
            <a:pPr lvl="2" marL="508000" marR="41275" indent="-254000" defTabSz="914400">
              <a:spcBef>
                <a:spcPts val="400"/>
              </a:spcBef>
              <a:buClr>
                <a:srgbClr val="FF2600"/>
              </a:buClr>
              <a:buSzPct val="150000"/>
              <a:buChar char="•"/>
              <a:defRPr sz="2100">
                <a:uFill>
                  <a:solidFill>
                    <a:srgbClr val="000000"/>
                  </a:solidFill>
                </a:uFill>
                <a:latin typeface="+mn-lt"/>
                <a:ea typeface="+mn-ea"/>
                <a:cs typeface="+mn-cs"/>
                <a:sym typeface="Arial"/>
              </a:defRPr>
            </a:pPr>
            <a:r>
              <a:rPr>
                <a:uFill>
                  <a:solidFill>
                    <a:srgbClr val="007600"/>
                  </a:solidFill>
                </a:uFill>
              </a:rPr>
              <a:t>Cross sections reach unitarity limit </a:t>
            </a:r>
            <a:r>
              <a:rPr>
                <a:uFill>
                  <a:solidFill>
                    <a:srgbClr val="FF2600"/>
                  </a:solidFill>
                </a:uFill>
                <a:latin typeface="Symbol"/>
                <a:ea typeface="Symbol"/>
                <a:cs typeface="Symbol"/>
                <a:sym typeface="Symbol"/>
              </a:rPr>
              <a:t>Þ</a:t>
            </a:r>
            <a:r>
              <a:rPr>
                <a:uFill>
                  <a:solidFill>
                    <a:srgbClr val="FF2600"/>
                  </a:solidFill>
                </a:uFill>
              </a:rPr>
              <a:t> </a:t>
            </a:r>
            <a:r>
              <a:rPr>
                <a:solidFill>
                  <a:srgbClr val="FF2600"/>
                </a:solidFill>
              </a:rPr>
              <a:t>saturation</a:t>
            </a:r>
            <a:endParaRPr>
              <a:uFill>
                <a:solidFill>
                  <a:srgbClr val="727272"/>
                </a:solidFill>
              </a:uFill>
            </a:endParaRPr>
          </a:p>
          <a:p>
            <a:pPr lvl="2" marL="508000" marR="41275" indent="-254000" defTabSz="914400">
              <a:spcBef>
                <a:spcPts val="400"/>
              </a:spcBef>
              <a:buClr>
                <a:srgbClr val="FF2600"/>
              </a:buClr>
              <a:buSzPct val="150000"/>
              <a:buChar char="•"/>
              <a:defRPr sz="2100">
                <a:uFill>
                  <a:solidFill>
                    <a:srgbClr val="000000"/>
                  </a:solidFill>
                </a:uFill>
                <a:latin typeface="+mn-lt"/>
                <a:ea typeface="+mn-ea"/>
                <a:cs typeface="+mn-cs"/>
                <a:sym typeface="Arial"/>
              </a:defRPr>
            </a:pPr>
            <a:r>
              <a:rPr>
                <a:uFill>
                  <a:solidFill>
                    <a:srgbClr val="727272"/>
                  </a:solidFill>
                </a:uFill>
              </a:rPr>
              <a:t>Needs new evolution equations (JIMWLK/BK)</a:t>
            </a:r>
            <a:endParaRPr>
              <a:uFill>
                <a:solidFill>
                  <a:srgbClr val="021EAA"/>
                </a:solidFill>
              </a:uFill>
            </a:endParaRPr>
          </a:p>
          <a:p>
            <a:pPr lvl="2" marL="508000" marR="41275" indent="-254000" defTabSz="914400">
              <a:spcBef>
                <a:spcPts val="400"/>
              </a:spcBef>
              <a:buClr>
                <a:srgbClr val="FF2600"/>
              </a:buClr>
              <a:buSzPct val="150000"/>
              <a:buChar char="•"/>
              <a:defRPr sz="2100">
                <a:uFill>
                  <a:solidFill>
                    <a:srgbClr val="000000"/>
                  </a:solidFill>
                </a:uFill>
                <a:latin typeface="+mn-lt"/>
                <a:ea typeface="+mn-ea"/>
                <a:cs typeface="+mn-cs"/>
                <a:sym typeface="Arial"/>
              </a:defRPr>
            </a:pPr>
            <a:r>
              <a:rPr>
                <a:uFill>
                  <a:solidFill>
                    <a:srgbClr val="021EAA"/>
                  </a:solidFill>
                </a:uFill>
              </a:rPr>
              <a:t>Saturation regime c</a:t>
            </a:r>
            <a:r>
              <a:t>haracterized by </a:t>
            </a:r>
            <a:r>
              <a:rPr>
                <a:uFill>
                  <a:solidFill>
                    <a:srgbClr val="FF2600"/>
                  </a:solidFill>
                </a:uFill>
              </a:rPr>
              <a:t>Q</a:t>
            </a:r>
            <a:r>
              <a:rPr baseline="-24095">
                <a:uFill>
                  <a:solidFill>
                    <a:srgbClr val="FF2600"/>
                  </a:solidFill>
                </a:uFill>
              </a:rPr>
              <a:t>s</a:t>
            </a:r>
            <a:r>
              <a:rPr>
                <a:uFill>
                  <a:solidFill>
                    <a:srgbClr val="FF2600"/>
                  </a:solidFill>
                </a:uFill>
              </a:rPr>
              <a:t>(x,A)</a:t>
            </a:r>
            <a:r>
              <a:t> </a:t>
            </a:r>
          </a:p>
        </p:txBody>
      </p:sp>
      <p:sp>
        <p:nvSpPr>
          <p:cNvPr id="863" name="In transverse plane: nucleus/nucleon densely packed with gluons…"/>
          <p:cNvSpPr txBox="1"/>
          <p:nvPr/>
        </p:nvSpPr>
        <p:spPr>
          <a:xfrm>
            <a:off x="190500" y="689254"/>
            <a:ext cx="4724400" cy="360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R="41275" defTabSz="914400">
              <a:spcBef>
                <a:spcPts val="400"/>
              </a:spcBef>
              <a:buClr>
                <a:srgbClr val="FF2600"/>
              </a:buClr>
              <a:defRPr sz="2300">
                <a:uFill>
                  <a:solidFill>
                    <a:srgbClr val="000000"/>
                  </a:solidFill>
                </a:uFill>
                <a:latin typeface="+mn-lt"/>
                <a:ea typeface="+mn-ea"/>
                <a:cs typeface="+mn-cs"/>
                <a:sym typeface="Arial"/>
              </a:defRPr>
            </a:pPr>
            <a:r>
              <a:rPr>
                <a:solidFill>
                  <a:srgbClr val="9E2611"/>
                </a:solidFill>
              </a:rPr>
              <a:t>In transverse plane: nucleus/nucleon densely packed with gluons</a:t>
            </a:r>
            <a:endParaRPr>
              <a:solidFill>
                <a:srgbClr val="9E2611"/>
              </a:solidFill>
            </a:endParaRPr>
          </a:p>
          <a:p>
            <a:pPr marR="41275" defTabSz="914400">
              <a:spcBef>
                <a:spcPts val="400"/>
              </a:spcBef>
              <a:buClr>
                <a:srgbClr val="FF2600"/>
              </a:buClr>
              <a:defRPr sz="1100">
                <a:uFill>
                  <a:solidFill>
                    <a:srgbClr val="000000"/>
                  </a:solidFill>
                </a:uFill>
                <a:latin typeface="+mn-lt"/>
                <a:ea typeface="+mn-ea"/>
                <a:cs typeface="+mn-cs"/>
                <a:sym typeface="Arial"/>
              </a:defRPr>
            </a:pPr>
            <a:endParaRPr sz="1400">
              <a:solidFill>
                <a:srgbClr val="021EAA"/>
              </a:solidFill>
            </a:endParaRPr>
          </a:p>
          <a:p>
            <a:pPr marL="41275" marR="41275" defTabSz="914400">
              <a:spcBef>
                <a:spcPts val="400"/>
              </a:spcBef>
              <a:defRPr sz="2200">
                <a:uFill>
                  <a:solidFill>
                    <a:srgbClr val="000000"/>
                  </a:solidFill>
                </a:uFill>
                <a:latin typeface="+mn-lt"/>
                <a:ea typeface="+mn-ea"/>
                <a:cs typeface="+mn-cs"/>
                <a:sym typeface="Arial"/>
              </a:defRPr>
            </a:pPr>
            <a:r>
              <a:rPr sz="2400">
                <a:solidFill>
                  <a:srgbClr val="021EAA"/>
                </a:solidFill>
              </a:rPr>
              <a:t>McLerran-Venugopalan Model:</a:t>
            </a:r>
          </a:p>
          <a:p>
            <a:pPr lvl="1" marL="254000" marR="41275" indent="-254000" defTabSz="914400">
              <a:spcBef>
                <a:spcPts val="400"/>
              </a:spcBef>
              <a:buClr>
                <a:srgbClr val="FF2600"/>
              </a:buClr>
              <a:buSzPct val="150000"/>
              <a:buChar char="•"/>
              <a:defRPr sz="2100">
                <a:uFill>
                  <a:solidFill>
                    <a:srgbClr val="000000"/>
                  </a:solidFill>
                </a:uFill>
                <a:latin typeface="+mn-lt"/>
                <a:ea typeface="+mn-ea"/>
                <a:cs typeface="+mn-cs"/>
                <a:sym typeface="Arial"/>
              </a:defRPr>
            </a:pPr>
            <a:r>
              <a:t>Weak coupling description of the wave function </a:t>
            </a:r>
          </a:p>
          <a:p>
            <a:pPr lvl="1" marL="254000" marR="41275" indent="-254000" defTabSz="914400">
              <a:spcBef>
                <a:spcPts val="400"/>
              </a:spcBef>
              <a:buClr>
                <a:srgbClr val="FF2600"/>
              </a:buClr>
              <a:buSzPct val="150000"/>
              <a:buChar char="•"/>
              <a:defRPr sz="2100">
                <a:uFill>
                  <a:solidFill>
                    <a:srgbClr val="000000"/>
                  </a:solidFill>
                </a:uFill>
                <a:latin typeface="+mn-lt"/>
                <a:ea typeface="+mn-ea"/>
                <a:cs typeface="+mn-cs"/>
                <a:sym typeface="Arial"/>
              </a:defRPr>
            </a:pPr>
            <a:r>
              <a:t>Gluon field A</a:t>
            </a:r>
            <a:r>
              <a:rPr baseline="-5999"/>
              <a:t>μ</a:t>
            </a:r>
            <a:r>
              <a:t>~1/g </a:t>
            </a:r>
            <a:r>
              <a:rPr>
                <a:latin typeface="Symbol"/>
                <a:ea typeface="Symbol"/>
                <a:cs typeface="Symbol"/>
                <a:sym typeface="Symbol"/>
              </a:rPr>
              <a:t>Þ</a:t>
            </a:r>
            <a:r>
              <a:t> gluon fields are strong classical fields!</a:t>
            </a:r>
          </a:p>
          <a:p>
            <a:pPr lvl="1" marL="254000" marR="41275" indent="-254000" defTabSz="914400">
              <a:spcBef>
                <a:spcPts val="400"/>
              </a:spcBef>
              <a:buClr>
                <a:srgbClr val="FF2600"/>
              </a:buClr>
              <a:buSzPct val="150000"/>
              <a:buChar char="•"/>
              <a:defRPr sz="2100">
                <a:uFill>
                  <a:solidFill>
                    <a:srgbClr val="000000"/>
                  </a:solidFill>
                </a:uFill>
                <a:latin typeface="+mn-lt"/>
                <a:ea typeface="+mn-ea"/>
                <a:cs typeface="+mn-cs"/>
                <a:sym typeface="Arial"/>
              </a:defRPr>
            </a:pPr>
            <a:r>
              <a:t>Most gluons k</a:t>
            </a:r>
            <a:r>
              <a:rPr baseline="-5999"/>
              <a:t>T</a:t>
            </a:r>
            <a:r>
              <a:t> ~ Q</a:t>
            </a:r>
            <a:r>
              <a:rPr baseline="-5999"/>
              <a:t>S</a:t>
            </a:r>
            <a:r>
              <a:t> </a:t>
            </a:r>
          </a:p>
        </p:txBody>
      </p:sp>
      <p:grpSp>
        <p:nvGrpSpPr>
          <p:cNvPr id="869" name="Group"/>
          <p:cNvGrpSpPr/>
          <p:nvPr/>
        </p:nvGrpSpPr>
        <p:grpSpPr>
          <a:xfrm>
            <a:off x="5620473" y="836380"/>
            <a:ext cx="2730477" cy="2939000"/>
            <a:chOff x="0" y="0"/>
            <a:chExt cx="2730475" cy="2938998"/>
          </a:xfrm>
        </p:grpSpPr>
        <p:pic>
          <p:nvPicPr>
            <p:cNvPr id="864" name="DenslyPackedGluons.png" descr="DenslyPackedGluons.png"/>
            <p:cNvPicPr>
              <a:picLocks noChangeAspect="1"/>
            </p:cNvPicPr>
            <p:nvPr/>
          </p:nvPicPr>
          <p:blipFill>
            <a:blip r:embed="rId3">
              <a:extLst/>
            </a:blip>
            <a:stretch>
              <a:fillRect/>
            </a:stretch>
          </p:blipFill>
          <p:spPr>
            <a:xfrm rot="21479233">
              <a:off x="1118177" y="26542"/>
              <a:ext cx="1562101" cy="2885914"/>
            </a:xfrm>
            <a:prstGeom prst="rect">
              <a:avLst/>
            </a:prstGeom>
            <a:ln w="12700" cap="flat">
              <a:noFill/>
              <a:round/>
            </a:ln>
            <a:effectLst/>
          </p:spPr>
        </p:pic>
        <p:sp>
          <p:nvSpPr>
            <p:cNvPr id="865" name="Line"/>
            <p:cNvSpPr/>
            <p:nvPr/>
          </p:nvSpPr>
          <p:spPr>
            <a:xfrm flipV="1">
              <a:off x="0" y="1515454"/>
              <a:ext cx="1257878" cy="4"/>
            </a:xfrm>
            <a:prstGeom prst="line">
              <a:avLst/>
            </a:prstGeom>
            <a:noFill/>
            <a:ln w="50800" cap="flat">
              <a:solidFill>
                <a:srgbClr val="000000"/>
              </a:solidFill>
              <a:prstDash val="solid"/>
              <a:round/>
              <a:headEnd type="stealth" w="med" len="med"/>
            </a:ln>
            <a:effectLst/>
          </p:spPr>
          <p:txBody>
            <a:bodyPr wrap="square" lIns="0" tIns="0" rIns="0" bIns="0" numCol="1" anchor="t">
              <a:noAutofit/>
            </a:bodyPr>
            <a:lstStyle/>
            <a:p>
              <a:pPr/>
            </a:p>
          </p:txBody>
        </p:sp>
        <p:sp>
          <p:nvSpPr>
            <p:cNvPr id="866" name="Line"/>
            <p:cNvSpPr/>
            <p:nvPr/>
          </p:nvSpPr>
          <p:spPr>
            <a:xfrm>
              <a:off x="1892300" y="676259"/>
              <a:ext cx="0" cy="750949"/>
            </a:xfrm>
            <a:prstGeom prst="line">
              <a:avLst/>
            </a:prstGeom>
            <a:noFill/>
            <a:ln w="38100" cap="flat">
              <a:solidFill>
                <a:srgbClr val="000000"/>
              </a:solidFill>
              <a:prstDash val="solid"/>
              <a:round/>
              <a:headEnd type="triangle" w="med" len="med"/>
            </a:ln>
            <a:effectLst/>
          </p:spPr>
          <p:txBody>
            <a:bodyPr wrap="square" lIns="0" tIns="0" rIns="0" bIns="0" numCol="1" anchor="t">
              <a:noAutofit/>
            </a:bodyPr>
            <a:lstStyle/>
            <a:p>
              <a:pPr/>
            </a:p>
          </p:txBody>
        </p:sp>
        <p:sp>
          <p:nvSpPr>
            <p:cNvPr id="867" name="Circle"/>
            <p:cNvSpPr/>
            <p:nvPr/>
          </p:nvSpPr>
          <p:spPr>
            <a:xfrm>
              <a:off x="1778577" y="1439255"/>
              <a:ext cx="215901" cy="215901"/>
            </a:xfrm>
            <a:prstGeom prst="ellipse">
              <a:avLst/>
            </a:prstGeom>
            <a:noFill/>
            <a:ln w="25400" cap="flat">
              <a:solidFill>
                <a:srgbClr val="000000"/>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868" name="kT ~ Qs"/>
            <p:cNvSpPr txBox="1"/>
            <p:nvPr/>
          </p:nvSpPr>
          <p:spPr>
            <a:xfrm>
              <a:off x="1334077" y="334355"/>
              <a:ext cx="1146037" cy="447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40639" marR="40639" defTabSz="914400">
                <a:defRPr b="1" sz="2400">
                  <a:uFill>
                    <a:solidFill>
                      <a:srgbClr val="000000"/>
                    </a:solidFill>
                  </a:uFill>
                  <a:latin typeface="+mn-lt"/>
                  <a:ea typeface="+mn-ea"/>
                  <a:cs typeface="+mn-cs"/>
                  <a:sym typeface="Arial"/>
                </a:defRPr>
              </a:pPr>
              <a:r>
                <a:t>k</a:t>
              </a:r>
              <a:r>
                <a:rPr baseline="-5999"/>
                <a:t>T</a:t>
              </a:r>
              <a:r>
                <a:t> ~ Q</a:t>
              </a:r>
              <a:r>
                <a:rPr baseline="-5999"/>
                <a:t>s</a:t>
              </a:r>
            </a:p>
          </p:txBody>
        </p:sp>
      </p:grpSp>
      <p:grpSp>
        <p:nvGrpSpPr>
          <p:cNvPr id="872" name="Group"/>
          <p:cNvGrpSpPr/>
          <p:nvPr/>
        </p:nvGrpSpPr>
        <p:grpSpPr>
          <a:xfrm>
            <a:off x="4811832" y="1057038"/>
            <a:ext cx="4104079" cy="3156424"/>
            <a:chOff x="392499" y="180556"/>
            <a:chExt cx="4104077" cy="3156422"/>
          </a:xfrm>
        </p:grpSpPr>
        <p:pic>
          <p:nvPicPr>
            <p:cNvPr id="870" name="anim2.pdf" descr="anim2.pdf"/>
            <p:cNvPicPr>
              <a:picLocks noChangeAspect="1"/>
            </p:cNvPicPr>
            <p:nvPr/>
          </p:nvPicPr>
          <p:blipFill>
            <a:blip r:embed="rId4">
              <a:extLst/>
            </a:blip>
            <a:srcRect l="8180" t="12535" r="6287" b="15328"/>
            <a:stretch>
              <a:fillRect/>
            </a:stretch>
          </p:blipFill>
          <p:spPr>
            <a:xfrm>
              <a:off x="392499" y="180556"/>
              <a:ext cx="4104079" cy="3156423"/>
            </a:xfrm>
            <a:prstGeom prst="rect">
              <a:avLst/>
            </a:prstGeom>
            <a:ln w="12700" cap="flat">
              <a:noFill/>
              <a:round/>
            </a:ln>
            <a:effectLst/>
          </p:spPr>
        </p:pic>
        <p:sp>
          <p:nvSpPr>
            <p:cNvPr id="871" name="pQCD…"/>
            <p:cNvSpPr txBox="1"/>
            <p:nvPr/>
          </p:nvSpPr>
          <p:spPr>
            <a:xfrm>
              <a:off x="2472748" y="925372"/>
              <a:ext cx="983914" cy="8980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40639" marR="40639" defTabSz="914400">
                <a:defRPr sz="1800">
                  <a:uFill>
                    <a:solidFill>
                      <a:srgbClr val="000000"/>
                    </a:solidFill>
                  </a:uFill>
                  <a:latin typeface="+mn-lt"/>
                  <a:ea typeface="+mn-ea"/>
                  <a:cs typeface="+mn-cs"/>
                  <a:sym typeface="Arial"/>
                </a:defRPr>
              </a:pPr>
              <a:r>
                <a:t>pQCD </a:t>
              </a:r>
            </a:p>
            <a:p>
              <a:pPr marL="40639" marR="40639" defTabSz="914400">
                <a:defRPr sz="1800">
                  <a:uFill>
                    <a:solidFill>
                      <a:srgbClr val="000000"/>
                    </a:solidFill>
                  </a:uFill>
                  <a:latin typeface="+mn-lt"/>
                  <a:ea typeface="+mn-ea"/>
                  <a:cs typeface="+mn-cs"/>
                  <a:sym typeface="Arial"/>
                </a:defRPr>
              </a:pPr>
              <a:r>
                <a:t>evolution </a:t>
              </a:r>
            </a:p>
            <a:p>
              <a:pPr marL="40639" marR="40639" defTabSz="914400">
                <a:defRPr sz="1800">
                  <a:uFill>
                    <a:solidFill>
                      <a:srgbClr val="000000"/>
                    </a:solidFill>
                  </a:uFill>
                  <a:latin typeface="+mn-lt"/>
                  <a:ea typeface="+mn-ea"/>
                  <a:cs typeface="+mn-cs"/>
                  <a:sym typeface="Arial"/>
                </a:defRPr>
              </a:pPr>
              <a:r>
                <a:t>equation</a:t>
              </a:r>
            </a:p>
          </p:txBody>
        </p:sp>
      </p:grpSp>
      <p:pic>
        <p:nvPicPr>
          <p:cNvPr id="873" name="droppedImage.pdf" descr="droppedImage.pdf"/>
          <p:cNvPicPr>
            <a:picLocks noChangeAspect="1"/>
          </p:cNvPicPr>
          <p:nvPr/>
        </p:nvPicPr>
        <p:blipFill>
          <a:blip r:embed="rId5">
            <a:extLst/>
          </a:blip>
          <a:stretch>
            <a:fillRect/>
          </a:stretch>
        </p:blipFill>
        <p:spPr>
          <a:xfrm rot="10800000">
            <a:off x="7451261" y="5471477"/>
            <a:ext cx="1414908" cy="451002"/>
          </a:xfrm>
          <a:prstGeom prst="rect">
            <a:avLst/>
          </a:prstGeom>
          <a:ln w="12700"/>
        </p:spPr>
      </p:pic>
      <p:sp>
        <p:nvSpPr>
          <p:cNvPr id="874" name="BFKL:"/>
          <p:cNvSpPr txBox="1"/>
          <p:nvPr/>
        </p:nvSpPr>
        <p:spPr>
          <a:xfrm>
            <a:off x="7002163" y="5542222"/>
            <a:ext cx="897335" cy="3095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marL="40639" marR="40639" defTabSz="914400">
              <a:defRPr sz="1600">
                <a:uFill>
                  <a:solidFill>
                    <a:srgbClr val="000000"/>
                  </a:solidFill>
                </a:uFill>
                <a:latin typeface="+mn-lt"/>
                <a:ea typeface="+mn-ea"/>
                <a:cs typeface="+mn-cs"/>
                <a:sym typeface="Arial"/>
              </a:defRPr>
            </a:lvl1pPr>
          </a:lstStyle>
          <a:p>
            <a:pPr/>
            <a:r>
              <a:t>BFKL:</a:t>
            </a:r>
          </a:p>
        </p:txBody>
      </p:sp>
      <p:pic>
        <p:nvPicPr>
          <p:cNvPr id="875" name="droppedImage.pdf" descr="droppedImage.pdf"/>
          <p:cNvPicPr>
            <a:picLocks noChangeAspect="1"/>
          </p:cNvPicPr>
          <p:nvPr/>
        </p:nvPicPr>
        <p:blipFill>
          <a:blip r:embed="rId5">
            <a:extLst/>
          </a:blip>
          <a:srcRect l="0" t="0" r="36588" b="0"/>
          <a:stretch>
            <a:fillRect/>
          </a:stretch>
        </p:blipFill>
        <p:spPr>
          <a:xfrm>
            <a:off x="8031626" y="5964974"/>
            <a:ext cx="897219" cy="451003"/>
          </a:xfrm>
          <a:prstGeom prst="rect">
            <a:avLst/>
          </a:prstGeom>
          <a:ln w="12700"/>
        </p:spPr>
      </p:pic>
      <p:sp>
        <p:nvSpPr>
          <p:cNvPr id="876" name="BK adds:"/>
          <p:cNvSpPr txBox="1"/>
          <p:nvPr/>
        </p:nvSpPr>
        <p:spPr>
          <a:xfrm>
            <a:off x="7010077" y="6052680"/>
            <a:ext cx="1770582" cy="4510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marL="40639" marR="40639" defTabSz="914400">
              <a:defRPr sz="1600">
                <a:uFill>
                  <a:solidFill>
                    <a:srgbClr val="000000"/>
                  </a:solidFill>
                </a:uFill>
                <a:latin typeface="+mn-lt"/>
                <a:ea typeface="+mn-ea"/>
                <a:cs typeface="+mn-cs"/>
                <a:sym typeface="Arial"/>
              </a:defRPr>
            </a:lvl1pPr>
          </a:lstStyle>
          <a:p>
            <a:pPr/>
            <a:r>
              <a:t>BK adds: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72"/>
                                        </p:tgtEl>
                                        <p:attrNameLst>
                                          <p:attrName>style.visibility</p:attrName>
                                        </p:attrNameLst>
                                      </p:cBhvr>
                                      <p:to>
                                        <p:strVal val="visible"/>
                                      </p:to>
                                    </p:set>
                                  </p:childTnLst>
                                </p:cTn>
                              </p:par>
                            </p:childTnLst>
                          </p:cTn>
                        </p:par>
                        <p:par>
                          <p:cTn id="7" fill="hold">
                            <p:stCondLst>
                              <p:cond delay="0"/>
                            </p:stCondLst>
                            <p:childTnLst>
                              <p:par>
                                <p:cTn id="8" presetClass="exit" nodeType="afterEffect" presetSubtype="0" presetID="1" grpId="2" fill="hold">
                                  <p:stCondLst>
                                    <p:cond delay="0"/>
                                  </p:stCondLst>
                                  <p:iterate type="el" backwards="0">
                                    <p:tmAbs val="0"/>
                                  </p:iterate>
                                  <p:childTnLst>
                                    <p:set>
                                      <p:cBhvr>
                                        <p:cTn id="9" fill="hold">
                                          <p:stCondLst>
                                            <p:cond delay="0"/>
                                          </p:stCondLst>
                                        </p:cTn>
                                        <p:tgtEl>
                                          <p:spTgt spid="86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69" grpId="2"/>
      <p:bldP build="whole" bldLvl="1" animBg="1" rev="0" advAuto="0" spid="872" grpId="1"/>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0"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881" name="Color Glass Condensate (CGC)"/>
          <p:cNvSpPr txBox="1"/>
          <p:nvPr>
            <p:ph type="title"/>
          </p:nvPr>
        </p:nvSpPr>
        <p:spPr>
          <a:prstGeom prst="rect">
            <a:avLst/>
          </a:prstGeom>
        </p:spPr>
        <p:txBody>
          <a:bodyPr/>
          <a:lstStyle/>
          <a:p>
            <a:pPr/>
            <a:r>
              <a:t>Color Glass Condensate (CGC)</a:t>
            </a:r>
          </a:p>
        </p:txBody>
      </p:sp>
      <p:sp>
        <p:nvSpPr>
          <p:cNvPr id="882" name="The saturated regime is called a Color Glass Condensate…"/>
          <p:cNvSpPr txBox="1"/>
          <p:nvPr>
            <p:ph type="body" idx="1"/>
          </p:nvPr>
        </p:nvSpPr>
        <p:spPr>
          <a:xfrm>
            <a:off x="59611" y="769048"/>
            <a:ext cx="8763001" cy="5930901"/>
          </a:xfrm>
          <a:prstGeom prst="rect">
            <a:avLst/>
          </a:prstGeom>
        </p:spPr>
        <p:txBody>
          <a:bodyPr/>
          <a:lstStyle/>
          <a:p>
            <a:pPr lvl="1">
              <a:spcBef>
                <a:spcPts val="900"/>
              </a:spcBef>
              <a:defRPr sz="2500"/>
            </a:pPr>
            <a:r>
              <a:t>The saturated regime is called a </a:t>
            </a:r>
            <a:r>
              <a:rPr>
                <a:solidFill>
                  <a:srgbClr val="FF2600"/>
                </a:solidFill>
              </a:rPr>
              <a:t>Color Glass Condensate</a:t>
            </a:r>
          </a:p>
          <a:p>
            <a:pPr lvl="2">
              <a:spcBef>
                <a:spcPts val="900"/>
              </a:spcBef>
              <a:defRPr sz="2300"/>
            </a:pPr>
            <a:r>
              <a:t>"</a:t>
            </a:r>
            <a:r>
              <a:rPr>
                <a:solidFill>
                  <a:srgbClr val="FF2600"/>
                </a:solidFill>
              </a:rPr>
              <a:t>Color</a:t>
            </a:r>
            <a:r>
              <a:t>" in the name refers to the color charge of quarks and gluons</a:t>
            </a:r>
          </a:p>
          <a:p>
            <a:pPr lvl="2">
              <a:spcBef>
                <a:spcPts val="900"/>
              </a:spcBef>
              <a:defRPr sz="2300"/>
            </a:pPr>
            <a:r>
              <a:t>“</a:t>
            </a:r>
            <a:r>
              <a:rPr>
                <a:solidFill>
                  <a:srgbClr val="FF2600"/>
                </a:solidFill>
              </a:rPr>
              <a:t>Glass</a:t>
            </a:r>
            <a:r>
              <a:t>” is borrowed from the term for silica and other materials that are disordered and act like solids on short time scales but liquids on long time scales. In the CGC the gluons themselves are disordered and do not change their positions rapidly because of time dilation. </a:t>
            </a:r>
          </a:p>
          <a:p>
            <a:pPr lvl="2">
              <a:spcBef>
                <a:spcPts val="900"/>
              </a:spcBef>
              <a:defRPr sz="2300"/>
            </a:pPr>
            <a:r>
              <a:t>"</a:t>
            </a:r>
            <a:r>
              <a:rPr>
                <a:solidFill>
                  <a:srgbClr val="FF2600"/>
                </a:solidFill>
              </a:rPr>
              <a:t>Condensate</a:t>
            </a:r>
            <a:r>
              <a:t>" means that the gluons have a very high density (there is some speculation if the CGC is a BEC)</a:t>
            </a:r>
          </a:p>
          <a:p>
            <a:pPr lvl="1">
              <a:spcBef>
                <a:spcPts val="900"/>
              </a:spcBef>
              <a:defRPr sz="2500">
                <a:solidFill>
                  <a:srgbClr val="021EAA"/>
                </a:solidFill>
              </a:defRPr>
            </a:pPr>
            <a:r>
              <a:t>The effective theory that describes the CGC is also called the CGC (just to confuse you)</a:t>
            </a:r>
          </a:p>
          <a:p>
            <a:pPr lvl="1">
              <a:spcBef>
                <a:spcPts val="900"/>
              </a:spcBef>
              <a:defRPr sz="2500"/>
            </a:pPr>
            <a:r>
              <a:t>The CGC evolution equation is called </a:t>
            </a:r>
            <a:r>
              <a:rPr>
                <a:solidFill>
                  <a:srgbClr val="FF2600"/>
                </a:solidFill>
              </a:rPr>
              <a:t>JIMWLK</a:t>
            </a:r>
            <a:r>
              <a:t> and it’s mean field equivalent </a:t>
            </a:r>
            <a:r>
              <a:rPr>
                <a:solidFill>
                  <a:srgbClr val="FF2600"/>
                </a:solidFill>
              </a:rPr>
              <a:t>BK</a:t>
            </a:r>
            <a:r>
              <a:t> (replacing BFKL)</a:t>
            </a:r>
          </a:p>
        </p:txBody>
      </p:sp>
      <p:sp>
        <p:nvSpPr>
          <p:cNvPr id="88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5"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886" name="A Look Inside the “Saturated” Proton"/>
          <p:cNvSpPr txBox="1"/>
          <p:nvPr>
            <p:ph type="title"/>
          </p:nvPr>
        </p:nvSpPr>
        <p:spPr>
          <a:prstGeom prst="rect">
            <a:avLst/>
          </a:prstGeom>
        </p:spPr>
        <p:txBody>
          <a:bodyPr/>
          <a:lstStyle/>
          <a:p>
            <a:pPr/>
            <a:r>
              <a:t>A Look Inside the “Saturated” Proton </a:t>
            </a:r>
          </a:p>
        </p:txBody>
      </p:sp>
      <p:sp>
        <p:nvSpPr>
          <p:cNvPr id="887"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88" name="droppedImage.pdf" descr="droppedImage.pdf"/>
          <p:cNvPicPr>
            <a:picLocks noChangeAspect="1"/>
          </p:cNvPicPr>
          <p:nvPr/>
        </p:nvPicPr>
        <p:blipFill>
          <a:blip r:embed="rId2">
            <a:extLst/>
          </a:blip>
          <a:stretch>
            <a:fillRect/>
          </a:stretch>
        </p:blipFill>
        <p:spPr>
          <a:xfrm>
            <a:off x="112931" y="899669"/>
            <a:ext cx="2058328" cy="5080001"/>
          </a:xfrm>
          <a:prstGeom prst="rect">
            <a:avLst/>
          </a:prstGeom>
          <a:ln w="12700"/>
        </p:spPr>
      </p:pic>
      <p:pic>
        <p:nvPicPr>
          <p:cNvPr id="889" name="droppedImage.pdf" descr="droppedImage.pdf"/>
          <p:cNvPicPr>
            <a:picLocks noChangeAspect="1"/>
          </p:cNvPicPr>
          <p:nvPr/>
        </p:nvPicPr>
        <p:blipFill>
          <a:blip r:embed="rId3">
            <a:extLst/>
          </a:blip>
          <a:stretch>
            <a:fillRect/>
          </a:stretch>
        </p:blipFill>
        <p:spPr>
          <a:xfrm>
            <a:off x="2221333" y="902912"/>
            <a:ext cx="2004476" cy="5080001"/>
          </a:xfrm>
          <a:prstGeom prst="rect">
            <a:avLst/>
          </a:prstGeom>
          <a:ln w="12700"/>
        </p:spPr>
      </p:pic>
      <p:pic>
        <p:nvPicPr>
          <p:cNvPr id="890" name="droppedImage.pdf" descr="droppedImage.pdf"/>
          <p:cNvPicPr>
            <a:picLocks noChangeAspect="1"/>
          </p:cNvPicPr>
          <p:nvPr/>
        </p:nvPicPr>
        <p:blipFill>
          <a:blip r:embed="rId4">
            <a:extLst/>
          </a:blip>
          <a:stretch>
            <a:fillRect/>
          </a:stretch>
        </p:blipFill>
        <p:spPr>
          <a:xfrm>
            <a:off x="4278867" y="903552"/>
            <a:ext cx="1968576" cy="5080001"/>
          </a:xfrm>
          <a:prstGeom prst="rect">
            <a:avLst/>
          </a:prstGeom>
          <a:ln w="12700"/>
        </p:spPr>
      </p:pic>
      <p:pic>
        <p:nvPicPr>
          <p:cNvPr id="891" name="droppedImage.pdf" descr="droppedImage.pdf"/>
          <p:cNvPicPr>
            <a:picLocks noChangeAspect="1"/>
          </p:cNvPicPr>
          <p:nvPr/>
        </p:nvPicPr>
        <p:blipFill>
          <a:blip r:embed="rId5">
            <a:extLst/>
          </a:blip>
          <a:stretch>
            <a:fillRect/>
          </a:stretch>
        </p:blipFill>
        <p:spPr>
          <a:xfrm>
            <a:off x="6297517" y="889000"/>
            <a:ext cx="2525042" cy="5080000"/>
          </a:xfrm>
          <a:prstGeom prst="rect">
            <a:avLst/>
          </a:prstGeom>
          <a:ln w="12700"/>
        </p:spPr>
      </p:pic>
      <p:sp>
        <p:nvSpPr>
          <p:cNvPr id="892" name="Δt ∝1/ΔE"/>
          <p:cNvSpPr txBox="1"/>
          <p:nvPr/>
        </p:nvSpPr>
        <p:spPr>
          <a:xfrm>
            <a:off x="1447800" y="3594100"/>
            <a:ext cx="1270631" cy="4469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defRPr sz="2200">
                <a:uFill>
                  <a:solidFill>
                    <a:srgbClr val="000000"/>
                  </a:solidFill>
                </a:uFill>
                <a:latin typeface="+mn-lt"/>
                <a:ea typeface="+mn-ea"/>
                <a:cs typeface="+mn-cs"/>
                <a:sym typeface="Arial"/>
              </a:defRPr>
            </a:pPr>
            <a:r>
              <a:rPr>
                <a:latin typeface="Symbol"/>
                <a:ea typeface="Symbol"/>
                <a:cs typeface="Symbol"/>
                <a:sym typeface="Symbol"/>
              </a:rPr>
              <a:t>D</a:t>
            </a:r>
            <a:r>
              <a:t>t </a:t>
            </a:r>
            <a:r>
              <a:rPr>
                <a:latin typeface="Symbol"/>
                <a:ea typeface="Symbol"/>
                <a:cs typeface="Symbol"/>
                <a:sym typeface="Symbol"/>
              </a:rPr>
              <a:t>µ</a:t>
            </a:r>
            <a:r>
              <a:t>1/</a:t>
            </a:r>
            <a:r>
              <a:rPr>
                <a:latin typeface="Symbol"/>
                <a:ea typeface="Symbol"/>
                <a:cs typeface="Symbol"/>
                <a:sym typeface="Symbol"/>
              </a:rPr>
              <a:t>D</a:t>
            </a:r>
            <a:r>
              <a:t>E</a:t>
            </a:r>
          </a:p>
        </p:txBody>
      </p:sp>
      <p:sp>
        <p:nvSpPr>
          <p:cNvPr id="893" name="Line"/>
          <p:cNvSpPr/>
          <p:nvPr/>
        </p:nvSpPr>
        <p:spPr>
          <a:xfrm flipH="1">
            <a:off x="1070136" y="6235701"/>
            <a:ext cx="6868539" cy="2"/>
          </a:xfrm>
          <a:prstGeom prst="line">
            <a:avLst/>
          </a:prstGeom>
          <a:ln w="76200">
            <a:solidFill>
              <a:srgbClr val="FF2600"/>
            </a:solidFill>
            <a:headEnd type="stealth"/>
          </a:ln>
        </p:spPr>
        <p:txBody>
          <a:bodyPr lIns="0" tIns="0" rIns="0" bIns="0"/>
          <a:lstStyle/>
          <a:p>
            <a:pPr/>
          </a:p>
        </p:txBody>
      </p:sp>
      <p:sp>
        <p:nvSpPr>
          <p:cNvPr id="894" name="momentum"/>
          <p:cNvSpPr txBox="1"/>
          <p:nvPr/>
        </p:nvSpPr>
        <p:spPr>
          <a:xfrm>
            <a:off x="990600" y="6261100"/>
            <a:ext cx="1679387"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2400">
                <a:uFill>
                  <a:solidFill>
                    <a:srgbClr val="000000"/>
                  </a:solidFill>
                </a:uFill>
                <a:latin typeface="+mn-lt"/>
                <a:ea typeface="+mn-ea"/>
                <a:cs typeface="+mn-cs"/>
                <a:sym typeface="Arial"/>
              </a:defRPr>
            </a:lvl1pPr>
          </a:lstStyle>
          <a:p>
            <a:pPr/>
            <a:r>
              <a:t>momentum</a:t>
            </a:r>
          </a:p>
        </p:txBody>
      </p:sp>
      <p:pic>
        <p:nvPicPr>
          <p:cNvPr id="895" name="droppedImage.pdf" descr="droppedImage.pdf"/>
          <p:cNvPicPr>
            <a:picLocks noChangeAspect="1"/>
          </p:cNvPicPr>
          <p:nvPr/>
        </p:nvPicPr>
        <p:blipFill>
          <a:blip r:embed="rId6">
            <a:extLst/>
          </a:blip>
          <a:stretch>
            <a:fillRect/>
          </a:stretch>
        </p:blipFill>
        <p:spPr>
          <a:xfrm>
            <a:off x="6297517" y="854869"/>
            <a:ext cx="2937904" cy="5080001"/>
          </a:xfrm>
          <a:prstGeom prst="rect">
            <a:avLst/>
          </a:prstGeom>
          <a:ln w="12700"/>
        </p:spPr>
      </p:pic>
      <p:pic>
        <p:nvPicPr>
          <p:cNvPr id="896" name="Is this the correct picture?…" descr="Is this the correct picture?…"/>
          <p:cNvPicPr>
            <a:picLocks noChangeAspect="0"/>
          </p:cNvPicPr>
          <p:nvPr/>
        </p:nvPicPr>
        <p:blipFill>
          <a:blip r:embed="rId7">
            <a:extLst/>
          </a:blip>
          <a:stretch>
            <a:fillRect/>
          </a:stretch>
        </p:blipFill>
        <p:spPr>
          <a:xfrm>
            <a:off x="819081" y="2323583"/>
            <a:ext cx="7373641" cy="1816101"/>
          </a:xfrm>
          <a:prstGeom prst="rect">
            <a:avLst/>
          </a:prstGeom>
          <a:effectLst>
            <a:outerShdw sx="100000" sy="100000" kx="0" ky="0" algn="b" rotWithShape="0" blurRad="63500" dist="25223" dir="5400000">
              <a:srgbClr val="000000">
                <a:alpha val="50000"/>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891"/>
                                        </p:tgtEl>
                                        <p:attrNameLst>
                                          <p:attrName>style.visibility</p:attrName>
                                        </p:attrNameLst>
                                      </p:cBhvr>
                                      <p:to>
                                        <p:strVal val="hidden"/>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89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16" presetID="23" grpId="3" fill="hold">
                                  <p:stCondLst>
                                    <p:cond delay="0"/>
                                  </p:stCondLst>
                                  <p:iterate type="el" backwards="0">
                                    <p:tmAbs val="0"/>
                                  </p:iterate>
                                  <p:childTnLst>
                                    <p:set>
                                      <p:cBhvr>
                                        <p:cTn id="13" fill="hold"/>
                                        <p:tgtEl>
                                          <p:spTgt spid="896"/>
                                        </p:tgtEl>
                                        <p:attrNameLst>
                                          <p:attrName>style.visibility</p:attrName>
                                        </p:attrNameLst>
                                      </p:cBhvr>
                                      <p:to>
                                        <p:strVal val="visible"/>
                                      </p:to>
                                    </p:set>
                                    <p:anim calcmode="lin" valueType="num">
                                      <p:cBhvr>
                                        <p:cTn id="14" dur="199" fill="hold"/>
                                        <p:tgtEl>
                                          <p:spTgt spid="896"/>
                                        </p:tgtEl>
                                        <p:attrNameLst>
                                          <p:attrName>ppt_w</p:attrName>
                                        </p:attrNameLst>
                                      </p:cBhvr>
                                      <p:tavLst>
                                        <p:tav tm="0">
                                          <p:val>
                                            <p:fltVal val="0"/>
                                          </p:val>
                                        </p:tav>
                                        <p:tav tm="100000">
                                          <p:val>
                                            <p:strVal val="#ppt_w"/>
                                          </p:val>
                                        </p:tav>
                                      </p:tavLst>
                                    </p:anim>
                                    <p:anim calcmode="lin" valueType="num">
                                      <p:cBhvr>
                                        <p:cTn id="15" dur="199" fill="hold"/>
                                        <p:tgtEl>
                                          <p:spTgt spid="89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96" grpId="3"/>
      <p:bldP build="whole" bldLvl="1" animBg="1" rev="0" advAuto="0" spid="891" grpId="1"/>
      <p:bldP build="whole" bldLvl="1" animBg="1" rev="0" advAuto="0" spid="895" grpId="2"/>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8"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899" name="N.B.: Important Dual Description of DIS"/>
          <p:cNvSpPr txBox="1"/>
          <p:nvPr>
            <p:ph type="title"/>
          </p:nvPr>
        </p:nvSpPr>
        <p:spPr>
          <a:prstGeom prst="rect">
            <a:avLst/>
          </a:prstGeom>
        </p:spPr>
        <p:txBody>
          <a:bodyPr/>
          <a:lstStyle/>
          <a:p>
            <a:pPr/>
            <a:r>
              <a:t>N.B.: Important Dual Description of DIS </a:t>
            </a:r>
          </a:p>
        </p:txBody>
      </p:sp>
      <p:sp>
        <p:nvSpPr>
          <p:cNvPr id="900" name="Bjorken frame: Partonic picture of a hadron is manifest. Saturation shows up as a limit on the occupation number of quarks and gluons."/>
          <p:cNvSpPr txBox="1"/>
          <p:nvPr>
            <p:ph type="body" sz="quarter" idx="1"/>
          </p:nvPr>
        </p:nvSpPr>
        <p:spPr>
          <a:xfrm>
            <a:off x="50800" y="3200868"/>
            <a:ext cx="5863184" cy="1492775"/>
          </a:xfrm>
          <a:prstGeom prst="rect">
            <a:avLst/>
          </a:prstGeom>
        </p:spPr>
        <p:txBody>
          <a:bodyPr/>
          <a:lstStyle/>
          <a:p>
            <a:pPr lvl="1">
              <a:defRPr sz="2200"/>
            </a:pPr>
            <a:r>
              <a:rPr>
                <a:solidFill>
                  <a:srgbClr val="008F00"/>
                </a:solidFill>
              </a:rPr>
              <a:t>Bjorken frame</a:t>
            </a:r>
            <a:r>
              <a:t>: Partonic picture of a hadron is manifest. Saturation shows up as a limit on the occupation number of quarks and gluons.</a:t>
            </a:r>
          </a:p>
        </p:txBody>
      </p:sp>
      <p:sp>
        <p:nvSpPr>
          <p:cNvPr id="90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02" name="Image" descr="Image"/>
          <p:cNvPicPr>
            <a:picLocks noChangeAspect="1"/>
          </p:cNvPicPr>
          <p:nvPr/>
        </p:nvPicPr>
        <p:blipFill>
          <a:blip r:embed="rId2">
            <a:extLst/>
          </a:blip>
          <a:stretch>
            <a:fillRect/>
          </a:stretch>
        </p:blipFill>
        <p:spPr>
          <a:xfrm>
            <a:off x="117931" y="892791"/>
            <a:ext cx="5417868" cy="2005247"/>
          </a:xfrm>
          <a:prstGeom prst="rect">
            <a:avLst/>
          </a:prstGeom>
          <a:ln w="12700"/>
        </p:spPr>
      </p:pic>
      <p:grpSp>
        <p:nvGrpSpPr>
          <p:cNvPr id="911" name="Group"/>
          <p:cNvGrpSpPr/>
          <p:nvPr/>
        </p:nvGrpSpPr>
        <p:grpSpPr>
          <a:xfrm>
            <a:off x="5555629" y="734976"/>
            <a:ext cx="3462135" cy="3584570"/>
            <a:chOff x="0" y="0"/>
            <a:chExt cx="3462133" cy="3584569"/>
          </a:xfrm>
        </p:grpSpPr>
        <p:pic>
          <p:nvPicPr>
            <p:cNvPr id="903" name="2r1∼s2Qsaturation.pdf" descr="2r1∼s2Qsaturation.pdf"/>
            <p:cNvPicPr>
              <a:picLocks noChangeAspect="1"/>
            </p:cNvPicPr>
            <p:nvPr/>
          </p:nvPicPr>
          <p:blipFill>
            <a:blip r:embed="rId3">
              <a:extLst/>
            </a:blip>
            <a:srcRect l="0" t="0" r="0" b="0"/>
            <a:stretch>
              <a:fillRect/>
            </a:stretch>
          </p:blipFill>
          <p:spPr>
            <a:xfrm>
              <a:off x="0" y="461477"/>
              <a:ext cx="3462134" cy="3123093"/>
            </a:xfrm>
            <a:prstGeom prst="rect">
              <a:avLst/>
            </a:prstGeom>
            <a:ln w="12700" cap="flat">
              <a:noFill/>
              <a:round/>
            </a:ln>
            <a:effectLst/>
          </p:spPr>
        </p:pic>
        <p:sp>
          <p:nvSpPr>
            <p:cNvPr id="904" name="Dipole Cross-Section:"/>
            <p:cNvSpPr txBox="1"/>
            <p:nvPr/>
          </p:nvSpPr>
          <p:spPr>
            <a:xfrm>
              <a:off x="351653" y="0"/>
              <a:ext cx="2649486" cy="4751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L="40639" marR="40639" defTabSz="914400">
                <a:defRPr sz="1900">
                  <a:solidFill>
                    <a:srgbClr val="9E2611"/>
                  </a:solidFill>
                  <a:uFill>
                    <a:solidFill>
                      <a:srgbClr val="9E2611"/>
                    </a:solidFill>
                  </a:uFill>
                  <a:latin typeface="+mn-lt"/>
                  <a:ea typeface="+mn-ea"/>
                  <a:cs typeface="+mn-cs"/>
                  <a:sym typeface="Arial"/>
                </a:defRPr>
              </a:lvl1pPr>
            </a:lstStyle>
            <a:p>
              <a:pPr/>
              <a:r>
                <a:t>Dipole Cross-Section:</a:t>
              </a:r>
            </a:p>
          </p:txBody>
        </p:sp>
        <p:grpSp>
          <p:nvGrpSpPr>
            <p:cNvPr id="909" name="Group"/>
            <p:cNvGrpSpPr/>
            <p:nvPr/>
          </p:nvGrpSpPr>
          <p:grpSpPr>
            <a:xfrm>
              <a:off x="423423" y="566885"/>
              <a:ext cx="2871074" cy="2755846"/>
              <a:chOff x="0" y="0"/>
              <a:chExt cx="2871072" cy="2755844"/>
            </a:xfrm>
          </p:grpSpPr>
          <p:sp>
            <p:nvSpPr>
              <p:cNvPr id="905" name="Rectangle"/>
              <p:cNvSpPr/>
              <p:nvPr/>
            </p:nvSpPr>
            <p:spPr>
              <a:xfrm>
                <a:off x="1296272" y="27907"/>
                <a:ext cx="1574801" cy="419101"/>
              </a:xfrm>
              <a:prstGeom prst="rect">
                <a:avLst/>
              </a:prstGeom>
              <a:solidFill>
                <a:srgbClr val="FFFFF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906" name="non-sat"/>
              <p:cNvSpPr txBox="1"/>
              <p:nvPr/>
            </p:nvSpPr>
            <p:spPr>
              <a:xfrm>
                <a:off x="64372" y="205707"/>
                <a:ext cx="917425" cy="360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defRPr sz="1800">
                    <a:solidFill>
                      <a:srgbClr val="FF2600"/>
                    </a:solidFill>
                    <a:uFill>
                      <a:solidFill>
                        <a:srgbClr val="FF2600"/>
                      </a:solidFill>
                    </a:uFill>
                    <a:latin typeface="+mn-lt"/>
                    <a:ea typeface="+mn-ea"/>
                    <a:cs typeface="+mn-cs"/>
                    <a:sym typeface="Arial"/>
                  </a:defRPr>
                </a:lvl1pPr>
              </a:lstStyle>
              <a:p>
                <a:pPr/>
                <a:r>
                  <a:t>non-sat</a:t>
                </a:r>
              </a:p>
            </p:txBody>
          </p:sp>
          <p:sp>
            <p:nvSpPr>
              <p:cNvPr id="907" name="Line"/>
              <p:cNvSpPr/>
              <p:nvPr/>
            </p:nvSpPr>
            <p:spPr>
              <a:xfrm>
                <a:off x="0" y="0"/>
                <a:ext cx="1864121" cy="27558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4209" y="21230"/>
                      <a:pt x="8987" y="20563"/>
                      <a:pt x="11375" y="18786"/>
                    </a:cubicBezTo>
                    <a:cubicBezTo>
                      <a:pt x="13764" y="17009"/>
                      <a:pt x="15888" y="13099"/>
                      <a:pt x="16825" y="10997"/>
                    </a:cubicBezTo>
                    <a:cubicBezTo>
                      <a:pt x="18985" y="6152"/>
                      <a:pt x="19554" y="5998"/>
                      <a:pt x="21600" y="0"/>
                    </a:cubicBezTo>
                  </a:path>
                </a:pathLst>
              </a:custGeom>
              <a:noFill/>
              <a:ln w="38100" cap="flat">
                <a:solidFill>
                  <a:srgbClr val="FF2600"/>
                </a:solidFill>
                <a:custDash>
                  <a:ds d="200000" sp="200000"/>
                </a:custDash>
                <a:round/>
              </a:ln>
              <a:effectLst/>
            </p:spPr>
            <p:txBody>
              <a:bodyPr wrap="square" lIns="50800" tIns="50800" rIns="50800" bIns="50800" numCol="1" anchor="t">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908" name="Line"/>
              <p:cNvSpPr/>
              <p:nvPr/>
            </p:nvSpPr>
            <p:spPr>
              <a:xfrm flipH="1" flipV="1">
                <a:off x="716214" y="686781"/>
                <a:ext cx="784894" cy="372825"/>
              </a:xfrm>
              <a:prstGeom prst="line">
                <a:avLst/>
              </a:prstGeom>
              <a:noFill/>
              <a:ln w="25400" cap="flat">
                <a:solidFill>
                  <a:srgbClr val="FF2600"/>
                </a:solidFill>
                <a:prstDash val="solid"/>
                <a:round/>
                <a:headEnd type="stealth" w="med" len="med"/>
              </a:ln>
              <a:effectLst/>
            </p:spPr>
            <p:txBody>
              <a:bodyPr wrap="square" lIns="0" tIns="0" rIns="0" bIns="0" numCol="1" anchor="t">
                <a:noAutofit/>
              </a:bodyPr>
              <a:lstStyle/>
              <a:p>
                <a:pPr/>
              </a:p>
            </p:txBody>
          </p:sp>
        </p:grpSp>
        <p:sp>
          <p:nvSpPr>
            <p:cNvPr id="910" name="sat"/>
            <p:cNvSpPr txBox="1"/>
            <p:nvPr/>
          </p:nvSpPr>
          <p:spPr>
            <a:xfrm>
              <a:off x="2731281" y="618977"/>
              <a:ext cx="459890" cy="3608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defRPr sz="1800">
                  <a:solidFill>
                    <a:srgbClr val="021EAA"/>
                  </a:solidFill>
                  <a:uFill>
                    <a:solidFill>
                      <a:srgbClr val="FF2600"/>
                    </a:solidFill>
                  </a:uFill>
                  <a:latin typeface="+mn-lt"/>
                  <a:ea typeface="+mn-ea"/>
                  <a:cs typeface="+mn-cs"/>
                  <a:sym typeface="Arial"/>
                </a:defRPr>
              </a:lvl1pPr>
            </a:lstStyle>
            <a:p>
              <a:pPr/>
              <a:r>
                <a:t>sat</a:t>
              </a:r>
            </a:p>
          </p:txBody>
        </p:sp>
      </p:grpSp>
      <p:sp>
        <p:nvSpPr>
          <p:cNvPr id="912" name="Dipole frame: Partonic picture is no longer manifest. Saturation appears as the unitarity limit (black disk) for scattering. Convenient to resum the multiple gluon interactions."/>
          <p:cNvSpPr txBox="1"/>
          <p:nvPr/>
        </p:nvSpPr>
        <p:spPr>
          <a:xfrm>
            <a:off x="38100" y="4734343"/>
            <a:ext cx="8839207" cy="11894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lvl="1" marL="508000" marR="41275" indent="-254000" defTabSz="914400">
              <a:spcBef>
                <a:spcPts val="400"/>
              </a:spcBef>
              <a:buClr>
                <a:srgbClr val="FF2600"/>
              </a:buClr>
              <a:buSzPct val="150000"/>
              <a:buChar char="•"/>
              <a:defRPr sz="2200">
                <a:uFill>
                  <a:solidFill>
                    <a:srgbClr val="000000"/>
                  </a:solidFill>
                </a:uFill>
                <a:latin typeface="+mn-lt"/>
                <a:ea typeface="+mn-ea"/>
                <a:cs typeface="+mn-cs"/>
                <a:sym typeface="Arial"/>
              </a:defRPr>
            </a:pPr>
            <a:r>
              <a:rPr>
                <a:solidFill>
                  <a:srgbClr val="021EAA"/>
                </a:solidFill>
              </a:rPr>
              <a:t>Dipole frame</a:t>
            </a:r>
            <a:r>
              <a:t>: Partonic picture is no longer manifest. Saturation appears as the unitarity limit (black disk) for scattering. Convenient to resum the multiple gluon interactions. </a:t>
            </a:r>
          </a:p>
        </p:txBody>
      </p:sp>
      <p:sp>
        <p:nvSpPr>
          <p:cNvPr id="913" name="Dipole frame commonly used to describe diffractive processes…"/>
          <p:cNvSpPr txBox="1"/>
          <p:nvPr/>
        </p:nvSpPr>
        <p:spPr>
          <a:xfrm>
            <a:off x="323800" y="5926407"/>
            <a:ext cx="7873790" cy="1092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200"/>
            </a:pPr>
            <a:r>
              <a:rPr>
                <a:solidFill>
                  <a:srgbClr val="021EAA"/>
                </a:solidFill>
              </a:rPr>
              <a:t>Dipole frame commonly used to describe diffractive processes</a:t>
            </a:r>
            <a:endParaRPr>
              <a:solidFill>
                <a:srgbClr val="021EAA"/>
              </a:solidFill>
            </a:endParaRPr>
          </a:p>
          <a:p>
            <a:pPr>
              <a:defRPr sz="2200"/>
            </a:pPr>
            <a:r>
              <a:t>[A. Mueller, 01; Parton Saturation-An Overview]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9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11" grpId="1"/>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5" name="Rectangle"/>
          <p:cNvSpPr/>
          <p:nvPr/>
        </p:nvSpPr>
        <p:spPr>
          <a:xfrm>
            <a:off x="4635500" y="4013200"/>
            <a:ext cx="2959100" cy="1270000"/>
          </a:xfrm>
          <a:prstGeom prst="rect">
            <a:avLst/>
          </a:prstGeom>
          <a:solidFill>
            <a:srgbClr val="FFF76B"/>
          </a:solidFill>
          <a:ln w="12700"/>
        </p:spPr>
        <p:txBody>
          <a:bodyPr lIns="50800" tIns="50800" rIns="50800" bIns="50800" anchor="ct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916"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917"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18" name="Scattering of electrons off nuclei:…"/>
          <p:cNvSpPr txBox="1"/>
          <p:nvPr>
            <p:ph type="body" sz="half" idx="1"/>
          </p:nvPr>
        </p:nvSpPr>
        <p:spPr>
          <a:xfrm>
            <a:off x="203200" y="812800"/>
            <a:ext cx="6489700" cy="2324100"/>
          </a:xfrm>
          <a:prstGeom prst="rect">
            <a:avLst/>
          </a:prstGeom>
        </p:spPr>
        <p:txBody>
          <a:bodyPr/>
          <a:lstStyle/>
          <a:p>
            <a:pPr marL="383540" indent="-342900">
              <a:buClr>
                <a:srgbClr val="D6A800"/>
              </a:buClr>
              <a:buFont typeface="Wingdings"/>
              <a:defRPr sz="2600">
                <a:solidFill>
                  <a:srgbClr val="D81E00"/>
                </a:solidFill>
                <a:uFill>
                  <a:solidFill>
                    <a:srgbClr val="D81E00"/>
                  </a:solidFill>
                </a:uFill>
              </a:defRPr>
            </a:pPr>
            <a:r>
              <a:t>Scattering of electrons off nuclei: </a:t>
            </a:r>
          </a:p>
          <a:p>
            <a:pPr>
              <a:defRPr sz="3000"/>
            </a:pPr>
            <a:r>
              <a:rPr sz="2400"/>
              <a:t>Probes interact over distances </a:t>
            </a:r>
            <a:r>
              <a:rPr i="1" sz="2400">
                <a:latin typeface="Times New Roman"/>
                <a:ea typeface="Times New Roman"/>
                <a:cs typeface="Times New Roman"/>
                <a:sym typeface="Times New Roman"/>
              </a:rPr>
              <a:t>L</a:t>
            </a:r>
            <a:r>
              <a:rPr sz="2400"/>
              <a:t> ~ (2</a:t>
            </a:r>
            <a:r>
              <a:rPr i="1" sz="2400">
                <a:latin typeface="Times New Roman"/>
                <a:ea typeface="Times New Roman"/>
                <a:cs typeface="Times New Roman"/>
                <a:sym typeface="Times New Roman"/>
              </a:rPr>
              <a:t>m</a:t>
            </a:r>
            <a:r>
              <a:rPr baseline="-23416" i="1" sz="2400">
                <a:latin typeface="Times New Roman"/>
                <a:ea typeface="Times New Roman"/>
                <a:cs typeface="Times New Roman"/>
                <a:sym typeface="Times New Roman"/>
              </a:rPr>
              <a:t>N </a:t>
            </a:r>
            <a:r>
              <a:rPr i="1" sz="2400">
                <a:latin typeface="Times New Roman"/>
                <a:ea typeface="Times New Roman"/>
                <a:cs typeface="Times New Roman"/>
                <a:sym typeface="Times New Roman"/>
              </a:rPr>
              <a:t>x</a:t>
            </a:r>
            <a:r>
              <a:rPr sz="2400"/>
              <a:t>)</a:t>
            </a:r>
            <a:r>
              <a:rPr baseline="30166" sz="2400"/>
              <a:t>-1</a:t>
            </a:r>
            <a:endParaRPr baseline="30166" sz="2400"/>
          </a:p>
          <a:p>
            <a:pPr>
              <a:defRPr sz="3000"/>
            </a:pPr>
            <a:r>
              <a:rPr sz="2400"/>
              <a:t>For </a:t>
            </a:r>
            <a:r>
              <a:rPr i="1" sz="2400">
                <a:latin typeface="Times New Roman"/>
                <a:ea typeface="Times New Roman"/>
                <a:cs typeface="Times New Roman"/>
                <a:sym typeface="Times New Roman"/>
              </a:rPr>
              <a:t>L</a:t>
            </a:r>
            <a:r>
              <a:rPr sz="2400"/>
              <a:t> &gt; 2 R</a:t>
            </a:r>
            <a:r>
              <a:rPr baseline="-23416" sz="2400"/>
              <a:t>A</a:t>
            </a:r>
            <a:r>
              <a:rPr sz="2400"/>
              <a:t> ~ A</a:t>
            </a:r>
            <a:r>
              <a:rPr baseline="30166" sz="2400"/>
              <a:t>1/3</a:t>
            </a:r>
            <a:r>
              <a:rPr sz="2400"/>
              <a:t> probe cannot distinguish between nucleons in front or back of nucleon </a:t>
            </a:r>
            <a:endParaRPr sz="2400"/>
          </a:p>
          <a:p>
            <a:pPr>
              <a:defRPr sz="3000"/>
            </a:pPr>
            <a:r>
              <a:rPr sz="2400"/>
              <a:t>Probe interacts </a:t>
            </a:r>
            <a:r>
              <a:rPr b="1" i="1" sz="2400">
                <a:solidFill>
                  <a:srgbClr val="032CE2"/>
                </a:solidFill>
                <a:uFill>
                  <a:solidFill>
                    <a:srgbClr val="032CE2"/>
                  </a:solidFill>
                </a:uFill>
                <a:latin typeface="Times New Roman"/>
                <a:ea typeface="Times New Roman"/>
                <a:cs typeface="Times New Roman"/>
                <a:sym typeface="Times New Roman"/>
              </a:rPr>
              <a:t>coherently</a:t>
            </a:r>
            <a:r>
              <a:rPr sz="2400"/>
              <a:t> with all nucleons</a:t>
            </a:r>
          </a:p>
        </p:txBody>
      </p:sp>
      <p:sp>
        <p:nvSpPr>
          <p:cNvPr id="919" name="Nuclear Oomph"/>
          <p:cNvSpPr txBox="1"/>
          <p:nvPr>
            <p:ph type="title"/>
          </p:nvPr>
        </p:nvSpPr>
        <p:spPr>
          <a:xfrm>
            <a:off x="149544" y="36687"/>
            <a:ext cx="7620001" cy="638176"/>
          </a:xfrm>
          <a:prstGeom prst="rect">
            <a:avLst/>
          </a:prstGeom>
        </p:spPr>
        <p:txBody>
          <a:bodyPr/>
          <a:lstStyle/>
          <a:p>
            <a:pPr/>
            <a:r>
              <a:t>Nuclear Oomph</a:t>
            </a:r>
          </a:p>
        </p:txBody>
      </p:sp>
      <p:sp>
        <p:nvSpPr>
          <p:cNvPr id="920" name="Square"/>
          <p:cNvSpPr/>
          <p:nvPr/>
        </p:nvSpPr>
        <p:spPr>
          <a:xfrm>
            <a:off x="8058150" y="3849687"/>
            <a:ext cx="171450" cy="177801"/>
          </a:xfrm>
          <a:prstGeom prst="rect">
            <a:avLst/>
          </a:prstGeom>
          <a:solidFill>
            <a:srgbClr val="FFFFFF"/>
          </a:solidFill>
          <a:ln w="12700">
            <a:miter lim="400000"/>
          </a:ln>
        </p:spPr>
        <p:txBody>
          <a:bodyPr lIns="50800" tIns="50800" rIns="50800" bIns="50800" anchor="ct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921" name="“Expected”…"/>
          <p:cNvSpPr txBox="1"/>
          <p:nvPr/>
        </p:nvSpPr>
        <p:spPr>
          <a:xfrm>
            <a:off x="342900" y="4129087"/>
            <a:ext cx="3697831" cy="10072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buClr>
                <a:srgbClr val="FF2600"/>
              </a:buClr>
              <a:buFont typeface="Times New Roman"/>
              <a:defRPr sz="2100">
                <a:solidFill>
                  <a:srgbClr val="FF2600"/>
                </a:solidFill>
                <a:uFill>
                  <a:solidFill>
                    <a:srgbClr val="FF2600"/>
                  </a:solidFill>
                </a:uFill>
                <a:latin typeface="+mn-lt"/>
                <a:ea typeface="+mn-ea"/>
                <a:cs typeface="+mn-cs"/>
                <a:sym typeface="Arial"/>
              </a:defRPr>
            </a:pPr>
            <a:r>
              <a:t>“Expected”</a:t>
            </a:r>
          </a:p>
          <a:p>
            <a:pPr marL="40639" marR="40639" defTabSz="914400">
              <a:buClr>
                <a:srgbClr val="FF2600"/>
              </a:buClr>
              <a:buFont typeface="Times New Roman"/>
              <a:defRPr sz="2100">
                <a:solidFill>
                  <a:srgbClr val="FF2600"/>
                </a:solidFill>
                <a:uFill>
                  <a:solidFill>
                    <a:srgbClr val="FF2600"/>
                  </a:solidFill>
                </a:uFill>
                <a:latin typeface="+mn-lt"/>
                <a:ea typeface="+mn-ea"/>
                <a:cs typeface="+mn-cs"/>
                <a:sym typeface="Arial"/>
              </a:defRPr>
            </a:pPr>
            <a:r>
              <a:t>Nuclear Enhancement Factor</a:t>
            </a:r>
          </a:p>
          <a:p>
            <a:pPr marL="40639" marR="40639" defTabSz="914400">
              <a:buClr>
                <a:srgbClr val="FF2600"/>
              </a:buClr>
              <a:buFont typeface="Times New Roman"/>
              <a:defRPr sz="2100">
                <a:solidFill>
                  <a:srgbClr val="FF2600"/>
                </a:solidFill>
                <a:uFill>
                  <a:solidFill>
                    <a:srgbClr val="FF2600"/>
                  </a:solidFill>
                </a:uFill>
                <a:latin typeface="+mn-lt"/>
                <a:ea typeface="+mn-ea"/>
                <a:cs typeface="+mn-cs"/>
                <a:sym typeface="Arial"/>
              </a:defRPr>
            </a:pPr>
            <a:r>
              <a:t>(Pocket Formula):</a:t>
            </a:r>
          </a:p>
        </p:txBody>
      </p:sp>
      <p:pic>
        <p:nvPicPr>
          <p:cNvPr id="922" name="Untitled-1.png" descr="Untitled-1.png"/>
          <p:cNvPicPr>
            <a:picLocks noChangeAspect="0"/>
          </p:cNvPicPr>
          <p:nvPr/>
        </p:nvPicPr>
        <p:blipFill>
          <a:blip r:embed="rId2">
            <a:extLst/>
          </a:blip>
          <a:stretch>
            <a:fillRect/>
          </a:stretch>
        </p:blipFill>
        <p:spPr>
          <a:xfrm>
            <a:off x="7086600" y="914400"/>
            <a:ext cx="1609726" cy="2152650"/>
          </a:xfrm>
          <a:prstGeom prst="rect">
            <a:avLst/>
          </a:prstGeom>
          <a:ln w="12700">
            <a:miter lim="400000"/>
          </a:ln>
        </p:spPr>
      </p:pic>
      <p:pic>
        <p:nvPicPr>
          <p:cNvPr id="923" name="image.pdf" descr="image.pdf"/>
          <p:cNvPicPr>
            <a:picLocks noChangeAspect="0"/>
          </p:cNvPicPr>
          <p:nvPr/>
        </p:nvPicPr>
        <p:blipFill>
          <a:blip r:embed="rId3">
            <a:extLst/>
          </a:blip>
          <a:stretch>
            <a:fillRect/>
          </a:stretch>
        </p:blipFill>
        <p:spPr>
          <a:xfrm>
            <a:off x="4686300" y="4102100"/>
            <a:ext cx="2946400" cy="1066800"/>
          </a:xfrm>
          <a:prstGeom prst="rect">
            <a:avLst/>
          </a:prstGeom>
          <a:ln w="12700">
            <a:miter lim="400000"/>
          </a:ln>
        </p:spPr>
      </p:pic>
      <p:pic>
        <p:nvPicPr>
          <p:cNvPr id="924" name="image.pdf" descr="image.pdf"/>
          <p:cNvPicPr>
            <a:picLocks noChangeAspect="0"/>
          </p:cNvPicPr>
          <p:nvPr/>
        </p:nvPicPr>
        <p:blipFill>
          <a:blip r:embed="rId4">
            <a:extLst/>
          </a:blip>
          <a:stretch>
            <a:fillRect/>
          </a:stretch>
        </p:blipFill>
        <p:spPr>
          <a:xfrm>
            <a:off x="203200" y="3149600"/>
            <a:ext cx="8750300" cy="8255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6"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927" name="Enhancement of Saturation Scale"/>
          <p:cNvSpPr txBox="1"/>
          <p:nvPr>
            <p:ph type="title"/>
          </p:nvPr>
        </p:nvSpPr>
        <p:spPr>
          <a:xfrm>
            <a:off x="85725" y="6350"/>
            <a:ext cx="8931275" cy="717550"/>
          </a:xfrm>
          <a:prstGeom prst="rect">
            <a:avLst/>
          </a:prstGeom>
        </p:spPr>
        <p:txBody>
          <a:bodyPr/>
          <a:lstStyle/>
          <a:p>
            <a:pPr/>
            <a:r>
              <a:t>Enhancement of Saturation Scale</a:t>
            </a:r>
          </a:p>
        </p:txBody>
      </p:sp>
      <p:sp>
        <p:nvSpPr>
          <p:cNvPr id="928"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29" name="Qs.pdf" descr="Qs.pdf"/>
          <p:cNvPicPr>
            <a:picLocks noChangeAspect="1"/>
          </p:cNvPicPr>
          <p:nvPr/>
        </p:nvPicPr>
        <p:blipFill>
          <a:blip r:embed="rId2">
            <a:extLst/>
          </a:blip>
          <a:srcRect l="0" t="10982" r="50265" b="1441"/>
          <a:stretch>
            <a:fillRect/>
          </a:stretch>
        </p:blipFill>
        <p:spPr>
          <a:xfrm>
            <a:off x="289050" y="811732"/>
            <a:ext cx="4143517" cy="4194944"/>
          </a:xfrm>
          <a:prstGeom prst="rect">
            <a:avLst/>
          </a:prstGeom>
          <a:ln w="12700"/>
        </p:spPr>
      </p:pic>
      <p:sp>
        <p:nvSpPr>
          <p:cNvPr id="930" name="Enhancement of QS with A: saturation regime reached at significantly lower energy in nuclei (and lower cost)"/>
          <p:cNvSpPr txBox="1"/>
          <p:nvPr/>
        </p:nvSpPr>
        <p:spPr>
          <a:xfrm>
            <a:off x="4829175" y="4927943"/>
            <a:ext cx="4143376" cy="15749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buClr>
                <a:srgbClr val="0329D6"/>
              </a:buClr>
              <a:buFont typeface="Times New Roman"/>
              <a:defRPr sz="2400">
                <a:uFill>
                  <a:solidFill>
                    <a:srgbClr val="000000"/>
                  </a:solidFill>
                </a:uFill>
                <a:latin typeface="+mn-lt"/>
                <a:ea typeface="+mn-ea"/>
                <a:cs typeface="+mn-cs"/>
                <a:sym typeface="Arial"/>
              </a:defRPr>
            </a:pPr>
            <a:r>
              <a:rPr>
                <a:solidFill>
                  <a:srgbClr val="021EAA"/>
                </a:solidFill>
                <a:uFill>
                  <a:solidFill>
                    <a:srgbClr val="0329D6"/>
                  </a:solidFill>
                </a:uFill>
              </a:rPr>
              <a:t>Enhancement of </a:t>
            </a:r>
            <a:r>
              <a:rPr i="1">
                <a:solidFill>
                  <a:srgbClr val="021EAA"/>
                </a:solidFill>
                <a:uFill>
                  <a:solidFill>
                    <a:srgbClr val="0329D6"/>
                  </a:solidFill>
                </a:uFill>
              </a:rPr>
              <a:t>Q</a:t>
            </a:r>
            <a:r>
              <a:rPr baseline="-25000" i="1">
                <a:solidFill>
                  <a:srgbClr val="021EAA"/>
                </a:solidFill>
                <a:uFill>
                  <a:solidFill>
                    <a:srgbClr val="0329D6"/>
                  </a:solidFill>
                </a:uFill>
              </a:rPr>
              <a:t>S</a:t>
            </a:r>
            <a:r>
              <a:rPr>
                <a:solidFill>
                  <a:srgbClr val="021EAA"/>
                </a:solidFill>
                <a:uFill>
                  <a:solidFill>
                    <a:srgbClr val="0329D6"/>
                  </a:solidFill>
                </a:uFill>
              </a:rPr>
              <a:t> with A</a:t>
            </a:r>
            <a:r>
              <a:rPr>
                <a:solidFill>
                  <a:srgbClr val="021EAA"/>
                </a:solidFill>
                <a:latin typeface="Symbol"/>
                <a:ea typeface="Symbol"/>
                <a:cs typeface="Symbol"/>
                <a:sym typeface="Symbol"/>
              </a:rPr>
              <a:t>:</a:t>
            </a:r>
            <a:r>
              <a:rPr>
                <a:solidFill>
                  <a:srgbClr val="021EAA"/>
                </a:solidFill>
                <a:latin typeface="Times New Roman"/>
                <a:ea typeface="Times New Roman"/>
                <a:cs typeface="Times New Roman"/>
                <a:sym typeface="Times New Roman"/>
              </a:rPr>
              <a:t> </a:t>
            </a:r>
            <a:r>
              <a:t>saturation regime reached at significantly lower energy in nuclei (and lower cost)</a:t>
            </a:r>
          </a:p>
        </p:txBody>
      </p:sp>
      <p:pic>
        <p:nvPicPr>
          <p:cNvPr id="931" name="image.pdf" descr="image.pdf"/>
          <p:cNvPicPr>
            <a:picLocks noChangeAspect="1"/>
          </p:cNvPicPr>
          <p:nvPr/>
        </p:nvPicPr>
        <p:blipFill>
          <a:blip r:embed="rId3">
            <a:extLst/>
          </a:blip>
          <a:stretch>
            <a:fillRect/>
          </a:stretch>
        </p:blipFill>
        <p:spPr>
          <a:xfrm>
            <a:off x="1759474" y="5198619"/>
            <a:ext cx="2857501" cy="1033565"/>
          </a:xfrm>
          <a:prstGeom prst="rect">
            <a:avLst/>
          </a:prstGeom>
          <a:ln w="12700">
            <a:miter lim="400000"/>
          </a:ln>
        </p:spPr>
      </p:pic>
      <p:pic>
        <p:nvPicPr>
          <p:cNvPr id="932" name="Untitled-1.png" descr="Untitled-1.png"/>
          <p:cNvPicPr>
            <a:picLocks noChangeAspect="0"/>
          </p:cNvPicPr>
          <p:nvPr/>
        </p:nvPicPr>
        <p:blipFill>
          <a:blip r:embed="rId4">
            <a:extLst/>
          </a:blip>
          <a:stretch>
            <a:fillRect/>
          </a:stretch>
        </p:blipFill>
        <p:spPr>
          <a:xfrm>
            <a:off x="188373" y="4945786"/>
            <a:ext cx="1358901" cy="1765301"/>
          </a:xfrm>
          <a:prstGeom prst="rect">
            <a:avLst/>
          </a:prstGeom>
          <a:ln w="12700">
            <a:miter lim="400000"/>
          </a:ln>
        </p:spPr>
      </p:pic>
      <p:pic>
        <p:nvPicPr>
          <p:cNvPr id="933" name="QxA.pdf" descr="QxA.pdf"/>
          <p:cNvPicPr>
            <a:picLocks noChangeAspect="1"/>
          </p:cNvPicPr>
          <p:nvPr/>
        </p:nvPicPr>
        <p:blipFill>
          <a:blip r:embed="rId5">
            <a:extLst/>
          </a:blip>
          <a:stretch>
            <a:fillRect/>
          </a:stretch>
        </p:blipFill>
        <p:spPr>
          <a:xfrm>
            <a:off x="4536246" y="896470"/>
            <a:ext cx="4413013" cy="3981134"/>
          </a:xfrm>
          <a:prstGeom prst="rect">
            <a:avLst/>
          </a:prstGeom>
          <a:ln w="12700"/>
        </p:spPr>
      </p:pic>
    </p:spTree>
  </p:cSld>
  <p:clrMapOvr>
    <a:masterClrMapping/>
  </p:clrMapOvr>
  <p:transition xmlns:p14="http://schemas.microsoft.com/office/powerpoint/2010/main" spd="fast"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5"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936" name="Some Interesting Ideas"/>
          <p:cNvSpPr txBox="1"/>
          <p:nvPr>
            <p:ph type="title"/>
          </p:nvPr>
        </p:nvSpPr>
        <p:spPr>
          <a:prstGeom prst="rect">
            <a:avLst/>
          </a:prstGeom>
        </p:spPr>
        <p:txBody>
          <a:bodyPr/>
          <a:lstStyle/>
          <a:p>
            <a:pPr/>
            <a:r>
              <a:t>Some Interesting Ideas</a:t>
            </a:r>
          </a:p>
        </p:txBody>
      </p:sp>
      <p:sp>
        <p:nvSpPr>
          <p:cNvPr id="937" name="Conjecture I:…"/>
          <p:cNvSpPr txBox="1"/>
          <p:nvPr>
            <p:ph type="body" idx="1"/>
          </p:nvPr>
        </p:nvSpPr>
        <p:spPr>
          <a:prstGeom prst="rect">
            <a:avLst/>
          </a:prstGeom>
        </p:spPr>
        <p:txBody>
          <a:bodyPr/>
          <a:lstStyle/>
          <a:p>
            <a:pPr lvl="1"/>
            <a:r>
              <a:t>Conjecture I:</a:t>
            </a:r>
          </a:p>
          <a:p>
            <a:pPr lvl="2"/>
            <a:r>
              <a:t>at very low-x all hadrons Q</a:t>
            </a:r>
            <a:r>
              <a:rPr baseline="-5999"/>
              <a:t>S</a:t>
            </a:r>
            <a:r>
              <a:t>(x) becomes equal for nucleons, nuclei, mesons, baryons …</a:t>
            </a:r>
          </a:p>
          <a:p>
            <a:pPr lvl="2"/>
            <a:r>
              <a:t>maybe even for photons (more later)</a:t>
            </a:r>
          </a:p>
          <a:p>
            <a:pPr lvl="2"/>
            <a:r>
              <a:t>truly </a:t>
            </a:r>
            <a:r>
              <a:rPr b="1"/>
              <a:t>universal</a:t>
            </a:r>
            <a:r>
              <a:t> regime</a:t>
            </a:r>
          </a:p>
          <a:p>
            <a:pPr lvl="2"/>
          </a:p>
          <a:p>
            <a:pPr lvl="1"/>
            <a:r>
              <a:t>Conjecture II:</a:t>
            </a:r>
          </a:p>
          <a:p>
            <a:pPr lvl="2"/>
            <a:r>
              <a:t>as Q</a:t>
            </a:r>
            <a:r>
              <a:rPr baseline="-5999"/>
              <a:t>s</a:t>
            </a:r>
            <a:r>
              <a:t>(x) grows towards small-x, Q</a:t>
            </a:r>
            <a:r>
              <a:rPr baseline="-5999"/>
              <a:t>s</a:t>
            </a:r>
            <a:r>
              <a:t> becomes the largest scale, hence α</a:t>
            </a:r>
            <a:r>
              <a:rPr baseline="-5999"/>
              <a:t>s</a:t>
            </a:r>
            <a:r>
              <a:t>(Q</a:t>
            </a:r>
            <a:r>
              <a:rPr baseline="31999"/>
              <a:t>2</a:t>
            </a:r>
            <a:r>
              <a:t>) → α</a:t>
            </a:r>
            <a:r>
              <a:rPr baseline="-5999"/>
              <a:t>s</a:t>
            </a:r>
            <a:r>
              <a:t>(Q</a:t>
            </a:r>
            <a:r>
              <a:rPr baseline="-5999"/>
              <a:t>s</a:t>
            </a:r>
            <a:r>
              <a:rPr baseline="31999"/>
              <a:t>2</a:t>
            </a:r>
            <a:r>
              <a:t>) </a:t>
            </a:r>
          </a:p>
          <a:p>
            <a:pPr lvl="2"/>
            <a:r>
              <a:t>end of the line for α</a:t>
            </a:r>
            <a:r>
              <a:rPr baseline="-5999"/>
              <a:t>s </a:t>
            </a:r>
            <a:r>
              <a:t>(as long as Q &lt; Q</a:t>
            </a:r>
            <a:r>
              <a:rPr baseline="-5999"/>
              <a:t>s</a:t>
            </a:r>
            <a:r>
              <a:t>)</a:t>
            </a:r>
            <a:r>
              <a:rPr baseline="-5999"/>
              <a:t> </a:t>
            </a:r>
            <a:r>
              <a:t>?</a:t>
            </a:r>
          </a:p>
        </p:txBody>
      </p:sp>
      <p:sp>
        <p:nvSpPr>
          <p:cNvPr id="93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39" name="Physics at extreme low-x appears to be a wonderland. Experimentally we might not get there in our life time."/>
          <p:cNvSpPr txBox="1"/>
          <p:nvPr/>
        </p:nvSpPr>
        <p:spPr>
          <a:xfrm>
            <a:off x="891089" y="5513425"/>
            <a:ext cx="7209422"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300">
                <a:solidFill>
                  <a:srgbClr val="941100"/>
                </a:solidFill>
              </a:defRPr>
            </a:lvl1pPr>
          </a:lstStyle>
          <a:p>
            <a:pPr/>
            <a:r>
              <a:t>Physics at extreme low-x appears to be a wonderland. Experimentally we might not get there in our life time.</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1"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942" name="Key Topic in ep: Proton Spin Puzzle"/>
          <p:cNvSpPr txBox="1"/>
          <p:nvPr>
            <p:ph type="title"/>
          </p:nvPr>
        </p:nvSpPr>
        <p:spPr>
          <a:xfrm>
            <a:off x="138112" y="31750"/>
            <a:ext cx="8928101" cy="647700"/>
          </a:xfrm>
          <a:prstGeom prst="rect">
            <a:avLst/>
          </a:prstGeom>
        </p:spPr>
        <p:txBody>
          <a:bodyPr/>
          <a:lstStyle/>
          <a:p>
            <a:pPr/>
            <a:r>
              <a:t>Key Topic in ep: Proton Spin Puzzle </a:t>
            </a:r>
          </a:p>
        </p:txBody>
      </p:sp>
      <p:sp>
        <p:nvSpPr>
          <p:cNvPr id="943" name="What are the appropriate degrees of freedom in QCD that would explain “spin” of a proton?"/>
          <p:cNvSpPr txBox="1"/>
          <p:nvPr>
            <p:ph type="body" sz="quarter" idx="1"/>
          </p:nvPr>
        </p:nvSpPr>
        <p:spPr>
          <a:xfrm>
            <a:off x="190500" y="749300"/>
            <a:ext cx="8763000" cy="1104900"/>
          </a:xfrm>
          <a:prstGeom prst="rect">
            <a:avLst/>
          </a:prstGeom>
        </p:spPr>
        <p:txBody>
          <a:bodyPr/>
          <a:lstStyle>
            <a:lvl1pPr>
              <a:defRPr sz="2600"/>
            </a:lvl1pPr>
          </a:lstStyle>
          <a:p>
            <a:pPr/>
            <a:r>
              <a:t>What are the appropriate degrees of freedom in QCD that would explain “spin” of a proton?</a:t>
            </a:r>
          </a:p>
        </p:txBody>
      </p:sp>
      <p:sp>
        <p:nvSpPr>
          <p:cNvPr id="944"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45" name="After 20 years effort…"/>
          <p:cNvSpPr txBox="1"/>
          <p:nvPr/>
        </p:nvSpPr>
        <p:spPr>
          <a:xfrm>
            <a:off x="230046" y="1706605"/>
            <a:ext cx="4800601" cy="22336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2" marL="254000" marR="41275" indent="-254000" defTabSz="914400">
              <a:spcBef>
                <a:spcPts val="400"/>
              </a:spcBef>
              <a:buClr>
                <a:srgbClr val="FF2600"/>
              </a:buClr>
              <a:buSzPct val="150000"/>
              <a:buChar char="•"/>
              <a:defRPr sz="2200">
                <a:solidFill>
                  <a:srgbClr val="021EAA"/>
                </a:solidFill>
                <a:uFill>
                  <a:solidFill>
                    <a:srgbClr val="000000"/>
                  </a:solidFill>
                </a:uFill>
                <a:latin typeface="+mn-lt"/>
                <a:ea typeface="+mn-ea"/>
                <a:cs typeface="+mn-cs"/>
                <a:sym typeface="Arial"/>
              </a:defRPr>
            </a:pPr>
            <a:r>
              <a:t>After 20 years effort</a:t>
            </a:r>
          </a:p>
          <a:p>
            <a:pPr lvl="3" marL="460375" marR="41275" indent="-228600" defTabSz="914400">
              <a:spcBef>
                <a:spcPts val="400"/>
              </a:spcBef>
              <a:buClr>
                <a:srgbClr val="434ED6"/>
              </a:buClr>
              <a:buSzPct val="115000"/>
              <a:buFont typeface="Lucida Grande"/>
              <a:buChar char="‣"/>
              <a:defRPr sz="2200">
                <a:solidFill>
                  <a:srgbClr val="021EAA"/>
                </a:solidFill>
                <a:uFill>
                  <a:solidFill>
                    <a:srgbClr val="000000"/>
                  </a:solidFill>
                </a:uFill>
                <a:latin typeface="+mn-lt"/>
                <a:ea typeface="+mn-ea"/>
                <a:cs typeface="+mn-cs"/>
                <a:sym typeface="Arial"/>
              </a:defRPr>
            </a:pPr>
            <a:r>
              <a:t>Quarks (valence and sea): ~30% of proton spin in limited range</a:t>
            </a:r>
          </a:p>
          <a:p>
            <a:pPr lvl="3" marL="460375" marR="41275" indent="-228600" defTabSz="914400">
              <a:spcBef>
                <a:spcPts val="400"/>
              </a:spcBef>
              <a:buClr>
                <a:srgbClr val="434ED6"/>
              </a:buClr>
              <a:buSzPct val="115000"/>
              <a:buFont typeface="Lucida Grande"/>
              <a:buChar char="‣"/>
              <a:defRPr sz="2200">
                <a:solidFill>
                  <a:srgbClr val="021EAA"/>
                </a:solidFill>
                <a:uFill>
                  <a:solidFill>
                    <a:srgbClr val="000000"/>
                  </a:solidFill>
                </a:uFill>
                <a:latin typeface="+mn-lt"/>
                <a:ea typeface="+mn-ea"/>
                <a:cs typeface="+mn-cs"/>
                <a:sym typeface="Arial"/>
              </a:defRPr>
            </a:pPr>
            <a:r>
              <a:t>Gluons (latest RHIC data): ~20% of proton spin in limited range</a:t>
            </a:r>
          </a:p>
          <a:p>
            <a:pPr lvl="3" marL="460375" marR="41275" indent="-228600" defTabSz="914400">
              <a:spcBef>
                <a:spcPts val="400"/>
              </a:spcBef>
              <a:buClr>
                <a:srgbClr val="434ED6"/>
              </a:buClr>
              <a:buSzPct val="115000"/>
              <a:buFont typeface="Lucida Grande"/>
              <a:buChar char="‣"/>
              <a:defRPr sz="2200">
                <a:solidFill>
                  <a:srgbClr val="FF2600"/>
                </a:solidFill>
                <a:uFill>
                  <a:solidFill>
                    <a:srgbClr val="000000"/>
                  </a:solidFill>
                </a:uFill>
                <a:latin typeface="+mn-lt"/>
                <a:ea typeface="+mn-ea"/>
                <a:cs typeface="+mn-cs"/>
                <a:sym typeface="Arial"/>
              </a:defRPr>
            </a:pPr>
            <a:r>
              <a:t>Where is the rest?</a:t>
            </a:r>
          </a:p>
        </p:txBody>
      </p:sp>
      <p:pic>
        <p:nvPicPr>
          <p:cNvPr id="946" name="droppedImage.png" descr="droppedImage.png"/>
          <p:cNvPicPr>
            <a:picLocks noChangeAspect="1"/>
          </p:cNvPicPr>
          <p:nvPr/>
        </p:nvPicPr>
        <p:blipFill>
          <a:blip r:embed="rId3">
            <a:extLst/>
          </a:blip>
          <a:srcRect l="4077" t="300" r="314" b="3"/>
          <a:stretch>
            <a:fillRect/>
          </a:stretch>
        </p:blipFill>
        <p:spPr>
          <a:xfrm>
            <a:off x="5807846" y="1253990"/>
            <a:ext cx="2896747" cy="2544764"/>
          </a:xfrm>
          <a:custGeom>
            <a:avLst/>
            <a:gdLst/>
            <a:ahLst/>
            <a:cxnLst>
              <a:cxn ang="0">
                <a:pos x="wd2" y="hd2"/>
              </a:cxn>
              <a:cxn ang="5400000">
                <a:pos x="wd2" y="hd2"/>
              </a:cxn>
              <a:cxn ang="10800000">
                <a:pos x="wd2" y="hd2"/>
              </a:cxn>
              <a:cxn ang="16200000">
                <a:pos x="wd2" y="hd2"/>
              </a:cxn>
            </a:cxnLst>
            <a:rect l="0" t="0" r="r" b="b"/>
            <a:pathLst>
              <a:path w="19679" h="21600" fill="norm" stroke="1" extrusionOk="0">
                <a:moveTo>
                  <a:pt x="9840" y="0"/>
                </a:moveTo>
                <a:cubicBezTo>
                  <a:pt x="7322" y="0"/>
                  <a:pt x="4803" y="1134"/>
                  <a:pt x="2882" y="3399"/>
                </a:cubicBezTo>
                <a:cubicBezTo>
                  <a:pt x="-961" y="7929"/>
                  <a:pt x="-961" y="15274"/>
                  <a:pt x="2882" y="19804"/>
                </a:cubicBezTo>
                <a:cubicBezTo>
                  <a:pt x="3489" y="20521"/>
                  <a:pt x="4160" y="21110"/>
                  <a:pt x="4869" y="21600"/>
                </a:cubicBezTo>
                <a:lnTo>
                  <a:pt x="14809" y="21600"/>
                </a:lnTo>
                <a:cubicBezTo>
                  <a:pt x="15518" y="21110"/>
                  <a:pt x="16189" y="20521"/>
                  <a:pt x="16796" y="19804"/>
                </a:cubicBezTo>
                <a:cubicBezTo>
                  <a:pt x="20639" y="15274"/>
                  <a:pt x="20639" y="7929"/>
                  <a:pt x="16796" y="3399"/>
                </a:cubicBezTo>
                <a:cubicBezTo>
                  <a:pt x="14875" y="1134"/>
                  <a:pt x="12359" y="0"/>
                  <a:pt x="9840" y="0"/>
                </a:cubicBezTo>
                <a:close/>
              </a:path>
            </a:pathLst>
          </a:custGeom>
          <a:ln w="12700"/>
        </p:spPr>
      </p:pic>
      <p:pic>
        <p:nvPicPr>
          <p:cNvPr id="947" name="nucleon-pic-evol.pdf" descr="nucleon-pic-evol.pdf"/>
          <p:cNvPicPr>
            <a:picLocks noChangeAspect="1"/>
          </p:cNvPicPr>
          <p:nvPr/>
        </p:nvPicPr>
        <p:blipFill>
          <a:blip r:embed="rId4">
            <a:extLst/>
          </a:blip>
          <a:stretch>
            <a:fillRect/>
          </a:stretch>
        </p:blipFill>
        <p:spPr>
          <a:xfrm>
            <a:off x="485669" y="4967440"/>
            <a:ext cx="7721743" cy="1736894"/>
          </a:xfrm>
          <a:prstGeom prst="rect">
            <a:avLst/>
          </a:prstGeom>
          <a:ln w="25400">
            <a:miter lim="400000"/>
          </a:ln>
        </p:spPr>
      </p:pic>
      <p:sp>
        <p:nvSpPr>
          <p:cNvPr id="948" name="It is more than the number ½!  It is the interplay between the intrinsic properties and interactions of quarks and gluons"/>
          <p:cNvSpPr txBox="1"/>
          <p:nvPr/>
        </p:nvSpPr>
        <p:spPr>
          <a:xfrm>
            <a:off x="211546" y="4072863"/>
            <a:ext cx="8781233" cy="76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200"/>
            </a:lvl1pPr>
          </a:lstStyle>
          <a:p>
            <a:pPr/>
            <a:r>
              <a:t>It is more than the number ½!  It is the interplay between the intrinsic properties and interactions of quarks and gluons</a:t>
            </a:r>
          </a:p>
        </p:txBody>
      </p:sp>
      <p:grpSp>
        <p:nvGrpSpPr>
          <p:cNvPr id="951" name="Group"/>
          <p:cNvGrpSpPr/>
          <p:nvPr/>
        </p:nvGrpSpPr>
        <p:grpSpPr>
          <a:xfrm>
            <a:off x="705566" y="5108973"/>
            <a:ext cx="7454185" cy="1431538"/>
            <a:chOff x="0" y="0"/>
            <a:chExt cx="7454183" cy="1431537"/>
          </a:xfrm>
        </p:grpSpPr>
        <p:pic>
          <p:nvPicPr>
            <p:cNvPr id="949" name="Image" descr="Image"/>
            <p:cNvPicPr>
              <a:picLocks noChangeAspect="1"/>
            </p:cNvPicPr>
            <p:nvPr/>
          </p:nvPicPr>
          <p:blipFill>
            <a:blip r:embed="rId5">
              <a:extLst/>
            </a:blip>
            <a:stretch>
              <a:fillRect/>
            </a:stretch>
          </p:blipFill>
          <p:spPr>
            <a:xfrm>
              <a:off x="68620" y="575841"/>
              <a:ext cx="7385564" cy="855697"/>
            </a:xfrm>
            <a:prstGeom prst="rect">
              <a:avLst/>
            </a:prstGeom>
            <a:ln w="12700" cap="flat">
              <a:noFill/>
              <a:round/>
            </a:ln>
            <a:effectLst/>
          </p:spPr>
        </p:pic>
        <p:sp>
          <p:nvSpPr>
            <p:cNvPr id="950" name="Jaffe-Manohar sum rule:"/>
            <p:cNvSpPr txBox="1"/>
            <p:nvPr/>
          </p:nvSpPr>
          <p:spPr>
            <a:xfrm>
              <a:off x="0" y="-1"/>
              <a:ext cx="3274914"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300">
                  <a:solidFill>
                    <a:srgbClr val="941100"/>
                  </a:solidFill>
                </a:defRPr>
              </a:lvl1pPr>
            </a:lstStyle>
            <a:p>
              <a:pPr/>
              <a:r>
                <a:t>Jaffe-Manohar sum rule:</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947"/>
                                        </p:tgtEl>
                                        <p:attrNameLst>
                                          <p:attrName>style.visibility</p:attrName>
                                        </p:attrNameLst>
                                      </p:cBhvr>
                                      <p:to>
                                        <p:strVal val="hidden"/>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9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47" grpId="1"/>
      <p:bldP build="whole" bldLvl="1" animBg="1" rev="0" advAuto="0" spid="951" grpId="2"/>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84" name="Syllabus"/>
          <p:cNvSpPr txBox="1"/>
          <p:nvPr>
            <p:ph type="title"/>
          </p:nvPr>
        </p:nvSpPr>
        <p:spPr>
          <a:prstGeom prst="rect">
            <a:avLst/>
          </a:prstGeom>
        </p:spPr>
        <p:txBody>
          <a:bodyPr/>
          <a:lstStyle/>
          <a:p>
            <a:pPr/>
            <a:r>
              <a:t>Syllabus</a:t>
            </a:r>
          </a:p>
        </p:txBody>
      </p:sp>
      <p:sp>
        <p:nvSpPr>
          <p:cNvPr id="185" name="Probing Matter…"/>
          <p:cNvSpPr txBox="1"/>
          <p:nvPr>
            <p:ph type="body" idx="1"/>
          </p:nvPr>
        </p:nvSpPr>
        <p:spPr>
          <a:xfrm>
            <a:off x="160337" y="803215"/>
            <a:ext cx="8823326" cy="5930901"/>
          </a:xfrm>
          <a:prstGeom prst="rect">
            <a:avLst/>
          </a:prstGeom>
        </p:spPr>
        <p:txBody>
          <a:bodyPr numCol="2" spcCol="441166"/>
          <a:lstStyle/>
          <a:p>
            <a:pPr marL="384174" indent="-342899">
              <a:buClr>
                <a:srgbClr val="000000"/>
              </a:buClr>
              <a:buSzPct val="100000"/>
              <a:buAutoNum type="arabicPeriod" startAt="1"/>
              <a:defRPr sz="1900">
                <a:solidFill>
                  <a:srgbClr val="021EAA"/>
                </a:solidFill>
              </a:defRPr>
            </a:pPr>
            <a:r>
              <a:t>Probing Matter</a:t>
            </a:r>
          </a:p>
          <a:p>
            <a:pPr lvl="1" marL="934861" indent="-299861">
              <a:buClr>
                <a:srgbClr val="000000"/>
              </a:buClr>
              <a:buSzPct val="100000"/>
              <a:buAutoNum type="arabicPeriod" startAt="1"/>
              <a:defRPr sz="1900"/>
            </a:pPr>
            <a:r>
              <a:t>Scattering Experiments</a:t>
            </a:r>
          </a:p>
          <a:p>
            <a:pPr lvl="1" marL="934861" indent="-299861">
              <a:buClr>
                <a:srgbClr val="000000"/>
              </a:buClr>
              <a:buSzPct val="100000"/>
              <a:buAutoNum type="arabicPeriod" startAt="1"/>
              <a:defRPr sz="1900"/>
            </a:pPr>
            <a:r>
              <a:t>Electron Scattering</a:t>
            </a:r>
          </a:p>
          <a:p>
            <a:pPr marL="384174" indent="-342899">
              <a:buClr>
                <a:srgbClr val="000000"/>
              </a:buClr>
              <a:buSzPct val="100000"/>
              <a:buAutoNum type="arabicPeriod" startAt="1"/>
              <a:defRPr sz="1900">
                <a:solidFill>
                  <a:srgbClr val="021EAA"/>
                </a:solidFill>
              </a:defRPr>
            </a:pPr>
            <a:r>
              <a:t>Quark Models and QCD</a:t>
            </a:r>
          </a:p>
          <a:p>
            <a:pPr lvl="1" marL="934861" indent="-299861">
              <a:buClr>
                <a:srgbClr val="000000"/>
              </a:buClr>
              <a:buSzPct val="100000"/>
              <a:buAutoNum type="arabicPeriod" startAt="1"/>
              <a:defRPr sz="1900"/>
            </a:pPr>
            <a:r>
              <a:t>Static Quark Model</a:t>
            </a:r>
          </a:p>
          <a:p>
            <a:pPr lvl="1" marL="934861" indent="-299861">
              <a:buClr>
                <a:srgbClr val="000000"/>
              </a:buClr>
              <a:buSzPct val="100000"/>
              <a:buAutoNum type="arabicPeriod" startAt="1"/>
              <a:defRPr sz="1900"/>
            </a:pPr>
            <a:r>
              <a:t>QCD</a:t>
            </a:r>
          </a:p>
          <a:p>
            <a:pPr lvl="1" marL="934861" indent="-299861">
              <a:buClr>
                <a:srgbClr val="000000"/>
              </a:buClr>
              <a:buSzPct val="100000"/>
              <a:buAutoNum type="arabicPeriod" startAt="1"/>
              <a:defRPr sz="1900"/>
            </a:pPr>
            <a:r>
              <a:t>Gluons</a:t>
            </a:r>
          </a:p>
          <a:p>
            <a:pPr marL="342899" indent="-342899">
              <a:buClr>
                <a:srgbClr val="000000"/>
              </a:buClr>
              <a:buSzPct val="100000"/>
              <a:buAutoNum type="arabicPeriod" startAt="1"/>
              <a:defRPr sz="1900">
                <a:solidFill>
                  <a:srgbClr val="021EAA"/>
                </a:solidFill>
              </a:defRPr>
            </a:pPr>
            <a:r>
              <a:t>Studying Matter at the Smallest Scale</a:t>
            </a:r>
          </a:p>
          <a:p>
            <a:pPr lvl="1" marL="934861" indent="-299861">
              <a:buClr>
                <a:srgbClr val="000000"/>
              </a:buClr>
              <a:buSzPct val="100000"/>
              <a:buAutoNum type="arabicPeriod" startAt="1"/>
              <a:defRPr sz="1900"/>
            </a:pPr>
            <a:r>
              <a:t>DIS &amp; Kinematics</a:t>
            </a:r>
          </a:p>
          <a:p>
            <a:pPr lvl="1" marL="934861" indent="-299861">
              <a:buClr>
                <a:srgbClr val="000000"/>
              </a:buClr>
              <a:buSzPct val="100000"/>
              <a:buAutoNum type="arabicPeriod" startAt="1"/>
              <a:defRPr sz="1900"/>
            </a:pPr>
            <a:r>
              <a:t>Structure Functions</a:t>
            </a:r>
          </a:p>
          <a:p>
            <a:pPr lvl="1" marL="934861" indent="-299861">
              <a:buClr>
                <a:srgbClr val="000000"/>
              </a:buClr>
              <a:buSzPct val="100000"/>
              <a:buAutoNum type="arabicPeriod" startAt="1"/>
              <a:defRPr sz="1900"/>
            </a:pPr>
            <a:r>
              <a:t>Parton Distribution Function</a:t>
            </a:r>
          </a:p>
          <a:p>
            <a:pPr marL="342899" indent="-342899">
              <a:buClr>
                <a:srgbClr val="000000"/>
              </a:buClr>
              <a:buSzPct val="100000"/>
              <a:buAutoNum type="arabicPeriod" startAt="1"/>
              <a:defRPr sz="1900"/>
            </a:pPr>
            <a:r>
              <a:rPr>
                <a:solidFill>
                  <a:srgbClr val="021EAA"/>
                </a:solidFill>
              </a:rPr>
              <a:t>The Frontiers of Our Ignorance</a:t>
            </a:r>
            <a:r>
              <a:t> </a:t>
            </a:r>
          </a:p>
          <a:p>
            <a:pPr lvl="1" marL="934861" indent="-299861">
              <a:buClr>
                <a:srgbClr val="000000"/>
              </a:buClr>
              <a:buSzPct val="100000"/>
              <a:buAutoNum type="arabicPeriod" startAt="1"/>
              <a:defRPr sz="1900"/>
            </a:pPr>
            <a:r>
              <a:t>Mass </a:t>
            </a:r>
          </a:p>
          <a:p>
            <a:pPr lvl="1" marL="934861" indent="-299861">
              <a:buClr>
                <a:srgbClr val="000000"/>
              </a:buClr>
              <a:buSzPct val="100000"/>
              <a:buAutoNum type="arabicPeriod" startAt="1"/>
              <a:defRPr sz="1900"/>
            </a:pPr>
            <a:r>
              <a:t>Cross-Sections</a:t>
            </a:r>
          </a:p>
          <a:p>
            <a:pPr lvl="1" marL="934861" indent="-299861">
              <a:buClr>
                <a:srgbClr val="000000"/>
              </a:buClr>
              <a:buSzPct val="100000"/>
              <a:buAutoNum type="arabicPeriod" startAt="1"/>
              <a:defRPr sz="1900"/>
            </a:pPr>
            <a:r>
              <a:t>Saturation</a:t>
            </a:r>
          </a:p>
          <a:p>
            <a:pPr lvl="1" marL="934861" indent="-299861">
              <a:buClr>
                <a:srgbClr val="000000"/>
              </a:buClr>
              <a:buSzPct val="100000"/>
              <a:buAutoNum type="arabicPeriod" startAt="1"/>
              <a:defRPr sz="1900"/>
            </a:pPr>
            <a:r>
              <a:t>Spin Puzzle</a:t>
            </a:r>
          </a:p>
          <a:p>
            <a:pPr lvl="1" marL="934861" indent="-299861">
              <a:buClr>
                <a:srgbClr val="000000"/>
              </a:buClr>
              <a:buSzPct val="100000"/>
              <a:buAutoNum type="arabicPeriod" startAt="1"/>
              <a:defRPr sz="1900"/>
            </a:pPr>
            <a:r>
              <a:t>Imaging</a:t>
            </a:r>
          </a:p>
          <a:p>
            <a:pPr lvl="1" marL="934861" indent="-299861">
              <a:buClr>
                <a:srgbClr val="000000"/>
              </a:buClr>
              <a:buSzPct val="100000"/>
              <a:buAutoNum type="arabicPeriod" startAt="1"/>
              <a:defRPr sz="1900"/>
            </a:pPr>
            <a:r>
              <a:t>Fragmentation</a:t>
            </a:r>
          </a:p>
          <a:p>
            <a:pPr marL="342899" indent="-342899">
              <a:buClr>
                <a:srgbClr val="000000"/>
              </a:buClr>
              <a:buSzPct val="100000"/>
              <a:buAutoNum type="arabicPeriod" startAt="1"/>
              <a:defRPr sz="1900">
                <a:solidFill>
                  <a:srgbClr val="021EAA"/>
                </a:solidFill>
              </a:defRPr>
            </a:pPr>
            <a:r>
              <a:t>Landscape of QCD</a:t>
            </a:r>
          </a:p>
          <a:p>
            <a:pPr marL="342899" indent="-342899">
              <a:buClr>
                <a:srgbClr val="000000"/>
              </a:buClr>
              <a:buSzPct val="100000"/>
              <a:buAutoNum type="arabicPeriod" startAt="1"/>
              <a:defRPr sz="1900">
                <a:solidFill>
                  <a:srgbClr val="021EAA"/>
                </a:solidFill>
              </a:defRPr>
            </a:pPr>
            <a:r>
              <a:t>Big question and what we need to answer them</a:t>
            </a:r>
          </a:p>
          <a:p>
            <a:pPr marL="342899" indent="-342899">
              <a:buClr>
                <a:srgbClr val="000000"/>
              </a:buClr>
              <a:buSzPct val="100000"/>
              <a:buAutoNum type="arabicPeriod" startAt="1"/>
              <a:defRPr sz="1900">
                <a:solidFill>
                  <a:srgbClr val="021EAA"/>
                </a:solidFill>
              </a:defRPr>
            </a:pPr>
            <a:r>
              <a:t>Realization of an EIC</a:t>
            </a:r>
          </a:p>
          <a:p>
            <a:pPr marL="342899" indent="-342899">
              <a:buClr>
                <a:srgbClr val="000000"/>
              </a:buClr>
              <a:buSzPct val="100000"/>
              <a:buAutoNum type="arabicPeriod" startAt="1"/>
              <a:defRPr sz="1900">
                <a:solidFill>
                  <a:srgbClr val="021EAA"/>
                </a:solidFill>
              </a:defRPr>
            </a:pPr>
            <a:r>
              <a:t>Detectors</a:t>
            </a:r>
          </a:p>
          <a:p>
            <a:pPr marL="342899" indent="-342899">
              <a:buClr>
                <a:srgbClr val="000000"/>
              </a:buClr>
              <a:buSzPct val="100000"/>
              <a:buAutoNum type="arabicPeriod" startAt="1"/>
              <a:defRPr sz="1900">
                <a:solidFill>
                  <a:srgbClr val="021EAA"/>
                </a:solidFill>
              </a:defRPr>
            </a:pPr>
            <a:r>
              <a:t>Examples of Key Measurements at an EIC</a:t>
            </a:r>
          </a:p>
          <a:p>
            <a:pPr lvl="1" marL="838200" indent="-482600">
              <a:buClr>
                <a:srgbClr val="000000"/>
              </a:buClr>
              <a:buSzPct val="100000"/>
              <a:buAutoNum type="arabicPeriod" startAt="1"/>
              <a:defRPr sz="1900"/>
            </a:pPr>
            <a:r>
              <a:t>Spin of the proton</a:t>
            </a:r>
          </a:p>
          <a:p>
            <a:pPr lvl="1" marL="838200" indent="-482600">
              <a:buClr>
                <a:srgbClr val="000000"/>
              </a:buClr>
              <a:buSzPct val="100000"/>
              <a:buAutoNum type="arabicPeriod" startAt="1"/>
              <a:defRPr sz="1900"/>
            </a:pPr>
            <a:r>
              <a:t>Imaging</a:t>
            </a:r>
          </a:p>
          <a:p>
            <a:pPr lvl="1" marL="838200" indent="-482600">
              <a:buClr>
                <a:srgbClr val="000000"/>
              </a:buClr>
              <a:buSzPct val="100000"/>
              <a:buAutoNum type="arabicPeriod" startAt="1"/>
              <a:defRPr sz="1900"/>
            </a:pPr>
            <a:r>
              <a:t>Structure Functions and Nuclear PDFs in eA Collisions</a:t>
            </a:r>
          </a:p>
          <a:p>
            <a:pPr lvl="1" marL="838200" indent="-482600">
              <a:buClr>
                <a:srgbClr val="000000"/>
              </a:buClr>
              <a:buSzPct val="100000"/>
              <a:buAutoNum type="arabicPeriod" startAt="1"/>
              <a:defRPr sz="1900"/>
            </a:pPr>
            <a:r>
              <a:t>Dihadron Correlations</a:t>
            </a:r>
          </a:p>
          <a:p>
            <a:pPr lvl="1" marL="838200" indent="-482600">
              <a:buClr>
                <a:srgbClr val="000000"/>
              </a:buClr>
              <a:buSzPct val="100000"/>
              <a:buAutoNum type="arabicPeriod" startAt="1"/>
              <a:defRPr sz="1900"/>
            </a:pPr>
            <a:r>
              <a:t>Diffractive physics in eA</a:t>
            </a:r>
          </a:p>
          <a:p>
            <a:pPr marL="342899" indent="-342899">
              <a:buClr>
                <a:srgbClr val="000000"/>
              </a:buClr>
              <a:buSzPct val="100000"/>
              <a:buAutoNum type="arabicPeriod" startAt="1"/>
              <a:defRPr sz="1900">
                <a:solidFill>
                  <a:srgbClr val="021EAA"/>
                </a:solidFill>
              </a:defRPr>
            </a:pPr>
            <a:r>
              <a:t>Closing comments and further reading</a:t>
            </a:r>
          </a:p>
        </p:txBody>
      </p:sp>
      <p:sp>
        <p:nvSpPr>
          <p:cNvPr id="186" name="Slide Number"/>
          <p:cNvSpPr txBox="1"/>
          <p:nvPr>
            <p:ph type="sldNum" sz="quarter" idx="2"/>
          </p:nvPr>
        </p:nvSpPr>
        <p:spPr>
          <a:xfrm>
            <a:off x="8788170" y="6556108"/>
            <a:ext cx="213185" cy="29898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957" name="Group"/>
          <p:cNvGrpSpPr/>
          <p:nvPr/>
        </p:nvGrpSpPr>
        <p:grpSpPr>
          <a:xfrm>
            <a:off x="1332963" y="1487510"/>
            <a:ext cx="7747537" cy="2084774"/>
            <a:chOff x="0" y="0"/>
            <a:chExt cx="7747536" cy="2084773"/>
          </a:xfrm>
        </p:grpSpPr>
        <p:sp>
          <p:nvSpPr>
            <p:cNvPr id="955" name="Generalized Parton Distributions (GPDs):…"/>
            <p:cNvSpPr txBox="1"/>
            <p:nvPr/>
          </p:nvSpPr>
          <p:spPr>
            <a:xfrm>
              <a:off x="2819936" y="925489"/>
              <a:ext cx="4927601" cy="11592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lvl="1" marL="254000" marR="41275" indent="-254000" defTabSz="914400">
                <a:spcBef>
                  <a:spcPts val="400"/>
                </a:spcBef>
                <a:buClr>
                  <a:srgbClr val="FF2600"/>
                </a:buClr>
                <a:buSzPct val="150000"/>
                <a:buChar char="•"/>
                <a:defRPr b="1" sz="2000">
                  <a:uFill>
                    <a:solidFill>
                      <a:srgbClr val="000000"/>
                    </a:solidFill>
                  </a:uFill>
                  <a:latin typeface="+mn-lt"/>
                  <a:ea typeface="+mn-ea"/>
                  <a:cs typeface="+mn-cs"/>
                  <a:sym typeface="Arial"/>
                </a:defRPr>
              </a:pPr>
              <a:r>
                <a:t>Generalized Parton Distributions (GPDs): </a:t>
              </a:r>
            </a:p>
            <a:p>
              <a:pPr lvl="2" marL="482600" marR="41275" indent="-228600" defTabSz="914400">
                <a:spcBef>
                  <a:spcPts val="400"/>
                </a:spcBef>
                <a:buClr>
                  <a:srgbClr val="434ED6"/>
                </a:buClr>
                <a:buSzPct val="115000"/>
                <a:buFont typeface="Lucida Grande"/>
                <a:buChar char="‣"/>
                <a:defRPr sz="2000">
                  <a:uFill>
                    <a:solidFill>
                      <a:srgbClr val="000000"/>
                    </a:solidFill>
                  </a:uFill>
                  <a:latin typeface="+mn-lt"/>
                  <a:ea typeface="+mn-ea"/>
                  <a:cs typeface="+mn-cs"/>
                  <a:sym typeface="Arial"/>
                </a:defRPr>
              </a:pPr>
              <a:r>
                <a:t>2D+1 picture in </a:t>
              </a:r>
              <a:r>
                <a:rPr>
                  <a:solidFill>
                    <a:srgbClr val="FF2600"/>
                  </a:solidFill>
                </a:rPr>
                <a:t>coordinate</a:t>
              </a:r>
              <a:r>
                <a:t> space (b</a:t>
              </a:r>
              <a:r>
                <a:rPr baseline="-5999"/>
                <a:t>T</a:t>
              </a:r>
              <a:r>
                <a:t>)</a:t>
              </a:r>
            </a:p>
          </p:txBody>
        </p:sp>
        <p:sp>
          <p:nvSpPr>
            <p:cNvPr id="956" name="Line"/>
            <p:cNvSpPr/>
            <p:nvPr/>
          </p:nvSpPr>
          <p:spPr>
            <a:xfrm>
              <a:off x="0" y="0"/>
              <a:ext cx="5409127" cy="8886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048"/>
                    <a:pt x="1465" y="0"/>
                    <a:pt x="11301" y="0"/>
                  </a:cubicBezTo>
                  <a:cubicBezTo>
                    <a:pt x="21138" y="0"/>
                    <a:pt x="21600" y="10774"/>
                    <a:pt x="21600" y="20426"/>
                  </a:cubicBezTo>
                </a:path>
              </a:pathLst>
            </a:custGeom>
            <a:noFill/>
            <a:ln w="38100" cap="flat">
              <a:solidFill>
                <a:srgbClr val="0042AA"/>
              </a:solidFill>
              <a:prstDash val="solid"/>
              <a:round/>
              <a:headEnd type="triangle" w="med" len="med"/>
              <a:tailEnd type="triangle" w="med" len="med"/>
            </a:ln>
            <a:effectLst/>
          </p:spPr>
          <p:txBody>
            <a:bodyPr wrap="square" lIns="50800" tIns="50800" rIns="50800" bIns="50800" numCol="1" anchor="t">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sp>
        <p:nvSpPr>
          <p:cNvPr id="958"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959" name="What Does a Proton Look Like?"/>
          <p:cNvSpPr txBox="1"/>
          <p:nvPr>
            <p:ph type="title"/>
          </p:nvPr>
        </p:nvSpPr>
        <p:spPr>
          <a:prstGeom prst="rect">
            <a:avLst/>
          </a:prstGeom>
        </p:spPr>
        <p:txBody>
          <a:bodyPr/>
          <a:lstStyle/>
          <a:p>
            <a:pPr/>
            <a:r>
              <a:t>What Does a Proton Look Like?</a:t>
            </a:r>
          </a:p>
        </p:txBody>
      </p:sp>
      <p:sp>
        <p:nvSpPr>
          <p:cNvPr id="960" name="In transverse momentum?…"/>
          <p:cNvSpPr txBox="1"/>
          <p:nvPr>
            <p:ph type="body" sz="half" idx="1"/>
          </p:nvPr>
        </p:nvSpPr>
        <p:spPr>
          <a:xfrm>
            <a:off x="23551" y="786209"/>
            <a:ext cx="8763001" cy="1952068"/>
          </a:xfrm>
          <a:prstGeom prst="rect">
            <a:avLst/>
          </a:prstGeom>
        </p:spPr>
        <p:txBody>
          <a:bodyPr/>
          <a:lstStyle/>
          <a:p>
            <a:pPr lvl="1">
              <a:defRPr sz="2400">
                <a:solidFill>
                  <a:srgbClr val="021EAA"/>
                </a:solidFill>
              </a:defRPr>
            </a:pPr>
            <a:r>
              <a:t>In transverse momentum?</a:t>
            </a:r>
          </a:p>
          <a:p>
            <a:pPr lvl="1">
              <a:defRPr sz="2400">
                <a:solidFill>
                  <a:srgbClr val="021EAA"/>
                </a:solidFill>
              </a:defRPr>
            </a:pPr>
            <a:r>
              <a:t>In transverse space?</a:t>
            </a:r>
          </a:p>
          <a:p>
            <a:pPr lvl="1">
              <a:defRPr sz="2400">
                <a:solidFill>
                  <a:srgbClr val="021EAA"/>
                </a:solidFill>
              </a:defRPr>
            </a:pPr>
            <a:r>
              <a:t>How are these distributions correlated with overall nucleon properties, such as spin direction?</a:t>
            </a:r>
          </a:p>
        </p:txBody>
      </p:sp>
      <p:sp>
        <p:nvSpPr>
          <p:cNvPr id="96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62" name="droppedImage.png" descr="droppedImage.png"/>
          <p:cNvPicPr>
            <a:picLocks noChangeAspect="1"/>
          </p:cNvPicPr>
          <p:nvPr/>
        </p:nvPicPr>
        <p:blipFill>
          <a:blip r:embed="rId2">
            <a:extLst/>
          </a:blip>
          <a:srcRect l="1384" t="12114" r="17076" b="15418"/>
          <a:stretch>
            <a:fillRect/>
          </a:stretch>
        </p:blipFill>
        <p:spPr>
          <a:xfrm>
            <a:off x="2228985" y="3248220"/>
            <a:ext cx="4352222" cy="2701663"/>
          </a:xfrm>
          <a:prstGeom prst="rect">
            <a:avLst/>
          </a:prstGeom>
          <a:ln w="12700"/>
        </p:spPr>
      </p:pic>
      <p:sp>
        <p:nvSpPr>
          <p:cNvPr id="963" name="3D Imaging with EIC"/>
          <p:cNvSpPr txBox="1"/>
          <p:nvPr/>
        </p:nvSpPr>
        <p:spPr>
          <a:xfrm>
            <a:off x="2475147" y="2677349"/>
            <a:ext cx="3859809" cy="5582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1275" marR="41275" defTabSz="914400">
              <a:defRPr sz="3200">
                <a:solidFill>
                  <a:srgbClr val="941100"/>
                </a:solidFill>
                <a:uFill>
                  <a:solidFill>
                    <a:srgbClr val="021EAA"/>
                  </a:solidFill>
                </a:uFill>
                <a:latin typeface="+mn-lt"/>
                <a:ea typeface="+mn-ea"/>
                <a:cs typeface="+mn-cs"/>
                <a:sym typeface="Arial"/>
              </a:defRPr>
            </a:lvl1pPr>
          </a:lstStyle>
          <a:p>
            <a:pPr/>
            <a:r>
              <a:t>3D Imaging with EIC</a:t>
            </a:r>
          </a:p>
        </p:txBody>
      </p:sp>
      <p:sp>
        <p:nvSpPr>
          <p:cNvPr id="964" name="Transverse Momentum Distributions (TMDs):…"/>
          <p:cNvSpPr txBox="1"/>
          <p:nvPr/>
        </p:nvSpPr>
        <p:spPr>
          <a:xfrm>
            <a:off x="-228600" y="2419350"/>
            <a:ext cx="4521200" cy="2006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lvl="1" marL="508000" marR="41275" indent="-254000" defTabSz="914400">
              <a:spcBef>
                <a:spcPts val="400"/>
              </a:spcBef>
              <a:buClr>
                <a:srgbClr val="FF2600"/>
              </a:buClr>
              <a:buSzPct val="150000"/>
              <a:buChar char="•"/>
              <a:defRPr b="1" sz="2000">
                <a:uFill>
                  <a:solidFill>
                    <a:srgbClr val="000000"/>
                  </a:solidFill>
                </a:uFill>
                <a:latin typeface="+mn-lt"/>
                <a:ea typeface="+mn-ea"/>
                <a:cs typeface="+mn-cs"/>
                <a:sym typeface="Arial"/>
              </a:defRPr>
            </a:pPr>
            <a:r>
              <a:t>Transverse Momentum Distributions (TMDs):</a:t>
            </a:r>
          </a:p>
          <a:p>
            <a:pPr lvl="2" marL="739775" marR="41275" indent="-228600" defTabSz="914400">
              <a:spcBef>
                <a:spcPts val="400"/>
              </a:spcBef>
              <a:buClr>
                <a:srgbClr val="434ED6"/>
              </a:buClr>
              <a:buSzPct val="115000"/>
              <a:buFont typeface="Lucida Grande"/>
              <a:buChar char="‣"/>
              <a:defRPr sz="2000">
                <a:uFill>
                  <a:solidFill>
                    <a:srgbClr val="000000"/>
                  </a:solidFill>
                </a:uFill>
                <a:latin typeface="+mn-lt"/>
                <a:ea typeface="+mn-ea"/>
                <a:cs typeface="+mn-cs"/>
                <a:sym typeface="Arial"/>
              </a:defRPr>
            </a:pPr>
            <a:r>
              <a:t> 2D+1 picture in </a:t>
            </a:r>
            <a:r>
              <a:rPr>
                <a:solidFill>
                  <a:srgbClr val="FF2600"/>
                </a:solidFill>
              </a:rPr>
              <a:t>momentum</a:t>
            </a:r>
            <a:r>
              <a:t> space (k</a:t>
            </a:r>
            <a:r>
              <a:rPr baseline="-5999"/>
              <a:t>T</a:t>
            </a:r>
            <a:r>
              <a:t>)</a:t>
            </a:r>
          </a:p>
        </p:txBody>
      </p:sp>
      <p:grpSp>
        <p:nvGrpSpPr>
          <p:cNvPr id="974" name="Group"/>
          <p:cNvGrpSpPr/>
          <p:nvPr/>
        </p:nvGrpSpPr>
        <p:grpSpPr>
          <a:xfrm>
            <a:off x="400050" y="3949700"/>
            <a:ext cx="2796892" cy="2717802"/>
            <a:chOff x="0" y="0"/>
            <a:chExt cx="2796891" cy="2717801"/>
          </a:xfrm>
        </p:grpSpPr>
        <p:pic>
          <p:nvPicPr>
            <p:cNvPr id="965" name="3d_TMD.pdf" descr="3d_TMD.pdf"/>
            <p:cNvPicPr>
              <a:picLocks noChangeAspect="1"/>
            </p:cNvPicPr>
            <p:nvPr/>
          </p:nvPicPr>
          <p:blipFill>
            <a:blip r:embed="rId3">
              <a:extLst/>
            </a:blip>
            <a:stretch>
              <a:fillRect/>
            </a:stretch>
          </p:blipFill>
          <p:spPr>
            <a:xfrm>
              <a:off x="0" y="0"/>
              <a:ext cx="2796892" cy="2717802"/>
            </a:xfrm>
            <a:prstGeom prst="rect">
              <a:avLst/>
            </a:prstGeom>
            <a:ln w="12700" cap="flat">
              <a:noFill/>
              <a:round/>
            </a:ln>
            <a:effectLst/>
          </p:spPr>
        </p:pic>
        <p:grpSp>
          <p:nvGrpSpPr>
            <p:cNvPr id="973" name="Group"/>
            <p:cNvGrpSpPr/>
            <p:nvPr/>
          </p:nvGrpSpPr>
          <p:grpSpPr>
            <a:xfrm>
              <a:off x="537002" y="1274605"/>
              <a:ext cx="645523" cy="937635"/>
              <a:chOff x="0" y="0"/>
              <a:chExt cx="645522" cy="937634"/>
            </a:xfrm>
          </p:grpSpPr>
          <p:sp>
            <p:nvSpPr>
              <p:cNvPr id="966" name="Line"/>
              <p:cNvSpPr/>
              <p:nvPr/>
            </p:nvSpPr>
            <p:spPr>
              <a:xfrm flipH="1">
                <a:off x="257883" y="31519"/>
                <a:ext cx="1" cy="385372"/>
              </a:xfrm>
              <a:prstGeom prst="line">
                <a:avLst/>
              </a:prstGeom>
              <a:noFill/>
              <a:ln w="12700" cap="flat">
                <a:solidFill>
                  <a:srgbClr val="FFFFFF"/>
                </a:solidFill>
                <a:prstDash val="solid"/>
                <a:round/>
                <a:headEnd type="stealth" w="med" len="med"/>
              </a:ln>
              <a:effectLst/>
            </p:spPr>
            <p:txBody>
              <a:bodyPr wrap="square" lIns="0" tIns="0" rIns="0" bIns="0" numCol="1" anchor="t">
                <a:noAutofit/>
              </a:bodyPr>
              <a:lstStyle/>
              <a:p>
                <a:pPr/>
              </a:p>
            </p:txBody>
          </p:sp>
          <p:grpSp>
            <p:nvGrpSpPr>
              <p:cNvPr id="972" name="Group"/>
              <p:cNvGrpSpPr/>
              <p:nvPr/>
            </p:nvGrpSpPr>
            <p:grpSpPr>
              <a:xfrm>
                <a:off x="0" y="0"/>
                <a:ext cx="645523" cy="937635"/>
                <a:chOff x="0" y="0"/>
                <a:chExt cx="645522" cy="937634"/>
              </a:xfrm>
            </p:grpSpPr>
            <p:sp>
              <p:nvSpPr>
                <p:cNvPr id="967" name="⊕"/>
                <p:cNvSpPr txBox="1"/>
                <p:nvPr/>
              </p:nvSpPr>
              <p:spPr>
                <a:xfrm>
                  <a:off x="78312" y="346814"/>
                  <a:ext cx="342717" cy="3580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L="40639" marR="40639" defTabSz="914400">
                    <a:defRPr sz="2400">
                      <a:solidFill>
                        <a:srgbClr val="FFFFFF"/>
                      </a:solidFill>
                      <a:uFill>
                        <a:solidFill>
                          <a:srgbClr val="FFFFFF"/>
                        </a:solidFill>
                      </a:uFill>
                      <a:latin typeface="Symbol"/>
                      <a:ea typeface="Symbol"/>
                      <a:cs typeface="Symbol"/>
                      <a:sym typeface="Symbol"/>
                    </a:defRPr>
                  </a:lvl1pPr>
                </a:lstStyle>
                <a:p>
                  <a:pPr/>
                  <a:r>
                    <a:t>Å</a:t>
                  </a:r>
                </a:p>
              </p:txBody>
            </p:sp>
            <p:grpSp>
              <p:nvGrpSpPr>
                <p:cNvPr id="971" name="Group"/>
                <p:cNvGrpSpPr/>
                <p:nvPr/>
              </p:nvGrpSpPr>
              <p:grpSpPr>
                <a:xfrm>
                  <a:off x="0" y="0"/>
                  <a:ext cx="645523" cy="937635"/>
                  <a:chOff x="0" y="0"/>
                  <a:chExt cx="645522" cy="937634"/>
                </a:xfrm>
              </p:grpSpPr>
              <p:sp>
                <p:nvSpPr>
                  <p:cNvPr id="968" name="Line"/>
                  <p:cNvSpPr/>
                  <p:nvPr/>
                </p:nvSpPr>
                <p:spPr>
                  <a:xfrm flipH="1" flipV="1">
                    <a:off x="269071" y="506391"/>
                    <a:ext cx="291209" cy="431244"/>
                  </a:xfrm>
                  <a:prstGeom prst="line">
                    <a:avLst/>
                  </a:prstGeom>
                  <a:noFill/>
                  <a:ln w="12700" cap="flat">
                    <a:solidFill>
                      <a:srgbClr val="FFFFFF"/>
                    </a:solidFill>
                    <a:prstDash val="solid"/>
                    <a:round/>
                    <a:headEnd type="stealth" w="med" len="med"/>
                  </a:ln>
                  <a:effectLst/>
                </p:spPr>
                <p:txBody>
                  <a:bodyPr wrap="square" lIns="0" tIns="0" rIns="0" bIns="0" numCol="1" anchor="t">
                    <a:noAutofit/>
                  </a:bodyPr>
                  <a:lstStyle/>
                  <a:p>
                    <a:pPr/>
                  </a:p>
                </p:txBody>
              </p:sp>
              <p:sp>
                <p:nvSpPr>
                  <p:cNvPr id="969" name="S"/>
                  <p:cNvSpPr txBox="1"/>
                  <p:nvPr/>
                </p:nvSpPr>
                <p:spPr>
                  <a:xfrm>
                    <a:off x="0" y="0"/>
                    <a:ext cx="263343" cy="3020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L="40639" marR="40639" defTabSz="914400">
                      <a:defRPr sz="1700">
                        <a:solidFill>
                          <a:srgbClr val="FFFFFF"/>
                        </a:solidFill>
                        <a:uFill>
                          <a:solidFill>
                            <a:srgbClr val="FFFFFF"/>
                          </a:solidFill>
                        </a:uFill>
                        <a:latin typeface="+mn-lt"/>
                        <a:ea typeface="+mn-ea"/>
                        <a:cs typeface="+mn-cs"/>
                        <a:sym typeface="Arial"/>
                      </a:defRPr>
                    </a:lvl1pPr>
                  </a:lstStyle>
                  <a:p>
                    <a:pPr/>
                    <a:r>
                      <a:t>S</a:t>
                    </a:r>
                  </a:p>
                </p:txBody>
              </p:sp>
              <p:sp>
                <p:nvSpPr>
                  <p:cNvPr id="970" name="z"/>
                  <p:cNvSpPr txBox="1"/>
                  <p:nvPr/>
                </p:nvSpPr>
                <p:spPr>
                  <a:xfrm>
                    <a:off x="413939" y="503440"/>
                    <a:ext cx="231584" cy="3020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L="40639" marR="40639" defTabSz="914400">
                      <a:defRPr sz="1700">
                        <a:solidFill>
                          <a:srgbClr val="FFFFFF"/>
                        </a:solidFill>
                        <a:uFill>
                          <a:solidFill>
                            <a:srgbClr val="FFFFFF"/>
                          </a:solidFill>
                        </a:uFill>
                        <a:latin typeface="+mn-lt"/>
                        <a:ea typeface="+mn-ea"/>
                        <a:cs typeface="+mn-cs"/>
                        <a:sym typeface="Arial"/>
                      </a:defRPr>
                    </a:lvl1pPr>
                  </a:lstStyle>
                  <a:p>
                    <a:pPr/>
                    <a:r>
                      <a:t>z</a:t>
                    </a:r>
                  </a:p>
                </p:txBody>
              </p:sp>
            </p:grpSp>
          </p:grpSp>
        </p:grpSp>
      </p:grpSp>
      <p:pic>
        <p:nvPicPr>
          <p:cNvPr id="975" name="gpd.pdf" descr="gpd.pdf"/>
          <p:cNvPicPr>
            <a:picLocks noChangeAspect="1"/>
          </p:cNvPicPr>
          <p:nvPr/>
        </p:nvPicPr>
        <p:blipFill>
          <a:blip r:embed="rId4">
            <a:extLst/>
          </a:blip>
          <a:stretch>
            <a:fillRect/>
          </a:stretch>
        </p:blipFill>
        <p:spPr>
          <a:xfrm>
            <a:off x="4775930" y="3615397"/>
            <a:ext cx="3681579" cy="3130500"/>
          </a:xfrm>
          <a:prstGeom prst="rect">
            <a:avLst/>
          </a:prstGeom>
          <a:ln w="12700"/>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962"/>
                                        </p:tgtEl>
                                        <p:attrNameLst>
                                          <p:attrName>style.visibility</p:attrName>
                                        </p:attrNameLst>
                                      </p:cBhvr>
                                      <p:to>
                                        <p:strVal val="visible"/>
                                      </p:to>
                                    </p:set>
                                    <p:anim calcmode="lin" valueType="num">
                                      <p:cBhvr>
                                        <p:cTn id="7" dur="750" fill="hold"/>
                                        <p:tgtEl>
                                          <p:spTgt spid="962"/>
                                        </p:tgtEl>
                                        <p:attrNameLst>
                                          <p:attrName>ppt_w</p:attrName>
                                        </p:attrNameLst>
                                      </p:cBhvr>
                                      <p:tavLst>
                                        <p:tav tm="0">
                                          <p:val>
                                            <p:fltVal val="0"/>
                                          </p:val>
                                        </p:tav>
                                        <p:tav tm="100000">
                                          <p:val>
                                            <p:strVal val="#ppt_w"/>
                                          </p:val>
                                        </p:tav>
                                      </p:tavLst>
                                    </p:anim>
                                    <p:anim calcmode="lin" valueType="num">
                                      <p:cBhvr>
                                        <p:cTn id="8" dur="750" fill="hold"/>
                                        <p:tgtEl>
                                          <p:spTgt spid="962"/>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Class="entr" nodeType="afterEffect" presetSubtype="0" presetID="1" grpId="2" fill="hold">
                                  <p:stCondLst>
                                    <p:cond delay="0"/>
                                  </p:stCondLst>
                                  <p:iterate type="el" backwards="0">
                                    <p:tmAbs val="0"/>
                                  </p:iterate>
                                  <p:childTnLst>
                                    <p:set>
                                      <p:cBhvr>
                                        <p:cTn id="11" fill="hold"/>
                                        <p:tgtEl>
                                          <p:spTgt spid="96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xit" nodeType="clickEffect" presetSubtype="0" presetID="1" grpId="3" fill="hold">
                                  <p:stCondLst>
                                    <p:cond delay="0"/>
                                  </p:stCondLst>
                                  <p:iterate type="el" backwards="0">
                                    <p:tmAbs val="0"/>
                                  </p:iterate>
                                  <p:childTnLst>
                                    <p:set>
                                      <p:cBhvr>
                                        <p:cTn id="15" fill="hold">
                                          <p:stCondLst>
                                            <p:cond delay="0"/>
                                          </p:stCondLst>
                                        </p:cTn>
                                        <p:tgtEl>
                                          <p:spTgt spid="960"/>
                                        </p:tgtEl>
                                        <p:attrNameLst>
                                          <p:attrName>style.visibility</p:attrName>
                                        </p:attrNameLst>
                                      </p:cBhvr>
                                      <p:to>
                                        <p:strVal val="hidden"/>
                                      </p:to>
                                    </p:set>
                                  </p:childTnLst>
                                </p:cTn>
                              </p:par>
                            </p:childTnLst>
                          </p:cTn>
                        </p:par>
                        <p:par>
                          <p:cTn id="16" fill="hold">
                            <p:stCondLst>
                              <p:cond delay="0"/>
                            </p:stCondLst>
                            <p:childTnLst>
                              <p:par>
                                <p:cTn id="17" presetClass="exit" nodeType="afterEffect" presetSubtype="0" presetID="1" grpId="4" fill="hold">
                                  <p:stCondLst>
                                    <p:cond delay="0"/>
                                  </p:stCondLst>
                                  <p:iterate type="el" backwards="0">
                                    <p:tmAbs val="0"/>
                                  </p:iterate>
                                  <p:childTnLst>
                                    <p:set>
                                      <p:cBhvr>
                                        <p:cTn id="18" fill="hold">
                                          <p:stCondLst>
                                            <p:cond delay="0"/>
                                          </p:stCondLst>
                                        </p:cTn>
                                        <p:tgtEl>
                                          <p:spTgt spid="963"/>
                                        </p:tgtEl>
                                        <p:attrNameLst>
                                          <p:attrName>style.visibility</p:attrName>
                                        </p:attrNameLst>
                                      </p:cBhvr>
                                      <p:to>
                                        <p:strVal val="hidden"/>
                                      </p:to>
                                    </p:set>
                                  </p:childTnLst>
                                </p:cTn>
                              </p:par>
                            </p:childTnLst>
                          </p:cTn>
                        </p:par>
                        <p:par>
                          <p:cTn id="19" fill="hold">
                            <p:stCondLst>
                              <p:cond delay="0"/>
                            </p:stCondLst>
                            <p:childTnLst>
                              <p:par>
                                <p:cTn id="20" presetClass="emph" nodeType="afterEffect" presetSubtype="0" presetID="6" grpId="5" accel="50000" decel="50000" fill="hold">
                                  <p:stCondLst>
                                    <p:cond delay="0"/>
                                  </p:stCondLst>
                                  <p:childTnLst>
                                    <p:animScale>
                                      <p:cBhvr>
                                        <p:cTn id="21" dur="1000" fill="hold"/>
                                        <p:tgtEl>
                                          <p:spTgt spid="962"/>
                                        </p:tgtEl>
                                      </p:cBhvr>
                                      <p:by x="60000" y="60000"/>
                                    </p:animScale>
                                  </p:childTnLst>
                                </p:cTn>
                              </p:par>
                            </p:childTnLst>
                          </p:cTn>
                        </p:par>
                        <p:par>
                          <p:cTn id="22" fill="hold">
                            <p:stCondLst>
                              <p:cond delay="0"/>
                            </p:stCondLst>
                            <p:childTnLst>
                              <p:par>
                                <p:cTn id="23" presetClass="path" nodeType="withEffect" presetSubtype="0" presetID="-1" grpId="6" accel="50000" decel="50000" fill="hold">
                                  <p:stCondLst>
                                    <p:cond delay="0"/>
                                  </p:stCondLst>
                                  <p:childTnLst>
                                    <p:animMotion path="M 0.000000 0.000000 L -0.025182 -0.438667" origin="layout" pathEditMode="relative">
                                      <p:cBhvr>
                                        <p:cTn id="24" dur="1000" fill="hold"/>
                                        <p:tgtEl>
                                          <p:spTgt spid="962"/>
                                        </p:tgtEl>
                                        <p:attrNameLst>
                                          <p:attrName>ppt_x</p:attrName>
                                          <p:attrName>ppt_y</p:attrName>
                                        </p:attrNameLst>
                                      </p:cBhvr>
                                    </p:animMotion>
                                  </p:childTnLst>
                                </p:cTn>
                              </p:par>
                            </p:childTnLst>
                          </p:cTn>
                        </p:par>
                        <p:par>
                          <p:cTn id="25" fill="hold">
                            <p:stCondLst>
                              <p:cond delay="1000"/>
                            </p:stCondLst>
                            <p:childTnLst>
                              <p:par>
                                <p:cTn id="26" presetClass="entr" nodeType="afterEffect" presetSubtype="0" presetID="1" grpId="7" fill="hold">
                                  <p:stCondLst>
                                    <p:cond delay="0"/>
                                  </p:stCondLst>
                                  <p:iterate type="el" backwards="0">
                                    <p:tmAbs val="0"/>
                                  </p:iterate>
                                  <p:childTnLst>
                                    <p:set>
                                      <p:cBhvr>
                                        <p:cTn id="27" fill="hold"/>
                                        <p:tgtEl>
                                          <p:spTgt spid="957"/>
                                        </p:tgtEl>
                                        <p:attrNameLst>
                                          <p:attrName>style.visibility</p:attrName>
                                        </p:attrNameLst>
                                      </p:cBhvr>
                                      <p:to>
                                        <p:strVal val="visible"/>
                                      </p:to>
                                    </p:set>
                                  </p:childTnLst>
                                </p:cTn>
                              </p:par>
                            </p:childTnLst>
                          </p:cTn>
                        </p:par>
                        <p:par>
                          <p:cTn id="28" fill="hold">
                            <p:stCondLst>
                              <p:cond delay="1000"/>
                            </p:stCondLst>
                            <p:childTnLst>
                              <p:par>
                                <p:cTn id="29" presetClass="entr" nodeType="afterEffect" presetSubtype="0" presetID="1" grpId="8" fill="hold">
                                  <p:stCondLst>
                                    <p:cond delay="0"/>
                                  </p:stCondLst>
                                  <p:iterate type="el" backwards="0">
                                    <p:tmAbs val="0"/>
                                  </p:iterate>
                                  <p:childTnLst>
                                    <p:set>
                                      <p:cBhvr>
                                        <p:cTn id="30" fill="hold"/>
                                        <p:tgtEl>
                                          <p:spTgt spid="964"/>
                                        </p:tgtEl>
                                        <p:attrNameLst>
                                          <p:attrName>style.visibility</p:attrName>
                                        </p:attrNameLst>
                                      </p:cBhvr>
                                      <p:to>
                                        <p:strVal val="visible"/>
                                      </p:to>
                                    </p:set>
                                  </p:childTnLst>
                                </p:cTn>
                              </p:par>
                            </p:childTnLst>
                          </p:cTn>
                        </p:par>
                        <p:par>
                          <p:cTn id="31" fill="hold">
                            <p:stCondLst>
                              <p:cond delay="1000"/>
                            </p:stCondLst>
                            <p:childTnLst>
                              <p:par>
                                <p:cTn id="32" presetClass="entr" nodeType="afterEffect" presetSubtype="0" presetID="1" grpId="9" fill="hold">
                                  <p:stCondLst>
                                    <p:cond delay="0"/>
                                  </p:stCondLst>
                                  <p:iterate type="el" backwards="0">
                                    <p:tmAbs val="0"/>
                                  </p:iterate>
                                  <p:childTnLst>
                                    <p:set>
                                      <p:cBhvr>
                                        <p:cTn id="33" fill="hold"/>
                                        <p:tgtEl>
                                          <p:spTgt spid="975"/>
                                        </p:tgtEl>
                                        <p:attrNameLst>
                                          <p:attrName>style.visibility</p:attrName>
                                        </p:attrNameLst>
                                      </p:cBhvr>
                                      <p:to>
                                        <p:strVal val="visible"/>
                                      </p:to>
                                    </p:set>
                                  </p:childTnLst>
                                </p:cTn>
                              </p:par>
                            </p:childTnLst>
                          </p:cTn>
                        </p:par>
                        <p:par>
                          <p:cTn id="34" fill="hold">
                            <p:stCondLst>
                              <p:cond delay="1000"/>
                            </p:stCondLst>
                            <p:childTnLst>
                              <p:par>
                                <p:cTn id="35" presetClass="entr" nodeType="afterEffect" presetSubtype="0" presetID="1" grpId="10" fill="hold">
                                  <p:stCondLst>
                                    <p:cond delay="0"/>
                                  </p:stCondLst>
                                  <p:iterate type="el" backwards="0">
                                    <p:tmAbs val="0"/>
                                  </p:iterate>
                                  <p:childTnLst>
                                    <p:set>
                                      <p:cBhvr>
                                        <p:cTn id="36" fill="hold"/>
                                        <p:tgtEl>
                                          <p:spTgt spid="9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62" grpId="5"/>
      <p:bldP build="whole" bldLvl="1" animBg="1" rev="0" advAuto="0" spid="964" grpId="8"/>
      <p:bldP build="whole" bldLvl="1" animBg="1" rev="0" advAuto="0" spid="974" grpId="10"/>
      <p:bldP build="whole" bldLvl="1" animBg="1" rev="0" advAuto="0" spid="963" grpId="2"/>
      <p:bldP build="whole" bldLvl="1" animBg="1" rev="0" advAuto="0" spid="957" grpId="7"/>
      <p:bldP build="whole" bldLvl="1" animBg="1" rev="0" advAuto="0" spid="960" grpId="3"/>
      <p:bldP build="whole" bldLvl="1" animBg="1" rev="0" advAuto="0" spid="963" grpId="4"/>
      <p:bldP build="whole" bldLvl="1" animBg="1" rev="0" advAuto="0" spid="962" grpId="1"/>
      <p:bldP build="whole" bldLvl="1" animBg="1" rev="0" advAuto="0" spid="975" grpId="9"/>
    </p:bld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7"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978" name="Fragmentation"/>
          <p:cNvSpPr txBox="1"/>
          <p:nvPr>
            <p:ph type="title"/>
          </p:nvPr>
        </p:nvSpPr>
        <p:spPr>
          <a:prstGeom prst="rect">
            <a:avLst/>
          </a:prstGeom>
        </p:spPr>
        <p:txBody>
          <a:bodyPr/>
          <a:lstStyle>
            <a:lvl1pPr>
              <a:defRPr sz="3600"/>
            </a:lvl1pPr>
          </a:lstStyle>
          <a:p>
            <a:pPr/>
            <a:r>
              <a:t>Fragmentation</a:t>
            </a:r>
          </a:p>
        </p:txBody>
      </p:sp>
      <p:sp>
        <p:nvSpPr>
          <p:cNvPr id="979" name="Color propagation and neutralization…"/>
          <p:cNvSpPr txBox="1"/>
          <p:nvPr>
            <p:ph type="body" idx="1"/>
          </p:nvPr>
        </p:nvSpPr>
        <p:spPr>
          <a:xfrm>
            <a:off x="189443" y="734486"/>
            <a:ext cx="8763001" cy="3191130"/>
          </a:xfrm>
          <a:prstGeom prst="rect">
            <a:avLst/>
          </a:prstGeom>
        </p:spPr>
        <p:txBody>
          <a:bodyPr/>
          <a:lstStyle/>
          <a:p>
            <a:pPr marL="0" indent="0">
              <a:spcBef>
                <a:spcPts val="1100"/>
              </a:spcBef>
              <a:buClrTx/>
              <a:buSzTx/>
              <a:buNone/>
              <a:defRPr b="1">
                <a:solidFill>
                  <a:srgbClr val="021EAA"/>
                </a:solidFill>
              </a:defRPr>
            </a:pPr>
            <a:r>
              <a:t>Color propagation and neutralization </a:t>
            </a:r>
          </a:p>
          <a:p>
            <a:pPr marL="293076" indent="-293076">
              <a:defRPr sz="2400"/>
            </a:pPr>
            <a:r>
              <a:t>Fundamental QCD Processes:</a:t>
            </a:r>
          </a:p>
          <a:p>
            <a:pPr lvl="1" marL="610576" indent="-293076">
              <a:defRPr sz="2400"/>
            </a:pPr>
            <a:r>
              <a:t>Partonic elastic scattering</a:t>
            </a:r>
          </a:p>
          <a:p>
            <a:pPr lvl="1" marL="610576" indent="-293076">
              <a:defRPr sz="2400"/>
            </a:pPr>
            <a:r>
              <a:t>In Nucleus: Gluon bremsstrahlung in vacuum and in medium (E-loss)</a:t>
            </a:r>
          </a:p>
          <a:p>
            <a:pPr lvl="1" marL="610576" indent="-293076">
              <a:defRPr sz="2400"/>
            </a:pPr>
            <a:r>
              <a:t>Color neutralization</a:t>
            </a:r>
          </a:p>
          <a:p>
            <a:pPr lvl="1" marL="610576" indent="-293076">
              <a:defRPr sz="2400"/>
            </a:pPr>
            <a:r>
              <a:t>Hadron formation</a:t>
            </a:r>
          </a:p>
        </p:txBody>
      </p:sp>
      <p:sp>
        <p:nvSpPr>
          <p:cNvPr id="98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81" name="hadronization.pdf" descr="hadronization.pdf"/>
          <p:cNvPicPr>
            <a:picLocks noChangeAspect="1"/>
          </p:cNvPicPr>
          <p:nvPr/>
        </p:nvPicPr>
        <p:blipFill>
          <a:blip r:embed="rId2">
            <a:extLst/>
          </a:blip>
          <a:srcRect l="0" t="5279" r="0" b="5900"/>
          <a:stretch>
            <a:fillRect/>
          </a:stretch>
        </p:blipFill>
        <p:spPr>
          <a:xfrm>
            <a:off x="615235" y="3966562"/>
            <a:ext cx="2493193" cy="2457131"/>
          </a:xfrm>
          <a:prstGeom prst="rect">
            <a:avLst/>
          </a:prstGeom>
          <a:ln w="12700"/>
        </p:spPr>
      </p:pic>
      <p:sp>
        <p:nvSpPr>
          <p:cNvPr id="982" name="⎧⎨…"/>
          <p:cNvSpPr txBox="1"/>
          <p:nvPr/>
        </p:nvSpPr>
        <p:spPr>
          <a:xfrm flipH="1">
            <a:off x="3395864" y="2600571"/>
            <a:ext cx="590264" cy="12668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639" marR="40639" defTabSz="914400">
              <a:lnSpc>
                <a:spcPct val="40000"/>
              </a:lnSpc>
              <a:defRPr sz="2800">
                <a:uFill>
                  <a:solidFill>
                    <a:srgbClr val="000000"/>
                  </a:solidFill>
                </a:uFill>
                <a:latin typeface="+mn-lt"/>
                <a:ea typeface="+mn-ea"/>
                <a:cs typeface="+mn-cs"/>
                <a:sym typeface="Arial"/>
              </a:defRPr>
            </a:pPr>
          </a:p>
          <a:p>
            <a:pPr marL="40639" marR="40639" defTabSz="914400">
              <a:lnSpc>
                <a:spcPct val="40000"/>
              </a:lnSpc>
              <a:defRPr sz="2800">
                <a:uFill>
                  <a:solidFill>
                    <a:srgbClr val="000000"/>
                  </a:solidFill>
                </a:uFill>
                <a:latin typeface="+mn-lt"/>
                <a:ea typeface="+mn-ea"/>
                <a:cs typeface="+mn-cs"/>
                <a:sym typeface="Arial"/>
              </a:defRPr>
            </a:pPr>
            <a:r>
              <a:t>⎧⎨</a:t>
            </a:r>
          </a:p>
          <a:p>
            <a:pPr marL="40639" marR="40639" defTabSz="914400">
              <a:lnSpc>
                <a:spcPct val="40000"/>
              </a:lnSpc>
              <a:defRPr sz="2800">
                <a:uFill>
                  <a:solidFill>
                    <a:srgbClr val="000000"/>
                  </a:solidFill>
                </a:uFill>
                <a:latin typeface="+mn-lt"/>
                <a:ea typeface="+mn-ea"/>
                <a:cs typeface="+mn-cs"/>
                <a:sym typeface="Arial"/>
              </a:defRPr>
            </a:pPr>
            <a:r>
              <a:t>⎩</a:t>
            </a:r>
          </a:p>
        </p:txBody>
      </p:sp>
      <p:sp>
        <p:nvSpPr>
          <p:cNvPr id="983" name="dynamic confinement"/>
          <p:cNvSpPr txBox="1"/>
          <p:nvPr/>
        </p:nvSpPr>
        <p:spPr>
          <a:xfrm>
            <a:off x="3906918" y="3010367"/>
            <a:ext cx="3035062"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2400">
                <a:solidFill>
                  <a:srgbClr val="941751"/>
                </a:solidFill>
                <a:uFill>
                  <a:solidFill>
                    <a:srgbClr val="000000"/>
                  </a:solidFill>
                </a:uFill>
                <a:latin typeface="+mn-lt"/>
                <a:ea typeface="+mn-ea"/>
                <a:cs typeface="+mn-cs"/>
                <a:sym typeface="Arial"/>
              </a:defRPr>
            </a:lvl1pPr>
          </a:lstStyle>
          <a:p>
            <a:pPr/>
            <a:r>
              <a:t>dynamic confinement</a:t>
            </a:r>
          </a:p>
        </p:txBody>
      </p:sp>
      <p:sp>
        <p:nvSpPr>
          <p:cNvPr id="984" name="Process not understood from first principles (QCD)…"/>
          <p:cNvSpPr txBox="1"/>
          <p:nvPr/>
        </p:nvSpPr>
        <p:spPr>
          <a:xfrm>
            <a:off x="4028159" y="3946089"/>
            <a:ext cx="4928290" cy="23293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96333" indent="-296333">
              <a:buClr>
                <a:srgbClr val="FF2600"/>
              </a:buClr>
              <a:buSzPct val="175000"/>
              <a:buChar char="•"/>
              <a:defRPr sz="2400"/>
            </a:pPr>
            <a:r>
              <a:t>Process not understood from first principles (QCD)</a:t>
            </a:r>
          </a:p>
          <a:p>
            <a:pPr marL="296333" indent="-296333">
              <a:buClr>
                <a:srgbClr val="FF2600"/>
              </a:buClr>
              <a:buSzPct val="175000"/>
              <a:buChar char="•"/>
              <a:defRPr sz="2400"/>
            </a:pPr>
            <a:r>
              <a:t>Parametrization: Fragmentation Functions</a:t>
            </a:r>
          </a:p>
          <a:p>
            <a:pPr marL="293076" marR="41275" indent="-293076" defTabSz="914400">
              <a:spcBef>
                <a:spcPts val="400"/>
              </a:spcBef>
              <a:buClr>
                <a:srgbClr val="FF2600"/>
              </a:buClr>
              <a:buSzPct val="175000"/>
              <a:buChar char="•"/>
              <a:defRPr sz="2400">
                <a:solidFill>
                  <a:srgbClr val="FF2600"/>
                </a:solidFill>
                <a:uFill>
                  <a:solidFill>
                    <a:srgbClr val="000000"/>
                  </a:solidFill>
                </a:uFill>
                <a:latin typeface="+mn-lt"/>
                <a:ea typeface="+mn-ea"/>
                <a:cs typeface="+mn-cs"/>
                <a:sym typeface="Arial"/>
              </a:defRPr>
            </a:pPr>
            <a:r>
              <a:t>Nuclei as space-time analyzer allows to dissect process</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6"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87" name="Landscape of QCD"/>
          <p:cNvSpPr txBox="1"/>
          <p:nvPr/>
        </p:nvSpPr>
        <p:spPr>
          <a:xfrm>
            <a:off x="385593" y="449752"/>
            <a:ext cx="8644227" cy="73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740833" indent="-740833">
              <a:buSzPct val="100000"/>
              <a:buAutoNum type="arabicPeriod" startAt="5"/>
              <a:defRPr b="1" sz="4200">
                <a:solidFill>
                  <a:srgbClr val="021EAA"/>
                </a:solidFill>
              </a:defRPr>
            </a:lvl1pPr>
          </a:lstStyle>
          <a:p>
            <a:pPr/>
            <a:r>
              <a:t>Landscape of QCD</a:t>
            </a:r>
          </a:p>
        </p:txBody>
      </p:sp>
      <p:pic>
        <p:nvPicPr>
          <p:cNvPr id="988" name="Image" descr="Image"/>
          <p:cNvPicPr>
            <a:picLocks noChangeAspect="1"/>
          </p:cNvPicPr>
          <p:nvPr/>
        </p:nvPicPr>
        <p:blipFill>
          <a:blip r:embed="rId2">
            <a:extLst/>
          </a:blip>
          <a:srcRect l="5678" t="0" r="7742" b="35294"/>
          <a:stretch>
            <a:fillRect/>
          </a:stretch>
        </p:blipFill>
        <p:spPr>
          <a:xfrm>
            <a:off x="613568" y="2209625"/>
            <a:ext cx="7916762" cy="3324632"/>
          </a:xfrm>
          <a:prstGeom prst="rect">
            <a:avLst/>
          </a:prstGeom>
          <a:ln w="12700"/>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0"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991" name="Landscape of QCD"/>
          <p:cNvSpPr txBox="1"/>
          <p:nvPr>
            <p:ph type="title"/>
          </p:nvPr>
        </p:nvSpPr>
        <p:spPr>
          <a:prstGeom prst="rect">
            <a:avLst/>
          </a:prstGeom>
        </p:spPr>
        <p:txBody>
          <a:bodyPr/>
          <a:lstStyle/>
          <a:p>
            <a:pPr/>
            <a:r>
              <a:t>Landscape of QCD</a:t>
            </a:r>
          </a:p>
        </p:txBody>
      </p:sp>
      <p:sp>
        <p:nvSpPr>
          <p:cNvPr id="99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93" name="bigpicture.pdf" descr="bigpicture.pdf"/>
          <p:cNvPicPr>
            <a:picLocks noChangeAspect="1"/>
          </p:cNvPicPr>
          <p:nvPr/>
        </p:nvPicPr>
        <p:blipFill>
          <a:blip r:embed="rId2">
            <a:extLst/>
          </a:blip>
          <a:stretch>
            <a:fillRect/>
          </a:stretch>
        </p:blipFill>
        <p:spPr>
          <a:xfrm>
            <a:off x="245171" y="925867"/>
            <a:ext cx="6295002" cy="5776675"/>
          </a:xfrm>
          <a:prstGeom prst="rect">
            <a:avLst/>
          </a:prstGeom>
          <a:ln w="12700"/>
        </p:spPr>
      </p:pic>
      <p:pic>
        <p:nvPicPr>
          <p:cNvPr id="994" name="Oval" descr="Oval"/>
          <p:cNvPicPr>
            <a:picLocks noChangeAspect="0"/>
          </p:cNvPicPr>
          <p:nvPr/>
        </p:nvPicPr>
        <p:blipFill>
          <a:blip r:embed="rId3">
            <a:extLst/>
          </a:blip>
          <a:stretch>
            <a:fillRect/>
          </a:stretch>
        </p:blipFill>
        <p:spPr>
          <a:xfrm>
            <a:off x="155447" y="5164716"/>
            <a:ext cx="2266656" cy="1489645"/>
          </a:xfrm>
          <a:prstGeom prst="rect">
            <a:avLst/>
          </a:prstGeom>
        </p:spPr>
      </p:pic>
      <p:sp>
        <p:nvSpPr>
          <p:cNvPr id="996" name="QCD coupling is large, the fields are nonlinear, and the physics is nonperturbative."/>
          <p:cNvSpPr txBox="1"/>
          <p:nvPr/>
        </p:nvSpPr>
        <p:spPr>
          <a:xfrm>
            <a:off x="6636453" y="755707"/>
            <a:ext cx="2477443" cy="175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200"/>
            </a:pPr>
            <a:r>
              <a:t>QCD coupling is large, the fields are </a:t>
            </a:r>
            <a:r>
              <a:rPr>
                <a:solidFill>
                  <a:srgbClr val="021EAA"/>
                </a:solidFill>
              </a:rPr>
              <a:t>nonlinear</a:t>
            </a:r>
            <a:r>
              <a:t>, and the physics is nonperturbative.</a:t>
            </a:r>
          </a:p>
        </p:txBody>
      </p:sp>
      <p:sp>
        <p:nvSpPr>
          <p:cNvPr id="997" name="What the degrees of freedom describing this…"/>
          <p:cNvSpPr txBox="1"/>
          <p:nvPr/>
        </p:nvSpPr>
        <p:spPr>
          <a:xfrm>
            <a:off x="6636453" y="755707"/>
            <a:ext cx="2477443" cy="208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200"/>
            </a:pPr>
            <a:r>
              <a:t>What the degrees of freedom describing this</a:t>
            </a:r>
          </a:p>
          <a:p>
            <a:pPr>
              <a:defRPr sz="2200"/>
            </a:pPr>
            <a:r>
              <a:t>transition region are, is not understood</a:t>
            </a:r>
          </a:p>
        </p:txBody>
      </p:sp>
      <p:sp>
        <p:nvSpPr>
          <p:cNvPr id="998" name="The coupling becomes weak due to asymptotic freedom, and perturbative QCD describes well the interactions of quarks and gluons."/>
          <p:cNvSpPr txBox="1"/>
          <p:nvPr/>
        </p:nvSpPr>
        <p:spPr>
          <a:xfrm>
            <a:off x="6636453" y="755707"/>
            <a:ext cx="2477443" cy="274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200"/>
            </a:pPr>
            <a:r>
              <a:t>The coupling becomes </a:t>
            </a:r>
            <a:r>
              <a:rPr>
                <a:solidFill>
                  <a:srgbClr val="021EAA"/>
                </a:solidFill>
              </a:rPr>
              <a:t>weak</a:t>
            </a:r>
            <a:r>
              <a:t> due to asymptotic freedom, and perturbative QCD describes well the interactions of quarks and gluons.</a:t>
            </a:r>
          </a:p>
        </p:txBody>
      </p:sp>
      <p:sp>
        <p:nvSpPr>
          <p:cNvPr id="999" name="At large Q2, as one moves towards higher parton density, many-body correlations between quarks and gluons become increasingly important."/>
          <p:cNvSpPr txBox="1"/>
          <p:nvPr/>
        </p:nvSpPr>
        <p:spPr>
          <a:xfrm>
            <a:off x="6636453" y="755707"/>
            <a:ext cx="2477443" cy="340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200"/>
            </a:pPr>
            <a:r>
              <a:t>At large Q</a:t>
            </a:r>
            <a:r>
              <a:rPr baseline="31999"/>
              <a:t>2</a:t>
            </a:r>
            <a:r>
              <a:t>, as one moves towards higher parton density, many-body correlations between quarks and gluons become increasingly important.</a:t>
            </a:r>
          </a:p>
        </p:txBody>
      </p:sp>
      <p:sp>
        <p:nvSpPr>
          <p:cNvPr id="1000" name="Total…"/>
          <p:cNvSpPr txBox="1"/>
          <p:nvPr/>
        </p:nvSpPr>
        <p:spPr>
          <a:xfrm>
            <a:off x="6636453" y="755707"/>
            <a:ext cx="2477443" cy="307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200"/>
            </a:pPr>
            <a:r>
              <a:t>Total</a:t>
            </a:r>
          </a:p>
          <a:p>
            <a:pPr>
              <a:defRPr sz="2200"/>
            </a:pPr>
            <a:r>
              <a:t>cross-sections in high energy scattering are dominated</a:t>
            </a:r>
          </a:p>
          <a:p>
            <a:pPr>
              <a:defRPr sz="2200"/>
            </a:pPr>
            <a:r>
              <a:t>by the physics of small x and low Q</a:t>
            </a:r>
            <a:r>
              <a:rPr baseline="31999"/>
              <a:t>2</a:t>
            </a:r>
            <a:r>
              <a:t>. The least understood region</a:t>
            </a:r>
          </a:p>
        </p:txBody>
      </p:sp>
      <p:sp>
        <p:nvSpPr>
          <p:cNvPr id="1001" name="The feature of weak coupling is key because it allows, for the…"/>
          <p:cNvSpPr txBox="1"/>
          <p:nvPr/>
        </p:nvSpPr>
        <p:spPr>
          <a:xfrm>
            <a:off x="6636453" y="755707"/>
            <a:ext cx="2477443" cy="439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200"/>
            </a:pPr>
            <a:r>
              <a:t>The feature of weak coupling is key because it allows, for the</a:t>
            </a:r>
          </a:p>
          <a:p>
            <a:pPr>
              <a:defRPr sz="2200"/>
            </a:pPr>
            <a:r>
              <a:t>first time, systematic computations of the manybody</a:t>
            </a:r>
          </a:p>
          <a:p>
            <a:pPr>
              <a:defRPr sz="2200"/>
            </a:pPr>
            <a:r>
              <a:t>dynamics of quarks and gluons in an intrinsically</a:t>
            </a:r>
          </a:p>
          <a:p>
            <a:pPr>
              <a:defRPr sz="2200"/>
            </a:pPr>
            <a:r>
              <a:t>nonlinear regime of QCD.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94"/>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99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path" nodeType="clickEffect" presetSubtype="0" presetID="-1" grpId="3" accel="50000" decel="50000" fill="hold">
                                  <p:stCondLst>
                                    <p:cond delay="0"/>
                                  </p:stCondLst>
                                  <p:childTnLst>
                                    <p:animMotion path="M 0.000000 0.000000 L 0.002276 -0.240075" origin="layout" pathEditMode="relative">
                                      <p:cBhvr>
                                        <p:cTn id="13" dur="1000" fill="hold"/>
                                        <p:tgtEl>
                                          <p:spTgt spid="994"/>
                                        </p:tgtEl>
                                        <p:attrNameLst>
                                          <p:attrName>ppt_x</p:attrName>
                                          <p:attrName>ppt_y</p:attrName>
                                        </p:attrNameLst>
                                      </p:cBhvr>
                                    </p:animMotion>
                                  </p:childTnLst>
                                </p:cTn>
                              </p:par>
                            </p:childTnLst>
                          </p:cTn>
                        </p:par>
                        <p:par>
                          <p:cTn id="14" fill="hold">
                            <p:stCondLst>
                              <p:cond delay="1000"/>
                            </p:stCondLst>
                            <p:childTnLst>
                              <p:par>
                                <p:cTn id="15" presetClass="exit" nodeType="afterEffect" presetSubtype="0" presetID="1" grpId="4" fill="hold">
                                  <p:stCondLst>
                                    <p:cond delay="0"/>
                                  </p:stCondLst>
                                  <p:iterate type="el" backwards="0">
                                    <p:tmAbs val="0"/>
                                  </p:iterate>
                                  <p:childTnLst>
                                    <p:set>
                                      <p:cBhvr>
                                        <p:cTn id="16" fill="hold">
                                          <p:stCondLst>
                                            <p:cond delay="0"/>
                                          </p:stCondLst>
                                        </p:cTn>
                                        <p:tgtEl>
                                          <p:spTgt spid="996"/>
                                        </p:tgtEl>
                                        <p:attrNameLst>
                                          <p:attrName>style.visibility</p:attrName>
                                        </p:attrNameLst>
                                      </p:cBhvr>
                                      <p:to>
                                        <p:strVal val="hidden"/>
                                      </p:to>
                                    </p:set>
                                  </p:childTnLst>
                                </p:cTn>
                              </p:par>
                            </p:childTnLst>
                          </p:cTn>
                        </p:par>
                        <p:par>
                          <p:cTn id="17" fill="hold">
                            <p:stCondLst>
                              <p:cond delay="1000"/>
                            </p:stCondLst>
                            <p:childTnLst>
                              <p:par>
                                <p:cTn id="18" presetClass="entr" nodeType="afterEffect" presetSubtype="0" presetID="1" grpId="5" fill="hold">
                                  <p:stCondLst>
                                    <p:cond delay="0"/>
                                  </p:stCondLst>
                                  <p:iterate type="el" backwards="0">
                                    <p:tmAbs val="0"/>
                                  </p:iterate>
                                  <p:childTnLst>
                                    <p:set>
                                      <p:cBhvr>
                                        <p:cTn id="19" fill="hold"/>
                                        <p:tgtEl>
                                          <p:spTgt spid="99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Class="path" nodeType="clickEffect" presetSubtype="0" presetID="-1" grpId="6" accel="50000" decel="50000" fill="hold">
                                  <p:stCondLst>
                                    <p:cond delay="0"/>
                                  </p:stCondLst>
                                  <p:childTnLst>
                                    <p:animMotion path="M 0.002276 -0.240075 L 0.001753 -0.571244" origin="layout" pathEditMode="relative">
                                      <p:cBhvr>
                                        <p:cTn id="23" dur="1000" fill="hold"/>
                                        <p:tgtEl>
                                          <p:spTgt spid="994"/>
                                        </p:tgtEl>
                                        <p:attrNameLst>
                                          <p:attrName>ppt_x</p:attrName>
                                          <p:attrName>ppt_y</p:attrName>
                                        </p:attrNameLst>
                                      </p:cBhvr>
                                    </p:animMotion>
                                  </p:childTnLst>
                                </p:cTn>
                              </p:par>
                            </p:childTnLst>
                          </p:cTn>
                        </p:par>
                        <p:par>
                          <p:cTn id="24" fill="hold">
                            <p:stCondLst>
                              <p:cond delay="1000"/>
                            </p:stCondLst>
                            <p:childTnLst>
                              <p:par>
                                <p:cTn id="25" presetClass="exit" nodeType="afterEffect" presetSubtype="0" presetID="1" grpId="7" fill="hold">
                                  <p:stCondLst>
                                    <p:cond delay="0"/>
                                  </p:stCondLst>
                                  <p:iterate type="el" backwards="0">
                                    <p:tmAbs val="0"/>
                                  </p:iterate>
                                  <p:childTnLst>
                                    <p:set>
                                      <p:cBhvr>
                                        <p:cTn id="26" fill="hold">
                                          <p:stCondLst>
                                            <p:cond delay="0"/>
                                          </p:stCondLst>
                                        </p:cTn>
                                        <p:tgtEl>
                                          <p:spTgt spid="997"/>
                                        </p:tgtEl>
                                        <p:attrNameLst>
                                          <p:attrName>style.visibility</p:attrName>
                                        </p:attrNameLst>
                                      </p:cBhvr>
                                      <p:to>
                                        <p:strVal val="hidden"/>
                                      </p:to>
                                    </p:set>
                                  </p:childTnLst>
                                </p:cTn>
                              </p:par>
                            </p:childTnLst>
                          </p:cTn>
                        </p:par>
                        <p:par>
                          <p:cTn id="27" fill="hold">
                            <p:stCondLst>
                              <p:cond delay="1000"/>
                            </p:stCondLst>
                            <p:childTnLst>
                              <p:par>
                                <p:cTn id="28" presetClass="entr" nodeType="afterEffect" presetSubtype="0" presetID="1" grpId="8" fill="hold">
                                  <p:stCondLst>
                                    <p:cond delay="0"/>
                                  </p:stCondLst>
                                  <p:iterate type="el" backwards="0">
                                    <p:tmAbs val="0"/>
                                  </p:iterate>
                                  <p:childTnLst>
                                    <p:set>
                                      <p:cBhvr>
                                        <p:cTn id="29" fill="hold"/>
                                        <p:tgtEl>
                                          <p:spTgt spid="99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Class="path" nodeType="clickEffect" presetSubtype="0" presetID="-1" grpId="9" accel="50000" decel="50000" fill="hold">
                                  <p:stCondLst>
                                    <p:cond delay="0"/>
                                  </p:stCondLst>
                                  <p:childTnLst>
                                    <p:animMotion path="M 0.001753 -0.571244 L 0.348836 -0.572144" origin="layout" pathEditMode="relative">
                                      <p:cBhvr>
                                        <p:cTn id="33" dur="1000" fill="hold"/>
                                        <p:tgtEl>
                                          <p:spTgt spid="994"/>
                                        </p:tgtEl>
                                        <p:attrNameLst>
                                          <p:attrName>ppt_x</p:attrName>
                                          <p:attrName>ppt_y</p:attrName>
                                        </p:attrNameLst>
                                      </p:cBhvr>
                                    </p:animMotion>
                                  </p:childTnLst>
                                </p:cTn>
                              </p:par>
                            </p:childTnLst>
                          </p:cTn>
                        </p:par>
                        <p:par>
                          <p:cTn id="34" fill="hold">
                            <p:stCondLst>
                              <p:cond delay="1000"/>
                            </p:stCondLst>
                            <p:childTnLst>
                              <p:par>
                                <p:cTn id="35" presetClass="exit" nodeType="afterEffect" presetSubtype="0" presetID="1" grpId="10" fill="hold">
                                  <p:stCondLst>
                                    <p:cond delay="0"/>
                                  </p:stCondLst>
                                  <p:iterate type="el" backwards="0">
                                    <p:tmAbs val="0"/>
                                  </p:iterate>
                                  <p:childTnLst>
                                    <p:set>
                                      <p:cBhvr>
                                        <p:cTn id="36" fill="hold">
                                          <p:stCondLst>
                                            <p:cond delay="0"/>
                                          </p:stCondLst>
                                        </p:cTn>
                                        <p:tgtEl>
                                          <p:spTgt spid="998"/>
                                        </p:tgtEl>
                                        <p:attrNameLst>
                                          <p:attrName>style.visibility</p:attrName>
                                        </p:attrNameLst>
                                      </p:cBhvr>
                                      <p:to>
                                        <p:strVal val="hidden"/>
                                      </p:to>
                                    </p:set>
                                  </p:childTnLst>
                                </p:cTn>
                              </p:par>
                            </p:childTnLst>
                          </p:cTn>
                        </p:par>
                        <p:par>
                          <p:cTn id="37" fill="hold">
                            <p:stCondLst>
                              <p:cond delay="1000"/>
                            </p:stCondLst>
                            <p:childTnLst>
                              <p:par>
                                <p:cTn id="38" presetClass="entr" nodeType="afterEffect" presetSubtype="0" presetID="1" grpId="11" fill="hold">
                                  <p:stCondLst>
                                    <p:cond delay="0"/>
                                  </p:stCondLst>
                                  <p:iterate type="el" backwards="0">
                                    <p:tmAbs val="0"/>
                                  </p:iterate>
                                  <p:childTnLst>
                                    <p:set>
                                      <p:cBhvr>
                                        <p:cTn id="39" fill="hold"/>
                                        <p:tgtEl>
                                          <p:spTgt spid="99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Class="path" nodeType="clickEffect" presetSubtype="0" presetID="-1" grpId="12" accel="50000" decel="50000" fill="hold">
                                  <p:stCondLst>
                                    <p:cond delay="0"/>
                                  </p:stCondLst>
                                  <p:childTnLst>
                                    <p:animMotion path="M 0.348836 -0.572144 L 0.370537 -0.284200" origin="layout" pathEditMode="relative">
                                      <p:cBhvr>
                                        <p:cTn id="43" dur="1000" fill="hold"/>
                                        <p:tgtEl>
                                          <p:spTgt spid="994"/>
                                        </p:tgtEl>
                                        <p:attrNameLst>
                                          <p:attrName>ppt_x</p:attrName>
                                          <p:attrName>ppt_y</p:attrName>
                                        </p:attrNameLst>
                                      </p:cBhvr>
                                    </p:animMotion>
                                  </p:childTnLst>
                                </p:cTn>
                              </p:par>
                            </p:childTnLst>
                          </p:cTn>
                        </p:par>
                        <p:par>
                          <p:cTn id="44" fill="hold">
                            <p:stCondLst>
                              <p:cond delay="1000"/>
                            </p:stCondLst>
                            <p:childTnLst>
                              <p:par>
                                <p:cTn id="45" presetClass="entr" nodeType="afterEffect" presetSubtype="0" presetID="1" grpId="13" fill="hold">
                                  <p:stCondLst>
                                    <p:cond delay="0"/>
                                  </p:stCondLst>
                                  <p:iterate type="el" backwards="0">
                                    <p:tmAbs val="0"/>
                                  </p:iterate>
                                  <p:childTnLst>
                                    <p:set>
                                      <p:cBhvr>
                                        <p:cTn id="46" fill="hold"/>
                                        <p:tgtEl>
                                          <p:spTgt spid="1001"/>
                                        </p:tgtEl>
                                        <p:attrNameLst>
                                          <p:attrName>style.visibility</p:attrName>
                                        </p:attrNameLst>
                                      </p:cBhvr>
                                      <p:to>
                                        <p:strVal val="visible"/>
                                      </p:to>
                                    </p:set>
                                  </p:childTnLst>
                                </p:cTn>
                              </p:par>
                            </p:childTnLst>
                          </p:cTn>
                        </p:par>
                        <p:par>
                          <p:cTn id="47" fill="hold">
                            <p:stCondLst>
                              <p:cond delay="1000"/>
                            </p:stCondLst>
                            <p:childTnLst>
                              <p:par>
                                <p:cTn id="48" presetClass="exit" nodeType="afterEffect" presetSubtype="0" presetID="1" grpId="14" fill="hold">
                                  <p:stCondLst>
                                    <p:cond delay="0"/>
                                  </p:stCondLst>
                                  <p:iterate type="el" backwards="0">
                                    <p:tmAbs val="0"/>
                                  </p:iterate>
                                  <p:childTnLst>
                                    <p:set>
                                      <p:cBhvr>
                                        <p:cTn id="49" fill="hold">
                                          <p:stCondLst>
                                            <p:cond delay="0"/>
                                          </p:stCondLst>
                                        </p:cTn>
                                        <p:tgtEl>
                                          <p:spTgt spid="99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Class="path" nodeType="clickEffect" presetSubtype="0" presetID="-1" grpId="15" accel="50000" decel="50000" fill="hold">
                                  <p:stCondLst>
                                    <p:cond delay="0"/>
                                  </p:stCondLst>
                                  <p:childTnLst>
                                    <p:animMotion path="M 0.370537 -0.284200 L 0.370675 -0.028663" origin="layout" pathEditMode="relative">
                                      <p:cBhvr>
                                        <p:cTn id="53" dur="1000" fill="hold"/>
                                        <p:tgtEl>
                                          <p:spTgt spid="994"/>
                                        </p:tgtEl>
                                        <p:attrNameLst>
                                          <p:attrName>ppt_x</p:attrName>
                                          <p:attrName>ppt_y</p:attrName>
                                        </p:attrNameLst>
                                      </p:cBhvr>
                                    </p:animMotion>
                                  </p:childTnLst>
                                </p:cTn>
                              </p:par>
                            </p:childTnLst>
                          </p:cTn>
                        </p:par>
                        <p:par>
                          <p:cTn id="54" fill="hold">
                            <p:stCondLst>
                              <p:cond delay="1000"/>
                            </p:stCondLst>
                            <p:childTnLst>
                              <p:par>
                                <p:cTn id="55" presetClass="entr" nodeType="afterEffect" presetSubtype="0" presetID="1" grpId="16" fill="hold">
                                  <p:stCondLst>
                                    <p:cond delay="0"/>
                                  </p:stCondLst>
                                  <p:iterate type="el" backwards="0">
                                    <p:tmAbs val="0"/>
                                  </p:iterate>
                                  <p:childTnLst>
                                    <p:set>
                                      <p:cBhvr>
                                        <p:cTn id="56" fill="hold"/>
                                        <p:tgtEl>
                                          <p:spTgt spid="1000"/>
                                        </p:tgtEl>
                                        <p:attrNameLst>
                                          <p:attrName>style.visibility</p:attrName>
                                        </p:attrNameLst>
                                      </p:cBhvr>
                                      <p:to>
                                        <p:strVal val="visible"/>
                                      </p:to>
                                    </p:set>
                                  </p:childTnLst>
                                </p:cTn>
                              </p:par>
                            </p:childTnLst>
                          </p:cTn>
                        </p:par>
                        <p:par>
                          <p:cTn id="57" fill="hold">
                            <p:stCondLst>
                              <p:cond delay="1000"/>
                            </p:stCondLst>
                            <p:childTnLst>
                              <p:par>
                                <p:cTn id="58" presetClass="exit" nodeType="afterEffect" presetSubtype="0" presetID="1" grpId="17" fill="hold">
                                  <p:stCondLst>
                                    <p:cond delay="0"/>
                                  </p:stCondLst>
                                  <p:iterate type="el" backwards="0">
                                    <p:tmAbs val="0"/>
                                  </p:iterate>
                                  <p:childTnLst>
                                    <p:set>
                                      <p:cBhvr>
                                        <p:cTn id="59" fill="hold">
                                          <p:stCondLst>
                                            <p:cond delay="0"/>
                                          </p:stCondLst>
                                        </p:cTn>
                                        <p:tgtEl>
                                          <p:spTgt spid="100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01" grpId="17"/>
      <p:bldP build="whole" bldLvl="1" animBg="1" rev="0" advAuto="0" spid="999" grpId="11"/>
      <p:bldP build="whole" bldLvl="1" animBg="1" rev="0" advAuto="0" spid="999" grpId="14"/>
      <p:bldP build="whole" bldLvl="1" animBg="1" rev="0" advAuto="0" spid="1000" grpId="16"/>
      <p:bldP build="whole" bldLvl="1" animBg="1" rev="0" advAuto="0" spid="994" grpId="1"/>
      <p:bldP build="whole" bldLvl="1" animBg="1" rev="0" advAuto="0" spid="998" grpId="8"/>
      <p:bldP build="whole" bldLvl="1" animBg="1" rev="0" advAuto="0" spid="996" grpId="2"/>
      <p:bldP build="whole" bldLvl="1" animBg="1" rev="0" advAuto="0" spid="998" grpId="10"/>
      <p:bldP build="whole" bldLvl="1" animBg="1" rev="0" advAuto="0" spid="996" grpId="4"/>
      <p:bldP build="whole" bldLvl="1" animBg="1" rev="0" advAuto="0" spid="997" grpId="5"/>
      <p:bldP build="whole" bldLvl="1" animBg="1" rev="0" advAuto="0" spid="997" grpId="7"/>
      <p:bldP build="whole" bldLvl="1" animBg="1" rev="0" advAuto="0" spid="1001" grpId="13"/>
    </p:bld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04" name="Big Question and what we need to answer them"/>
          <p:cNvSpPr txBox="1"/>
          <p:nvPr/>
        </p:nvSpPr>
        <p:spPr>
          <a:xfrm>
            <a:off x="479590" y="292542"/>
            <a:ext cx="7150750" cy="13033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782108" marR="41275" indent="-740833" defTabSz="914400">
              <a:spcBef>
                <a:spcPts val="400"/>
              </a:spcBef>
              <a:buSzPct val="100000"/>
              <a:buAutoNum type="arabicPeriod" startAt="6"/>
              <a:defRPr b="1" sz="4200">
                <a:solidFill>
                  <a:srgbClr val="021EAA"/>
                </a:solidFill>
                <a:uFill>
                  <a:solidFill>
                    <a:srgbClr val="000000"/>
                  </a:solidFill>
                </a:uFill>
                <a:latin typeface="+mn-lt"/>
                <a:ea typeface="+mn-ea"/>
                <a:cs typeface="+mn-cs"/>
                <a:sym typeface="Arial"/>
              </a:defRPr>
            </a:lvl1pPr>
          </a:lstStyle>
          <a:p>
            <a:pPr/>
            <a:r>
              <a:t>Big Question and what we need to answer them </a:t>
            </a:r>
          </a:p>
        </p:txBody>
      </p:sp>
      <p:pic>
        <p:nvPicPr>
          <p:cNvPr id="1005" name="Image" descr="Image"/>
          <p:cNvPicPr>
            <a:picLocks noChangeAspect="1"/>
          </p:cNvPicPr>
          <p:nvPr/>
        </p:nvPicPr>
        <p:blipFill>
          <a:blip r:embed="rId2">
            <a:extLst/>
          </a:blip>
          <a:stretch>
            <a:fillRect/>
          </a:stretch>
        </p:blipFill>
        <p:spPr>
          <a:xfrm>
            <a:off x="2191935" y="1937278"/>
            <a:ext cx="4366548" cy="4384084"/>
          </a:xfrm>
          <a:prstGeom prst="rect">
            <a:avLst/>
          </a:prstGeom>
          <a:ln w="12700"/>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7"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008" name="The Essential Mystery"/>
          <p:cNvSpPr txBox="1"/>
          <p:nvPr>
            <p:ph type="title"/>
          </p:nvPr>
        </p:nvSpPr>
        <p:spPr>
          <a:xfrm>
            <a:off x="106362" y="19050"/>
            <a:ext cx="8931276" cy="717550"/>
          </a:xfrm>
          <a:prstGeom prst="rect">
            <a:avLst/>
          </a:prstGeom>
        </p:spPr>
        <p:txBody>
          <a:bodyPr/>
          <a:lstStyle/>
          <a:p>
            <a:pPr/>
            <a:r>
              <a:t>The Essential Mystery</a:t>
            </a:r>
          </a:p>
        </p:txBody>
      </p:sp>
      <p:sp>
        <p:nvSpPr>
          <p:cNvPr id="1009" name="(Nearly) all visible matter is made up of quarks and gluons…"/>
          <p:cNvSpPr txBox="1"/>
          <p:nvPr>
            <p:ph type="body" sz="half" idx="1"/>
          </p:nvPr>
        </p:nvSpPr>
        <p:spPr>
          <a:xfrm>
            <a:off x="276288" y="1775544"/>
            <a:ext cx="8763001" cy="2556557"/>
          </a:xfrm>
          <a:prstGeom prst="rect">
            <a:avLst/>
          </a:prstGeom>
        </p:spPr>
        <p:txBody>
          <a:bodyPr/>
          <a:lstStyle/>
          <a:p>
            <a:pPr lvl="1" marL="254000">
              <a:spcBef>
                <a:spcPts val="2300"/>
              </a:spcBef>
              <a:defRPr sz="2500"/>
            </a:pPr>
            <a:r>
              <a:t>(Nearly) all visible matter is made up of quarks and gluons</a:t>
            </a:r>
          </a:p>
          <a:p>
            <a:pPr lvl="1" marL="254000">
              <a:spcBef>
                <a:spcPts val="2300"/>
              </a:spcBef>
              <a:defRPr sz="2500"/>
            </a:pPr>
            <a:r>
              <a:t>But quarks and gluons are not visible</a:t>
            </a:r>
          </a:p>
          <a:p>
            <a:pPr lvl="1" marL="254000">
              <a:spcBef>
                <a:spcPts val="2300"/>
              </a:spcBef>
              <a:defRPr sz="2500"/>
            </a:pPr>
            <a:r>
              <a:t>All strongly interacting matter, their properties and dynamics are an </a:t>
            </a:r>
            <a:r>
              <a:rPr i="1"/>
              <a:t>emergent</a:t>
            </a:r>
            <a:r>
              <a:t> consequence of many-body quark-gluon dynamics.</a:t>
            </a:r>
          </a:p>
        </p:txBody>
      </p:sp>
      <p:sp>
        <p:nvSpPr>
          <p:cNvPr id="101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11" name="There is an elegance and simplicity to nature’s strongest force we do not understand"/>
          <p:cNvSpPr txBox="1"/>
          <p:nvPr/>
        </p:nvSpPr>
        <p:spPr>
          <a:xfrm>
            <a:off x="236929" y="827084"/>
            <a:ext cx="8395447" cy="8278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marR="41275" indent="0" defTabSz="914400">
              <a:spcBef>
                <a:spcPts val="2300"/>
              </a:spcBef>
              <a:defRPr sz="2500">
                <a:solidFill>
                  <a:srgbClr val="021EAA"/>
                </a:solidFill>
                <a:uFill>
                  <a:solidFill>
                    <a:srgbClr val="000000"/>
                  </a:solidFill>
                </a:uFill>
                <a:latin typeface="+mn-lt"/>
                <a:ea typeface="+mn-ea"/>
                <a:cs typeface="+mn-cs"/>
                <a:sym typeface="Arial"/>
              </a:defRPr>
            </a:pPr>
            <a:r>
              <a:t>There is an elegance and simplicity to nature’s strongest force we do not understand</a:t>
            </a:r>
          </a:p>
        </p:txBody>
      </p:sp>
      <p:sp>
        <p:nvSpPr>
          <p:cNvPr id="1012" name="Understanding the origins of matter demands we develop a deep and varied knowledge of this emergent dynamics"/>
          <p:cNvSpPr txBox="1"/>
          <p:nvPr/>
        </p:nvSpPr>
        <p:spPr>
          <a:xfrm>
            <a:off x="302214" y="4655708"/>
            <a:ext cx="4524715" cy="15644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marR="41275" indent="0" defTabSz="914400">
              <a:spcBef>
                <a:spcPts val="2300"/>
              </a:spcBef>
              <a:defRPr sz="2500">
                <a:solidFill>
                  <a:srgbClr val="FF2600"/>
                </a:solidFill>
                <a:uFill>
                  <a:solidFill>
                    <a:srgbClr val="000000"/>
                  </a:solidFill>
                </a:uFill>
                <a:latin typeface="+mn-lt"/>
                <a:ea typeface="+mn-ea"/>
                <a:cs typeface="+mn-cs"/>
                <a:sym typeface="Arial"/>
              </a:defRPr>
            </a:pPr>
            <a:r>
              <a:t>Understanding the origins of matter demands we develop a deep and varied knowledge of this emergent dynamics</a:t>
            </a:r>
          </a:p>
        </p:txBody>
      </p:sp>
      <p:pic>
        <p:nvPicPr>
          <p:cNvPr id="1013" name="ChargeAPE5LQanimXs30.gif" descr="ChargeAPE5LQanimXs30.gif"/>
          <p:cNvPicPr>
            <a:picLocks noChangeAspect="0"/>
          </p:cNvPicPr>
          <p:nvPr/>
        </p:nvPicPr>
        <p:blipFill>
          <a:blip r:embed="rId3">
            <a:extLst/>
          </a:blip>
          <a:stretch>
            <a:fillRect/>
          </a:stretch>
        </p:blipFill>
        <p:spPr>
          <a:xfrm>
            <a:off x="5126892" y="4090530"/>
            <a:ext cx="3593027" cy="269477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12" grpId="1"/>
    </p:bld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7"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018" name="Driving Fundamental Questions in e+p"/>
          <p:cNvSpPr txBox="1"/>
          <p:nvPr>
            <p:ph type="title"/>
          </p:nvPr>
        </p:nvSpPr>
        <p:spPr>
          <a:prstGeom prst="rect">
            <a:avLst/>
          </a:prstGeom>
        </p:spPr>
        <p:txBody>
          <a:bodyPr/>
          <a:lstStyle/>
          <a:p>
            <a:pPr/>
            <a:r>
              <a:t>Driving Fundamental Questions in e+p</a:t>
            </a:r>
          </a:p>
        </p:txBody>
      </p:sp>
      <p:sp>
        <p:nvSpPr>
          <p:cNvPr id="1019" name="How do quark and gluon dynamics generate the proton spin?…"/>
          <p:cNvSpPr txBox="1"/>
          <p:nvPr>
            <p:ph type="body" idx="1"/>
          </p:nvPr>
        </p:nvSpPr>
        <p:spPr>
          <a:xfrm>
            <a:off x="236333" y="1632264"/>
            <a:ext cx="6666355" cy="5094688"/>
          </a:xfrm>
          <a:prstGeom prst="rect">
            <a:avLst/>
          </a:prstGeom>
        </p:spPr>
        <p:txBody>
          <a:bodyPr/>
          <a:lstStyle/>
          <a:p>
            <a:pPr>
              <a:spcBef>
                <a:spcPts val="900"/>
              </a:spcBef>
              <a:defRPr sz="2400"/>
            </a:pPr>
            <a:r>
              <a:t>How do quark and gluon dynamics generate the proton spin?</a:t>
            </a:r>
          </a:p>
          <a:p>
            <a:pPr>
              <a:spcBef>
                <a:spcPts val="900"/>
              </a:spcBef>
              <a:defRPr sz="2400">
                <a:solidFill>
                  <a:srgbClr val="021EAA"/>
                </a:solidFill>
              </a:defRPr>
            </a:pPr>
            <a:r>
              <a:t>What is the role of the orbital motion of sea quarks and gluons in building up the nucleon spin?</a:t>
            </a:r>
          </a:p>
          <a:p>
            <a:pPr>
              <a:spcBef>
                <a:spcPts val="900"/>
              </a:spcBef>
              <a:defRPr sz="2400"/>
            </a:pPr>
            <a:r>
              <a:t>How are the sea quarks and gluons distributed in space and transverse momentum inside the nucleon?</a:t>
            </a:r>
          </a:p>
          <a:p>
            <a:pPr>
              <a:spcBef>
                <a:spcPts val="900"/>
              </a:spcBef>
              <a:defRPr sz="2400">
                <a:solidFill>
                  <a:srgbClr val="021EAA"/>
                </a:solidFill>
              </a:defRPr>
            </a:pPr>
            <a:r>
              <a:t>How are these distributions correlated with overall nucleon properties, such as spin direction?</a:t>
            </a:r>
          </a:p>
        </p:txBody>
      </p:sp>
      <p:sp>
        <p:nvSpPr>
          <p:cNvPr id="102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21" name="Proton…"/>
          <p:cNvSpPr txBox="1"/>
          <p:nvPr/>
        </p:nvSpPr>
        <p:spPr>
          <a:xfrm>
            <a:off x="7277881" y="716648"/>
            <a:ext cx="1646347" cy="802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b="1" sz="2400">
                <a:solidFill>
                  <a:srgbClr val="941751"/>
                </a:solidFill>
                <a:uFill>
                  <a:solidFill>
                    <a:srgbClr val="000000"/>
                  </a:solidFill>
                </a:uFill>
                <a:latin typeface="+mn-lt"/>
                <a:ea typeface="+mn-ea"/>
                <a:cs typeface="+mn-cs"/>
                <a:sym typeface="Arial"/>
              </a:defRPr>
            </a:pPr>
            <a:r>
              <a:t>Proton</a:t>
            </a:r>
          </a:p>
          <a:p>
            <a:pPr marL="40639" marR="40639" defTabSz="914400">
              <a:defRPr b="1" sz="2400">
                <a:solidFill>
                  <a:srgbClr val="941751"/>
                </a:solidFill>
                <a:uFill>
                  <a:solidFill>
                    <a:srgbClr val="000000"/>
                  </a:solidFill>
                </a:uFill>
                <a:latin typeface="+mn-lt"/>
                <a:ea typeface="+mn-ea"/>
                <a:cs typeface="+mn-cs"/>
                <a:sym typeface="Arial"/>
              </a:defRPr>
            </a:pPr>
            <a:r>
              <a:t>serves as:</a:t>
            </a:r>
          </a:p>
        </p:txBody>
      </p:sp>
      <p:sp>
        <p:nvSpPr>
          <p:cNvPr id="1022" name="⎧…"/>
          <p:cNvSpPr txBox="1"/>
          <p:nvPr/>
        </p:nvSpPr>
        <p:spPr>
          <a:xfrm flipH="1">
            <a:off x="6608582" y="1040662"/>
            <a:ext cx="842204" cy="54520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639" marR="40639" defTabSz="914400">
              <a:lnSpc>
                <a:spcPct val="40000"/>
              </a:lnSpc>
              <a:defRPr sz="6100">
                <a:uFill>
                  <a:solidFill>
                    <a:srgbClr val="000000"/>
                  </a:solidFill>
                </a:uFill>
                <a:latin typeface="+mn-lt"/>
                <a:ea typeface="+mn-ea"/>
                <a:cs typeface="+mn-cs"/>
                <a:sym typeface="Arial"/>
              </a:defRPr>
            </a:pPr>
          </a:p>
          <a:p>
            <a:pPr marL="40639" marR="40639" defTabSz="914400">
              <a:lnSpc>
                <a:spcPct val="40000"/>
              </a:lnSpc>
              <a:defRPr sz="6100">
                <a:uFill>
                  <a:solidFill>
                    <a:srgbClr val="000000"/>
                  </a:solidFill>
                </a:uFill>
                <a:latin typeface="+mn-lt"/>
                <a:ea typeface="+mn-ea"/>
                <a:cs typeface="+mn-cs"/>
                <a:sym typeface="Arial"/>
              </a:defRPr>
            </a:pPr>
            <a:r>
              <a:t>⎧</a:t>
            </a:r>
          </a:p>
          <a:p>
            <a:pPr marL="40639" marR="40639" defTabSz="914400">
              <a:lnSpc>
                <a:spcPct val="40000"/>
              </a:lnSpc>
              <a:defRPr sz="6100">
                <a:uFill>
                  <a:solidFill>
                    <a:srgbClr val="000000"/>
                  </a:solidFill>
                </a:uFill>
                <a:latin typeface="+mn-lt"/>
                <a:ea typeface="+mn-ea"/>
                <a:cs typeface="+mn-cs"/>
                <a:sym typeface="Arial"/>
              </a:defRPr>
            </a:pPr>
            <a:r>
              <a:t>⎪⎪⎨</a:t>
            </a:r>
          </a:p>
          <a:p>
            <a:pPr marL="40639" marR="40639" defTabSz="914400">
              <a:lnSpc>
                <a:spcPct val="40000"/>
              </a:lnSpc>
              <a:defRPr sz="6100">
                <a:uFill>
                  <a:solidFill>
                    <a:srgbClr val="000000"/>
                  </a:solidFill>
                </a:uFill>
                <a:latin typeface="+mn-lt"/>
                <a:ea typeface="+mn-ea"/>
                <a:cs typeface="+mn-cs"/>
                <a:sym typeface="Arial"/>
              </a:defRPr>
            </a:pPr>
            <a:r>
              <a:t>⎪⎪⎩</a:t>
            </a:r>
          </a:p>
        </p:txBody>
      </p:sp>
      <p:sp>
        <p:nvSpPr>
          <p:cNvPr id="1023" name="Object of…"/>
          <p:cNvSpPr txBox="1"/>
          <p:nvPr/>
        </p:nvSpPr>
        <p:spPr>
          <a:xfrm>
            <a:off x="7233990" y="3511275"/>
            <a:ext cx="1560474" cy="8028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b="1" sz="2400">
                <a:solidFill>
                  <a:srgbClr val="0056D6"/>
                </a:solidFill>
                <a:uFill>
                  <a:solidFill>
                    <a:srgbClr val="000000"/>
                  </a:solidFill>
                </a:uFill>
                <a:latin typeface="+mn-lt"/>
                <a:ea typeface="+mn-ea"/>
                <a:cs typeface="+mn-cs"/>
                <a:sym typeface="Arial"/>
              </a:defRPr>
            </a:pPr>
            <a:r>
              <a:t>Object of</a:t>
            </a:r>
          </a:p>
          <a:p>
            <a:pPr marL="40639" marR="40639" defTabSz="914400">
              <a:defRPr b="1" sz="2400">
                <a:solidFill>
                  <a:srgbClr val="0056D6"/>
                </a:solidFill>
                <a:uFill>
                  <a:solidFill>
                    <a:srgbClr val="000000"/>
                  </a:solidFill>
                </a:uFill>
                <a:latin typeface="+mn-lt"/>
                <a:ea typeface="+mn-ea"/>
                <a:cs typeface="+mn-cs"/>
                <a:sym typeface="Arial"/>
              </a:defRPr>
            </a:pPr>
            <a:r>
              <a:t>Interest</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5"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026" name="Driving Fundamental Questions in e+A"/>
          <p:cNvSpPr txBox="1"/>
          <p:nvPr>
            <p:ph type="title"/>
          </p:nvPr>
        </p:nvSpPr>
        <p:spPr>
          <a:prstGeom prst="rect">
            <a:avLst/>
          </a:prstGeom>
        </p:spPr>
        <p:txBody>
          <a:bodyPr/>
          <a:lstStyle/>
          <a:p>
            <a:pPr/>
            <a:r>
              <a:t>Driving Fundamental Questions in e+A</a:t>
            </a:r>
          </a:p>
        </p:txBody>
      </p:sp>
      <p:sp>
        <p:nvSpPr>
          <p:cNvPr id="1027" name="What is the fundamental quark-gluon structure of atomic nuclei?…"/>
          <p:cNvSpPr txBox="1"/>
          <p:nvPr>
            <p:ph type="body" idx="1"/>
          </p:nvPr>
        </p:nvSpPr>
        <p:spPr>
          <a:xfrm>
            <a:off x="324209" y="1674388"/>
            <a:ext cx="6633411" cy="4449343"/>
          </a:xfrm>
          <a:prstGeom prst="rect">
            <a:avLst/>
          </a:prstGeom>
        </p:spPr>
        <p:txBody>
          <a:bodyPr/>
          <a:lstStyle/>
          <a:p>
            <a:pPr>
              <a:spcBef>
                <a:spcPts val="900"/>
              </a:spcBef>
              <a:defRPr sz="2400"/>
            </a:pPr>
            <a:r>
              <a:t>What is the fundamental quark-gluon structure of atomic nuclei?</a:t>
            </a:r>
          </a:p>
          <a:p>
            <a:pPr>
              <a:spcBef>
                <a:spcPts val="900"/>
              </a:spcBef>
              <a:defRPr sz="2400">
                <a:solidFill>
                  <a:srgbClr val="021EAA"/>
                </a:solidFill>
              </a:defRPr>
            </a:pPr>
            <a:r>
              <a:t>Can we experimentally find and explore a novel universal regime of strongly correlated QCD dynamics? </a:t>
            </a:r>
          </a:p>
          <a:p>
            <a:pPr>
              <a:spcBef>
                <a:spcPts val="900"/>
              </a:spcBef>
              <a:defRPr sz="2400"/>
            </a:pPr>
            <a:r>
              <a:t>What is the role of saturated strong gluon fields, and what are the degrees of freedom in this strongly interacting regime?</a:t>
            </a:r>
          </a:p>
          <a:p>
            <a:pPr>
              <a:spcBef>
                <a:spcPts val="900"/>
              </a:spcBef>
              <a:defRPr sz="2400">
                <a:solidFill>
                  <a:srgbClr val="021EAA"/>
                </a:solidFill>
              </a:defRPr>
            </a:pPr>
            <a:r>
              <a:t>Can the nuclear color filter provide novel insight into propagation, attenuation and hadronization of colored probes?</a:t>
            </a:r>
          </a:p>
        </p:txBody>
      </p:sp>
      <p:sp>
        <p:nvSpPr>
          <p:cNvPr id="102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29" name="Nucleus…"/>
          <p:cNvSpPr txBox="1"/>
          <p:nvPr/>
        </p:nvSpPr>
        <p:spPr>
          <a:xfrm>
            <a:off x="7277881" y="716648"/>
            <a:ext cx="1646347" cy="802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b="1" sz="2400">
                <a:solidFill>
                  <a:srgbClr val="941751"/>
                </a:solidFill>
                <a:uFill>
                  <a:solidFill>
                    <a:srgbClr val="000000"/>
                  </a:solidFill>
                </a:uFill>
                <a:latin typeface="+mn-lt"/>
                <a:ea typeface="+mn-ea"/>
                <a:cs typeface="+mn-cs"/>
                <a:sym typeface="Arial"/>
              </a:defRPr>
            </a:pPr>
            <a:r>
              <a:t>Nucleus</a:t>
            </a:r>
          </a:p>
          <a:p>
            <a:pPr marL="40639" marR="40639" defTabSz="914400">
              <a:defRPr b="1" sz="2400">
                <a:solidFill>
                  <a:srgbClr val="941751"/>
                </a:solidFill>
                <a:uFill>
                  <a:solidFill>
                    <a:srgbClr val="000000"/>
                  </a:solidFill>
                </a:uFill>
                <a:latin typeface="+mn-lt"/>
                <a:ea typeface="+mn-ea"/>
                <a:cs typeface="+mn-cs"/>
                <a:sym typeface="Arial"/>
              </a:defRPr>
            </a:pPr>
            <a:r>
              <a:t>serves as:</a:t>
            </a:r>
          </a:p>
        </p:txBody>
      </p:sp>
      <p:sp>
        <p:nvSpPr>
          <p:cNvPr id="1030" name="Analyzer"/>
          <p:cNvSpPr txBox="1"/>
          <p:nvPr/>
        </p:nvSpPr>
        <p:spPr>
          <a:xfrm>
            <a:off x="7277881" y="5200494"/>
            <a:ext cx="1425487"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b="1" sz="2400">
                <a:solidFill>
                  <a:srgbClr val="0056D6"/>
                </a:solidFill>
                <a:uFill>
                  <a:solidFill>
                    <a:srgbClr val="000000"/>
                  </a:solidFill>
                </a:uFill>
                <a:latin typeface="+mn-lt"/>
                <a:ea typeface="+mn-ea"/>
                <a:cs typeface="+mn-cs"/>
                <a:sym typeface="Arial"/>
              </a:defRPr>
            </a:lvl1pPr>
          </a:lstStyle>
          <a:p>
            <a:pPr/>
            <a:r>
              <a:t>Analyzer</a:t>
            </a:r>
          </a:p>
        </p:txBody>
      </p:sp>
      <p:sp>
        <p:nvSpPr>
          <p:cNvPr id="1031" name="Amplifier"/>
          <p:cNvSpPr txBox="1"/>
          <p:nvPr/>
        </p:nvSpPr>
        <p:spPr>
          <a:xfrm>
            <a:off x="7277881" y="3483858"/>
            <a:ext cx="1475939"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b="1" sz="2400">
                <a:solidFill>
                  <a:srgbClr val="0056D6"/>
                </a:solidFill>
                <a:uFill>
                  <a:solidFill>
                    <a:srgbClr val="000000"/>
                  </a:solidFill>
                </a:uFill>
                <a:latin typeface="+mn-lt"/>
                <a:ea typeface="+mn-ea"/>
                <a:cs typeface="+mn-cs"/>
                <a:sym typeface="Arial"/>
              </a:defRPr>
            </a:lvl1pPr>
          </a:lstStyle>
          <a:p>
            <a:pPr/>
            <a:r>
              <a:t>Amplifier</a:t>
            </a:r>
          </a:p>
        </p:txBody>
      </p:sp>
      <p:sp>
        <p:nvSpPr>
          <p:cNvPr id="1032" name="⎧…"/>
          <p:cNvSpPr txBox="1"/>
          <p:nvPr/>
        </p:nvSpPr>
        <p:spPr>
          <a:xfrm flipH="1">
            <a:off x="6454963" y="2328619"/>
            <a:ext cx="842204" cy="25469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639" marR="40639" defTabSz="914400">
              <a:lnSpc>
                <a:spcPct val="40000"/>
              </a:lnSpc>
              <a:defRPr sz="2800">
                <a:uFill>
                  <a:solidFill>
                    <a:srgbClr val="000000"/>
                  </a:solidFill>
                </a:uFill>
                <a:latin typeface="+mn-lt"/>
                <a:ea typeface="+mn-ea"/>
                <a:cs typeface="+mn-cs"/>
                <a:sym typeface="Arial"/>
              </a:defRPr>
            </a:pPr>
          </a:p>
          <a:p>
            <a:pPr marL="40639" marR="40639" defTabSz="914400">
              <a:lnSpc>
                <a:spcPct val="40000"/>
              </a:lnSpc>
              <a:defRPr sz="2800">
                <a:uFill>
                  <a:solidFill>
                    <a:srgbClr val="000000"/>
                  </a:solidFill>
                </a:uFill>
                <a:latin typeface="+mn-lt"/>
                <a:ea typeface="+mn-ea"/>
                <a:cs typeface="+mn-cs"/>
                <a:sym typeface="Arial"/>
              </a:defRPr>
            </a:pPr>
            <a:r>
              <a:t>⎧</a:t>
            </a:r>
          </a:p>
          <a:p>
            <a:pPr marL="40639" marR="40639" defTabSz="914400">
              <a:lnSpc>
                <a:spcPct val="40000"/>
              </a:lnSpc>
              <a:defRPr sz="2800">
                <a:uFill>
                  <a:solidFill>
                    <a:srgbClr val="000000"/>
                  </a:solidFill>
                </a:uFill>
                <a:latin typeface="+mn-lt"/>
                <a:ea typeface="+mn-ea"/>
                <a:cs typeface="+mn-cs"/>
                <a:sym typeface="Arial"/>
              </a:defRPr>
            </a:pPr>
            <a:r>
              <a:t>⎪⎪⎨</a:t>
            </a:r>
          </a:p>
          <a:p>
            <a:pPr marL="40639" marR="40639" defTabSz="914400">
              <a:lnSpc>
                <a:spcPct val="40000"/>
              </a:lnSpc>
              <a:defRPr sz="2800">
                <a:uFill>
                  <a:solidFill>
                    <a:srgbClr val="000000"/>
                  </a:solidFill>
                </a:uFill>
                <a:latin typeface="+mn-lt"/>
                <a:ea typeface="+mn-ea"/>
                <a:cs typeface="+mn-cs"/>
                <a:sym typeface="Arial"/>
              </a:defRPr>
            </a:pPr>
            <a:r>
              <a:t>⎪⎪⎩</a:t>
            </a:r>
          </a:p>
        </p:txBody>
      </p:sp>
      <p:sp>
        <p:nvSpPr>
          <p:cNvPr id="1033" name="⎧…"/>
          <p:cNvSpPr txBox="1"/>
          <p:nvPr/>
        </p:nvSpPr>
        <p:spPr>
          <a:xfrm flipH="1">
            <a:off x="6454963" y="4450038"/>
            <a:ext cx="842204" cy="19069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639" marR="40639" defTabSz="914400">
              <a:lnSpc>
                <a:spcPct val="40000"/>
              </a:lnSpc>
              <a:defRPr sz="2800">
                <a:uFill>
                  <a:solidFill>
                    <a:srgbClr val="000000"/>
                  </a:solidFill>
                </a:uFill>
                <a:latin typeface="+mn-lt"/>
                <a:ea typeface="+mn-ea"/>
                <a:cs typeface="+mn-cs"/>
                <a:sym typeface="Arial"/>
              </a:defRPr>
            </a:pPr>
          </a:p>
          <a:p>
            <a:pPr marL="40639" marR="40639" defTabSz="914400">
              <a:lnSpc>
                <a:spcPct val="40000"/>
              </a:lnSpc>
              <a:defRPr sz="2800">
                <a:uFill>
                  <a:solidFill>
                    <a:srgbClr val="000000"/>
                  </a:solidFill>
                </a:uFill>
                <a:latin typeface="+mn-lt"/>
                <a:ea typeface="+mn-ea"/>
                <a:cs typeface="+mn-cs"/>
                <a:sym typeface="Arial"/>
              </a:defRPr>
            </a:pPr>
            <a:r>
              <a:t>⎧</a:t>
            </a:r>
          </a:p>
          <a:p>
            <a:pPr marL="40639" marR="40639" defTabSz="914400">
              <a:lnSpc>
                <a:spcPct val="40000"/>
              </a:lnSpc>
              <a:defRPr sz="2800">
                <a:uFill>
                  <a:solidFill>
                    <a:srgbClr val="000000"/>
                  </a:solidFill>
                </a:uFill>
                <a:latin typeface="+mn-lt"/>
                <a:ea typeface="+mn-ea"/>
                <a:cs typeface="+mn-cs"/>
                <a:sym typeface="Arial"/>
              </a:defRPr>
            </a:pPr>
            <a:r>
              <a:t>⎪⎨</a:t>
            </a:r>
          </a:p>
          <a:p>
            <a:pPr marL="40639" marR="40639" defTabSz="914400">
              <a:lnSpc>
                <a:spcPct val="40000"/>
              </a:lnSpc>
              <a:defRPr sz="2800">
                <a:uFill>
                  <a:solidFill>
                    <a:srgbClr val="000000"/>
                  </a:solidFill>
                </a:uFill>
                <a:latin typeface="+mn-lt"/>
                <a:ea typeface="+mn-ea"/>
                <a:cs typeface="+mn-cs"/>
                <a:sym typeface="Arial"/>
              </a:defRPr>
            </a:pPr>
            <a:r>
              <a:t>⎪⎩</a:t>
            </a:r>
          </a:p>
        </p:txBody>
      </p:sp>
      <p:sp>
        <p:nvSpPr>
          <p:cNvPr id="1034" name="⎧…"/>
          <p:cNvSpPr txBox="1"/>
          <p:nvPr/>
        </p:nvSpPr>
        <p:spPr>
          <a:xfrm flipH="1">
            <a:off x="6784771" y="1593187"/>
            <a:ext cx="498889" cy="10972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639" marR="40639" defTabSz="914400">
              <a:lnSpc>
                <a:spcPct val="40000"/>
              </a:lnSpc>
              <a:defRPr sz="2800">
                <a:uFill>
                  <a:solidFill>
                    <a:srgbClr val="000000"/>
                  </a:solidFill>
                </a:uFill>
                <a:latin typeface="+mn-lt"/>
                <a:ea typeface="+mn-ea"/>
                <a:cs typeface="+mn-cs"/>
                <a:sym typeface="Arial"/>
              </a:defRPr>
            </a:pPr>
            <a:r>
              <a:t>⎧</a:t>
            </a:r>
          </a:p>
          <a:p>
            <a:pPr marL="40639" marR="40639" defTabSz="914400">
              <a:lnSpc>
                <a:spcPct val="40000"/>
              </a:lnSpc>
              <a:defRPr sz="2800">
                <a:uFill>
                  <a:solidFill>
                    <a:srgbClr val="000000"/>
                  </a:solidFill>
                </a:uFill>
                <a:latin typeface="+mn-lt"/>
                <a:ea typeface="+mn-ea"/>
                <a:cs typeface="+mn-cs"/>
                <a:sym typeface="Arial"/>
              </a:defRPr>
            </a:pPr>
            <a:r>
              <a:t>⎨</a:t>
            </a:r>
          </a:p>
          <a:p>
            <a:pPr marL="40639" marR="40639" defTabSz="914400">
              <a:lnSpc>
                <a:spcPct val="40000"/>
              </a:lnSpc>
              <a:defRPr sz="2800">
                <a:uFill>
                  <a:solidFill>
                    <a:srgbClr val="000000"/>
                  </a:solidFill>
                </a:uFill>
                <a:latin typeface="+mn-lt"/>
                <a:ea typeface="+mn-ea"/>
                <a:cs typeface="+mn-cs"/>
                <a:sym typeface="Arial"/>
              </a:defRPr>
            </a:pPr>
            <a:r>
              <a:t>⎩</a:t>
            </a:r>
          </a:p>
        </p:txBody>
      </p:sp>
      <p:sp>
        <p:nvSpPr>
          <p:cNvPr id="1035" name="Object of…"/>
          <p:cNvSpPr txBox="1"/>
          <p:nvPr/>
        </p:nvSpPr>
        <p:spPr>
          <a:xfrm>
            <a:off x="7277881" y="1678817"/>
            <a:ext cx="1560474" cy="8028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b="1" sz="2400">
                <a:solidFill>
                  <a:srgbClr val="0056D6"/>
                </a:solidFill>
                <a:uFill>
                  <a:solidFill>
                    <a:srgbClr val="000000"/>
                  </a:solidFill>
                </a:uFill>
                <a:latin typeface="+mn-lt"/>
                <a:ea typeface="+mn-ea"/>
                <a:cs typeface="+mn-cs"/>
                <a:sym typeface="Arial"/>
              </a:defRPr>
            </a:pPr>
            <a:r>
              <a:t>Object of</a:t>
            </a:r>
          </a:p>
          <a:p>
            <a:pPr marL="40639" marR="40639" defTabSz="914400">
              <a:defRPr b="1" sz="2400">
                <a:solidFill>
                  <a:srgbClr val="0056D6"/>
                </a:solidFill>
                <a:uFill>
                  <a:solidFill>
                    <a:srgbClr val="000000"/>
                  </a:solidFill>
                </a:uFill>
                <a:latin typeface="+mn-lt"/>
                <a:ea typeface="+mn-ea"/>
                <a:cs typeface="+mn-cs"/>
                <a:sym typeface="Arial"/>
              </a:defRPr>
            </a:pPr>
            <a:r>
              <a:t>Interest</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7"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038" name="Requirements: What is Needed?"/>
          <p:cNvSpPr txBox="1"/>
          <p:nvPr>
            <p:ph type="title"/>
          </p:nvPr>
        </p:nvSpPr>
        <p:spPr>
          <a:prstGeom prst="rect">
            <a:avLst/>
          </a:prstGeom>
        </p:spPr>
        <p:txBody>
          <a:bodyPr/>
          <a:lstStyle/>
          <a:p>
            <a:pPr/>
            <a:r>
              <a:t>Requirements: What is Needed?</a:t>
            </a:r>
          </a:p>
        </p:txBody>
      </p:sp>
      <p:sp>
        <p:nvSpPr>
          <p:cNvPr id="1039" name="Access to wide range in x and Q2…"/>
          <p:cNvSpPr txBox="1"/>
          <p:nvPr>
            <p:ph type="body" idx="1"/>
          </p:nvPr>
        </p:nvSpPr>
        <p:spPr>
          <a:xfrm>
            <a:off x="190500" y="812800"/>
            <a:ext cx="8763000" cy="5930900"/>
          </a:xfrm>
          <a:prstGeom prst="rect">
            <a:avLst/>
          </a:prstGeom>
        </p:spPr>
        <p:txBody>
          <a:bodyPr/>
          <a:lstStyle/>
          <a:p>
            <a:pPr lvl="1">
              <a:defRPr>
                <a:solidFill>
                  <a:srgbClr val="021EAA"/>
                </a:solidFill>
              </a:defRPr>
            </a:pPr>
            <a:r>
              <a:t>Access to wide range in x and Q</a:t>
            </a:r>
            <a:r>
              <a:rPr baseline="31999"/>
              <a:t>2</a:t>
            </a:r>
          </a:p>
          <a:p>
            <a:pPr lvl="2" marL="1438275" indent="-482600">
              <a:buChar char="➡"/>
            </a:pPr>
            <a:r>
              <a:t>Large center-of-mass energy (√s) range</a:t>
            </a:r>
          </a:p>
          <a:p>
            <a:pPr lvl="1">
              <a:defRPr>
                <a:solidFill>
                  <a:srgbClr val="021EAA"/>
                </a:solidFill>
              </a:defRPr>
            </a:pPr>
            <a:r>
              <a:t>Access to spin structure of nucleons and nuclei</a:t>
            </a:r>
          </a:p>
          <a:p>
            <a:pPr lvl="1">
              <a:defRPr>
                <a:solidFill>
                  <a:srgbClr val="021EAA"/>
                </a:solidFill>
              </a:defRPr>
            </a:pPr>
            <a:r>
              <a:t>Access to 3D spatial and momentum structure of nucleon</a:t>
            </a:r>
          </a:p>
          <a:p>
            <a:pPr lvl="2" marL="1438275" indent="-482600">
              <a:buChar char="➡"/>
            </a:pPr>
            <a:r>
              <a:t>Polarized electron and hadron beams</a:t>
            </a:r>
          </a:p>
          <a:p>
            <a:pPr lvl="1">
              <a:defRPr>
                <a:solidFill>
                  <a:srgbClr val="021EAA"/>
                </a:solidFill>
              </a:defRPr>
            </a:pPr>
            <a:r>
              <a:t>Accessing the highest gluon densities (Q</a:t>
            </a:r>
            <a:r>
              <a:rPr baseline="-5999"/>
              <a:t>S</a:t>
            </a:r>
            <a:r>
              <a:rPr baseline="31999"/>
              <a:t>2</a:t>
            </a:r>
            <a:r>
              <a:t> ~ A⅓)</a:t>
            </a:r>
          </a:p>
          <a:p>
            <a:pPr lvl="2" marL="1438275" indent="-482600">
              <a:buChar char="➡"/>
            </a:pPr>
            <a:r>
              <a:t>Nuclear beams, the heavier the better (up to U)</a:t>
            </a:r>
          </a:p>
          <a:p>
            <a:pPr lvl="1">
              <a:defRPr>
                <a:solidFill>
                  <a:srgbClr val="021EAA"/>
                </a:solidFill>
              </a:defRPr>
            </a:pPr>
            <a:r>
              <a:t>Essential for mapping 3D structure of nucleons and nuclei access to rare probes</a:t>
            </a:r>
          </a:p>
          <a:p>
            <a:pPr lvl="1">
              <a:defRPr>
                <a:solidFill>
                  <a:srgbClr val="021EAA"/>
                </a:solidFill>
              </a:defRPr>
            </a:pPr>
            <a:r>
              <a:t>Studying observables as a fat of x, Q</a:t>
            </a:r>
            <a:r>
              <a:rPr baseline="31999"/>
              <a:t>2</a:t>
            </a:r>
            <a:r>
              <a:t>, A, etc.</a:t>
            </a:r>
          </a:p>
          <a:p>
            <a:pPr lvl="2" marL="1438275" indent="-482600">
              <a:buChar char="➡"/>
            </a:pPr>
            <a:r>
              <a:t>High luminosity (100x HERA)</a:t>
            </a:r>
          </a:p>
        </p:txBody>
      </p:sp>
      <p:sp>
        <p:nvSpPr>
          <p:cNvPr id="104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43" name="Realization of an EIC"/>
          <p:cNvSpPr txBox="1"/>
          <p:nvPr/>
        </p:nvSpPr>
        <p:spPr>
          <a:xfrm>
            <a:off x="454742" y="311592"/>
            <a:ext cx="5942503" cy="6937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552802" marR="41275" indent="-511527" defTabSz="914400">
              <a:spcBef>
                <a:spcPts val="400"/>
              </a:spcBef>
              <a:buSzPct val="100000"/>
              <a:buAutoNum type="arabicPeriod" startAt="7"/>
              <a:defRPr b="1" sz="4200">
                <a:solidFill>
                  <a:srgbClr val="021EAA"/>
                </a:solidFill>
                <a:uFill>
                  <a:solidFill>
                    <a:srgbClr val="000000"/>
                  </a:solidFill>
                </a:uFill>
                <a:latin typeface="+mn-lt"/>
                <a:ea typeface="+mn-ea"/>
                <a:cs typeface="+mn-cs"/>
                <a:sym typeface="Arial"/>
              </a:defRPr>
            </a:lvl1pPr>
          </a:lstStyle>
          <a:p>
            <a:pPr/>
            <a:r>
              <a:t>Realization of an EIC</a:t>
            </a:r>
          </a:p>
        </p:txBody>
      </p:sp>
      <p:pic>
        <p:nvPicPr>
          <p:cNvPr id="1044" name="Image" descr="Image"/>
          <p:cNvPicPr>
            <a:picLocks noChangeAspect="1"/>
          </p:cNvPicPr>
          <p:nvPr/>
        </p:nvPicPr>
        <p:blipFill>
          <a:blip r:embed="rId2">
            <a:extLst/>
          </a:blip>
          <a:stretch>
            <a:fillRect/>
          </a:stretch>
        </p:blipFill>
        <p:spPr>
          <a:xfrm>
            <a:off x="1149427" y="2147872"/>
            <a:ext cx="6845146" cy="2562256"/>
          </a:xfrm>
          <a:prstGeom prst="rect">
            <a:avLst/>
          </a:prstGeom>
          <a:ln w="12700"/>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Slide Number"/>
          <p:cNvSpPr txBox="1"/>
          <p:nvPr>
            <p:ph type="sldNum" sz="quarter" idx="2"/>
          </p:nvPr>
        </p:nvSpPr>
        <p:spPr>
          <a:xfrm>
            <a:off x="8788170" y="6556108"/>
            <a:ext cx="213185" cy="29898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9" name="Scattering of protons on protons…"/>
          <p:cNvSpPr txBox="1"/>
          <p:nvPr/>
        </p:nvSpPr>
        <p:spPr>
          <a:xfrm>
            <a:off x="1061235" y="1806495"/>
            <a:ext cx="7683998" cy="291848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69900" tIns="469900" rIns="469900" bIns="469900"/>
          <a:lstStyle/>
          <a:p>
            <a:pPr marL="40639" marR="40639" defTabSz="914400">
              <a:defRPr i="1" sz="2800">
                <a:uFill>
                  <a:solidFill>
                    <a:srgbClr val="000000"/>
                  </a:solidFill>
                </a:uFill>
                <a:latin typeface="+mn-lt"/>
                <a:ea typeface="+mn-ea"/>
                <a:cs typeface="+mn-cs"/>
                <a:sym typeface="Arial"/>
              </a:defRPr>
            </a:pPr>
            <a:r>
              <a:t>Scattering of protons on protons</a:t>
            </a:r>
          </a:p>
          <a:p>
            <a:pPr marL="40639" marR="40639" defTabSz="914400">
              <a:defRPr i="1" sz="2800">
                <a:uFill>
                  <a:solidFill>
                    <a:srgbClr val="000000"/>
                  </a:solidFill>
                </a:uFill>
                <a:latin typeface="+mn-lt"/>
                <a:ea typeface="+mn-ea"/>
                <a:cs typeface="+mn-cs"/>
                <a:sym typeface="Arial"/>
              </a:defRPr>
            </a:pPr>
            <a:r>
              <a:t>is like colliding Swiss watches to find out how they are build.</a:t>
            </a:r>
          </a:p>
          <a:p>
            <a:pPr lvl="8" marL="40639" marR="40639" indent="2146300" defTabSz="914400">
              <a:defRPr sz="2800">
                <a:uFill>
                  <a:solidFill>
                    <a:srgbClr val="000000"/>
                  </a:solidFill>
                </a:uFill>
                <a:latin typeface="+mn-lt"/>
                <a:ea typeface="+mn-ea"/>
                <a:cs typeface="+mn-cs"/>
                <a:sym typeface="Arial"/>
              </a:defRPr>
            </a:pPr>
            <a:r>
              <a:t>             </a:t>
            </a:r>
          </a:p>
          <a:p>
            <a:pPr lvl="8" marL="40639" marR="40639" indent="2146300" defTabSz="914400">
              <a:defRPr sz="2800">
                <a:uFill>
                  <a:solidFill>
                    <a:srgbClr val="000000"/>
                  </a:solidFill>
                </a:uFill>
                <a:latin typeface="+mn-lt"/>
                <a:ea typeface="+mn-ea"/>
                <a:cs typeface="+mn-cs"/>
                <a:sym typeface="Arial"/>
              </a:defRPr>
            </a:pPr>
            <a:r>
              <a:t>                      R. Feynman</a:t>
            </a:r>
          </a:p>
        </p:txBody>
      </p:sp>
      <p:pic>
        <p:nvPicPr>
          <p:cNvPr id="190" name="droppedImage.png" descr="droppedImage.png"/>
          <p:cNvPicPr>
            <a:picLocks noChangeAspect="1"/>
          </p:cNvPicPr>
          <p:nvPr/>
        </p:nvPicPr>
        <p:blipFill>
          <a:blip r:embed="rId2">
            <a:extLst/>
          </a:blip>
          <a:stretch>
            <a:fillRect/>
          </a:stretch>
        </p:blipFill>
        <p:spPr>
          <a:xfrm>
            <a:off x="1122315" y="3675456"/>
            <a:ext cx="2548048" cy="2548048"/>
          </a:xfrm>
          <a:prstGeom prst="rect">
            <a:avLst/>
          </a:prstGeom>
          <a:ln w="12700"/>
        </p:spPr>
      </p:pic>
      <p:sp>
        <p:nvSpPr>
          <p:cNvPr id="191" name="Probing Matter"/>
          <p:cNvSpPr txBox="1"/>
          <p:nvPr/>
        </p:nvSpPr>
        <p:spPr>
          <a:xfrm>
            <a:off x="380273" y="304094"/>
            <a:ext cx="4618626"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740833" indent="-740833">
              <a:buSzPct val="100000"/>
              <a:buAutoNum type="arabicPeriod" startAt="1"/>
              <a:defRPr b="1" sz="4200">
                <a:solidFill>
                  <a:srgbClr val="021EAA"/>
                </a:solidFill>
              </a:defRPr>
            </a:lvl1pPr>
          </a:lstStyle>
          <a:p>
            <a:pPr/>
            <a:r>
              <a:t>Probing Matter</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6"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047" name="Reality Check"/>
          <p:cNvSpPr txBox="1"/>
          <p:nvPr>
            <p:ph type="title"/>
          </p:nvPr>
        </p:nvSpPr>
        <p:spPr>
          <a:prstGeom prst="rect">
            <a:avLst/>
          </a:prstGeom>
        </p:spPr>
        <p:txBody>
          <a:bodyPr/>
          <a:lstStyle/>
          <a:p>
            <a:pPr/>
            <a:r>
              <a:t>Reality Check</a:t>
            </a:r>
          </a:p>
        </p:txBody>
      </p:sp>
      <p:sp>
        <p:nvSpPr>
          <p:cNvPr id="1048" name="Designing a dream machine is easy but…"/>
          <p:cNvSpPr txBox="1"/>
          <p:nvPr>
            <p:ph type="body" idx="1"/>
          </p:nvPr>
        </p:nvSpPr>
        <p:spPr>
          <a:xfrm>
            <a:off x="190500" y="840581"/>
            <a:ext cx="8763000" cy="5636947"/>
          </a:xfrm>
          <a:prstGeom prst="rect">
            <a:avLst/>
          </a:prstGeom>
        </p:spPr>
        <p:txBody>
          <a:bodyPr/>
          <a:lstStyle/>
          <a:p>
            <a:pPr>
              <a:defRPr>
                <a:solidFill>
                  <a:srgbClr val="021EAA"/>
                </a:solidFill>
              </a:defRPr>
            </a:pPr>
            <a:r>
              <a:t>Designing a dream machine is easy but </a:t>
            </a:r>
          </a:p>
          <a:p>
            <a:pPr lvl="1"/>
            <a:r>
              <a:t>It has to be fundable</a:t>
            </a:r>
          </a:p>
          <a:p>
            <a:pPr lvl="1"/>
            <a:r>
              <a:t>The technology has to be available</a:t>
            </a:r>
          </a:p>
          <a:p>
            <a:pPr>
              <a:defRPr>
                <a:solidFill>
                  <a:srgbClr val="021EAA"/>
                </a:solidFill>
              </a:defRPr>
            </a:pPr>
          </a:p>
          <a:p>
            <a:pPr>
              <a:defRPr>
                <a:solidFill>
                  <a:srgbClr val="021EAA"/>
                </a:solidFill>
              </a:defRPr>
            </a:pPr>
            <a:r>
              <a:t>Find the parameters that do the job (here EIC White Paper):</a:t>
            </a:r>
          </a:p>
          <a:p>
            <a:pPr lvl="1">
              <a:defRPr sz="2500"/>
            </a:pPr>
            <a:r>
              <a:t>Highly polarized (70%) e- and p beams</a:t>
            </a:r>
          </a:p>
          <a:p>
            <a:pPr lvl="1">
              <a:defRPr sz="2500"/>
            </a:pPr>
            <a:r>
              <a:t>Ion beams from D to U</a:t>
            </a:r>
          </a:p>
          <a:p>
            <a:pPr lvl="1">
              <a:defRPr sz="2500"/>
            </a:pPr>
            <a:r>
              <a:t>Variable center-of-mass energies from √s=20-140 GeV</a:t>
            </a:r>
          </a:p>
          <a:p>
            <a:pPr lvl="1">
              <a:defRPr sz="2500"/>
            </a:pPr>
            <a:r>
              <a:t>High collision luminosity 10</a:t>
            </a:r>
            <a:r>
              <a:rPr baseline="31999"/>
              <a:t>33-34</a:t>
            </a:r>
            <a:r>
              <a:t> cm</a:t>
            </a:r>
            <a:r>
              <a:rPr baseline="31999"/>
              <a:t>-2</a:t>
            </a:r>
            <a:r>
              <a:t>s</a:t>
            </a:r>
            <a:r>
              <a:rPr baseline="31999"/>
              <a:t>-1 </a:t>
            </a:r>
            <a:r>
              <a:t>(HERA ~ 10</a:t>
            </a:r>
            <a:r>
              <a:rPr baseline="31999"/>
              <a:t>31</a:t>
            </a:r>
            <a:r>
              <a:t>)</a:t>
            </a:r>
          </a:p>
          <a:p>
            <a:pPr lvl="1">
              <a:defRPr sz="2500"/>
            </a:pPr>
            <a:r>
              <a:t>Possibilities of having more than one interaction region</a:t>
            </a:r>
          </a:p>
        </p:txBody>
      </p:sp>
      <p:sp>
        <p:nvSpPr>
          <p:cNvPr id="104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1"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052" name="Electron-Ion Collider Initiatives"/>
          <p:cNvSpPr txBox="1"/>
          <p:nvPr>
            <p:ph type="title"/>
          </p:nvPr>
        </p:nvSpPr>
        <p:spPr>
          <a:prstGeom prst="rect">
            <a:avLst/>
          </a:prstGeom>
        </p:spPr>
        <p:txBody>
          <a:bodyPr/>
          <a:lstStyle/>
          <a:p>
            <a:pPr/>
            <a:r>
              <a:t>Electron-Ion Collider Initiatives</a:t>
            </a:r>
          </a:p>
        </p:txBody>
      </p:sp>
      <p:sp>
        <p:nvSpPr>
          <p:cNvPr id="1053" name="World-wide interest in EIC…"/>
          <p:cNvSpPr txBox="1"/>
          <p:nvPr>
            <p:ph type="body" sz="half" idx="1"/>
          </p:nvPr>
        </p:nvSpPr>
        <p:spPr>
          <a:xfrm>
            <a:off x="341138" y="5217099"/>
            <a:ext cx="8461724" cy="1606700"/>
          </a:xfrm>
          <a:prstGeom prst="rect">
            <a:avLst/>
          </a:prstGeom>
        </p:spPr>
        <p:txBody>
          <a:bodyPr/>
          <a:lstStyle/>
          <a:p>
            <a:pPr lvl="1"/>
            <a:r>
              <a:t>World-wide interest in EIC </a:t>
            </a:r>
          </a:p>
          <a:p>
            <a:pPr lvl="1"/>
            <a:r>
              <a:t>All future collider include e+A in their planning</a:t>
            </a:r>
          </a:p>
        </p:txBody>
      </p:sp>
      <p:sp>
        <p:nvSpPr>
          <p:cNvPr id="105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aphicFrame>
        <p:nvGraphicFramePr>
          <p:cNvPr id="1055" name="Table"/>
          <p:cNvGraphicFramePr/>
          <p:nvPr/>
        </p:nvGraphicFramePr>
        <p:xfrm>
          <a:off x="116891" y="1620621"/>
          <a:ext cx="8927694" cy="2518033"/>
        </p:xfrm>
        <a:graphic xmlns:a="http://schemas.openxmlformats.org/drawingml/2006/main">
          <a:graphicData uri="http://schemas.openxmlformats.org/drawingml/2006/table">
            <a:tbl>
              <a:tblPr firstCol="1" firstRow="1" lastCol="0" lastRow="0" bandCol="0" bandRow="0" rtl="0">
                <a:tableStyleId>{8F44A2F1-9E1F-4B54-A3A2-5F16C0AD49E2}</a:tableStyleId>
              </a:tblPr>
              <a:tblGrid>
                <a:gridCol w="1110995"/>
                <a:gridCol w="1281504"/>
                <a:gridCol w="1269772"/>
                <a:gridCol w="1201188"/>
                <a:gridCol w="1241508"/>
                <a:gridCol w="1418990"/>
                <a:gridCol w="1375158"/>
              </a:tblGrid>
              <a:tr h="355636">
                <a:tc>
                  <a:txBody>
                    <a:bodyPr/>
                    <a:lstStyle/>
                    <a:p>
                      <a:pPr marL="40639" marR="40639" algn="l">
                        <a:spcBef>
                          <a:spcPts val="400"/>
                        </a:spcBef>
                        <a:tabLst>
                          <a:tab pos="558800" algn="l"/>
                        </a:tabLst>
                        <a:defRPr sz="1300">
                          <a:uFill>
                            <a:solidFill>
                              <a:srgbClr val="000000"/>
                            </a:solidFill>
                          </a:uFill>
                          <a:latin typeface="+mn-lt"/>
                          <a:ea typeface="+mn-ea"/>
                          <a:cs typeface="+mn-cs"/>
                          <a:sym typeface="Arial"/>
                        </a:defRPr>
                      </a:pPr>
                    </a:p>
                  </a:txBody>
                  <a:tcPr marL="50800" marR="50800" marT="50800" marB="50800" anchor="t" anchorCtr="0" horzOverflow="overflow">
                    <a:lnL w="28575">
                      <a:solidFill>
                        <a:srgbClr val="000000"/>
                      </a:solidFill>
                      <a:miter lim="400000"/>
                    </a:lnL>
                  </a:tcPr>
                </a:tc>
                <a:tc>
                  <a:txBody>
                    <a:bodyPr/>
                    <a:lstStyle/>
                    <a:p>
                      <a:pPr marL="40639" marR="40639" algn="ctr">
                        <a:spcBef>
                          <a:spcPts val="400"/>
                        </a:spcBef>
                        <a:tabLst>
                          <a:tab pos="558800" algn="l"/>
                        </a:tabLst>
                        <a:defRPr sz="1800"/>
                      </a:pPr>
                      <a:r>
                        <a:rPr b="1" sz="1300">
                          <a:uFill>
                            <a:solidFill>
                              <a:srgbClr val="000000"/>
                            </a:solidFill>
                          </a:uFill>
                          <a:latin typeface="+mn-lt"/>
                          <a:ea typeface="+mn-ea"/>
                          <a:cs typeface="+mn-cs"/>
                          <a:sym typeface="Arial"/>
                        </a:rPr>
                        <a:t>HERA@DESY</a:t>
                      </a:r>
                    </a:p>
                  </a:txBody>
                  <a:tcPr marL="50800" marR="50800" marT="50800" marB="50800" anchor="t" anchorCtr="0" horzOverflow="overflow"/>
                </a:tc>
                <a:tc>
                  <a:txBody>
                    <a:bodyPr/>
                    <a:lstStyle/>
                    <a:p>
                      <a:pPr marL="40639" marR="40639" algn="ctr">
                        <a:spcBef>
                          <a:spcPts val="400"/>
                        </a:spcBef>
                        <a:tabLst>
                          <a:tab pos="558800" algn="l"/>
                        </a:tabLst>
                        <a:defRPr sz="1800"/>
                      </a:pPr>
                      <a:r>
                        <a:rPr b="1" sz="1300">
                          <a:uFill>
                            <a:solidFill>
                              <a:srgbClr val="000000"/>
                            </a:solidFill>
                          </a:uFill>
                          <a:latin typeface="+mn-lt"/>
                          <a:ea typeface="+mn-ea"/>
                          <a:cs typeface="+mn-cs"/>
                          <a:sym typeface="Arial"/>
                        </a:rPr>
                        <a:t>LHeC@CERN</a:t>
                      </a:r>
                    </a:p>
                  </a:txBody>
                  <a:tcPr marL="50800" marR="50800" marT="50800" marB="50800" anchor="t" anchorCtr="0" horzOverflow="overflow"/>
                </a:tc>
                <a:tc>
                  <a:txBody>
                    <a:bodyPr/>
                    <a:lstStyle/>
                    <a:p>
                      <a:pPr marL="40639" marR="40639" algn="ctr">
                        <a:spcBef>
                          <a:spcPts val="400"/>
                        </a:spcBef>
                        <a:tabLst>
                          <a:tab pos="558800" algn="l"/>
                        </a:tabLst>
                        <a:defRPr sz="1800"/>
                      </a:pPr>
                      <a:r>
                        <a:rPr b="1" sz="1300">
                          <a:uFill>
                            <a:solidFill>
                              <a:srgbClr val="000000"/>
                            </a:solidFill>
                          </a:uFill>
                          <a:latin typeface="+mn-lt"/>
                          <a:ea typeface="+mn-ea"/>
                          <a:cs typeface="+mn-cs"/>
                          <a:sym typeface="Arial"/>
                        </a:rPr>
                        <a:t>HIAF@CAS</a:t>
                      </a:r>
                    </a:p>
                  </a:txBody>
                  <a:tcPr marL="50800" marR="50800" marT="50800" marB="50800" anchor="t" anchorCtr="0" horzOverflow="overflow"/>
                </a:tc>
                <a:tc>
                  <a:txBody>
                    <a:bodyPr/>
                    <a:lstStyle/>
                    <a:p>
                      <a:pPr marL="40639" marR="40639" algn="ctr">
                        <a:spcBef>
                          <a:spcPts val="400"/>
                        </a:spcBef>
                        <a:tabLst>
                          <a:tab pos="558800" algn="l"/>
                        </a:tabLst>
                        <a:defRPr sz="1800"/>
                      </a:pPr>
                      <a:r>
                        <a:rPr b="1" sz="1300">
                          <a:uFill>
                            <a:solidFill>
                              <a:srgbClr val="000000"/>
                            </a:solidFill>
                          </a:uFill>
                          <a:latin typeface="+mn-lt"/>
                          <a:ea typeface="+mn-ea"/>
                          <a:cs typeface="+mn-cs"/>
                          <a:sym typeface="Arial"/>
                        </a:rPr>
                        <a:t>ENC@GSI</a:t>
                      </a:r>
                    </a:p>
                  </a:txBody>
                  <a:tcPr marL="50800" marR="50800" marT="50800" marB="50800" anchor="t" anchorCtr="0" horzOverflow="overflow"/>
                </a:tc>
                <a:tc>
                  <a:txBody>
                    <a:bodyPr/>
                    <a:lstStyle/>
                    <a:p>
                      <a:pPr marL="40639" marR="40639" algn="ctr">
                        <a:spcBef>
                          <a:spcPts val="400"/>
                        </a:spcBef>
                        <a:tabLst>
                          <a:tab pos="558800" algn="l"/>
                        </a:tabLst>
                        <a:defRPr sz="1800"/>
                      </a:pPr>
                      <a:r>
                        <a:rPr b="1" sz="1300">
                          <a:uFill>
                            <a:solidFill>
                              <a:srgbClr val="000000"/>
                            </a:solidFill>
                          </a:uFill>
                          <a:latin typeface="+mn-lt"/>
                          <a:ea typeface="+mn-ea"/>
                          <a:cs typeface="+mn-cs"/>
                          <a:sym typeface="Arial"/>
                        </a:rPr>
                        <a:t>JLEIC@JLab</a:t>
                      </a:r>
                    </a:p>
                  </a:txBody>
                  <a:tcPr marL="50800" marR="50800" marT="50800" marB="50800" anchor="t" anchorCtr="0" horzOverflow="overflow"/>
                </a:tc>
                <a:tc>
                  <a:txBody>
                    <a:bodyPr/>
                    <a:lstStyle/>
                    <a:p>
                      <a:pPr marL="40639" marR="40639" algn="ctr">
                        <a:spcBef>
                          <a:spcPts val="400"/>
                        </a:spcBef>
                        <a:tabLst>
                          <a:tab pos="558800" algn="l"/>
                        </a:tabLst>
                        <a:defRPr sz="1800"/>
                      </a:pPr>
                      <a:r>
                        <a:rPr b="1" sz="1300">
                          <a:uFill>
                            <a:solidFill>
                              <a:srgbClr val="000000"/>
                            </a:solidFill>
                          </a:uFill>
                          <a:latin typeface="+mn-lt"/>
                          <a:ea typeface="+mn-ea"/>
                          <a:cs typeface="+mn-cs"/>
                          <a:sym typeface="Arial"/>
                        </a:rPr>
                        <a:t>eRHIC@BNL</a:t>
                      </a:r>
                    </a:p>
                  </a:txBody>
                  <a:tcPr marL="50800" marR="50800" marT="50800" marB="50800" anchor="t" anchorCtr="0" horzOverflow="overflow">
                    <a:lnR w="28575">
                      <a:solidFill>
                        <a:srgbClr val="000000"/>
                      </a:solidFill>
                      <a:miter lim="400000"/>
                    </a:lnR>
                  </a:tcPr>
                </a:tc>
              </a:tr>
              <a:tr h="355636">
                <a:tc>
                  <a:txBody>
                    <a:bodyPr/>
                    <a:lstStyle/>
                    <a:p>
                      <a:pPr marL="40639" marR="40639" algn="l">
                        <a:spcBef>
                          <a:spcPts val="400"/>
                        </a:spcBef>
                        <a:tabLst>
                          <a:tab pos="558800" algn="l"/>
                        </a:tabLst>
                        <a:defRPr sz="1800"/>
                      </a:pPr>
                      <a:r>
                        <a:rPr b="1" sz="1300">
                          <a:uFill>
                            <a:solidFill>
                              <a:srgbClr val="000000"/>
                            </a:solidFill>
                          </a:uFill>
                          <a:latin typeface="+mn-lt"/>
                          <a:ea typeface="+mn-ea"/>
                          <a:cs typeface="+mn-cs"/>
                          <a:sym typeface="Arial"/>
                        </a:rPr>
                        <a:t>√s (GeV)</a:t>
                      </a:r>
                    </a:p>
                  </a:txBody>
                  <a:tcPr marL="50800" marR="50800" marT="50800" marB="50800" anchor="t" anchorCtr="0" horzOverflow="overflow"/>
                </a:tc>
                <a:tc>
                  <a:txBody>
                    <a:bodyPr/>
                    <a:lstStyle/>
                    <a:p>
                      <a:pPr marL="40639" marR="40639" algn="ctr">
                        <a:spcBef>
                          <a:spcPts val="400"/>
                        </a:spcBef>
                        <a:tabLst>
                          <a:tab pos="558800" algn="l"/>
                        </a:tabLst>
                        <a:defRPr sz="1800"/>
                      </a:pPr>
                      <a:r>
                        <a:rPr sz="1300">
                          <a:uFill>
                            <a:solidFill>
                              <a:srgbClr val="000000"/>
                            </a:solidFill>
                          </a:uFill>
                          <a:sym typeface="Arial"/>
                        </a:rPr>
                        <a:t>320</a:t>
                      </a:r>
                    </a:p>
                  </a:txBody>
                  <a:tcPr marL="50800" marR="50800" marT="50800" marB="50800" anchor="t" anchorCtr="0" horzOverflow="overflow"/>
                </a:tc>
                <a:tc>
                  <a:txBody>
                    <a:bodyPr/>
                    <a:lstStyle/>
                    <a:p>
                      <a:pPr marL="40639" marR="40639" algn="ctr">
                        <a:spcBef>
                          <a:spcPts val="400"/>
                        </a:spcBef>
                        <a:tabLst>
                          <a:tab pos="558800" algn="l"/>
                        </a:tabLst>
                        <a:defRPr sz="1800"/>
                      </a:pPr>
                      <a:r>
                        <a:rPr sz="1300">
                          <a:uFill>
                            <a:solidFill>
                              <a:srgbClr val="000000"/>
                            </a:solidFill>
                          </a:uFill>
                          <a:sym typeface="Arial"/>
                        </a:rPr>
                        <a:t>800-1300</a:t>
                      </a:r>
                    </a:p>
                  </a:txBody>
                  <a:tcPr marL="50800" marR="50800" marT="50800" marB="50800" anchor="t" anchorCtr="0" horzOverflow="overflow"/>
                </a:tc>
                <a:tc>
                  <a:txBody>
                    <a:bodyPr/>
                    <a:lstStyle/>
                    <a:p>
                      <a:pPr marL="40639" marR="40639" algn="ctr">
                        <a:spcBef>
                          <a:spcPts val="400"/>
                        </a:spcBef>
                        <a:tabLst>
                          <a:tab pos="558800" algn="l"/>
                        </a:tabLst>
                        <a:defRPr sz="1800"/>
                      </a:pPr>
                      <a:r>
                        <a:rPr sz="1300">
                          <a:uFill>
                            <a:solidFill>
                              <a:srgbClr val="000000"/>
                            </a:solidFill>
                          </a:uFill>
                          <a:sym typeface="Arial"/>
                        </a:rPr>
                        <a:t>12-65</a:t>
                      </a:r>
                    </a:p>
                  </a:txBody>
                  <a:tcPr marL="50800" marR="50800" marT="50800" marB="50800" anchor="t" anchorCtr="0" horzOverflow="overflow"/>
                </a:tc>
                <a:tc>
                  <a:txBody>
                    <a:bodyPr/>
                    <a:lstStyle/>
                    <a:p>
                      <a:pPr marL="40639" marR="40639" algn="ctr">
                        <a:spcBef>
                          <a:spcPts val="400"/>
                        </a:spcBef>
                        <a:tabLst>
                          <a:tab pos="558800" algn="l"/>
                        </a:tabLst>
                        <a:defRPr sz="1800"/>
                      </a:pPr>
                      <a:r>
                        <a:rPr sz="1300">
                          <a:uFill>
                            <a:solidFill>
                              <a:srgbClr val="000000"/>
                            </a:solidFill>
                          </a:uFill>
                          <a:sym typeface="Arial"/>
                        </a:rPr>
                        <a:t>14</a:t>
                      </a:r>
                    </a:p>
                  </a:txBody>
                  <a:tcPr marL="50800" marR="50800" marT="50800" marB="50800" anchor="t" anchorCtr="0" horzOverflow="overflow"/>
                </a:tc>
                <a:tc>
                  <a:txBody>
                    <a:bodyPr/>
                    <a:lstStyle/>
                    <a:p>
                      <a:pPr marL="40639" marR="40639" algn="ctr">
                        <a:spcBef>
                          <a:spcPts val="400"/>
                        </a:spcBef>
                        <a:tabLst>
                          <a:tab pos="558800" algn="l"/>
                        </a:tabLst>
                        <a:defRPr sz="1800"/>
                      </a:pPr>
                      <a:r>
                        <a:rPr sz="1300">
                          <a:uFill>
                            <a:solidFill>
                              <a:srgbClr val="000000"/>
                            </a:solidFill>
                          </a:uFill>
                          <a:sym typeface="Arial"/>
                        </a:rPr>
                        <a:t>20-64</a:t>
                      </a:r>
                    </a:p>
                  </a:txBody>
                  <a:tcPr marL="50800" marR="50800" marT="50800" marB="50800" anchor="t" anchorCtr="0" horzOverflow="overflow"/>
                </a:tc>
                <a:tc>
                  <a:txBody>
                    <a:bodyPr/>
                    <a:lstStyle/>
                    <a:p>
                      <a:pPr marL="40639" marR="40639" algn="ctr">
                        <a:spcBef>
                          <a:spcPts val="400"/>
                        </a:spcBef>
                        <a:tabLst>
                          <a:tab pos="558800" algn="l"/>
                        </a:tabLst>
                        <a:defRPr sz="1800"/>
                      </a:pPr>
                      <a:r>
                        <a:rPr sz="1300">
                          <a:uFill>
                            <a:solidFill>
                              <a:srgbClr val="000000"/>
                            </a:solidFill>
                          </a:uFill>
                          <a:sym typeface="Arial"/>
                        </a:rPr>
                        <a:t>32-140</a:t>
                      </a:r>
                    </a:p>
                  </a:txBody>
                  <a:tcPr marL="50800" marR="50800" marT="50800" marB="50800" anchor="t" anchorCtr="0" horzOverflow="overflow">
                    <a:lnR w="28575">
                      <a:solidFill>
                        <a:srgbClr val="000000"/>
                      </a:solidFill>
                      <a:miter lim="400000"/>
                    </a:lnR>
                  </a:tcPr>
                </a:tc>
              </a:tr>
              <a:tr h="355636">
                <a:tc>
                  <a:txBody>
                    <a:bodyPr/>
                    <a:lstStyle/>
                    <a:p>
                      <a:pPr marL="40639" marR="40639" algn="l">
                        <a:spcBef>
                          <a:spcPts val="400"/>
                        </a:spcBef>
                        <a:tabLst>
                          <a:tab pos="558800" algn="l"/>
                        </a:tabLst>
                        <a:defRPr b="1" sz="1300">
                          <a:uFill>
                            <a:solidFill>
                              <a:srgbClr val="000000"/>
                            </a:solidFill>
                          </a:uFill>
                          <a:latin typeface="+mn-lt"/>
                          <a:ea typeface="+mn-ea"/>
                          <a:cs typeface="+mn-cs"/>
                          <a:sym typeface="Arial"/>
                        </a:defRPr>
                      </a:pPr>
                      <a:r>
                        <a:t>Proton x</a:t>
                      </a:r>
                      <a:r>
                        <a:rPr baseline="-5999"/>
                        <a:t>min</a:t>
                      </a:r>
                    </a:p>
                  </a:txBody>
                  <a:tcPr marL="50800" marR="50800" marT="50800" marB="50800" anchor="t" anchorCtr="0" horzOverflow="overflow"/>
                </a:tc>
                <a:tc>
                  <a:txBody>
                    <a:bodyPr/>
                    <a:lstStyle/>
                    <a:p>
                      <a:pPr marL="40639" marR="40639" algn="ctr">
                        <a:spcBef>
                          <a:spcPts val="400"/>
                        </a:spcBef>
                        <a:tabLst>
                          <a:tab pos="558800" algn="l"/>
                        </a:tabLst>
                        <a:defRPr sz="1300">
                          <a:uFill>
                            <a:solidFill>
                              <a:srgbClr val="000000"/>
                            </a:solidFill>
                          </a:uFill>
                          <a:sym typeface="Arial"/>
                        </a:defRPr>
                      </a:pPr>
                      <a:r>
                        <a:t>1×10</a:t>
                      </a:r>
                      <a:r>
                        <a:rPr baseline="31999"/>
                        <a:t>-5</a:t>
                      </a:r>
                    </a:p>
                  </a:txBody>
                  <a:tcPr marL="50800" marR="50800" marT="50800" marB="50800" anchor="t" anchorCtr="0" horzOverflow="overflow"/>
                </a:tc>
                <a:tc>
                  <a:txBody>
                    <a:bodyPr/>
                    <a:lstStyle/>
                    <a:p>
                      <a:pPr marL="40639" marR="40639" algn="ctr">
                        <a:spcBef>
                          <a:spcPts val="400"/>
                        </a:spcBef>
                        <a:tabLst>
                          <a:tab pos="558800" algn="l"/>
                        </a:tabLst>
                        <a:defRPr sz="1300">
                          <a:uFill>
                            <a:solidFill>
                              <a:srgbClr val="000000"/>
                            </a:solidFill>
                          </a:uFill>
                          <a:sym typeface="Arial"/>
                        </a:defRPr>
                      </a:pPr>
                      <a:r>
                        <a:t>5×10</a:t>
                      </a:r>
                      <a:r>
                        <a:rPr baseline="31999"/>
                        <a:t>-7</a:t>
                      </a:r>
                    </a:p>
                  </a:txBody>
                  <a:tcPr marL="50800" marR="50800" marT="50800" marB="50800" anchor="t" anchorCtr="0" horzOverflow="overflow"/>
                </a:tc>
                <a:tc>
                  <a:txBody>
                    <a:bodyPr/>
                    <a:lstStyle/>
                    <a:p>
                      <a:pPr marL="40639" marR="40639" algn="ctr">
                        <a:spcBef>
                          <a:spcPts val="400"/>
                        </a:spcBef>
                        <a:tabLst>
                          <a:tab pos="558800" algn="l"/>
                        </a:tabLst>
                        <a:defRPr sz="1300">
                          <a:uFill>
                            <a:solidFill>
                              <a:srgbClr val="000000"/>
                            </a:solidFill>
                          </a:uFill>
                          <a:sym typeface="Arial"/>
                        </a:defRPr>
                      </a:pPr>
                      <a:r>
                        <a:t>3×10</a:t>
                      </a:r>
                      <a:r>
                        <a:rPr baseline="31999"/>
                        <a:t>-4</a:t>
                      </a:r>
                    </a:p>
                  </a:txBody>
                  <a:tcPr marL="50800" marR="50800" marT="50800" marB="50800" anchor="t" anchorCtr="0" horzOverflow="overflow"/>
                </a:tc>
                <a:tc>
                  <a:txBody>
                    <a:bodyPr/>
                    <a:lstStyle/>
                    <a:p>
                      <a:pPr marL="40639" marR="40639" algn="ctr">
                        <a:spcBef>
                          <a:spcPts val="400"/>
                        </a:spcBef>
                        <a:tabLst>
                          <a:tab pos="558800" algn="l"/>
                        </a:tabLst>
                        <a:defRPr sz="1300">
                          <a:uFill>
                            <a:solidFill>
                              <a:srgbClr val="000000"/>
                            </a:solidFill>
                          </a:uFill>
                          <a:sym typeface="Arial"/>
                        </a:defRPr>
                      </a:pPr>
                      <a:r>
                        <a:t>5×10</a:t>
                      </a:r>
                      <a:r>
                        <a:rPr baseline="31999"/>
                        <a:t>-3</a:t>
                      </a:r>
                    </a:p>
                  </a:txBody>
                  <a:tcPr marL="50800" marR="50800" marT="50800" marB="50800" anchor="t" anchorCtr="0" horzOverflow="overflow"/>
                </a:tc>
                <a:tc>
                  <a:txBody>
                    <a:bodyPr/>
                    <a:lstStyle/>
                    <a:p>
                      <a:pPr marL="40639" marR="40639" algn="ctr">
                        <a:spcBef>
                          <a:spcPts val="400"/>
                        </a:spcBef>
                        <a:tabLst>
                          <a:tab pos="558800" algn="l"/>
                        </a:tabLst>
                        <a:defRPr sz="1300">
                          <a:uFill>
                            <a:solidFill>
                              <a:srgbClr val="000000"/>
                            </a:solidFill>
                          </a:uFill>
                          <a:sym typeface="Arial"/>
                        </a:defRPr>
                      </a:pPr>
                      <a:r>
                        <a:t>3×10</a:t>
                      </a:r>
                      <a:r>
                        <a:rPr baseline="31999"/>
                        <a:t>-4</a:t>
                      </a:r>
                    </a:p>
                  </a:txBody>
                  <a:tcPr marL="50800" marR="50800" marT="50800" marB="50800" anchor="t" anchorCtr="0" horzOverflow="overflow"/>
                </a:tc>
                <a:tc>
                  <a:txBody>
                    <a:bodyPr/>
                    <a:lstStyle/>
                    <a:p>
                      <a:pPr marL="40639" marR="40639" algn="ctr">
                        <a:spcBef>
                          <a:spcPts val="400"/>
                        </a:spcBef>
                        <a:tabLst>
                          <a:tab pos="558800" algn="l"/>
                        </a:tabLst>
                        <a:defRPr sz="1300">
                          <a:uFill>
                            <a:solidFill>
                              <a:srgbClr val="000000"/>
                            </a:solidFill>
                          </a:uFill>
                          <a:sym typeface="Arial"/>
                        </a:defRPr>
                      </a:pPr>
                      <a:r>
                        <a:t>5×10</a:t>
                      </a:r>
                      <a:r>
                        <a:rPr baseline="31999"/>
                        <a:t>-5</a:t>
                      </a:r>
                    </a:p>
                  </a:txBody>
                  <a:tcPr marL="50800" marR="50800" marT="50800" marB="50800" anchor="t" anchorCtr="0" horzOverflow="overflow">
                    <a:lnR w="28575">
                      <a:solidFill>
                        <a:srgbClr val="000000"/>
                      </a:solidFill>
                      <a:miter lim="400000"/>
                    </a:lnR>
                  </a:tcPr>
                </a:tc>
              </a:tr>
              <a:tr h="355636">
                <a:tc>
                  <a:txBody>
                    <a:bodyPr/>
                    <a:lstStyle/>
                    <a:p>
                      <a:pPr marL="40639" marR="40639" algn="l">
                        <a:spcBef>
                          <a:spcPts val="400"/>
                        </a:spcBef>
                        <a:tabLst>
                          <a:tab pos="558800" algn="l"/>
                        </a:tabLst>
                        <a:defRPr sz="1800"/>
                      </a:pPr>
                      <a:r>
                        <a:rPr b="1" sz="1300">
                          <a:uFill>
                            <a:solidFill>
                              <a:srgbClr val="000000"/>
                            </a:solidFill>
                          </a:uFill>
                          <a:latin typeface="+mn-lt"/>
                          <a:ea typeface="+mn-ea"/>
                          <a:cs typeface="+mn-cs"/>
                          <a:sym typeface="Arial"/>
                        </a:rPr>
                        <a:t>Ions</a:t>
                      </a:r>
                    </a:p>
                  </a:txBody>
                  <a:tcPr marL="50800" marR="50800" marT="50800" marB="50800" anchor="t" anchorCtr="0" horzOverflow="overflow"/>
                </a:tc>
                <a:tc>
                  <a:txBody>
                    <a:bodyPr/>
                    <a:lstStyle/>
                    <a:p>
                      <a:pPr marL="40639" marR="40639" algn="ctr">
                        <a:spcBef>
                          <a:spcPts val="400"/>
                        </a:spcBef>
                        <a:tabLst>
                          <a:tab pos="558800" algn="l"/>
                        </a:tabLst>
                        <a:defRPr sz="1800"/>
                      </a:pPr>
                      <a:r>
                        <a:rPr sz="1300">
                          <a:uFill>
                            <a:solidFill>
                              <a:srgbClr val="000000"/>
                            </a:solidFill>
                          </a:uFill>
                          <a:sym typeface="Arial"/>
                        </a:rPr>
                        <a:t>p</a:t>
                      </a:r>
                    </a:p>
                  </a:txBody>
                  <a:tcPr marL="50800" marR="50800" marT="50800" marB="50800" anchor="t" anchorCtr="0" horzOverflow="overflow"/>
                </a:tc>
                <a:tc>
                  <a:txBody>
                    <a:bodyPr/>
                    <a:lstStyle/>
                    <a:p>
                      <a:pPr marL="40639" marR="40639" algn="ctr">
                        <a:spcBef>
                          <a:spcPts val="400"/>
                        </a:spcBef>
                        <a:tabLst>
                          <a:tab pos="558800" algn="l"/>
                        </a:tabLst>
                        <a:defRPr sz="1800"/>
                      </a:pPr>
                      <a:r>
                        <a:rPr sz="1300">
                          <a:uFill>
                            <a:solidFill>
                              <a:srgbClr val="000000"/>
                            </a:solidFill>
                          </a:uFill>
                          <a:sym typeface="Arial"/>
                        </a:rPr>
                        <a:t>p … Pb</a:t>
                      </a:r>
                    </a:p>
                  </a:txBody>
                  <a:tcPr marL="50800" marR="50800" marT="50800" marB="50800" anchor="t" anchorCtr="0" horzOverflow="overflow"/>
                </a:tc>
                <a:tc>
                  <a:txBody>
                    <a:bodyPr/>
                    <a:lstStyle/>
                    <a:p>
                      <a:pPr marL="40639" marR="40639" algn="ctr">
                        <a:spcBef>
                          <a:spcPts val="400"/>
                        </a:spcBef>
                        <a:tabLst>
                          <a:tab pos="558800" algn="l"/>
                        </a:tabLst>
                        <a:defRPr sz="1800"/>
                      </a:pPr>
                      <a:r>
                        <a:rPr sz="1300">
                          <a:uFill>
                            <a:solidFill>
                              <a:srgbClr val="000000"/>
                            </a:solidFill>
                          </a:uFill>
                          <a:sym typeface="Arial"/>
                        </a:rPr>
                        <a:t>p … U</a:t>
                      </a:r>
                    </a:p>
                  </a:txBody>
                  <a:tcPr marL="50800" marR="50800" marT="50800" marB="50800" anchor="t" anchorCtr="0" horzOverflow="overflow"/>
                </a:tc>
                <a:tc>
                  <a:txBody>
                    <a:bodyPr/>
                    <a:lstStyle/>
                    <a:p>
                      <a:pPr marL="40639" marR="40639" algn="ctr">
                        <a:spcBef>
                          <a:spcPts val="400"/>
                        </a:spcBef>
                        <a:tabLst>
                          <a:tab pos="558800" algn="l"/>
                        </a:tabLst>
                        <a:defRPr sz="1800"/>
                      </a:pPr>
                      <a:r>
                        <a:rPr sz="1300">
                          <a:uFill>
                            <a:solidFill>
                              <a:srgbClr val="000000"/>
                            </a:solidFill>
                          </a:uFill>
                          <a:sym typeface="Arial"/>
                        </a:rPr>
                        <a:t>p … Ca</a:t>
                      </a:r>
                    </a:p>
                  </a:txBody>
                  <a:tcPr marL="50800" marR="50800" marT="50800" marB="50800" anchor="t" anchorCtr="0" horzOverflow="overflow"/>
                </a:tc>
                <a:tc>
                  <a:txBody>
                    <a:bodyPr/>
                    <a:lstStyle/>
                    <a:p>
                      <a:pPr marL="40639" marR="40639" algn="ctr">
                        <a:spcBef>
                          <a:spcPts val="400"/>
                        </a:spcBef>
                        <a:tabLst>
                          <a:tab pos="558800" algn="l"/>
                        </a:tabLst>
                        <a:defRPr sz="1800"/>
                      </a:pPr>
                      <a:r>
                        <a:rPr sz="1300">
                          <a:uFill>
                            <a:solidFill>
                              <a:srgbClr val="000000"/>
                            </a:solidFill>
                          </a:uFill>
                          <a:sym typeface="Arial"/>
                        </a:rPr>
                        <a:t>p … Pb</a:t>
                      </a:r>
                    </a:p>
                  </a:txBody>
                  <a:tcPr marL="50800" marR="50800" marT="50800" marB="50800" anchor="t" anchorCtr="0" horzOverflow="overflow"/>
                </a:tc>
                <a:tc>
                  <a:txBody>
                    <a:bodyPr/>
                    <a:lstStyle/>
                    <a:p>
                      <a:pPr marL="40639" marR="40639" algn="ctr">
                        <a:spcBef>
                          <a:spcPts val="400"/>
                        </a:spcBef>
                        <a:tabLst>
                          <a:tab pos="558800" algn="l"/>
                        </a:tabLst>
                        <a:defRPr sz="1800"/>
                      </a:pPr>
                      <a:r>
                        <a:rPr sz="1300">
                          <a:uFill>
                            <a:solidFill>
                              <a:srgbClr val="000000"/>
                            </a:solidFill>
                          </a:uFill>
                          <a:sym typeface="Arial"/>
                        </a:rPr>
                        <a:t>p … U</a:t>
                      </a:r>
                    </a:p>
                  </a:txBody>
                  <a:tcPr marL="50800" marR="50800" marT="50800" marB="50800" anchor="t" anchorCtr="0" horzOverflow="overflow">
                    <a:lnR w="28575">
                      <a:solidFill>
                        <a:srgbClr val="000000"/>
                      </a:solidFill>
                      <a:miter lim="400000"/>
                    </a:lnR>
                  </a:tcPr>
                </a:tc>
              </a:tr>
              <a:tr h="355636">
                <a:tc>
                  <a:txBody>
                    <a:bodyPr/>
                    <a:lstStyle/>
                    <a:p>
                      <a:pPr marL="40639" marR="40639" algn="l">
                        <a:spcBef>
                          <a:spcPts val="400"/>
                        </a:spcBef>
                        <a:tabLst>
                          <a:tab pos="558800" algn="l"/>
                        </a:tabLst>
                        <a:defRPr b="1" sz="1300">
                          <a:uFill>
                            <a:solidFill>
                              <a:srgbClr val="000000"/>
                            </a:solidFill>
                          </a:uFill>
                          <a:latin typeface="+mn-lt"/>
                          <a:ea typeface="+mn-ea"/>
                          <a:cs typeface="+mn-cs"/>
                          <a:sym typeface="Arial"/>
                        </a:defRPr>
                      </a:pPr>
                      <a:r>
                        <a:t>L (cm</a:t>
                      </a:r>
                      <a:r>
                        <a:rPr baseline="31999"/>
                        <a:t>-2</a:t>
                      </a:r>
                      <a:r>
                        <a:t>s</a:t>
                      </a:r>
                      <a:r>
                        <a:rPr baseline="31999"/>
                        <a:t>-1</a:t>
                      </a:r>
                      <a:r>
                        <a:t>)</a:t>
                      </a:r>
                    </a:p>
                  </a:txBody>
                  <a:tcPr marL="50800" marR="50800" marT="50800" marB="50800" anchor="t" anchorCtr="0" horzOverflow="overflow"/>
                </a:tc>
                <a:tc>
                  <a:txBody>
                    <a:bodyPr/>
                    <a:lstStyle/>
                    <a:p>
                      <a:pPr marL="40639" marR="40639" algn="ctr">
                        <a:spcBef>
                          <a:spcPts val="400"/>
                        </a:spcBef>
                        <a:tabLst>
                          <a:tab pos="558800" algn="l"/>
                        </a:tabLst>
                        <a:defRPr sz="1300">
                          <a:uFill>
                            <a:solidFill>
                              <a:srgbClr val="000000"/>
                            </a:solidFill>
                          </a:uFill>
                          <a:sym typeface="Arial"/>
                        </a:defRPr>
                      </a:pPr>
                      <a:r>
                        <a:t>2×10</a:t>
                      </a:r>
                      <a:r>
                        <a:rPr baseline="31999"/>
                        <a:t>31</a:t>
                      </a:r>
                    </a:p>
                  </a:txBody>
                  <a:tcPr marL="50800" marR="50800" marT="50800" marB="50800" anchor="t" anchorCtr="0" horzOverflow="overflow"/>
                </a:tc>
                <a:tc>
                  <a:txBody>
                    <a:bodyPr/>
                    <a:lstStyle/>
                    <a:p>
                      <a:pPr marL="40639" marR="40639" algn="ctr">
                        <a:spcBef>
                          <a:spcPts val="400"/>
                        </a:spcBef>
                        <a:tabLst>
                          <a:tab pos="558800" algn="l"/>
                        </a:tabLst>
                        <a:defRPr sz="1300">
                          <a:uFill>
                            <a:solidFill>
                              <a:srgbClr val="000000"/>
                            </a:solidFill>
                          </a:uFill>
                          <a:sym typeface="Arial"/>
                        </a:defRPr>
                      </a:pPr>
                      <a:r>
                        <a:t>~10</a:t>
                      </a:r>
                      <a:r>
                        <a:rPr baseline="31999"/>
                        <a:t>34</a:t>
                      </a:r>
                    </a:p>
                  </a:txBody>
                  <a:tcPr marL="50800" marR="50800" marT="50800" marB="50800" anchor="t" anchorCtr="0" horzOverflow="overflow"/>
                </a:tc>
                <a:tc>
                  <a:txBody>
                    <a:bodyPr/>
                    <a:lstStyle/>
                    <a:p>
                      <a:pPr marL="40639" marR="40639" algn="ctr">
                        <a:spcBef>
                          <a:spcPts val="400"/>
                        </a:spcBef>
                        <a:tabLst>
                          <a:tab pos="558800" algn="l"/>
                        </a:tabLst>
                        <a:defRPr sz="1300">
                          <a:uFill>
                            <a:solidFill>
                              <a:srgbClr val="000000"/>
                            </a:solidFill>
                          </a:uFill>
                          <a:sym typeface="Arial"/>
                        </a:defRPr>
                      </a:pPr>
                      <a:r>
                        <a:t>~10</a:t>
                      </a:r>
                      <a:r>
                        <a:rPr baseline="31999"/>
                        <a:t>32-35</a:t>
                      </a:r>
                    </a:p>
                  </a:txBody>
                  <a:tcPr marL="50800" marR="50800" marT="50800" marB="50800" anchor="t" anchorCtr="0" horzOverflow="overflow"/>
                </a:tc>
                <a:tc>
                  <a:txBody>
                    <a:bodyPr/>
                    <a:lstStyle/>
                    <a:p>
                      <a:pPr marL="40639" marR="40639" algn="ctr">
                        <a:spcBef>
                          <a:spcPts val="400"/>
                        </a:spcBef>
                        <a:tabLst>
                          <a:tab pos="558800" algn="l"/>
                        </a:tabLst>
                        <a:defRPr sz="1300">
                          <a:uFill>
                            <a:solidFill>
                              <a:srgbClr val="000000"/>
                            </a:solidFill>
                          </a:uFill>
                          <a:sym typeface="Arial"/>
                        </a:defRPr>
                      </a:pPr>
                      <a:r>
                        <a:t>~10</a:t>
                      </a:r>
                      <a:r>
                        <a:rPr baseline="31999"/>
                        <a:t>32</a:t>
                      </a:r>
                    </a:p>
                  </a:txBody>
                  <a:tcPr marL="50800" marR="50800" marT="50800" marB="50800" anchor="t" anchorCtr="0" horzOverflow="overflow"/>
                </a:tc>
                <a:tc>
                  <a:txBody>
                    <a:bodyPr/>
                    <a:lstStyle/>
                    <a:p>
                      <a:pPr marL="40639" marR="40639" algn="ctr">
                        <a:spcBef>
                          <a:spcPts val="400"/>
                        </a:spcBef>
                        <a:tabLst>
                          <a:tab pos="558800" algn="l"/>
                        </a:tabLst>
                        <a:defRPr sz="1300">
                          <a:uFill>
                            <a:solidFill>
                              <a:srgbClr val="000000"/>
                            </a:solidFill>
                          </a:uFill>
                          <a:sym typeface="Arial"/>
                        </a:defRPr>
                      </a:pPr>
                      <a:r>
                        <a:t>~10</a:t>
                      </a:r>
                      <a:r>
                        <a:rPr baseline="31999"/>
                        <a:t>33-35</a:t>
                      </a:r>
                    </a:p>
                  </a:txBody>
                  <a:tcPr marL="50800" marR="50800" marT="50800" marB="50800" anchor="t" anchorCtr="0" horzOverflow="overflow"/>
                </a:tc>
                <a:tc>
                  <a:txBody>
                    <a:bodyPr/>
                    <a:lstStyle/>
                    <a:p>
                      <a:pPr marL="40639" marR="40639" algn="ctr">
                        <a:spcBef>
                          <a:spcPts val="400"/>
                        </a:spcBef>
                        <a:tabLst>
                          <a:tab pos="558800" algn="l"/>
                        </a:tabLst>
                        <a:defRPr sz="1300">
                          <a:uFill>
                            <a:solidFill>
                              <a:srgbClr val="000000"/>
                            </a:solidFill>
                          </a:uFill>
                          <a:sym typeface="Arial"/>
                        </a:defRPr>
                      </a:pPr>
                      <a:r>
                        <a:t>~10</a:t>
                      </a:r>
                      <a:r>
                        <a:rPr baseline="31999"/>
                        <a:t>33-34</a:t>
                      </a:r>
                    </a:p>
                  </a:txBody>
                  <a:tcPr marL="50800" marR="50800" marT="50800" marB="50800" anchor="t" anchorCtr="0" horzOverflow="overflow">
                    <a:lnR w="28575">
                      <a:solidFill>
                        <a:srgbClr val="000000"/>
                      </a:solidFill>
                      <a:miter lim="400000"/>
                    </a:lnR>
                  </a:tcPr>
                </a:tc>
              </a:tr>
              <a:tr h="355636">
                <a:tc>
                  <a:txBody>
                    <a:bodyPr/>
                    <a:lstStyle/>
                    <a:p>
                      <a:pPr marL="40639" marR="40639" algn="l">
                        <a:spcBef>
                          <a:spcPts val="400"/>
                        </a:spcBef>
                        <a:tabLst>
                          <a:tab pos="558800" algn="l"/>
                        </a:tabLst>
                        <a:defRPr sz="1800"/>
                      </a:pPr>
                      <a:r>
                        <a:rPr b="1" sz="1300">
                          <a:uFill>
                            <a:solidFill>
                              <a:srgbClr val="000000"/>
                            </a:solidFill>
                          </a:uFill>
                          <a:latin typeface="+mn-lt"/>
                          <a:ea typeface="+mn-ea"/>
                          <a:cs typeface="+mn-cs"/>
                          <a:sym typeface="Arial"/>
                        </a:rPr>
                        <a:t>IRs</a:t>
                      </a:r>
                    </a:p>
                  </a:txBody>
                  <a:tcPr marL="50800" marR="50800" marT="50800" marB="50800" anchor="t" anchorCtr="0" horzOverflow="overflow"/>
                </a:tc>
                <a:tc>
                  <a:txBody>
                    <a:bodyPr/>
                    <a:lstStyle/>
                    <a:p>
                      <a:pPr marL="40639" marR="40639" algn="ctr">
                        <a:spcBef>
                          <a:spcPts val="400"/>
                        </a:spcBef>
                        <a:tabLst>
                          <a:tab pos="558800" algn="l"/>
                        </a:tabLst>
                        <a:defRPr sz="1800"/>
                      </a:pPr>
                      <a:r>
                        <a:rPr sz="1300">
                          <a:uFill>
                            <a:solidFill>
                              <a:srgbClr val="000000"/>
                            </a:solidFill>
                          </a:uFill>
                          <a:sym typeface="Arial"/>
                        </a:rPr>
                        <a:t>2</a:t>
                      </a:r>
                    </a:p>
                  </a:txBody>
                  <a:tcPr marL="50800" marR="50800" marT="50800" marB="50800" anchor="t" anchorCtr="0" horzOverflow="overflow"/>
                </a:tc>
                <a:tc>
                  <a:txBody>
                    <a:bodyPr/>
                    <a:lstStyle/>
                    <a:p>
                      <a:pPr marL="40639" marR="40639" algn="ctr">
                        <a:spcBef>
                          <a:spcPts val="400"/>
                        </a:spcBef>
                        <a:tabLst>
                          <a:tab pos="558800" algn="l"/>
                        </a:tabLst>
                        <a:defRPr sz="1800"/>
                      </a:pPr>
                      <a:r>
                        <a:rPr sz="1300">
                          <a:uFill>
                            <a:solidFill>
                              <a:srgbClr val="000000"/>
                            </a:solidFill>
                          </a:uFill>
                          <a:sym typeface="Arial"/>
                        </a:rPr>
                        <a:t>1</a:t>
                      </a:r>
                    </a:p>
                  </a:txBody>
                  <a:tcPr marL="50800" marR="50800" marT="50800" marB="50800" anchor="t" anchorCtr="0" horzOverflow="overflow"/>
                </a:tc>
                <a:tc>
                  <a:txBody>
                    <a:bodyPr/>
                    <a:lstStyle/>
                    <a:p>
                      <a:pPr marL="40639" marR="40639" algn="ctr">
                        <a:spcBef>
                          <a:spcPts val="400"/>
                        </a:spcBef>
                        <a:tabLst>
                          <a:tab pos="558800" algn="l"/>
                        </a:tabLst>
                        <a:defRPr sz="1800"/>
                      </a:pPr>
                      <a:r>
                        <a:rPr sz="1300">
                          <a:uFill>
                            <a:solidFill>
                              <a:srgbClr val="000000"/>
                            </a:solidFill>
                          </a:uFill>
                          <a:sym typeface="Arial"/>
                        </a:rPr>
                        <a:t>1</a:t>
                      </a:r>
                    </a:p>
                  </a:txBody>
                  <a:tcPr marL="50800" marR="50800" marT="50800" marB="50800" anchor="t" anchorCtr="0" horzOverflow="overflow"/>
                </a:tc>
                <a:tc>
                  <a:txBody>
                    <a:bodyPr/>
                    <a:lstStyle/>
                    <a:p>
                      <a:pPr marL="40639" marR="40639" algn="ctr">
                        <a:spcBef>
                          <a:spcPts val="400"/>
                        </a:spcBef>
                        <a:tabLst>
                          <a:tab pos="558800" algn="l"/>
                        </a:tabLst>
                        <a:defRPr sz="1800"/>
                      </a:pPr>
                      <a:r>
                        <a:rPr sz="1300">
                          <a:uFill>
                            <a:solidFill>
                              <a:srgbClr val="000000"/>
                            </a:solidFill>
                          </a:uFill>
                          <a:sym typeface="Arial"/>
                        </a:rPr>
                        <a:t>1</a:t>
                      </a:r>
                    </a:p>
                  </a:txBody>
                  <a:tcPr marL="50800" marR="50800" marT="50800" marB="50800" anchor="t" anchorCtr="0" horzOverflow="overflow"/>
                </a:tc>
                <a:tc>
                  <a:txBody>
                    <a:bodyPr/>
                    <a:lstStyle/>
                    <a:p>
                      <a:pPr marL="40639" marR="40639" algn="ctr">
                        <a:spcBef>
                          <a:spcPts val="400"/>
                        </a:spcBef>
                        <a:tabLst>
                          <a:tab pos="558800" algn="l"/>
                        </a:tabLst>
                        <a:defRPr sz="1800"/>
                      </a:pPr>
                      <a:r>
                        <a:rPr sz="1300">
                          <a:uFill>
                            <a:solidFill>
                              <a:srgbClr val="000000"/>
                            </a:solidFill>
                          </a:uFill>
                          <a:sym typeface="Arial"/>
                        </a:rPr>
                        <a:t>2+</a:t>
                      </a:r>
                    </a:p>
                  </a:txBody>
                  <a:tcPr marL="50800" marR="50800" marT="50800" marB="50800" anchor="t" anchorCtr="0" horzOverflow="overflow"/>
                </a:tc>
                <a:tc>
                  <a:txBody>
                    <a:bodyPr/>
                    <a:lstStyle/>
                    <a:p>
                      <a:pPr marL="40639" marR="40639" algn="ctr">
                        <a:spcBef>
                          <a:spcPts val="400"/>
                        </a:spcBef>
                        <a:tabLst>
                          <a:tab pos="558800" algn="l"/>
                        </a:tabLst>
                        <a:defRPr sz="1800"/>
                      </a:pPr>
                      <a:r>
                        <a:rPr sz="1300">
                          <a:uFill>
                            <a:solidFill>
                              <a:srgbClr val="000000"/>
                            </a:solidFill>
                          </a:uFill>
                          <a:sym typeface="Arial"/>
                        </a:rPr>
                        <a:t>2+</a:t>
                      </a:r>
                    </a:p>
                  </a:txBody>
                  <a:tcPr marL="50800" marR="50800" marT="50800" marB="50800" anchor="t" anchorCtr="0" horzOverflow="overflow">
                    <a:lnR w="28575">
                      <a:solidFill>
                        <a:srgbClr val="000000"/>
                      </a:solidFill>
                      <a:miter lim="400000"/>
                    </a:lnR>
                  </a:tcPr>
                </a:tc>
              </a:tr>
              <a:tr h="355636">
                <a:tc>
                  <a:txBody>
                    <a:bodyPr/>
                    <a:lstStyle/>
                    <a:p>
                      <a:pPr marL="40639" marR="40639" algn="l">
                        <a:spcBef>
                          <a:spcPts val="400"/>
                        </a:spcBef>
                        <a:tabLst>
                          <a:tab pos="558800" algn="l"/>
                        </a:tabLst>
                        <a:defRPr sz="1800"/>
                      </a:pPr>
                      <a:r>
                        <a:rPr b="1" sz="1300">
                          <a:uFill>
                            <a:solidFill>
                              <a:srgbClr val="000000"/>
                            </a:solidFill>
                          </a:uFill>
                          <a:latin typeface="+mn-lt"/>
                          <a:ea typeface="+mn-ea"/>
                          <a:cs typeface="+mn-cs"/>
                          <a:sym typeface="Arial"/>
                        </a:rPr>
                        <a:t>Year</a:t>
                      </a:r>
                    </a:p>
                  </a:txBody>
                  <a:tcPr marL="50800" marR="50800" marT="50800" marB="50800" anchor="t" anchorCtr="0" horzOverflow="overflow">
                    <a:lnB w="28575">
                      <a:solidFill>
                        <a:srgbClr val="000000"/>
                      </a:solidFill>
                      <a:miter lim="400000"/>
                    </a:lnB>
                  </a:tcPr>
                </a:tc>
                <a:tc>
                  <a:txBody>
                    <a:bodyPr/>
                    <a:lstStyle/>
                    <a:p>
                      <a:pPr marL="40639" marR="40639" algn="ctr">
                        <a:spcBef>
                          <a:spcPts val="400"/>
                        </a:spcBef>
                        <a:tabLst>
                          <a:tab pos="558800" algn="l"/>
                        </a:tabLst>
                        <a:defRPr sz="1800"/>
                      </a:pPr>
                      <a:r>
                        <a:rPr sz="1300">
                          <a:uFill>
                            <a:solidFill>
                              <a:srgbClr val="000000"/>
                            </a:solidFill>
                          </a:uFill>
                          <a:sym typeface="Arial"/>
                        </a:rPr>
                        <a:t>1992-2007</a:t>
                      </a:r>
                    </a:p>
                  </a:txBody>
                  <a:tcPr marL="50800" marR="50800" marT="50800" marB="50800" anchor="t" anchorCtr="0" horzOverflow="overflow">
                    <a:lnB w="28575">
                      <a:solidFill>
                        <a:srgbClr val="000000"/>
                      </a:solidFill>
                      <a:miter lim="400000"/>
                    </a:lnB>
                  </a:tcPr>
                </a:tc>
                <a:tc>
                  <a:txBody>
                    <a:bodyPr/>
                    <a:lstStyle/>
                    <a:p>
                      <a:pPr marL="40639" marR="40639" algn="ctr">
                        <a:spcBef>
                          <a:spcPts val="400"/>
                        </a:spcBef>
                        <a:tabLst>
                          <a:tab pos="558800" algn="l"/>
                        </a:tabLst>
                        <a:defRPr sz="1800"/>
                      </a:pPr>
                      <a:r>
                        <a:rPr sz="1300">
                          <a:uFill>
                            <a:solidFill>
                              <a:srgbClr val="000000"/>
                            </a:solidFill>
                          </a:uFill>
                          <a:sym typeface="Arial"/>
                        </a:rPr>
                        <a:t>post ALICE</a:t>
                      </a:r>
                    </a:p>
                  </a:txBody>
                  <a:tcPr marL="50800" marR="50800" marT="50800" marB="50800" anchor="t" anchorCtr="0" horzOverflow="overflow">
                    <a:lnB w="28575">
                      <a:solidFill>
                        <a:srgbClr val="000000"/>
                      </a:solidFill>
                      <a:miter lim="400000"/>
                    </a:lnB>
                  </a:tcPr>
                </a:tc>
                <a:tc>
                  <a:txBody>
                    <a:bodyPr/>
                    <a:lstStyle/>
                    <a:p>
                      <a:pPr marL="40639" marR="40639" algn="ctr">
                        <a:spcBef>
                          <a:spcPts val="400"/>
                        </a:spcBef>
                        <a:tabLst>
                          <a:tab pos="558800" algn="l"/>
                        </a:tabLst>
                        <a:defRPr sz="1800"/>
                      </a:pPr>
                      <a:r>
                        <a:rPr sz="1300">
                          <a:uFill>
                            <a:solidFill>
                              <a:srgbClr val="000000"/>
                            </a:solidFill>
                          </a:uFill>
                          <a:sym typeface="Arial"/>
                        </a:rPr>
                        <a:t>&gt; 2020</a:t>
                      </a:r>
                    </a:p>
                  </a:txBody>
                  <a:tcPr marL="50800" marR="50800" marT="50800" marB="50800" anchor="t" anchorCtr="0" horzOverflow="overflow">
                    <a:lnB w="28575">
                      <a:solidFill>
                        <a:srgbClr val="000000"/>
                      </a:solidFill>
                      <a:miter lim="400000"/>
                    </a:lnB>
                  </a:tcPr>
                </a:tc>
                <a:tc>
                  <a:txBody>
                    <a:bodyPr/>
                    <a:lstStyle/>
                    <a:p>
                      <a:pPr marL="40639" marR="40639" algn="ctr">
                        <a:spcBef>
                          <a:spcPts val="400"/>
                        </a:spcBef>
                        <a:tabLst>
                          <a:tab pos="558800" algn="l"/>
                        </a:tabLst>
                        <a:defRPr sz="1800"/>
                      </a:pPr>
                      <a:r>
                        <a:rPr sz="1300">
                          <a:uFill>
                            <a:solidFill>
                              <a:srgbClr val="000000"/>
                            </a:solidFill>
                          </a:uFill>
                          <a:sym typeface="Arial"/>
                        </a:rPr>
                        <a:t>Fair Upgrade</a:t>
                      </a:r>
                    </a:p>
                  </a:txBody>
                  <a:tcPr marL="50800" marR="50800" marT="50800" marB="50800" anchor="t" anchorCtr="0" horzOverflow="overflow">
                    <a:lnB w="28575">
                      <a:solidFill>
                        <a:srgbClr val="000000"/>
                      </a:solidFill>
                      <a:miter lim="400000"/>
                    </a:lnB>
                  </a:tcPr>
                </a:tc>
                <a:tc>
                  <a:txBody>
                    <a:bodyPr/>
                    <a:lstStyle/>
                    <a:p>
                      <a:pPr marL="40639" marR="40639" algn="ctr">
                        <a:spcBef>
                          <a:spcPts val="400"/>
                        </a:spcBef>
                        <a:tabLst>
                          <a:tab pos="558800" algn="l"/>
                        </a:tabLst>
                        <a:defRPr sz="1800"/>
                      </a:pPr>
                      <a:r>
                        <a:rPr sz="1300">
                          <a:uFill>
                            <a:solidFill>
                              <a:srgbClr val="000000"/>
                            </a:solidFill>
                          </a:uFill>
                          <a:sym typeface="Arial"/>
                        </a:rPr>
                        <a:t>post 12 GeV</a:t>
                      </a:r>
                    </a:p>
                  </a:txBody>
                  <a:tcPr marL="50800" marR="50800" marT="50800" marB="50800" anchor="t" anchorCtr="0" horzOverflow="overflow">
                    <a:lnB w="28575">
                      <a:solidFill>
                        <a:srgbClr val="000000"/>
                      </a:solidFill>
                      <a:miter lim="400000"/>
                    </a:lnB>
                  </a:tcPr>
                </a:tc>
                <a:tc>
                  <a:txBody>
                    <a:bodyPr/>
                    <a:lstStyle/>
                    <a:p>
                      <a:pPr marL="40639" marR="40639" algn="ctr">
                        <a:spcBef>
                          <a:spcPts val="400"/>
                        </a:spcBef>
                        <a:tabLst>
                          <a:tab pos="558800" algn="l"/>
                        </a:tabLst>
                        <a:defRPr sz="1800"/>
                      </a:pPr>
                      <a:r>
                        <a:rPr sz="1300">
                          <a:uFill>
                            <a:solidFill>
                              <a:srgbClr val="000000"/>
                            </a:solidFill>
                          </a:uFill>
                          <a:sym typeface="Arial"/>
                        </a:rPr>
                        <a:t>post RHIC</a:t>
                      </a:r>
                    </a:p>
                  </a:txBody>
                  <a:tcPr marL="50800" marR="50800" marT="50800" marB="50800" anchor="t" anchorCtr="0" horzOverflow="overflow">
                    <a:lnR w="28575">
                      <a:solidFill>
                        <a:srgbClr val="000000"/>
                      </a:solidFill>
                      <a:miter lim="400000"/>
                    </a:lnR>
                    <a:lnB w="28575">
                      <a:solidFill>
                        <a:srgbClr val="000000"/>
                      </a:solidFill>
                      <a:miter lim="400000"/>
                    </a:lnB>
                  </a:tcPr>
                </a:tc>
              </a:tr>
            </a:tbl>
          </a:graphicData>
        </a:graphic>
      </p:graphicFrame>
      <p:sp>
        <p:nvSpPr>
          <p:cNvPr id="1056" name="Past"/>
          <p:cNvSpPr txBox="1"/>
          <p:nvPr/>
        </p:nvSpPr>
        <p:spPr>
          <a:xfrm>
            <a:off x="1534335" y="790676"/>
            <a:ext cx="724199"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Past</a:t>
            </a:r>
          </a:p>
        </p:txBody>
      </p:sp>
      <p:pic>
        <p:nvPicPr>
          <p:cNvPr id="1057" name="Image" descr="Image"/>
          <p:cNvPicPr>
            <a:picLocks noChangeAspect="0"/>
          </p:cNvPicPr>
          <p:nvPr/>
        </p:nvPicPr>
        <p:blipFill>
          <a:blip r:embed="rId2">
            <a:extLst/>
          </a:blip>
          <a:stretch>
            <a:fillRect/>
          </a:stretch>
        </p:blipFill>
        <p:spPr>
          <a:xfrm rot="5400000">
            <a:off x="5709918" y="-1820815"/>
            <a:ext cx="154423" cy="6414843"/>
          </a:xfrm>
          <a:prstGeom prst="rect">
            <a:avLst/>
          </a:prstGeom>
          <a:ln w="12700"/>
        </p:spPr>
      </p:pic>
      <p:sp>
        <p:nvSpPr>
          <p:cNvPr id="1058" name="Future"/>
          <p:cNvSpPr txBox="1"/>
          <p:nvPr/>
        </p:nvSpPr>
        <p:spPr>
          <a:xfrm>
            <a:off x="5295872" y="790676"/>
            <a:ext cx="995215"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FF2600"/>
                </a:solidFill>
              </a:defRPr>
            </a:lvl1pPr>
          </a:lstStyle>
          <a:p>
            <a:pPr/>
            <a:r>
              <a:t>Future</a:t>
            </a:r>
          </a:p>
        </p:txBody>
      </p:sp>
      <p:pic>
        <p:nvPicPr>
          <p:cNvPr id="1059" name="Image" descr="Image"/>
          <p:cNvPicPr>
            <a:picLocks noChangeAspect="0"/>
          </p:cNvPicPr>
          <p:nvPr/>
        </p:nvPicPr>
        <p:blipFill>
          <a:blip r:embed="rId2">
            <a:extLst/>
          </a:blip>
          <a:stretch>
            <a:fillRect/>
          </a:stretch>
        </p:blipFill>
        <p:spPr>
          <a:xfrm rot="16200000">
            <a:off x="6327828" y="1754582"/>
            <a:ext cx="154423" cy="5179023"/>
          </a:xfrm>
          <a:prstGeom prst="rect">
            <a:avLst/>
          </a:prstGeom>
          <a:ln w="12700"/>
        </p:spPr>
      </p:pic>
      <p:pic>
        <p:nvPicPr>
          <p:cNvPr id="1060" name="Image" descr="Image"/>
          <p:cNvPicPr>
            <a:picLocks noChangeAspect="0"/>
          </p:cNvPicPr>
          <p:nvPr/>
        </p:nvPicPr>
        <p:blipFill>
          <a:blip r:embed="rId2">
            <a:extLst/>
          </a:blip>
          <a:stretch>
            <a:fillRect/>
          </a:stretch>
        </p:blipFill>
        <p:spPr>
          <a:xfrm rot="16200000">
            <a:off x="2394534" y="3109776"/>
            <a:ext cx="154422" cy="2468635"/>
          </a:xfrm>
          <a:prstGeom prst="rect">
            <a:avLst/>
          </a:prstGeom>
          <a:ln w="12700"/>
        </p:spPr>
      </p:pic>
      <p:pic>
        <p:nvPicPr>
          <p:cNvPr id="1061" name="Image" descr="Image"/>
          <p:cNvPicPr>
            <a:picLocks noChangeAspect="0"/>
          </p:cNvPicPr>
          <p:nvPr/>
        </p:nvPicPr>
        <p:blipFill>
          <a:blip r:embed="rId2">
            <a:extLst/>
          </a:blip>
          <a:stretch>
            <a:fillRect/>
          </a:stretch>
        </p:blipFill>
        <p:spPr>
          <a:xfrm rot="5400000">
            <a:off x="1819223" y="790539"/>
            <a:ext cx="154423" cy="1227212"/>
          </a:xfrm>
          <a:prstGeom prst="rect">
            <a:avLst/>
          </a:prstGeom>
          <a:ln w="12700"/>
        </p:spPr>
      </p:pic>
      <p:sp>
        <p:nvSpPr>
          <p:cNvPr id="1062" name="High-Energy Physics"/>
          <p:cNvSpPr txBox="1"/>
          <p:nvPr/>
        </p:nvSpPr>
        <p:spPr>
          <a:xfrm>
            <a:off x="1000132" y="4474281"/>
            <a:ext cx="2943226"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942192"/>
                </a:solidFill>
              </a:defRPr>
            </a:lvl1pPr>
          </a:lstStyle>
          <a:p>
            <a:pPr/>
            <a:r>
              <a:t>High-Energy Physics</a:t>
            </a:r>
          </a:p>
        </p:txBody>
      </p:sp>
      <p:sp>
        <p:nvSpPr>
          <p:cNvPr id="1063" name="Nuclear Physics"/>
          <p:cNvSpPr txBox="1"/>
          <p:nvPr/>
        </p:nvSpPr>
        <p:spPr>
          <a:xfrm>
            <a:off x="5217242" y="4474281"/>
            <a:ext cx="2299395"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8F00"/>
                </a:solidFill>
              </a:defRPr>
            </a:lvl1pPr>
          </a:lstStyle>
          <a:p>
            <a:pPr/>
            <a:r>
              <a:t>Nuclear Physics</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5"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066" name="EIC: Kinematic Range"/>
          <p:cNvSpPr txBox="1"/>
          <p:nvPr>
            <p:ph type="title"/>
          </p:nvPr>
        </p:nvSpPr>
        <p:spPr>
          <a:prstGeom prst="rect">
            <a:avLst/>
          </a:prstGeom>
        </p:spPr>
        <p:txBody>
          <a:bodyPr/>
          <a:lstStyle>
            <a:lvl1pPr>
              <a:defRPr sz="3500"/>
            </a:lvl1pPr>
          </a:lstStyle>
          <a:p>
            <a:pPr/>
            <a:r>
              <a:t>EIC: Kinematic Range</a:t>
            </a:r>
          </a:p>
        </p:txBody>
      </p:sp>
      <p:sp>
        <p:nvSpPr>
          <p:cNvPr id="1067" name="EIC cannot compete with e+p at HERA (√s = 318 GeV)…"/>
          <p:cNvSpPr txBox="1"/>
          <p:nvPr>
            <p:ph type="body" sz="half" idx="1"/>
          </p:nvPr>
        </p:nvSpPr>
        <p:spPr>
          <a:xfrm>
            <a:off x="190500" y="4067133"/>
            <a:ext cx="8763000" cy="2754064"/>
          </a:xfrm>
          <a:prstGeom prst="rect">
            <a:avLst/>
          </a:prstGeom>
        </p:spPr>
        <p:txBody>
          <a:bodyPr/>
          <a:lstStyle/>
          <a:p>
            <a:pPr lvl="1">
              <a:defRPr sz="2500"/>
            </a:pPr>
            <a:r>
              <a:t>EIC cannot compete with e+p at HERA (√s = 318 GeV)</a:t>
            </a:r>
          </a:p>
          <a:p>
            <a:pPr lvl="1">
              <a:defRPr sz="2500">
                <a:solidFill>
                  <a:srgbClr val="021EAA"/>
                </a:solidFill>
              </a:defRPr>
            </a:pPr>
            <a:r>
              <a:t>EIC’s strength is polarized e↑+p↑ and e+A collisions</a:t>
            </a:r>
          </a:p>
          <a:p>
            <a:pPr lvl="1">
              <a:defRPr sz="2500"/>
            </a:pPr>
            <a:r>
              <a:t>Here the kinematic reach extends substantially compared to past (fixed target) coverage</a:t>
            </a:r>
          </a:p>
          <a:p>
            <a:pPr lvl="2">
              <a:defRPr sz="2300"/>
            </a:pPr>
            <a:r>
              <a:t>Q</a:t>
            </a:r>
            <a:r>
              <a:rPr baseline="31999"/>
              <a:t>2</a:t>
            </a:r>
            <a:r>
              <a:t>×20, </a:t>
            </a:r>
            <a:r>
              <a:rPr i="1"/>
              <a:t>x</a:t>
            </a:r>
            <a:r>
              <a:t>/20 for e+A   </a:t>
            </a:r>
          </a:p>
          <a:p>
            <a:pPr lvl="2">
              <a:defRPr sz="2300"/>
            </a:pPr>
            <a:r>
              <a:t>Q</a:t>
            </a:r>
            <a:r>
              <a:rPr baseline="31999"/>
              <a:t>2</a:t>
            </a:r>
            <a:r>
              <a:t>×20, </a:t>
            </a:r>
            <a:r>
              <a:rPr i="1"/>
              <a:t>x</a:t>
            </a:r>
            <a:r>
              <a:t>/100 for polarized e↑+p↑</a:t>
            </a:r>
          </a:p>
        </p:txBody>
      </p:sp>
      <p:sp>
        <p:nvSpPr>
          <p:cNvPr id="106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69" name="x-q2-epeA_combo.pdf" descr="x-q2-epeA_combo.pdf"/>
          <p:cNvPicPr>
            <a:picLocks noChangeAspect="1"/>
          </p:cNvPicPr>
          <p:nvPr/>
        </p:nvPicPr>
        <p:blipFill>
          <a:blip r:embed="rId2">
            <a:extLst/>
          </a:blip>
          <a:stretch>
            <a:fillRect/>
          </a:stretch>
        </p:blipFill>
        <p:spPr>
          <a:xfrm>
            <a:off x="241454" y="974176"/>
            <a:ext cx="8090703" cy="2880782"/>
          </a:xfrm>
          <a:prstGeom prst="rect">
            <a:avLst/>
          </a:prstGeom>
          <a:ln w="12700"/>
        </p:spPr>
      </p:pic>
      <p:sp>
        <p:nvSpPr>
          <p:cNvPr id="1070" name="e+p"/>
          <p:cNvSpPr txBox="1"/>
          <p:nvPr/>
        </p:nvSpPr>
        <p:spPr>
          <a:xfrm>
            <a:off x="973532" y="2001670"/>
            <a:ext cx="566701" cy="41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solidFill>
                  <a:srgbClr val="FF2600"/>
                </a:solidFill>
              </a:defRPr>
            </a:lvl1pPr>
          </a:lstStyle>
          <a:p>
            <a:pPr/>
            <a:r>
              <a:t>e+p</a:t>
            </a:r>
          </a:p>
        </p:txBody>
      </p:sp>
      <p:sp>
        <p:nvSpPr>
          <p:cNvPr id="1071" name="e+A"/>
          <p:cNvSpPr txBox="1"/>
          <p:nvPr/>
        </p:nvSpPr>
        <p:spPr>
          <a:xfrm>
            <a:off x="5171441" y="2001670"/>
            <a:ext cx="596262" cy="41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solidFill>
                  <a:srgbClr val="FF2600"/>
                </a:solidFill>
              </a:defRPr>
            </a:lvl1pPr>
          </a:lstStyle>
          <a:p>
            <a:pPr/>
            <a:r>
              <a:t>e+A</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3"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074" name="US Electron Collider: eRHIC Options"/>
          <p:cNvSpPr txBox="1"/>
          <p:nvPr>
            <p:ph type="title"/>
          </p:nvPr>
        </p:nvSpPr>
        <p:spPr>
          <a:prstGeom prst="rect">
            <a:avLst/>
          </a:prstGeom>
        </p:spPr>
        <p:txBody>
          <a:bodyPr/>
          <a:lstStyle>
            <a:lvl1pPr>
              <a:defRPr sz="3700"/>
            </a:lvl1pPr>
          </a:lstStyle>
          <a:p>
            <a:pPr/>
            <a:r>
              <a:t>US Electron Collider: eRHIC Options</a:t>
            </a:r>
          </a:p>
        </p:txBody>
      </p:sp>
      <p:sp>
        <p:nvSpPr>
          <p:cNvPr id="1075" name="eRHIC (BNL)…"/>
          <p:cNvSpPr txBox="1"/>
          <p:nvPr>
            <p:ph type="body" idx="1"/>
          </p:nvPr>
        </p:nvSpPr>
        <p:spPr>
          <a:xfrm>
            <a:off x="119432" y="819828"/>
            <a:ext cx="4810610" cy="5998700"/>
          </a:xfrm>
          <a:prstGeom prst="rect">
            <a:avLst/>
          </a:prstGeom>
        </p:spPr>
        <p:txBody>
          <a:bodyPr/>
          <a:lstStyle/>
          <a:p>
            <a:pPr marL="293076" indent="-293076">
              <a:defRPr b="1" sz="2400"/>
            </a:pPr>
            <a:r>
              <a:t>eRHIC (BNL)</a:t>
            </a:r>
          </a:p>
          <a:p>
            <a:pPr lvl="1" marL="287261" indent="-287261">
              <a:defRPr sz="2000"/>
            </a:pPr>
            <a:r>
              <a:t>Add e Rings to RHIC facility: Ring-Ring (alt. recirculating Linac-Ring)</a:t>
            </a:r>
          </a:p>
          <a:p>
            <a:pPr lvl="1" marL="287261" indent="-287261">
              <a:defRPr sz="2000"/>
            </a:pPr>
            <a:r>
              <a:t>Electrons up to 18 GeV  </a:t>
            </a:r>
          </a:p>
          <a:p>
            <a:pPr lvl="1" marL="287261" indent="-287261">
              <a:defRPr sz="2000"/>
            </a:pPr>
            <a:r>
              <a:t>Protons up to 275 GeV</a:t>
            </a:r>
          </a:p>
          <a:p>
            <a:pPr lvl="1" marL="287261" indent="-287261">
              <a:defRPr sz="2000"/>
            </a:pPr>
            <a:r>
              <a:t>√s=30-140 √(Z/A) GeV</a:t>
            </a:r>
          </a:p>
          <a:p>
            <a:pPr lvl="1" marL="287261" indent="-287261">
              <a:defRPr sz="2000"/>
            </a:pPr>
            <a:r>
              <a:t>L ≈ 1×10</a:t>
            </a:r>
            <a:r>
              <a:rPr baseline="31999"/>
              <a:t>34</a:t>
            </a:r>
            <a:r>
              <a:t> cm</a:t>
            </a:r>
            <a:r>
              <a:rPr baseline="31999"/>
              <a:t>-2</a:t>
            </a:r>
            <a:r>
              <a:t>s</a:t>
            </a:r>
            <a:r>
              <a:rPr baseline="31999"/>
              <a:t>-1</a:t>
            </a:r>
            <a:r>
              <a:t> at </a:t>
            </a:r>
            <a:r>
              <a:rPr>
                <a:latin typeface="Symbol"/>
                <a:ea typeface="Symbol"/>
                <a:cs typeface="Symbol"/>
                <a:sym typeface="Symbol"/>
              </a:rPr>
              <a:t>Ö</a:t>
            </a:r>
            <a:r>
              <a:t>s=105 GeV</a:t>
            </a:r>
          </a:p>
          <a:p>
            <a:pPr lvl="1" marL="287261" indent="-287261">
              <a:defRPr sz="2000"/>
            </a:pPr>
            <a:r>
              <a:t>2 IRs</a:t>
            </a:r>
          </a:p>
        </p:txBody>
      </p:sp>
      <p:sp>
        <p:nvSpPr>
          <p:cNvPr id="107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77" name="eRHIC: pre-CDR in preparation"/>
          <p:cNvSpPr txBox="1"/>
          <p:nvPr/>
        </p:nvSpPr>
        <p:spPr>
          <a:xfrm>
            <a:off x="5448595" y="6379208"/>
            <a:ext cx="2978210" cy="3235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1600">
                <a:solidFill>
                  <a:srgbClr val="008F00"/>
                </a:solidFill>
                <a:uFill>
                  <a:solidFill>
                    <a:srgbClr val="000000"/>
                  </a:solidFill>
                </a:uFill>
                <a:latin typeface="+mn-lt"/>
                <a:ea typeface="+mn-ea"/>
                <a:cs typeface="+mn-cs"/>
                <a:sym typeface="Arial"/>
              </a:defRPr>
            </a:lvl1pPr>
          </a:lstStyle>
          <a:p>
            <a:pPr/>
            <a:r>
              <a:t>eRHIC: pre-CDR in preparation</a:t>
            </a:r>
          </a:p>
        </p:txBody>
      </p:sp>
      <p:pic>
        <p:nvPicPr>
          <p:cNvPr id="1078" name="EIC_Schematic_Rev0816_WhiteBG.jpg" descr="EIC_Schematic_Rev0816_WhiteBG.jpg"/>
          <p:cNvPicPr>
            <a:picLocks noChangeAspect="1"/>
          </p:cNvPicPr>
          <p:nvPr/>
        </p:nvPicPr>
        <p:blipFill>
          <a:blip r:embed="rId3">
            <a:extLst/>
          </a:blip>
          <a:stretch>
            <a:fillRect/>
          </a:stretch>
        </p:blipFill>
        <p:spPr>
          <a:xfrm>
            <a:off x="4678290" y="774382"/>
            <a:ext cx="4324117" cy="2738608"/>
          </a:xfrm>
          <a:prstGeom prst="rect">
            <a:avLst/>
          </a:prstGeom>
          <a:ln w="12700"/>
        </p:spPr>
      </p:pic>
      <p:pic>
        <p:nvPicPr>
          <p:cNvPr id="1079" name="image.png" descr="image.png"/>
          <p:cNvPicPr>
            <a:picLocks noChangeAspect="1"/>
          </p:cNvPicPr>
          <p:nvPr/>
        </p:nvPicPr>
        <p:blipFill>
          <a:blip r:embed="rId4">
            <a:extLst/>
          </a:blip>
          <a:stretch>
            <a:fillRect/>
          </a:stretch>
        </p:blipFill>
        <p:spPr>
          <a:xfrm>
            <a:off x="5179605" y="3593662"/>
            <a:ext cx="3516190" cy="2730501"/>
          </a:xfrm>
          <a:prstGeom prst="rect">
            <a:avLst/>
          </a:prstGeom>
          <a:ln w="12700"/>
        </p:spPr>
      </p:pic>
      <p:grpSp>
        <p:nvGrpSpPr>
          <p:cNvPr id="1082" name="Group"/>
          <p:cNvGrpSpPr/>
          <p:nvPr/>
        </p:nvGrpSpPr>
        <p:grpSpPr>
          <a:xfrm>
            <a:off x="448467" y="3847618"/>
            <a:ext cx="4152540" cy="2724103"/>
            <a:chOff x="0" y="0"/>
            <a:chExt cx="4152538" cy="2724101"/>
          </a:xfrm>
        </p:grpSpPr>
        <p:pic>
          <p:nvPicPr>
            <p:cNvPr id="1080" name="Picture 1" descr="Picture 1"/>
            <p:cNvPicPr>
              <a:picLocks noChangeAspect="1"/>
            </p:cNvPicPr>
            <p:nvPr/>
          </p:nvPicPr>
          <p:blipFill>
            <a:blip r:embed="rId5">
              <a:extLst/>
            </a:blip>
            <a:srcRect l="0" t="0" r="0" b="0"/>
            <a:stretch>
              <a:fillRect/>
            </a:stretch>
          </p:blipFill>
          <p:spPr>
            <a:xfrm>
              <a:off x="0" y="0"/>
              <a:ext cx="4152539" cy="2724102"/>
            </a:xfrm>
            <a:prstGeom prst="rect">
              <a:avLst/>
            </a:prstGeom>
            <a:ln w="12700" cap="flat">
              <a:noFill/>
              <a:miter lim="400000"/>
            </a:ln>
            <a:effectLst/>
          </p:spPr>
        </p:pic>
        <p:sp>
          <p:nvSpPr>
            <p:cNvPr id="1081" name="eRHIC"/>
            <p:cNvSpPr txBox="1"/>
            <p:nvPr/>
          </p:nvSpPr>
          <p:spPr>
            <a:xfrm>
              <a:off x="921254" y="241815"/>
              <a:ext cx="865259" cy="4377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1" sz="1700"/>
              </a:lvl1pPr>
            </a:lstStyle>
            <a:p>
              <a:pPr/>
              <a:r>
                <a:t>eRHIC</a:t>
              </a:r>
            </a:p>
          </p:txBody>
        </p:sp>
      </p:grpSp>
      <p:sp>
        <p:nvSpPr>
          <p:cNvPr id="1083" name="Psync ~ E4"/>
          <p:cNvSpPr txBox="1"/>
          <p:nvPr/>
        </p:nvSpPr>
        <p:spPr>
          <a:xfrm>
            <a:off x="2294773" y="5681641"/>
            <a:ext cx="1184954" cy="385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3" marR="41275" indent="0" defTabSz="914400">
              <a:spcBef>
                <a:spcPts val="400"/>
              </a:spcBef>
              <a:buClr>
                <a:srgbClr val="434ED6"/>
              </a:buClr>
              <a:buFont typeface="Lucida Grande"/>
              <a:defRPr sz="2000">
                <a:uFill>
                  <a:solidFill>
                    <a:srgbClr val="000000"/>
                  </a:solidFill>
                </a:uFill>
                <a:latin typeface="+mn-lt"/>
                <a:ea typeface="+mn-ea"/>
                <a:cs typeface="+mn-cs"/>
                <a:sym typeface="Arial"/>
              </a:defRPr>
            </a:pPr>
            <a:r>
              <a:t>P</a:t>
            </a:r>
            <a:r>
              <a:rPr baseline="-5999"/>
              <a:t>sync</a:t>
            </a:r>
            <a:r>
              <a:t> ~ E</a:t>
            </a:r>
            <a:r>
              <a:rPr baseline="31999"/>
              <a:t>4</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7"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088" name="US Electron Collider: JLEIC Option"/>
          <p:cNvSpPr txBox="1"/>
          <p:nvPr>
            <p:ph type="title"/>
          </p:nvPr>
        </p:nvSpPr>
        <p:spPr>
          <a:prstGeom prst="rect">
            <a:avLst/>
          </a:prstGeom>
        </p:spPr>
        <p:txBody>
          <a:bodyPr/>
          <a:lstStyle>
            <a:lvl1pPr>
              <a:defRPr sz="3700"/>
            </a:lvl1pPr>
          </a:lstStyle>
          <a:p>
            <a:pPr/>
            <a:r>
              <a:t>US Electron Collider: JLEIC Option</a:t>
            </a:r>
          </a:p>
        </p:txBody>
      </p:sp>
      <p:sp>
        <p:nvSpPr>
          <p:cNvPr id="1089" name="JLEIC (JLab)…"/>
          <p:cNvSpPr txBox="1"/>
          <p:nvPr>
            <p:ph type="body" idx="1"/>
          </p:nvPr>
        </p:nvSpPr>
        <p:spPr>
          <a:xfrm>
            <a:off x="119432" y="819828"/>
            <a:ext cx="4810610" cy="5998700"/>
          </a:xfrm>
          <a:prstGeom prst="rect">
            <a:avLst/>
          </a:prstGeom>
        </p:spPr>
        <p:txBody>
          <a:bodyPr/>
          <a:lstStyle/>
          <a:p>
            <a:pPr marL="293076" indent="-293076">
              <a:defRPr b="1" sz="2400"/>
            </a:pPr>
            <a:r>
              <a:t>JLEIC (JLab)</a:t>
            </a:r>
          </a:p>
          <a:p>
            <a:pPr lvl="1" marL="274204" indent="-274204">
              <a:spcBef>
                <a:spcPts val="500"/>
              </a:spcBef>
              <a:defRPr sz="2000"/>
            </a:pPr>
            <a:r>
              <a:t>Figure-8 Ring-Ring Collider, use of CEBAF as injector</a:t>
            </a:r>
          </a:p>
          <a:p>
            <a:pPr lvl="1" marL="274204" indent="-274204">
              <a:spcBef>
                <a:spcPts val="500"/>
              </a:spcBef>
              <a:defRPr sz="2000"/>
            </a:pPr>
            <a:r>
              <a:t>Electrons 3-10 GeV</a:t>
            </a:r>
          </a:p>
          <a:p>
            <a:pPr lvl="1" marL="274204" indent="-274204">
              <a:spcBef>
                <a:spcPts val="500"/>
              </a:spcBef>
              <a:defRPr sz="2000"/>
            </a:pPr>
            <a:r>
              <a:t>Protons 20-100 GeV</a:t>
            </a:r>
          </a:p>
          <a:p>
            <a:pPr lvl="1" marL="274204" indent="-274204">
              <a:spcBef>
                <a:spcPts val="500"/>
              </a:spcBef>
              <a:defRPr sz="2000"/>
            </a:pPr>
            <a:r>
              <a:t>e+A up to √s=40 GeV/u</a:t>
            </a:r>
          </a:p>
          <a:p>
            <a:pPr lvl="1" marL="274204" indent="-274204">
              <a:spcBef>
                <a:spcPts val="500"/>
              </a:spcBef>
              <a:defRPr sz="2000"/>
            </a:pPr>
            <a:r>
              <a:t>e+p up to √s= 64 GeV</a:t>
            </a:r>
          </a:p>
          <a:p>
            <a:pPr lvl="1" marL="274204" indent="-274204">
              <a:spcBef>
                <a:spcPts val="500"/>
              </a:spcBef>
              <a:defRPr sz="2000"/>
            </a:pPr>
            <a:r>
              <a:t>L ≈ 2×10</a:t>
            </a:r>
            <a:r>
              <a:rPr baseline="31999"/>
              <a:t>34</a:t>
            </a:r>
            <a:r>
              <a:t> cm</a:t>
            </a:r>
            <a:r>
              <a:rPr baseline="31999"/>
              <a:t>-2</a:t>
            </a:r>
            <a:r>
              <a:t> s</a:t>
            </a:r>
            <a:r>
              <a:rPr baseline="31999"/>
              <a:t>-1</a:t>
            </a:r>
            <a:r>
              <a:t> at √s=45 GeV </a:t>
            </a:r>
          </a:p>
        </p:txBody>
      </p:sp>
      <p:sp>
        <p:nvSpPr>
          <p:cNvPr id="109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91" name="arXiv:1504.07961"/>
          <p:cNvSpPr txBox="1"/>
          <p:nvPr/>
        </p:nvSpPr>
        <p:spPr>
          <a:xfrm>
            <a:off x="6523929" y="6450996"/>
            <a:ext cx="1747898" cy="3235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1600">
                <a:solidFill>
                  <a:srgbClr val="008F00"/>
                </a:solidFill>
                <a:uFill>
                  <a:solidFill>
                    <a:srgbClr val="000000"/>
                  </a:solidFill>
                </a:uFill>
                <a:latin typeface="+mn-lt"/>
                <a:ea typeface="+mn-ea"/>
                <a:cs typeface="+mn-cs"/>
                <a:sym typeface="Arial"/>
              </a:defRPr>
            </a:lvl1pPr>
          </a:lstStyle>
          <a:p>
            <a:pPr/>
            <a:r>
              <a:t>arXiv:1504.07961</a:t>
            </a:r>
          </a:p>
        </p:txBody>
      </p:sp>
      <p:pic>
        <p:nvPicPr>
          <p:cNvPr id="1092" name="Image" descr="Image"/>
          <p:cNvPicPr>
            <a:picLocks noChangeAspect="1"/>
          </p:cNvPicPr>
          <p:nvPr/>
        </p:nvPicPr>
        <p:blipFill>
          <a:blip r:embed="rId3">
            <a:extLst/>
          </a:blip>
          <a:stretch>
            <a:fillRect/>
          </a:stretch>
        </p:blipFill>
        <p:spPr>
          <a:xfrm>
            <a:off x="4455234" y="863856"/>
            <a:ext cx="4616609" cy="2040542"/>
          </a:xfrm>
          <a:prstGeom prst="rect">
            <a:avLst/>
          </a:prstGeom>
          <a:ln w="12700"/>
        </p:spPr>
      </p:pic>
      <p:pic>
        <p:nvPicPr>
          <p:cNvPr id="1093" name="droppedImage.png" descr="droppedImage.png"/>
          <p:cNvPicPr>
            <a:picLocks noChangeAspect="1"/>
          </p:cNvPicPr>
          <p:nvPr/>
        </p:nvPicPr>
        <p:blipFill>
          <a:blip r:embed="rId4">
            <a:extLst/>
          </a:blip>
          <a:stretch>
            <a:fillRect/>
          </a:stretch>
        </p:blipFill>
        <p:spPr>
          <a:xfrm>
            <a:off x="5250014" y="3250280"/>
            <a:ext cx="3357496" cy="3166306"/>
          </a:xfrm>
          <a:prstGeom prst="rect">
            <a:avLst/>
          </a:prstGeom>
          <a:ln w="12700"/>
        </p:spPr>
      </p:pic>
      <p:pic>
        <p:nvPicPr>
          <p:cNvPr id="1094" name="Picture 3" descr="Picture 3"/>
          <p:cNvPicPr>
            <a:picLocks noChangeAspect="1"/>
          </p:cNvPicPr>
          <p:nvPr/>
        </p:nvPicPr>
        <p:blipFill>
          <a:blip r:embed="rId5">
            <a:extLst/>
          </a:blip>
          <a:stretch>
            <a:fillRect/>
          </a:stretch>
        </p:blipFill>
        <p:spPr>
          <a:xfrm>
            <a:off x="222247" y="3892224"/>
            <a:ext cx="4604980" cy="2803147"/>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8"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099" name="Status of US Based EIC?"/>
          <p:cNvSpPr txBox="1"/>
          <p:nvPr>
            <p:ph type="title"/>
          </p:nvPr>
        </p:nvSpPr>
        <p:spPr>
          <a:prstGeom prst="rect">
            <a:avLst/>
          </a:prstGeom>
        </p:spPr>
        <p:txBody>
          <a:bodyPr/>
          <a:lstStyle/>
          <a:p>
            <a:pPr/>
            <a:r>
              <a:t>Status of US Based EIC?</a:t>
            </a:r>
          </a:p>
        </p:txBody>
      </p:sp>
      <p:sp>
        <p:nvSpPr>
          <p:cNvPr id="1100" name="2015:…"/>
          <p:cNvSpPr txBox="1"/>
          <p:nvPr>
            <p:ph type="body" sz="half" idx="1"/>
          </p:nvPr>
        </p:nvSpPr>
        <p:spPr>
          <a:xfrm>
            <a:off x="2539288" y="922527"/>
            <a:ext cx="6337841" cy="2258957"/>
          </a:xfrm>
          <a:prstGeom prst="rect">
            <a:avLst/>
          </a:prstGeom>
        </p:spPr>
        <p:txBody>
          <a:bodyPr/>
          <a:lstStyle/>
          <a:p>
            <a:pPr marL="0" marR="0" defTabSz="457200">
              <a:spcBef>
                <a:spcPts val="0"/>
              </a:spcBef>
              <a:defRPr sz="2600">
                <a:solidFill>
                  <a:srgbClr val="021EAA"/>
                </a:solidFill>
                <a:uFill>
                  <a:solidFill>
                    <a:srgbClr val="FF0000"/>
                  </a:solidFill>
                </a:uFill>
              </a:defRPr>
            </a:pPr>
            <a:r>
              <a:t>2015: </a:t>
            </a:r>
          </a:p>
          <a:p>
            <a:pPr marL="0" marR="0" defTabSz="457200">
              <a:spcBef>
                <a:spcPts val="0"/>
              </a:spcBef>
              <a:defRPr sz="2600">
                <a:solidFill>
                  <a:srgbClr val="021EAA"/>
                </a:solidFill>
                <a:uFill>
                  <a:solidFill>
                    <a:srgbClr val="FF0000"/>
                  </a:solidFill>
                </a:uFill>
              </a:defRPr>
            </a:pPr>
            <a:r>
              <a:t>US Nuclear Physics Long Range Plan:</a:t>
            </a:r>
          </a:p>
          <a:p>
            <a:pPr marL="0" marR="0" defTabSz="457200">
              <a:spcBef>
                <a:spcPts val="0"/>
              </a:spcBef>
              <a:defRPr sz="2400">
                <a:uFill>
                  <a:solidFill>
                    <a:srgbClr val="FF0000"/>
                  </a:solidFill>
                </a:uFill>
              </a:defRPr>
            </a:pPr>
            <a:r>
              <a:t>“We recommend a high-energy high-luminosity polarized EIC as the highest priority for new facility construction following the completion of FRIB.” </a:t>
            </a:r>
          </a:p>
        </p:txBody>
      </p:sp>
      <p:sp>
        <p:nvSpPr>
          <p:cNvPr id="110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02" name="Image" descr="Image"/>
          <p:cNvPicPr>
            <a:picLocks noChangeAspect="1"/>
          </p:cNvPicPr>
          <p:nvPr/>
        </p:nvPicPr>
        <p:blipFill>
          <a:blip r:embed="rId2">
            <a:extLst/>
          </a:blip>
          <a:stretch>
            <a:fillRect/>
          </a:stretch>
        </p:blipFill>
        <p:spPr>
          <a:xfrm>
            <a:off x="113157" y="761997"/>
            <a:ext cx="2230339" cy="2888210"/>
          </a:xfrm>
          <a:prstGeom prst="rect">
            <a:avLst/>
          </a:prstGeom>
          <a:ln w="12700"/>
        </p:spPr>
      </p:pic>
      <p:sp>
        <p:nvSpPr>
          <p:cNvPr id="1103" name="2018: National Academy EIC Review…"/>
          <p:cNvSpPr txBox="1"/>
          <p:nvPr/>
        </p:nvSpPr>
        <p:spPr>
          <a:xfrm>
            <a:off x="386154" y="3705766"/>
            <a:ext cx="6366050" cy="23755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defRPr sz="2600">
                <a:solidFill>
                  <a:srgbClr val="021EAA"/>
                </a:solidFill>
                <a:uFill>
                  <a:solidFill>
                    <a:srgbClr val="FF0000"/>
                  </a:solidFill>
                </a:uFill>
                <a:latin typeface="+mn-lt"/>
                <a:ea typeface="+mn-ea"/>
                <a:cs typeface="+mn-cs"/>
                <a:sym typeface="Arial"/>
              </a:defRPr>
            </a:pPr>
            <a:r>
              <a:t>2018: National Academy EIC Review </a:t>
            </a:r>
          </a:p>
          <a:p>
            <a:pPr>
              <a:defRPr sz="2400">
                <a:uFill>
                  <a:solidFill>
                    <a:srgbClr val="FF0000"/>
                  </a:solidFill>
                </a:uFill>
                <a:latin typeface="+mn-lt"/>
                <a:ea typeface="+mn-ea"/>
                <a:cs typeface="+mn-cs"/>
                <a:sym typeface="Arial"/>
              </a:defRPr>
            </a:pPr>
            <a:r>
              <a:t>“An EIC—with its exceptionally powerful probing capability—would uniquely address profound, fundamental questions about nucleons (neutrons and protons) and their assembly into nuclei of atoms …”</a:t>
            </a:r>
          </a:p>
        </p:txBody>
      </p:sp>
      <p:sp>
        <p:nvSpPr>
          <p:cNvPr id="1104" name="https://www.nap.edu/catalog/25171/an-assessment-of-us-based-electron-ion-collider-science"/>
          <p:cNvSpPr txBox="1"/>
          <p:nvPr/>
        </p:nvSpPr>
        <p:spPr>
          <a:xfrm>
            <a:off x="192060" y="6459507"/>
            <a:ext cx="6366050"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https://www.nap.edu/catalog/25171/an-assessment-of-us-based-electron-ion-collider-science</a:t>
            </a:r>
          </a:p>
        </p:txBody>
      </p:sp>
      <p:pic>
        <p:nvPicPr>
          <p:cNvPr id="1105" name="Image" descr="Image"/>
          <p:cNvPicPr>
            <a:picLocks noChangeAspect="1"/>
          </p:cNvPicPr>
          <p:nvPr/>
        </p:nvPicPr>
        <p:blipFill>
          <a:blip r:embed="rId3">
            <a:extLst/>
          </a:blip>
          <a:stretch>
            <a:fillRect/>
          </a:stretch>
        </p:blipFill>
        <p:spPr>
          <a:xfrm>
            <a:off x="6771494" y="3178556"/>
            <a:ext cx="2230340" cy="3226558"/>
          </a:xfrm>
          <a:prstGeom prst="rect">
            <a:avLst/>
          </a:prstGeom>
          <a:ln w="12700"/>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7"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108" name="Department of Energy Process"/>
          <p:cNvSpPr txBox="1"/>
          <p:nvPr>
            <p:ph type="title"/>
          </p:nvPr>
        </p:nvSpPr>
        <p:spPr>
          <a:prstGeom prst="rect">
            <a:avLst/>
          </a:prstGeom>
        </p:spPr>
        <p:txBody>
          <a:bodyPr/>
          <a:lstStyle/>
          <a:p>
            <a:pPr/>
            <a:r>
              <a:t>Department of Energy Process</a:t>
            </a:r>
          </a:p>
        </p:txBody>
      </p:sp>
      <p:sp>
        <p:nvSpPr>
          <p:cNvPr id="1109" name="DOE’s Order 413.3B outlines a series of staged project approvals, referred to as a “Critical Decision (CD)”…"/>
          <p:cNvSpPr txBox="1"/>
          <p:nvPr>
            <p:ph type="body" idx="1"/>
          </p:nvPr>
        </p:nvSpPr>
        <p:spPr>
          <a:xfrm>
            <a:off x="190500" y="909847"/>
            <a:ext cx="8763000" cy="3564110"/>
          </a:xfrm>
          <a:prstGeom prst="rect">
            <a:avLst/>
          </a:prstGeom>
        </p:spPr>
        <p:txBody>
          <a:bodyPr/>
          <a:lstStyle/>
          <a:p>
            <a:pPr>
              <a:defRPr sz="2400"/>
            </a:pPr>
            <a:r>
              <a:t>DOE’s Order 413.3B outlines a series of staged project approvals, referred to as a “Critical Decision (CD)”</a:t>
            </a:r>
          </a:p>
          <a:p>
            <a:pPr lvl="1">
              <a:defRPr sz="2400"/>
            </a:pPr>
            <a:r>
              <a:t>CD-0 – Approve Mission Need</a:t>
            </a:r>
          </a:p>
          <a:p>
            <a:pPr lvl="1">
              <a:defRPr sz="2400"/>
            </a:pPr>
            <a:r>
              <a:t>CD-1 – Approve Alternative Selection and Cost Range</a:t>
            </a:r>
          </a:p>
          <a:p>
            <a:pPr lvl="1">
              <a:defRPr sz="2400"/>
            </a:pPr>
            <a:r>
              <a:t>CD-2 – Approve Performance Baseline</a:t>
            </a:r>
          </a:p>
          <a:p>
            <a:pPr lvl="1">
              <a:defRPr sz="2400"/>
            </a:pPr>
            <a:r>
              <a:t>CD-3 – Approve Start of Construction</a:t>
            </a:r>
          </a:p>
          <a:p>
            <a:pPr lvl="1">
              <a:defRPr sz="2400"/>
            </a:pPr>
            <a:r>
              <a:t>CD-4 – Approve Start of Operations or Project Completion</a:t>
            </a:r>
          </a:p>
        </p:txBody>
      </p:sp>
      <p:sp>
        <p:nvSpPr>
          <p:cNvPr id="111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11" name="Image" descr="Image"/>
          <p:cNvPicPr>
            <a:picLocks noChangeAspect="1"/>
          </p:cNvPicPr>
          <p:nvPr/>
        </p:nvPicPr>
        <p:blipFill>
          <a:blip r:embed="rId2">
            <a:extLst/>
          </a:blip>
          <a:srcRect l="5105" t="14468" r="5105" b="0"/>
          <a:stretch>
            <a:fillRect/>
          </a:stretch>
        </p:blipFill>
        <p:spPr>
          <a:xfrm>
            <a:off x="196992" y="4677366"/>
            <a:ext cx="2200102" cy="2051238"/>
          </a:xfrm>
          <a:prstGeom prst="rect">
            <a:avLst/>
          </a:prstGeom>
          <a:ln w="12700"/>
        </p:spPr>
      </p:pic>
      <p:pic>
        <p:nvPicPr>
          <p:cNvPr id="1112" name="Image" descr="Image"/>
          <p:cNvPicPr>
            <a:picLocks noChangeAspect="1"/>
          </p:cNvPicPr>
          <p:nvPr/>
        </p:nvPicPr>
        <p:blipFill>
          <a:blip r:embed="rId2">
            <a:extLst/>
          </a:blip>
          <a:srcRect l="5105" t="14468" r="5105" b="0"/>
          <a:stretch>
            <a:fillRect/>
          </a:stretch>
        </p:blipFill>
        <p:spPr>
          <a:xfrm>
            <a:off x="2308068" y="4677366"/>
            <a:ext cx="2200102" cy="2051238"/>
          </a:xfrm>
          <a:prstGeom prst="rect">
            <a:avLst/>
          </a:prstGeom>
          <a:ln w="12700"/>
        </p:spPr>
      </p:pic>
      <p:pic>
        <p:nvPicPr>
          <p:cNvPr id="1113" name="Image" descr="Image"/>
          <p:cNvPicPr>
            <a:picLocks noChangeAspect="1"/>
          </p:cNvPicPr>
          <p:nvPr/>
        </p:nvPicPr>
        <p:blipFill>
          <a:blip r:embed="rId2">
            <a:extLst/>
          </a:blip>
          <a:srcRect l="5105" t="14468" r="5105" b="0"/>
          <a:stretch>
            <a:fillRect/>
          </a:stretch>
        </p:blipFill>
        <p:spPr>
          <a:xfrm>
            <a:off x="4467860" y="4677366"/>
            <a:ext cx="2200102" cy="2051238"/>
          </a:xfrm>
          <a:prstGeom prst="rect">
            <a:avLst/>
          </a:prstGeom>
          <a:ln w="12700"/>
        </p:spPr>
      </p:pic>
      <p:pic>
        <p:nvPicPr>
          <p:cNvPr id="1114" name="Image" descr="Image"/>
          <p:cNvPicPr>
            <a:picLocks noChangeAspect="1"/>
          </p:cNvPicPr>
          <p:nvPr/>
        </p:nvPicPr>
        <p:blipFill>
          <a:blip r:embed="rId2">
            <a:extLst/>
          </a:blip>
          <a:srcRect l="5105" t="14468" r="5105" b="0"/>
          <a:stretch>
            <a:fillRect/>
          </a:stretch>
        </p:blipFill>
        <p:spPr>
          <a:xfrm>
            <a:off x="6696756" y="4677366"/>
            <a:ext cx="2200102" cy="2051238"/>
          </a:xfrm>
          <a:prstGeom prst="rect">
            <a:avLst/>
          </a:prstGeom>
          <a:ln w="12700"/>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6"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117" name="Where is the EIC in this Process?"/>
          <p:cNvSpPr txBox="1"/>
          <p:nvPr>
            <p:ph type="title"/>
          </p:nvPr>
        </p:nvSpPr>
        <p:spPr>
          <a:prstGeom prst="rect">
            <a:avLst/>
          </a:prstGeom>
        </p:spPr>
        <p:txBody>
          <a:bodyPr/>
          <a:lstStyle/>
          <a:p>
            <a:pPr/>
            <a:r>
              <a:t>Where is the EIC in this Process?</a:t>
            </a:r>
          </a:p>
        </p:txBody>
      </p:sp>
      <p:sp>
        <p:nvSpPr>
          <p:cNvPr id="1118" name="At the very beginning!…"/>
          <p:cNvSpPr txBox="1"/>
          <p:nvPr>
            <p:ph type="body" sz="half" idx="1"/>
          </p:nvPr>
        </p:nvSpPr>
        <p:spPr>
          <a:xfrm>
            <a:off x="220662" y="799854"/>
            <a:ext cx="8763001" cy="1865678"/>
          </a:xfrm>
          <a:prstGeom prst="rect">
            <a:avLst/>
          </a:prstGeom>
        </p:spPr>
        <p:txBody>
          <a:bodyPr/>
          <a:lstStyle>
            <a:lvl2pPr>
              <a:defRPr sz="2400"/>
            </a:lvl2pPr>
            <a:lvl3pPr>
              <a:defRPr sz="2200"/>
            </a:lvl3pPr>
          </a:lstStyle>
          <a:p>
            <a:pPr/>
            <a:r>
              <a:t>At the very beginning!</a:t>
            </a:r>
          </a:p>
          <a:p>
            <a:pPr lvl="1"/>
            <a:r>
              <a:t>CD-0 expected this calendar year (2018)</a:t>
            </a:r>
          </a:p>
          <a:p>
            <a:pPr lvl="2"/>
            <a:r>
              <a:t>Important step since the EIC is becoming a “project” and not just a cool idea</a:t>
            </a:r>
          </a:p>
        </p:txBody>
      </p:sp>
      <p:sp>
        <p:nvSpPr>
          <p:cNvPr id="111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122" name="Group"/>
          <p:cNvGrpSpPr/>
          <p:nvPr/>
        </p:nvGrpSpPr>
        <p:grpSpPr>
          <a:xfrm>
            <a:off x="692137" y="3914852"/>
            <a:ext cx="3489555" cy="2790509"/>
            <a:chOff x="0" y="0"/>
            <a:chExt cx="3489554" cy="2790507"/>
          </a:xfrm>
        </p:grpSpPr>
        <p:pic>
          <p:nvPicPr>
            <p:cNvPr id="1120" name="Image" descr="Image"/>
            <p:cNvPicPr>
              <a:picLocks noChangeAspect="1"/>
            </p:cNvPicPr>
            <p:nvPr/>
          </p:nvPicPr>
          <p:blipFill>
            <a:blip r:embed="rId2">
              <a:extLst/>
            </a:blip>
            <a:stretch>
              <a:fillRect/>
            </a:stretch>
          </p:blipFill>
          <p:spPr>
            <a:xfrm>
              <a:off x="162917" y="0"/>
              <a:ext cx="3163721" cy="2195405"/>
            </a:xfrm>
            <a:prstGeom prst="rect">
              <a:avLst/>
            </a:prstGeom>
            <a:ln w="12700" cap="flat">
              <a:noFill/>
              <a:round/>
            </a:ln>
            <a:effectLst/>
          </p:spPr>
        </p:pic>
        <p:sp>
          <p:nvSpPr>
            <p:cNvPr id="1121" name="We hope it will be more like this"/>
            <p:cNvSpPr txBox="1"/>
            <p:nvPr/>
          </p:nvSpPr>
          <p:spPr>
            <a:xfrm>
              <a:off x="0" y="2396807"/>
              <a:ext cx="3489555" cy="393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900"/>
              </a:lvl1pPr>
            </a:lstStyle>
            <a:p>
              <a:pPr/>
              <a:r>
                <a:t>We hope it will be more like this</a:t>
              </a:r>
            </a:p>
          </p:txBody>
        </p:sp>
      </p:grpSp>
      <p:grpSp>
        <p:nvGrpSpPr>
          <p:cNvPr id="1125" name="Group"/>
          <p:cNvGrpSpPr/>
          <p:nvPr/>
        </p:nvGrpSpPr>
        <p:grpSpPr>
          <a:xfrm>
            <a:off x="4477263" y="3758499"/>
            <a:ext cx="3965894" cy="2909122"/>
            <a:chOff x="0" y="0"/>
            <a:chExt cx="3965892" cy="2909120"/>
          </a:xfrm>
        </p:grpSpPr>
        <p:pic>
          <p:nvPicPr>
            <p:cNvPr id="1123" name="Image" descr="Image"/>
            <p:cNvPicPr>
              <a:picLocks noChangeAspect="1"/>
            </p:cNvPicPr>
            <p:nvPr/>
          </p:nvPicPr>
          <p:blipFill>
            <a:blip r:embed="rId3">
              <a:extLst/>
            </a:blip>
            <a:stretch>
              <a:fillRect/>
            </a:stretch>
          </p:blipFill>
          <p:spPr>
            <a:xfrm>
              <a:off x="0" y="0"/>
              <a:ext cx="3965893" cy="2195405"/>
            </a:xfrm>
            <a:prstGeom prst="rect">
              <a:avLst/>
            </a:prstGeom>
            <a:ln w="12700" cap="flat">
              <a:noFill/>
              <a:round/>
            </a:ln>
            <a:effectLst/>
          </p:spPr>
        </p:pic>
        <p:sp>
          <p:nvSpPr>
            <p:cNvPr id="1124" name="rather than this"/>
            <p:cNvSpPr txBox="1"/>
            <p:nvPr/>
          </p:nvSpPr>
          <p:spPr>
            <a:xfrm>
              <a:off x="993828" y="2515420"/>
              <a:ext cx="1723871" cy="393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900"/>
              </a:lvl1pPr>
            </a:lstStyle>
            <a:p>
              <a:pPr/>
              <a:r>
                <a:t>rather than this</a:t>
              </a:r>
            </a:p>
          </p:txBody>
        </p:sp>
      </p:grpSp>
      <p:sp>
        <p:nvSpPr>
          <p:cNvPr id="1126" name="Site Selection…"/>
          <p:cNvSpPr txBox="1"/>
          <p:nvPr/>
        </p:nvSpPr>
        <p:spPr>
          <a:xfrm>
            <a:off x="220662" y="2408837"/>
            <a:ext cx="8763001" cy="15031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lvl="1" marL="508000" marR="41275" indent="-254000" defTabSz="914400">
              <a:spcBef>
                <a:spcPts val="400"/>
              </a:spcBef>
              <a:buClr>
                <a:srgbClr val="FF2600"/>
              </a:buClr>
              <a:buSzPct val="150000"/>
              <a:buChar char="•"/>
              <a:defRPr sz="2400">
                <a:uFill>
                  <a:solidFill>
                    <a:srgbClr val="000000"/>
                  </a:solidFill>
                </a:uFill>
                <a:latin typeface="+mn-lt"/>
                <a:ea typeface="+mn-ea"/>
                <a:cs typeface="+mn-cs"/>
                <a:sym typeface="Arial"/>
              </a:defRPr>
            </a:pPr>
            <a:r>
              <a:t>Site Selection</a:t>
            </a:r>
          </a:p>
          <a:p>
            <a:pPr lvl="2" marL="1184275" marR="41275" indent="-228600" defTabSz="914400">
              <a:spcBef>
                <a:spcPts val="400"/>
              </a:spcBef>
              <a:buClr>
                <a:srgbClr val="434ED6"/>
              </a:buClr>
              <a:buSzPct val="115000"/>
              <a:buFont typeface="Lucida Grande"/>
              <a:buChar char="‣"/>
              <a:defRPr sz="2200">
                <a:uFill>
                  <a:solidFill>
                    <a:srgbClr val="000000"/>
                  </a:solidFill>
                </a:uFill>
                <a:latin typeface="+mn-lt"/>
                <a:ea typeface="+mn-ea"/>
                <a:cs typeface="+mn-cs"/>
                <a:sym typeface="Arial"/>
              </a:defRPr>
            </a:pPr>
            <a:r>
              <a:t>somewhere between CD-0 and CD-1</a:t>
            </a:r>
          </a:p>
          <a:p>
            <a:pPr lvl="2" marL="1184275" marR="41275" indent="-228600" defTabSz="914400">
              <a:spcBef>
                <a:spcPts val="400"/>
              </a:spcBef>
              <a:buClr>
                <a:srgbClr val="434ED6"/>
              </a:buClr>
              <a:buSzPct val="115000"/>
              <a:buFont typeface="Lucida Grande"/>
              <a:buChar char="‣"/>
              <a:defRPr sz="2200">
                <a:uFill>
                  <a:solidFill>
                    <a:srgbClr val="000000"/>
                  </a:solidFill>
                </a:uFill>
                <a:latin typeface="+mn-lt"/>
                <a:ea typeface="+mn-ea"/>
                <a:cs typeface="+mn-cs"/>
                <a:sym typeface="Arial"/>
              </a:defRPr>
            </a:pPr>
            <a:r>
              <a:t>DOE has not hinted how this process will look like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1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1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1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1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25" grpId="4"/>
      <p:bldP build="whole" bldLvl="1" animBg="1" rev="0" advAuto="0" spid="1126" grpId="2"/>
      <p:bldP build="whole" bldLvl="1" animBg="1" rev="0" advAuto="0" spid="1122" grpId="3"/>
      <p:bldP build="whole" bldLvl="1" animBg="1" rev="0" advAuto="0" spid="1118" grpId="1"/>
    </p:bldLst>
  </p:timing>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29" name="Detectors"/>
          <p:cNvSpPr txBox="1"/>
          <p:nvPr/>
        </p:nvSpPr>
        <p:spPr>
          <a:xfrm>
            <a:off x="454742" y="311592"/>
            <a:ext cx="3127567" cy="6937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552802" marR="41275" indent="-511527" defTabSz="914400">
              <a:spcBef>
                <a:spcPts val="400"/>
              </a:spcBef>
              <a:buSzPct val="100000"/>
              <a:buAutoNum type="arabicPeriod" startAt="8"/>
              <a:defRPr b="1" sz="4200">
                <a:solidFill>
                  <a:srgbClr val="021EAA"/>
                </a:solidFill>
                <a:uFill>
                  <a:solidFill>
                    <a:srgbClr val="000000"/>
                  </a:solidFill>
                </a:uFill>
                <a:latin typeface="+mn-lt"/>
                <a:ea typeface="+mn-ea"/>
                <a:cs typeface="+mn-cs"/>
                <a:sym typeface="Arial"/>
              </a:defRPr>
            </a:lvl1pPr>
          </a:lstStyle>
          <a:p>
            <a:pPr/>
            <a:r>
              <a:t>Detectors</a:t>
            </a:r>
          </a:p>
        </p:txBody>
      </p:sp>
      <p:pic>
        <p:nvPicPr>
          <p:cNvPr id="1130" name="Image" descr="Image"/>
          <p:cNvPicPr>
            <a:picLocks noChangeAspect="1"/>
          </p:cNvPicPr>
          <p:nvPr/>
        </p:nvPicPr>
        <p:blipFill>
          <a:blip r:embed="rId2">
            <a:extLst/>
          </a:blip>
          <a:stretch>
            <a:fillRect/>
          </a:stretch>
        </p:blipFill>
        <p:spPr>
          <a:xfrm>
            <a:off x="943479" y="1729130"/>
            <a:ext cx="7517070" cy="4231037"/>
          </a:xfrm>
          <a:prstGeom prst="rect">
            <a:avLst/>
          </a:prstGeom>
          <a:ln w="12700"/>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2" name="Line"/>
          <p:cNvSpPr/>
          <p:nvPr/>
        </p:nvSpPr>
        <p:spPr>
          <a:xfrm>
            <a:off x="152400" y="685800"/>
            <a:ext cx="8839200" cy="1588"/>
          </a:xfrm>
          <a:prstGeom prst="line">
            <a:avLst/>
          </a:prstGeom>
          <a:ln w="38100">
            <a:solidFill>
              <a:srgbClr val="021EAA"/>
            </a:solidFill>
          </a:ln>
        </p:spPr>
        <p:txBody>
          <a:bodyPr lIns="0" tIns="0" rIns="0" bIns="0"/>
          <a:lstStyle/>
          <a:p>
            <a:pPr>
              <a:lnSpc>
                <a:spcPts val="5600"/>
              </a:lnSpc>
              <a:spcBef>
                <a:spcPts val="1200"/>
              </a:spcBef>
              <a:defRPr sz="2400">
                <a:latin typeface="Times"/>
                <a:ea typeface="Times"/>
                <a:cs typeface="Times"/>
                <a:sym typeface="Times"/>
              </a:defRPr>
            </a:pPr>
          </a:p>
        </p:txBody>
      </p:sp>
      <p:sp>
        <p:nvSpPr>
          <p:cNvPr id="1133" name="Setting the Stage: EIC Detector(s)"/>
          <p:cNvSpPr txBox="1"/>
          <p:nvPr>
            <p:ph type="title"/>
          </p:nvPr>
        </p:nvSpPr>
        <p:spPr>
          <a:prstGeom prst="rect">
            <a:avLst/>
          </a:prstGeom>
        </p:spPr>
        <p:txBody>
          <a:bodyPr/>
          <a:lstStyle/>
          <a:p>
            <a:pPr/>
            <a:r>
              <a:t>Setting the Stage: EIC Detector(s)</a:t>
            </a:r>
          </a:p>
        </p:txBody>
      </p:sp>
      <p:sp>
        <p:nvSpPr>
          <p:cNvPr id="1134" name="Consensus within the EIC community:…"/>
          <p:cNvSpPr txBox="1"/>
          <p:nvPr>
            <p:ph type="body" idx="1"/>
          </p:nvPr>
        </p:nvSpPr>
        <p:spPr>
          <a:prstGeom prst="rect">
            <a:avLst/>
          </a:prstGeom>
        </p:spPr>
        <p:txBody>
          <a:bodyPr/>
          <a:lstStyle/>
          <a:p>
            <a:pPr>
              <a:spcBef>
                <a:spcPts val="1600"/>
              </a:spcBef>
            </a:pPr>
            <a:r>
              <a:t>Consensus within the EIC community:</a:t>
            </a:r>
          </a:p>
          <a:p>
            <a:pPr lvl="1">
              <a:spcBef>
                <a:spcPts val="1600"/>
              </a:spcBef>
            </a:pPr>
            <a:r>
              <a:t>A least 1 </a:t>
            </a:r>
            <a:r>
              <a:rPr>
                <a:solidFill>
                  <a:srgbClr val="021EAA"/>
                </a:solidFill>
              </a:rPr>
              <a:t>general purpose</a:t>
            </a:r>
            <a:r>
              <a:t> detector</a:t>
            </a:r>
          </a:p>
          <a:p>
            <a:pPr lvl="1">
              <a:spcBef>
                <a:spcPts val="1600"/>
              </a:spcBef>
            </a:pPr>
            <a:r>
              <a:t>Needs for a second detector - majority favors a </a:t>
            </a:r>
            <a:r>
              <a:rPr>
                <a:solidFill>
                  <a:srgbClr val="021EAA"/>
                </a:solidFill>
              </a:rPr>
              <a:t>second general purpose</a:t>
            </a:r>
            <a:r>
              <a:t> detector instead of more specialized detector</a:t>
            </a:r>
          </a:p>
          <a:p>
            <a:pPr lvl="1">
              <a:spcBef>
                <a:spcPts val="1600"/>
              </a:spcBef>
            </a:pPr>
            <a:r>
              <a:t>Arguments for 2 detectors similar as for every collider</a:t>
            </a:r>
          </a:p>
          <a:p>
            <a:pPr lvl="1">
              <a:spcBef>
                <a:spcPts val="1600"/>
              </a:spcBef>
            </a:pPr>
            <a:r>
              <a:t>The 2 detectors should be complementary (different strengths) - success of combined HERA data is good example</a:t>
            </a:r>
          </a:p>
          <a:p>
            <a:pPr>
              <a:spcBef>
                <a:spcPts val="1600"/>
              </a:spcBef>
            </a:pPr>
            <a:r>
              <a:t>Both machine designs include at least 2 IRs</a:t>
            </a:r>
          </a:p>
        </p:txBody>
      </p:sp>
      <p:sp>
        <p:nvSpPr>
          <p:cNvPr id="113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94" name="Probing Matter (1909)"/>
          <p:cNvSpPr txBox="1"/>
          <p:nvPr>
            <p:ph type="title"/>
          </p:nvPr>
        </p:nvSpPr>
        <p:spPr>
          <a:xfrm>
            <a:off x="161925" y="-19050"/>
            <a:ext cx="8931275" cy="717550"/>
          </a:xfrm>
          <a:prstGeom prst="rect">
            <a:avLst/>
          </a:prstGeom>
        </p:spPr>
        <p:txBody>
          <a:bodyPr/>
          <a:lstStyle/>
          <a:p>
            <a:pPr/>
            <a:r>
              <a:t>Probing Matter (1909)</a:t>
            </a:r>
          </a:p>
        </p:txBody>
      </p:sp>
      <p:sp>
        <p:nvSpPr>
          <p:cNvPr id="195" name="The first exploration of subatomic structure was undertaken by Rutherford at Manchester using Au atoms as targets and α particles as probes."/>
          <p:cNvSpPr txBox="1"/>
          <p:nvPr/>
        </p:nvSpPr>
        <p:spPr>
          <a:xfrm>
            <a:off x="342900" y="787400"/>
            <a:ext cx="8470900" cy="1193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buClr>
                <a:srgbClr val="000000"/>
              </a:buClr>
              <a:buFont typeface="Arial"/>
              <a:defRPr sz="2400">
                <a:uFill>
                  <a:solidFill>
                    <a:srgbClr val="000000"/>
                  </a:solidFill>
                </a:uFill>
                <a:latin typeface="+mn-lt"/>
                <a:ea typeface="+mn-ea"/>
                <a:cs typeface="+mn-cs"/>
                <a:sym typeface="Arial"/>
              </a:defRPr>
            </a:pPr>
            <a:r>
              <a:t>The first exploration of subatomic structure was undertaken by Rutherford at Manchester using Au atoms as targets and </a:t>
            </a:r>
            <a:r>
              <a:rPr>
                <a:latin typeface="Symbol"/>
                <a:ea typeface="Symbol"/>
                <a:cs typeface="Symbol"/>
                <a:sym typeface="Symbol"/>
              </a:rPr>
              <a:t>a</a:t>
            </a:r>
            <a:r>
              <a:t> particles as probes.</a:t>
            </a:r>
          </a:p>
        </p:txBody>
      </p:sp>
      <p:sp>
        <p:nvSpPr>
          <p:cNvPr id="196"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01" name="Group"/>
          <p:cNvGrpSpPr/>
          <p:nvPr/>
        </p:nvGrpSpPr>
        <p:grpSpPr>
          <a:xfrm>
            <a:off x="38099" y="1750218"/>
            <a:ext cx="8751013" cy="3748883"/>
            <a:chOff x="0" y="0"/>
            <a:chExt cx="8751011" cy="3748881"/>
          </a:xfrm>
        </p:grpSpPr>
        <p:pic>
          <p:nvPicPr>
            <p:cNvPr id="197" name="Image" descr="Image"/>
            <p:cNvPicPr>
              <a:picLocks noChangeAspect="1"/>
            </p:cNvPicPr>
            <p:nvPr/>
          </p:nvPicPr>
          <p:blipFill>
            <a:blip r:embed="rId3">
              <a:extLst/>
            </a:blip>
            <a:stretch>
              <a:fillRect/>
            </a:stretch>
          </p:blipFill>
          <p:spPr>
            <a:xfrm>
              <a:off x="6833761" y="0"/>
              <a:ext cx="1917251" cy="3016852"/>
            </a:xfrm>
            <a:prstGeom prst="rect">
              <a:avLst/>
            </a:prstGeom>
            <a:ln w="12700" cap="flat">
              <a:noFill/>
              <a:round/>
            </a:ln>
            <a:effectLst/>
          </p:spPr>
        </p:pic>
        <p:grpSp>
          <p:nvGrpSpPr>
            <p:cNvPr id="200" name="Group"/>
            <p:cNvGrpSpPr/>
            <p:nvPr/>
          </p:nvGrpSpPr>
          <p:grpSpPr>
            <a:xfrm>
              <a:off x="0" y="535781"/>
              <a:ext cx="5711082" cy="3213101"/>
              <a:chOff x="0" y="0"/>
              <a:chExt cx="5711081" cy="3213099"/>
            </a:xfrm>
          </p:grpSpPr>
          <p:pic>
            <p:nvPicPr>
              <p:cNvPr id="198" name="Image" descr="Image"/>
              <p:cNvPicPr>
                <a:picLocks noChangeAspect="1"/>
              </p:cNvPicPr>
              <p:nvPr/>
            </p:nvPicPr>
            <p:blipFill>
              <a:blip r:embed="rId4">
                <a:extLst/>
              </a:blip>
              <a:srcRect l="0" t="0" r="37542" b="42616"/>
              <a:stretch>
                <a:fillRect/>
              </a:stretch>
            </p:blipFill>
            <p:spPr>
              <a:xfrm>
                <a:off x="0" y="0"/>
                <a:ext cx="5711082" cy="3191951"/>
              </a:xfrm>
              <a:prstGeom prst="rect">
                <a:avLst/>
              </a:prstGeom>
              <a:ln w="12700" cap="flat">
                <a:noFill/>
                <a:round/>
              </a:ln>
              <a:effectLst/>
            </p:spPr>
          </p:pic>
          <p:sp>
            <p:nvSpPr>
              <p:cNvPr id="199" name="Rectangle"/>
              <p:cNvSpPr/>
              <p:nvPr/>
            </p:nvSpPr>
            <p:spPr>
              <a:xfrm>
                <a:off x="863600" y="2019300"/>
                <a:ext cx="1270001" cy="1193800"/>
              </a:xfrm>
              <a:prstGeom prst="rect">
                <a:avLst/>
              </a:prstGeom>
              <a:solidFill>
                <a:srgbClr val="FFFFFF"/>
              </a:solidFill>
              <a:ln w="12700" cap="flat">
                <a:noFill/>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grpSp>
      <p:grpSp>
        <p:nvGrpSpPr>
          <p:cNvPr id="294" name="Group"/>
          <p:cNvGrpSpPr/>
          <p:nvPr/>
        </p:nvGrpSpPr>
        <p:grpSpPr>
          <a:xfrm>
            <a:off x="241142" y="2184400"/>
            <a:ext cx="8344928" cy="4279901"/>
            <a:chOff x="0" y="0"/>
            <a:chExt cx="8344926" cy="4279900"/>
          </a:xfrm>
        </p:grpSpPr>
        <p:grpSp>
          <p:nvGrpSpPr>
            <p:cNvPr id="251" name="Group"/>
            <p:cNvGrpSpPr/>
            <p:nvPr/>
          </p:nvGrpSpPr>
          <p:grpSpPr>
            <a:xfrm>
              <a:off x="241300" y="0"/>
              <a:ext cx="3912816" cy="1524000"/>
              <a:chOff x="0" y="0"/>
              <a:chExt cx="3912815" cy="1524000"/>
            </a:xfrm>
          </p:grpSpPr>
          <p:sp>
            <p:nvSpPr>
              <p:cNvPr id="202" name="Thomson’s…"/>
              <p:cNvSpPr txBox="1"/>
              <p:nvPr/>
            </p:nvSpPr>
            <p:spPr>
              <a:xfrm>
                <a:off x="1689100" y="0"/>
                <a:ext cx="2223716" cy="6275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defRPr sz="1800" u="sng">
                    <a:latin typeface="+mn-lt"/>
                    <a:ea typeface="+mn-ea"/>
                    <a:cs typeface="+mn-cs"/>
                    <a:sym typeface="Arial"/>
                  </a:defRPr>
                </a:pPr>
                <a:r>
                  <a:rPr u="none"/>
                  <a:t>Thomson’s </a:t>
                </a:r>
                <a:endParaRPr u="none"/>
              </a:p>
              <a:p>
                <a:pPr>
                  <a:defRPr sz="1800" u="sng">
                    <a:latin typeface="+mn-lt"/>
                    <a:ea typeface="+mn-ea"/>
                    <a:cs typeface="+mn-cs"/>
                    <a:sym typeface="Arial"/>
                  </a:defRPr>
                </a:pPr>
                <a:r>
                  <a:rPr u="none"/>
                  <a:t>Plum Pudding Model</a:t>
                </a:r>
              </a:p>
            </p:txBody>
          </p:sp>
          <p:grpSp>
            <p:nvGrpSpPr>
              <p:cNvPr id="250" name="Group"/>
              <p:cNvGrpSpPr/>
              <p:nvPr/>
            </p:nvGrpSpPr>
            <p:grpSpPr>
              <a:xfrm>
                <a:off x="0" y="0"/>
                <a:ext cx="1524000" cy="1524000"/>
                <a:chOff x="0" y="0"/>
                <a:chExt cx="1524000" cy="1524000"/>
              </a:xfrm>
            </p:grpSpPr>
            <p:grpSp>
              <p:nvGrpSpPr>
                <p:cNvPr id="207" name="Group"/>
                <p:cNvGrpSpPr/>
                <p:nvPr/>
              </p:nvGrpSpPr>
              <p:grpSpPr>
                <a:xfrm>
                  <a:off x="0" y="0"/>
                  <a:ext cx="1524000" cy="1524000"/>
                  <a:chOff x="0" y="0"/>
                  <a:chExt cx="1524000" cy="1524000"/>
                </a:xfrm>
              </p:grpSpPr>
              <p:grpSp>
                <p:nvGrpSpPr>
                  <p:cNvPr id="205" name="Group"/>
                  <p:cNvGrpSpPr/>
                  <p:nvPr/>
                </p:nvGrpSpPr>
                <p:grpSpPr>
                  <a:xfrm>
                    <a:off x="62204" y="57020"/>
                    <a:ext cx="1399593" cy="1399593"/>
                    <a:chOff x="0" y="0"/>
                    <a:chExt cx="1399592" cy="1399592"/>
                  </a:xfrm>
                </p:grpSpPr>
                <p:sp>
                  <p:nvSpPr>
                    <p:cNvPr id="203" name="Rectangle"/>
                    <p:cNvSpPr/>
                    <p:nvPr/>
                  </p:nvSpPr>
                  <p:spPr>
                    <a:xfrm>
                      <a:off x="0" y="596122"/>
                      <a:ext cx="1399593" cy="207348"/>
                    </a:xfrm>
                    <a:prstGeom prst="rect">
                      <a:avLst/>
                    </a:prstGeom>
                    <a:solidFill>
                      <a:srgbClr val="9A244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204" name="Rectangle"/>
                    <p:cNvSpPr/>
                    <p:nvPr/>
                  </p:nvSpPr>
                  <p:spPr>
                    <a:xfrm rot="16199996">
                      <a:off x="0" y="596122"/>
                      <a:ext cx="1399593" cy="207348"/>
                    </a:xfrm>
                    <a:prstGeom prst="rect">
                      <a:avLst/>
                    </a:prstGeom>
                    <a:solidFill>
                      <a:srgbClr val="9A244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sp>
                <p:nvSpPr>
                  <p:cNvPr id="206" name="Circle"/>
                  <p:cNvSpPr/>
                  <p:nvPr/>
                </p:nvSpPr>
                <p:spPr>
                  <a:xfrm>
                    <a:off x="0" y="0"/>
                    <a:ext cx="1524000" cy="1524000"/>
                  </a:xfrm>
                  <a:prstGeom prst="ellipse">
                    <a:avLst/>
                  </a:prstGeom>
                  <a:gradFill flip="none" rotWithShape="1">
                    <a:gsLst>
                      <a:gs pos="0">
                        <a:srgbClr val="FFFFFF">
                          <a:alpha val="70000"/>
                        </a:srgbClr>
                      </a:gs>
                      <a:gs pos="100000">
                        <a:srgbClr val="FF2600">
                          <a:alpha val="70000"/>
                        </a:srgbClr>
                      </a:gs>
                    </a:gsLst>
                    <a:path path="shape">
                      <a:fillToRect l="50000" t="50000" r="50000" b="50000"/>
                    </a:path>
                  </a:gradFill>
                  <a:ln w="12700" cap="flat">
                    <a:solidFill>
                      <a:srgbClr val="000000">
                        <a:alpha val="70000"/>
                      </a:srgbClr>
                    </a:solidFill>
                    <a:prstDash val="solid"/>
                    <a:round/>
                  </a:ln>
                  <a:effectLst/>
                </p:spPr>
                <p:txBody>
                  <a:bodyPr wrap="square" lIns="50800" tIns="50800" rIns="50800" bIns="50800" numCol="1" anchor="ctr">
                    <a:noAutofit/>
                  </a:bodyPr>
                  <a:lstStyle/>
                  <a:p>
                    <a:pPr marL="40639" marR="40639" defTabSz="914400">
                      <a:defRPr b="1" sz="10800">
                        <a:uFill>
                          <a:solidFill>
                            <a:srgbClr val="000000"/>
                          </a:solidFill>
                        </a:uFill>
                        <a:latin typeface="Times New Roman"/>
                        <a:ea typeface="Times New Roman"/>
                        <a:cs typeface="Times New Roman"/>
                        <a:sym typeface="Times New Roman"/>
                      </a:defRPr>
                    </a:pPr>
                  </a:p>
                </p:txBody>
              </p:sp>
            </p:grpSp>
            <p:grpSp>
              <p:nvGrpSpPr>
                <p:cNvPr id="210" name="Group"/>
                <p:cNvGrpSpPr/>
                <p:nvPr/>
              </p:nvGrpSpPr>
              <p:grpSpPr>
                <a:xfrm>
                  <a:off x="1150775" y="425060"/>
                  <a:ext cx="186613" cy="186614"/>
                  <a:chOff x="0" y="0"/>
                  <a:chExt cx="186612" cy="186612"/>
                </a:xfrm>
              </p:grpSpPr>
              <p:sp>
                <p:nvSpPr>
                  <p:cNvPr id="208" name="Rectangle"/>
                  <p:cNvSpPr/>
                  <p:nvPr/>
                </p:nvSpPr>
                <p:spPr>
                  <a:xfrm>
                    <a:off x="32837" y="81543"/>
                    <a:ext cx="120059" cy="24796"/>
                  </a:xfrm>
                  <a:prstGeom prst="rect">
                    <a:avLst/>
                  </a:prstGeom>
                  <a:solidFill>
                    <a:srgbClr val="371A94"/>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209" name="Circle"/>
                  <p:cNvSpPr/>
                  <p:nvPr/>
                </p:nvSpPr>
                <p:spPr>
                  <a:xfrm>
                    <a:off x="0" y="0"/>
                    <a:ext cx="186613" cy="186613"/>
                  </a:xfrm>
                  <a:prstGeom prst="ellipse">
                    <a:avLst/>
                  </a:prstGeom>
                  <a:gradFill flip="none" rotWithShape="1">
                    <a:gsLst>
                      <a:gs pos="0">
                        <a:srgbClr val="FFFFFF">
                          <a:alpha val="60000"/>
                        </a:srgbClr>
                      </a:gs>
                      <a:gs pos="100000">
                        <a:srgbClr val="032CE2">
                          <a:alpha val="60000"/>
                        </a:srgbClr>
                      </a:gs>
                    </a:gsLst>
                    <a:path path="shape">
                      <a:fillToRect l="50000" t="50000" r="50000" b="50000"/>
                    </a:path>
                  </a:gradFill>
                  <a:ln w="12700" cap="flat">
                    <a:solidFill>
                      <a:srgbClr val="000000">
                        <a:alpha val="60000"/>
                      </a:srgbClr>
                    </a:solidFill>
                    <a:prstDash val="solid"/>
                    <a:round/>
                  </a:ln>
                  <a:effectLst/>
                </p:spPr>
                <p:txBody>
                  <a:bodyPr wrap="square" lIns="50800" tIns="50800" rIns="50800" bIns="50800" numCol="1" anchor="ctr">
                    <a:noAutofit/>
                  </a:bodyPr>
                  <a:lstStyle/>
                  <a:p>
                    <a:pPr marL="40639" marR="40639" defTabSz="914400">
                      <a:defRPr b="1" sz="10800">
                        <a:uFill>
                          <a:solidFill>
                            <a:srgbClr val="000000"/>
                          </a:solidFill>
                        </a:uFill>
                        <a:latin typeface="Times New Roman"/>
                        <a:ea typeface="Times New Roman"/>
                        <a:cs typeface="Times New Roman"/>
                        <a:sym typeface="Times New Roman"/>
                      </a:defRPr>
                    </a:pPr>
                  </a:p>
                </p:txBody>
              </p:sp>
            </p:grpSp>
            <p:grpSp>
              <p:nvGrpSpPr>
                <p:cNvPr id="213" name="Group"/>
                <p:cNvGrpSpPr/>
                <p:nvPr/>
              </p:nvGrpSpPr>
              <p:grpSpPr>
                <a:xfrm>
                  <a:off x="704979" y="331754"/>
                  <a:ext cx="186613" cy="186613"/>
                  <a:chOff x="0" y="0"/>
                  <a:chExt cx="186612" cy="186612"/>
                </a:xfrm>
              </p:grpSpPr>
              <p:sp>
                <p:nvSpPr>
                  <p:cNvPr id="211" name="Rectangle"/>
                  <p:cNvSpPr/>
                  <p:nvPr/>
                </p:nvSpPr>
                <p:spPr>
                  <a:xfrm>
                    <a:off x="32837" y="81543"/>
                    <a:ext cx="120059" cy="24796"/>
                  </a:xfrm>
                  <a:prstGeom prst="rect">
                    <a:avLst/>
                  </a:prstGeom>
                  <a:solidFill>
                    <a:srgbClr val="371A94"/>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212" name="Circle"/>
                  <p:cNvSpPr/>
                  <p:nvPr/>
                </p:nvSpPr>
                <p:spPr>
                  <a:xfrm>
                    <a:off x="0" y="0"/>
                    <a:ext cx="186613" cy="186613"/>
                  </a:xfrm>
                  <a:prstGeom prst="ellipse">
                    <a:avLst/>
                  </a:prstGeom>
                  <a:gradFill flip="none" rotWithShape="1">
                    <a:gsLst>
                      <a:gs pos="0">
                        <a:srgbClr val="FFFFFF">
                          <a:alpha val="60000"/>
                        </a:srgbClr>
                      </a:gs>
                      <a:gs pos="100000">
                        <a:srgbClr val="032CE2">
                          <a:alpha val="60000"/>
                        </a:srgbClr>
                      </a:gs>
                    </a:gsLst>
                    <a:path path="shape">
                      <a:fillToRect l="50000" t="50000" r="50000" b="50000"/>
                    </a:path>
                  </a:gradFill>
                  <a:ln w="12700" cap="flat">
                    <a:solidFill>
                      <a:srgbClr val="000000">
                        <a:alpha val="60000"/>
                      </a:srgbClr>
                    </a:solidFill>
                    <a:prstDash val="solid"/>
                    <a:round/>
                  </a:ln>
                  <a:effectLst/>
                </p:spPr>
                <p:txBody>
                  <a:bodyPr wrap="square" lIns="50800" tIns="50800" rIns="50800" bIns="50800" numCol="1" anchor="ctr">
                    <a:noAutofit/>
                  </a:bodyPr>
                  <a:lstStyle/>
                  <a:p>
                    <a:pPr marL="40639" marR="40639" defTabSz="914400">
                      <a:defRPr b="1" sz="10800">
                        <a:uFill>
                          <a:solidFill>
                            <a:srgbClr val="000000"/>
                          </a:solidFill>
                        </a:uFill>
                        <a:latin typeface="Times New Roman"/>
                        <a:ea typeface="Times New Roman"/>
                        <a:cs typeface="Times New Roman"/>
                        <a:sym typeface="Times New Roman"/>
                      </a:defRPr>
                    </a:pPr>
                  </a:p>
                </p:txBody>
              </p:sp>
            </p:grpSp>
            <p:grpSp>
              <p:nvGrpSpPr>
                <p:cNvPr id="216" name="Group"/>
                <p:cNvGrpSpPr/>
                <p:nvPr/>
              </p:nvGrpSpPr>
              <p:grpSpPr>
                <a:xfrm>
                  <a:off x="269550" y="933061"/>
                  <a:ext cx="186614" cy="186613"/>
                  <a:chOff x="0" y="0"/>
                  <a:chExt cx="186612" cy="186612"/>
                </a:xfrm>
              </p:grpSpPr>
              <p:sp>
                <p:nvSpPr>
                  <p:cNvPr id="214" name="Rectangle"/>
                  <p:cNvSpPr/>
                  <p:nvPr/>
                </p:nvSpPr>
                <p:spPr>
                  <a:xfrm>
                    <a:off x="32837" y="81543"/>
                    <a:ext cx="120059" cy="24796"/>
                  </a:xfrm>
                  <a:prstGeom prst="rect">
                    <a:avLst/>
                  </a:prstGeom>
                  <a:solidFill>
                    <a:srgbClr val="371A94"/>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215" name="Circle"/>
                  <p:cNvSpPr/>
                  <p:nvPr/>
                </p:nvSpPr>
                <p:spPr>
                  <a:xfrm>
                    <a:off x="0" y="0"/>
                    <a:ext cx="186613" cy="186613"/>
                  </a:xfrm>
                  <a:prstGeom prst="ellipse">
                    <a:avLst/>
                  </a:prstGeom>
                  <a:gradFill flip="none" rotWithShape="1">
                    <a:gsLst>
                      <a:gs pos="0">
                        <a:srgbClr val="FFFFFF">
                          <a:alpha val="60000"/>
                        </a:srgbClr>
                      </a:gs>
                      <a:gs pos="100000">
                        <a:srgbClr val="032CE2">
                          <a:alpha val="60000"/>
                        </a:srgbClr>
                      </a:gs>
                    </a:gsLst>
                    <a:path path="shape">
                      <a:fillToRect l="50000" t="50000" r="50000" b="50000"/>
                    </a:path>
                  </a:gradFill>
                  <a:ln w="12700" cap="flat">
                    <a:solidFill>
                      <a:srgbClr val="000000">
                        <a:alpha val="60000"/>
                      </a:srgbClr>
                    </a:solidFill>
                    <a:prstDash val="solid"/>
                    <a:round/>
                  </a:ln>
                  <a:effectLst/>
                </p:spPr>
                <p:txBody>
                  <a:bodyPr wrap="square" lIns="50800" tIns="50800" rIns="50800" bIns="50800" numCol="1" anchor="ctr">
                    <a:noAutofit/>
                  </a:bodyPr>
                  <a:lstStyle/>
                  <a:p>
                    <a:pPr marL="40639" marR="40639" defTabSz="914400">
                      <a:defRPr b="1" sz="10800">
                        <a:uFill>
                          <a:solidFill>
                            <a:srgbClr val="000000"/>
                          </a:solidFill>
                        </a:uFill>
                        <a:latin typeface="Times New Roman"/>
                        <a:ea typeface="Times New Roman"/>
                        <a:cs typeface="Times New Roman"/>
                        <a:sym typeface="Times New Roman"/>
                      </a:defRPr>
                    </a:pPr>
                  </a:p>
                </p:txBody>
              </p:sp>
            </p:grpSp>
            <p:grpSp>
              <p:nvGrpSpPr>
                <p:cNvPr id="219" name="Group"/>
                <p:cNvGrpSpPr/>
                <p:nvPr/>
              </p:nvGrpSpPr>
              <p:grpSpPr>
                <a:xfrm>
                  <a:off x="207346" y="279918"/>
                  <a:ext cx="186614" cy="186613"/>
                  <a:chOff x="0" y="0"/>
                  <a:chExt cx="186612" cy="186612"/>
                </a:xfrm>
              </p:grpSpPr>
              <p:sp>
                <p:nvSpPr>
                  <p:cNvPr id="217" name="Rectangle"/>
                  <p:cNvSpPr/>
                  <p:nvPr/>
                </p:nvSpPr>
                <p:spPr>
                  <a:xfrm>
                    <a:off x="32837" y="81543"/>
                    <a:ext cx="120059" cy="24796"/>
                  </a:xfrm>
                  <a:prstGeom prst="rect">
                    <a:avLst/>
                  </a:prstGeom>
                  <a:solidFill>
                    <a:srgbClr val="371A94"/>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218" name="Circle"/>
                  <p:cNvSpPr/>
                  <p:nvPr/>
                </p:nvSpPr>
                <p:spPr>
                  <a:xfrm>
                    <a:off x="0" y="0"/>
                    <a:ext cx="186613" cy="186613"/>
                  </a:xfrm>
                  <a:prstGeom prst="ellipse">
                    <a:avLst/>
                  </a:prstGeom>
                  <a:gradFill flip="none" rotWithShape="1">
                    <a:gsLst>
                      <a:gs pos="0">
                        <a:srgbClr val="FFFFFF">
                          <a:alpha val="60000"/>
                        </a:srgbClr>
                      </a:gs>
                      <a:gs pos="100000">
                        <a:srgbClr val="032CE2">
                          <a:alpha val="60000"/>
                        </a:srgbClr>
                      </a:gs>
                    </a:gsLst>
                    <a:path path="shape">
                      <a:fillToRect l="50000" t="50000" r="50000" b="50000"/>
                    </a:path>
                  </a:gradFill>
                  <a:ln w="12700" cap="flat">
                    <a:solidFill>
                      <a:srgbClr val="000000">
                        <a:alpha val="60000"/>
                      </a:srgbClr>
                    </a:solidFill>
                    <a:prstDash val="solid"/>
                    <a:round/>
                  </a:ln>
                  <a:effectLst/>
                </p:spPr>
                <p:txBody>
                  <a:bodyPr wrap="square" lIns="50800" tIns="50800" rIns="50800" bIns="50800" numCol="1" anchor="ctr">
                    <a:noAutofit/>
                  </a:bodyPr>
                  <a:lstStyle/>
                  <a:p>
                    <a:pPr marL="40639" marR="40639" defTabSz="914400">
                      <a:defRPr b="1" sz="10800">
                        <a:uFill>
                          <a:solidFill>
                            <a:srgbClr val="000000"/>
                          </a:solidFill>
                        </a:uFill>
                        <a:latin typeface="Times New Roman"/>
                        <a:ea typeface="Times New Roman"/>
                        <a:cs typeface="Times New Roman"/>
                        <a:sym typeface="Times New Roman"/>
                      </a:defRPr>
                    </a:pPr>
                  </a:p>
                </p:txBody>
              </p:sp>
            </p:grpSp>
            <p:grpSp>
              <p:nvGrpSpPr>
                <p:cNvPr id="222" name="Group"/>
                <p:cNvGrpSpPr/>
                <p:nvPr/>
              </p:nvGrpSpPr>
              <p:grpSpPr>
                <a:xfrm>
                  <a:off x="404326" y="673877"/>
                  <a:ext cx="186613" cy="186613"/>
                  <a:chOff x="0" y="0"/>
                  <a:chExt cx="186612" cy="186612"/>
                </a:xfrm>
              </p:grpSpPr>
              <p:sp>
                <p:nvSpPr>
                  <p:cNvPr id="220" name="Rectangle"/>
                  <p:cNvSpPr/>
                  <p:nvPr/>
                </p:nvSpPr>
                <p:spPr>
                  <a:xfrm>
                    <a:off x="32837" y="81543"/>
                    <a:ext cx="120059" cy="24796"/>
                  </a:xfrm>
                  <a:prstGeom prst="rect">
                    <a:avLst/>
                  </a:prstGeom>
                  <a:solidFill>
                    <a:srgbClr val="371A94"/>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221" name="Circle"/>
                  <p:cNvSpPr/>
                  <p:nvPr/>
                </p:nvSpPr>
                <p:spPr>
                  <a:xfrm>
                    <a:off x="0" y="0"/>
                    <a:ext cx="186613" cy="186613"/>
                  </a:xfrm>
                  <a:prstGeom prst="ellipse">
                    <a:avLst/>
                  </a:prstGeom>
                  <a:gradFill flip="none" rotWithShape="1">
                    <a:gsLst>
                      <a:gs pos="0">
                        <a:srgbClr val="FFFFFF">
                          <a:alpha val="60000"/>
                        </a:srgbClr>
                      </a:gs>
                      <a:gs pos="100000">
                        <a:srgbClr val="032CE2">
                          <a:alpha val="60000"/>
                        </a:srgbClr>
                      </a:gs>
                    </a:gsLst>
                    <a:path path="shape">
                      <a:fillToRect l="50000" t="50000" r="50000" b="50000"/>
                    </a:path>
                  </a:gradFill>
                  <a:ln w="12700" cap="flat">
                    <a:solidFill>
                      <a:srgbClr val="000000">
                        <a:alpha val="60000"/>
                      </a:srgbClr>
                    </a:solidFill>
                    <a:prstDash val="solid"/>
                    <a:round/>
                  </a:ln>
                  <a:effectLst/>
                </p:spPr>
                <p:txBody>
                  <a:bodyPr wrap="square" lIns="50800" tIns="50800" rIns="50800" bIns="50800" numCol="1" anchor="ctr">
                    <a:noAutofit/>
                  </a:bodyPr>
                  <a:lstStyle/>
                  <a:p>
                    <a:pPr marL="40639" marR="40639" defTabSz="914400">
                      <a:defRPr b="1" sz="10800">
                        <a:uFill>
                          <a:solidFill>
                            <a:srgbClr val="000000"/>
                          </a:solidFill>
                        </a:uFill>
                        <a:latin typeface="Times New Roman"/>
                        <a:ea typeface="Times New Roman"/>
                        <a:cs typeface="Times New Roman"/>
                        <a:sym typeface="Times New Roman"/>
                      </a:defRPr>
                    </a:pPr>
                  </a:p>
                </p:txBody>
              </p:sp>
            </p:grpSp>
            <p:grpSp>
              <p:nvGrpSpPr>
                <p:cNvPr id="225" name="Group"/>
                <p:cNvGrpSpPr/>
                <p:nvPr/>
              </p:nvGrpSpPr>
              <p:grpSpPr>
                <a:xfrm>
                  <a:off x="684244" y="1067836"/>
                  <a:ext cx="186613" cy="186613"/>
                  <a:chOff x="0" y="0"/>
                  <a:chExt cx="186612" cy="186612"/>
                </a:xfrm>
              </p:grpSpPr>
              <p:sp>
                <p:nvSpPr>
                  <p:cNvPr id="223" name="Rectangle"/>
                  <p:cNvSpPr/>
                  <p:nvPr/>
                </p:nvSpPr>
                <p:spPr>
                  <a:xfrm>
                    <a:off x="32837" y="81543"/>
                    <a:ext cx="120059" cy="24796"/>
                  </a:xfrm>
                  <a:prstGeom prst="rect">
                    <a:avLst/>
                  </a:prstGeom>
                  <a:solidFill>
                    <a:srgbClr val="371A94"/>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224" name="Circle"/>
                  <p:cNvSpPr/>
                  <p:nvPr/>
                </p:nvSpPr>
                <p:spPr>
                  <a:xfrm>
                    <a:off x="0" y="0"/>
                    <a:ext cx="186613" cy="186613"/>
                  </a:xfrm>
                  <a:prstGeom prst="ellipse">
                    <a:avLst/>
                  </a:prstGeom>
                  <a:gradFill flip="none" rotWithShape="1">
                    <a:gsLst>
                      <a:gs pos="0">
                        <a:srgbClr val="FFFFFF">
                          <a:alpha val="60000"/>
                        </a:srgbClr>
                      </a:gs>
                      <a:gs pos="100000">
                        <a:srgbClr val="032CE2">
                          <a:alpha val="60000"/>
                        </a:srgbClr>
                      </a:gs>
                    </a:gsLst>
                    <a:path path="shape">
                      <a:fillToRect l="50000" t="50000" r="50000" b="50000"/>
                    </a:path>
                  </a:gradFill>
                  <a:ln w="12700" cap="flat">
                    <a:solidFill>
                      <a:srgbClr val="000000">
                        <a:alpha val="60000"/>
                      </a:srgbClr>
                    </a:solidFill>
                    <a:prstDash val="solid"/>
                    <a:round/>
                  </a:ln>
                  <a:effectLst/>
                </p:spPr>
                <p:txBody>
                  <a:bodyPr wrap="square" lIns="50800" tIns="50800" rIns="50800" bIns="50800" numCol="1" anchor="ctr">
                    <a:noAutofit/>
                  </a:bodyPr>
                  <a:lstStyle/>
                  <a:p>
                    <a:pPr marL="40639" marR="40639" defTabSz="914400">
                      <a:defRPr b="1" sz="10800">
                        <a:uFill>
                          <a:solidFill>
                            <a:srgbClr val="000000"/>
                          </a:solidFill>
                        </a:uFill>
                        <a:latin typeface="Times New Roman"/>
                        <a:ea typeface="Times New Roman"/>
                        <a:cs typeface="Times New Roman"/>
                        <a:sym typeface="Times New Roman"/>
                      </a:defRPr>
                    </a:pPr>
                  </a:p>
                </p:txBody>
              </p:sp>
            </p:grpSp>
            <p:grpSp>
              <p:nvGrpSpPr>
                <p:cNvPr id="228" name="Group"/>
                <p:cNvGrpSpPr/>
                <p:nvPr/>
              </p:nvGrpSpPr>
              <p:grpSpPr>
                <a:xfrm>
                  <a:off x="1036734" y="1026366"/>
                  <a:ext cx="186614" cy="186614"/>
                  <a:chOff x="0" y="0"/>
                  <a:chExt cx="186612" cy="186612"/>
                </a:xfrm>
              </p:grpSpPr>
              <p:sp>
                <p:nvSpPr>
                  <p:cNvPr id="226" name="Rectangle"/>
                  <p:cNvSpPr/>
                  <p:nvPr/>
                </p:nvSpPr>
                <p:spPr>
                  <a:xfrm>
                    <a:off x="32837" y="81543"/>
                    <a:ext cx="120059" cy="24796"/>
                  </a:xfrm>
                  <a:prstGeom prst="rect">
                    <a:avLst/>
                  </a:prstGeom>
                  <a:solidFill>
                    <a:srgbClr val="371A94"/>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227" name="Circle"/>
                  <p:cNvSpPr/>
                  <p:nvPr/>
                </p:nvSpPr>
                <p:spPr>
                  <a:xfrm>
                    <a:off x="0" y="0"/>
                    <a:ext cx="186613" cy="186613"/>
                  </a:xfrm>
                  <a:prstGeom prst="ellipse">
                    <a:avLst/>
                  </a:prstGeom>
                  <a:gradFill flip="none" rotWithShape="1">
                    <a:gsLst>
                      <a:gs pos="0">
                        <a:srgbClr val="FFFFFF">
                          <a:alpha val="60000"/>
                        </a:srgbClr>
                      </a:gs>
                      <a:gs pos="100000">
                        <a:srgbClr val="032CE2">
                          <a:alpha val="60000"/>
                        </a:srgbClr>
                      </a:gs>
                    </a:gsLst>
                    <a:path path="shape">
                      <a:fillToRect l="50000" t="50000" r="50000" b="50000"/>
                    </a:path>
                  </a:gradFill>
                  <a:ln w="12700" cap="flat">
                    <a:solidFill>
                      <a:srgbClr val="000000">
                        <a:alpha val="60000"/>
                      </a:srgbClr>
                    </a:solidFill>
                    <a:prstDash val="solid"/>
                    <a:round/>
                  </a:ln>
                  <a:effectLst/>
                </p:spPr>
                <p:txBody>
                  <a:bodyPr wrap="square" lIns="50800" tIns="50800" rIns="50800" bIns="50800" numCol="1" anchor="ctr">
                    <a:noAutofit/>
                  </a:bodyPr>
                  <a:lstStyle/>
                  <a:p>
                    <a:pPr marL="40639" marR="40639" defTabSz="914400">
                      <a:defRPr b="1" sz="10800">
                        <a:uFill>
                          <a:solidFill>
                            <a:srgbClr val="000000"/>
                          </a:solidFill>
                        </a:uFill>
                        <a:latin typeface="Times New Roman"/>
                        <a:ea typeface="Times New Roman"/>
                        <a:cs typeface="Times New Roman"/>
                        <a:sym typeface="Times New Roman"/>
                      </a:defRPr>
                    </a:pPr>
                  </a:p>
                </p:txBody>
              </p:sp>
            </p:grpSp>
            <p:grpSp>
              <p:nvGrpSpPr>
                <p:cNvPr id="231" name="Group"/>
                <p:cNvGrpSpPr/>
                <p:nvPr/>
              </p:nvGrpSpPr>
              <p:grpSpPr>
                <a:xfrm>
                  <a:off x="715346" y="673877"/>
                  <a:ext cx="186614" cy="186613"/>
                  <a:chOff x="0" y="0"/>
                  <a:chExt cx="186612" cy="186612"/>
                </a:xfrm>
              </p:grpSpPr>
              <p:sp>
                <p:nvSpPr>
                  <p:cNvPr id="229" name="Rectangle"/>
                  <p:cNvSpPr/>
                  <p:nvPr/>
                </p:nvSpPr>
                <p:spPr>
                  <a:xfrm>
                    <a:off x="32837" y="81543"/>
                    <a:ext cx="120059" cy="24796"/>
                  </a:xfrm>
                  <a:prstGeom prst="rect">
                    <a:avLst/>
                  </a:prstGeom>
                  <a:solidFill>
                    <a:srgbClr val="371A94"/>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230" name="Circle"/>
                  <p:cNvSpPr/>
                  <p:nvPr/>
                </p:nvSpPr>
                <p:spPr>
                  <a:xfrm>
                    <a:off x="0" y="0"/>
                    <a:ext cx="186613" cy="186613"/>
                  </a:xfrm>
                  <a:prstGeom prst="ellipse">
                    <a:avLst/>
                  </a:prstGeom>
                  <a:gradFill flip="none" rotWithShape="1">
                    <a:gsLst>
                      <a:gs pos="0">
                        <a:srgbClr val="FFFFFF">
                          <a:alpha val="60000"/>
                        </a:srgbClr>
                      </a:gs>
                      <a:gs pos="100000">
                        <a:srgbClr val="032CE2">
                          <a:alpha val="60000"/>
                        </a:srgbClr>
                      </a:gs>
                    </a:gsLst>
                    <a:path path="shape">
                      <a:fillToRect l="50000" t="50000" r="50000" b="50000"/>
                    </a:path>
                  </a:gradFill>
                  <a:ln w="12700" cap="flat">
                    <a:solidFill>
                      <a:srgbClr val="000000">
                        <a:alpha val="60000"/>
                      </a:srgbClr>
                    </a:solidFill>
                    <a:prstDash val="solid"/>
                    <a:round/>
                  </a:ln>
                  <a:effectLst/>
                </p:spPr>
                <p:txBody>
                  <a:bodyPr wrap="square" lIns="50800" tIns="50800" rIns="50800" bIns="50800" numCol="1" anchor="ctr">
                    <a:noAutofit/>
                  </a:bodyPr>
                  <a:lstStyle/>
                  <a:p>
                    <a:pPr marL="40639" marR="40639" defTabSz="914400">
                      <a:defRPr b="1" sz="10800">
                        <a:uFill>
                          <a:solidFill>
                            <a:srgbClr val="000000"/>
                          </a:solidFill>
                        </a:uFill>
                        <a:latin typeface="Times New Roman"/>
                        <a:ea typeface="Times New Roman"/>
                        <a:cs typeface="Times New Roman"/>
                        <a:sym typeface="Times New Roman"/>
                      </a:defRPr>
                    </a:pPr>
                  </a:p>
                </p:txBody>
              </p:sp>
            </p:grpSp>
            <p:grpSp>
              <p:nvGrpSpPr>
                <p:cNvPr id="234" name="Group"/>
                <p:cNvGrpSpPr/>
                <p:nvPr/>
              </p:nvGrpSpPr>
              <p:grpSpPr>
                <a:xfrm>
                  <a:off x="1088571" y="746448"/>
                  <a:ext cx="186613" cy="186613"/>
                  <a:chOff x="0" y="0"/>
                  <a:chExt cx="186612" cy="186612"/>
                </a:xfrm>
              </p:grpSpPr>
              <p:sp>
                <p:nvSpPr>
                  <p:cNvPr id="232" name="Rectangle"/>
                  <p:cNvSpPr/>
                  <p:nvPr/>
                </p:nvSpPr>
                <p:spPr>
                  <a:xfrm>
                    <a:off x="32837" y="81543"/>
                    <a:ext cx="120059" cy="24796"/>
                  </a:xfrm>
                  <a:prstGeom prst="rect">
                    <a:avLst/>
                  </a:prstGeom>
                  <a:solidFill>
                    <a:srgbClr val="371A94"/>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233" name="Circle"/>
                  <p:cNvSpPr/>
                  <p:nvPr/>
                </p:nvSpPr>
                <p:spPr>
                  <a:xfrm>
                    <a:off x="0" y="0"/>
                    <a:ext cx="186613" cy="186613"/>
                  </a:xfrm>
                  <a:prstGeom prst="ellipse">
                    <a:avLst/>
                  </a:prstGeom>
                  <a:gradFill flip="none" rotWithShape="1">
                    <a:gsLst>
                      <a:gs pos="0">
                        <a:srgbClr val="FFFFFF">
                          <a:alpha val="60000"/>
                        </a:srgbClr>
                      </a:gs>
                      <a:gs pos="100000">
                        <a:srgbClr val="032CE2">
                          <a:alpha val="60000"/>
                        </a:srgbClr>
                      </a:gs>
                    </a:gsLst>
                    <a:path path="shape">
                      <a:fillToRect l="50000" t="50000" r="50000" b="50000"/>
                    </a:path>
                  </a:gradFill>
                  <a:ln w="12700" cap="flat">
                    <a:solidFill>
                      <a:srgbClr val="000000">
                        <a:alpha val="60000"/>
                      </a:srgbClr>
                    </a:solidFill>
                    <a:prstDash val="solid"/>
                    <a:round/>
                  </a:ln>
                  <a:effectLst/>
                </p:spPr>
                <p:txBody>
                  <a:bodyPr wrap="square" lIns="50800" tIns="50800" rIns="50800" bIns="50800" numCol="1" anchor="ctr">
                    <a:noAutofit/>
                  </a:bodyPr>
                  <a:lstStyle/>
                  <a:p>
                    <a:pPr marL="40639" marR="40639" defTabSz="914400">
                      <a:defRPr b="1" sz="10800">
                        <a:uFill>
                          <a:solidFill>
                            <a:srgbClr val="000000"/>
                          </a:solidFill>
                        </a:uFill>
                        <a:latin typeface="Times New Roman"/>
                        <a:ea typeface="Times New Roman"/>
                        <a:cs typeface="Times New Roman"/>
                        <a:sym typeface="Times New Roman"/>
                      </a:defRPr>
                    </a:pPr>
                  </a:p>
                </p:txBody>
              </p:sp>
            </p:grpSp>
            <p:grpSp>
              <p:nvGrpSpPr>
                <p:cNvPr id="237" name="Group"/>
                <p:cNvGrpSpPr/>
                <p:nvPr/>
              </p:nvGrpSpPr>
              <p:grpSpPr>
                <a:xfrm>
                  <a:off x="497632" y="114040"/>
                  <a:ext cx="186613" cy="186613"/>
                  <a:chOff x="0" y="0"/>
                  <a:chExt cx="186612" cy="186612"/>
                </a:xfrm>
              </p:grpSpPr>
              <p:sp>
                <p:nvSpPr>
                  <p:cNvPr id="235" name="Rectangle"/>
                  <p:cNvSpPr/>
                  <p:nvPr/>
                </p:nvSpPr>
                <p:spPr>
                  <a:xfrm>
                    <a:off x="32837" y="81543"/>
                    <a:ext cx="120059" cy="24796"/>
                  </a:xfrm>
                  <a:prstGeom prst="rect">
                    <a:avLst/>
                  </a:prstGeom>
                  <a:solidFill>
                    <a:srgbClr val="371A94"/>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236" name="Circle"/>
                  <p:cNvSpPr/>
                  <p:nvPr/>
                </p:nvSpPr>
                <p:spPr>
                  <a:xfrm>
                    <a:off x="0" y="0"/>
                    <a:ext cx="186613" cy="186613"/>
                  </a:xfrm>
                  <a:prstGeom prst="ellipse">
                    <a:avLst/>
                  </a:prstGeom>
                  <a:gradFill flip="none" rotWithShape="1">
                    <a:gsLst>
                      <a:gs pos="0">
                        <a:srgbClr val="FFFFFF">
                          <a:alpha val="60000"/>
                        </a:srgbClr>
                      </a:gs>
                      <a:gs pos="100000">
                        <a:srgbClr val="032CE2">
                          <a:alpha val="60000"/>
                        </a:srgbClr>
                      </a:gs>
                    </a:gsLst>
                    <a:path path="shape">
                      <a:fillToRect l="50000" t="50000" r="50000" b="50000"/>
                    </a:path>
                  </a:gradFill>
                  <a:ln w="12700" cap="flat">
                    <a:solidFill>
                      <a:srgbClr val="000000">
                        <a:alpha val="60000"/>
                      </a:srgbClr>
                    </a:solidFill>
                    <a:prstDash val="solid"/>
                    <a:round/>
                  </a:ln>
                  <a:effectLst/>
                </p:spPr>
                <p:txBody>
                  <a:bodyPr wrap="square" lIns="50800" tIns="50800" rIns="50800" bIns="50800" numCol="1" anchor="ctr">
                    <a:noAutofit/>
                  </a:bodyPr>
                  <a:lstStyle/>
                  <a:p>
                    <a:pPr marL="40639" marR="40639" defTabSz="914400">
                      <a:defRPr b="1" sz="10800">
                        <a:uFill>
                          <a:solidFill>
                            <a:srgbClr val="000000"/>
                          </a:solidFill>
                        </a:uFill>
                        <a:latin typeface="Times New Roman"/>
                        <a:ea typeface="Times New Roman"/>
                        <a:cs typeface="Times New Roman"/>
                        <a:sym typeface="Times New Roman"/>
                      </a:defRPr>
                    </a:pPr>
                  </a:p>
                </p:txBody>
              </p:sp>
            </p:grpSp>
            <p:grpSp>
              <p:nvGrpSpPr>
                <p:cNvPr id="240" name="Group"/>
                <p:cNvGrpSpPr/>
                <p:nvPr/>
              </p:nvGrpSpPr>
              <p:grpSpPr>
                <a:xfrm>
                  <a:off x="933061" y="217713"/>
                  <a:ext cx="186613" cy="186614"/>
                  <a:chOff x="0" y="0"/>
                  <a:chExt cx="186612" cy="186612"/>
                </a:xfrm>
              </p:grpSpPr>
              <p:sp>
                <p:nvSpPr>
                  <p:cNvPr id="238" name="Rectangle"/>
                  <p:cNvSpPr/>
                  <p:nvPr/>
                </p:nvSpPr>
                <p:spPr>
                  <a:xfrm>
                    <a:off x="32837" y="81543"/>
                    <a:ext cx="120059" cy="24796"/>
                  </a:xfrm>
                  <a:prstGeom prst="rect">
                    <a:avLst/>
                  </a:prstGeom>
                  <a:solidFill>
                    <a:srgbClr val="371A94"/>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239" name="Circle"/>
                  <p:cNvSpPr/>
                  <p:nvPr/>
                </p:nvSpPr>
                <p:spPr>
                  <a:xfrm>
                    <a:off x="0" y="0"/>
                    <a:ext cx="186613" cy="186613"/>
                  </a:xfrm>
                  <a:prstGeom prst="ellipse">
                    <a:avLst/>
                  </a:prstGeom>
                  <a:gradFill flip="none" rotWithShape="1">
                    <a:gsLst>
                      <a:gs pos="0">
                        <a:srgbClr val="FFFFFF">
                          <a:alpha val="60000"/>
                        </a:srgbClr>
                      </a:gs>
                      <a:gs pos="100000">
                        <a:srgbClr val="032CE2">
                          <a:alpha val="60000"/>
                        </a:srgbClr>
                      </a:gs>
                    </a:gsLst>
                    <a:path path="shape">
                      <a:fillToRect l="50000" t="50000" r="50000" b="50000"/>
                    </a:path>
                  </a:gradFill>
                  <a:ln w="12700" cap="flat">
                    <a:solidFill>
                      <a:srgbClr val="000000">
                        <a:alpha val="60000"/>
                      </a:srgbClr>
                    </a:solidFill>
                    <a:prstDash val="solid"/>
                    <a:round/>
                  </a:ln>
                  <a:effectLst/>
                </p:spPr>
                <p:txBody>
                  <a:bodyPr wrap="square" lIns="50800" tIns="50800" rIns="50800" bIns="50800" numCol="1" anchor="ctr">
                    <a:noAutofit/>
                  </a:bodyPr>
                  <a:lstStyle/>
                  <a:p>
                    <a:pPr marL="40639" marR="40639" defTabSz="914400">
                      <a:defRPr b="1" sz="10800">
                        <a:uFill>
                          <a:solidFill>
                            <a:srgbClr val="000000"/>
                          </a:solidFill>
                        </a:uFill>
                        <a:latin typeface="Times New Roman"/>
                        <a:ea typeface="Times New Roman"/>
                        <a:cs typeface="Times New Roman"/>
                        <a:sym typeface="Times New Roman"/>
                      </a:defRPr>
                    </a:pPr>
                  </a:p>
                </p:txBody>
              </p:sp>
            </p:grpSp>
            <p:grpSp>
              <p:nvGrpSpPr>
                <p:cNvPr id="243" name="Group"/>
                <p:cNvGrpSpPr/>
                <p:nvPr/>
              </p:nvGrpSpPr>
              <p:grpSpPr>
                <a:xfrm>
                  <a:off x="393959" y="1171509"/>
                  <a:ext cx="186613" cy="186614"/>
                  <a:chOff x="0" y="0"/>
                  <a:chExt cx="186612" cy="186612"/>
                </a:xfrm>
              </p:grpSpPr>
              <p:sp>
                <p:nvSpPr>
                  <p:cNvPr id="241" name="Rectangle"/>
                  <p:cNvSpPr/>
                  <p:nvPr/>
                </p:nvSpPr>
                <p:spPr>
                  <a:xfrm>
                    <a:off x="32837" y="81543"/>
                    <a:ext cx="120059" cy="24796"/>
                  </a:xfrm>
                  <a:prstGeom prst="rect">
                    <a:avLst/>
                  </a:prstGeom>
                  <a:solidFill>
                    <a:srgbClr val="371A94"/>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242" name="Circle"/>
                  <p:cNvSpPr/>
                  <p:nvPr/>
                </p:nvSpPr>
                <p:spPr>
                  <a:xfrm>
                    <a:off x="0" y="0"/>
                    <a:ext cx="186613" cy="186613"/>
                  </a:xfrm>
                  <a:prstGeom prst="ellipse">
                    <a:avLst/>
                  </a:prstGeom>
                  <a:gradFill flip="none" rotWithShape="1">
                    <a:gsLst>
                      <a:gs pos="0">
                        <a:srgbClr val="FFFFFF">
                          <a:alpha val="60000"/>
                        </a:srgbClr>
                      </a:gs>
                      <a:gs pos="100000">
                        <a:srgbClr val="032CE2">
                          <a:alpha val="60000"/>
                        </a:srgbClr>
                      </a:gs>
                    </a:gsLst>
                    <a:path path="shape">
                      <a:fillToRect l="50000" t="50000" r="50000" b="50000"/>
                    </a:path>
                  </a:gradFill>
                  <a:ln w="12700" cap="flat">
                    <a:solidFill>
                      <a:srgbClr val="000000">
                        <a:alpha val="60000"/>
                      </a:srgbClr>
                    </a:solidFill>
                    <a:prstDash val="solid"/>
                    <a:round/>
                  </a:ln>
                  <a:effectLst/>
                </p:spPr>
                <p:txBody>
                  <a:bodyPr wrap="square" lIns="50800" tIns="50800" rIns="50800" bIns="50800" numCol="1" anchor="ctr">
                    <a:noAutofit/>
                  </a:bodyPr>
                  <a:lstStyle/>
                  <a:p>
                    <a:pPr marL="40639" marR="40639" defTabSz="914400">
                      <a:defRPr b="1" sz="10800">
                        <a:uFill>
                          <a:solidFill>
                            <a:srgbClr val="000000"/>
                          </a:solidFill>
                        </a:uFill>
                        <a:latin typeface="Times New Roman"/>
                        <a:ea typeface="Times New Roman"/>
                        <a:cs typeface="Times New Roman"/>
                        <a:sym typeface="Times New Roman"/>
                      </a:defRPr>
                    </a:pPr>
                  </a:p>
                </p:txBody>
              </p:sp>
            </p:grpSp>
            <p:grpSp>
              <p:nvGrpSpPr>
                <p:cNvPr id="246" name="Group"/>
                <p:cNvGrpSpPr/>
                <p:nvPr/>
              </p:nvGrpSpPr>
              <p:grpSpPr>
                <a:xfrm>
                  <a:off x="870857" y="1233713"/>
                  <a:ext cx="186613" cy="186613"/>
                  <a:chOff x="0" y="0"/>
                  <a:chExt cx="186612" cy="186612"/>
                </a:xfrm>
              </p:grpSpPr>
              <p:sp>
                <p:nvSpPr>
                  <p:cNvPr id="244" name="Rectangle"/>
                  <p:cNvSpPr/>
                  <p:nvPr/>
                </p:nvSpPr>
                <p:spPr>
                  <a:xfrm>
                    <a:off x="32837" y="81543"/>
                    <a:ext cx="120059" cy="24796"/>
                  </a:xfrm>
                  <a:prstGeom prst="rect">
                    <a:avLst/>
                  </a:prstGeom>
                  <a:solidFill>
                    <a:srgbClr val="371A94"/>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245" name="Circle"/>
                  <p:cNvSpPr/>
                  <p:nvPr/>
                </p:nvSpPr>
                <p:spPr>
                  <a:xfrm>
                    <a:off x="0" y="0"/>
                    <a:ext cx="186613" cy="186613"/>
                  </a:xfrm>
                  <a:prstGeom prst="ellipse">
                    <a:avLst/>
                  </a:prstGeom>
                  <a:gradFill flip="none" rotWithShape="1">
                    <a:gsLst>
                      <a:gs pos="0">
                        <a:srgbClr val="FFFFFF">
                          <a:alpha val="60000"/>
                        </a:srgbClr>
                      </a:gs>
                      <a:gs pos="100000">
                        <a:srgbClr val="032CE2">
                          <a:alpha val="60000"/>
                        </a:srgbClr>
                      </a:gs>
                    </a:gsLst>
                    <a:path path="shape">
                      <a:fillToRect l="50000" t="50000" r="50000" b="50000"/>
                    </a:path>
                  </a:gradFill>
                  <a:ln w="12700" cap="flat">
                    <a:solidFill>
                      <a:srgbClr val="000000">
                        <a:alpha val="60000"/>
                      </a:srgbClr>
                    </a:solidFill>
                    <a:prstDash val="solid"/>
                    <a:round/>
                  </a:ln>
                  <a:effectLst/>
                </p:spPr>
                <p:txBody>
                  <a:bodyPr wrap="square" lIns="50800" tIns="50800" rIns="50800" bIns="50800" numCol="1" anchor="ctr">
                    <a:noAutofit/>
                  </a:bodyPr>
                  <a:lstStyle/>
                  <a:p>
                    <a:pPr marL="40639" marR="40639" defTabSz="914400">
                      <a:defRPr b="1" sz="10800">
                        <a:uFill>
                          <a:solidFill>
                            <a:srgbClr val="000000"/>
                          </a:solidFill>
                        </a:uFill>
                        <a:latin typeface="Times New Roman"/>
                        <a:ea typeface="Times New Roman"/>
                        <a:cs typeface="Times New Roman"/>
                        <a:sym typeface="Times New Roman"/>
                      </a:defRPr>
                    </a:pPr>
                  </a:p>
                </p:txBody>
              </p:sp>
            </p:grpSp>
            <p:grpSp>
              <p:nvGrpSpPr>
                <p:cNvPr id="249" name="Group"/>
                <p:cNvGrpSpPr/>
                <p:nvPr/>
              </p:nvGrpSpPr>
              <p:grpSpPr>
                <a:xfrm>
                  <a:off x="103673" y="539101"/>
                  <a:ext cx="186613" cy="186613"/>
                  <a:chOff x="0" y="0"/>
                  <a:chExt cx="186612" cy="186612"/>
                </a:xfrm>
              </p:grpSpPr>
              <p:sp>
                <p:nvSpPr>
                  <p:cNvPr id="247" name="Rectangle"/>
                  <p:cNvSpPr/>
                  <p:nvPr/>
                </p:nvSpPr>
                <p:spPr>
                  <a:xfrm>
                    <a:off x="32837" y="81543"/>
                    <a:ext cx="120059" cy="24796"/>
                  </a:xfrm>
                  <a:prstGeom prst="rect">
                    <a:avLst/>
                  </a:prstGeom>
                  <a:solidFill>
                    <a:srgbClr val="371A94"/>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248" name="Circle"/>
                  <p:cNvSpPr/>
                  <p:nvPr/>
                </p:nvSpPr>
                <p:spPr>
                  <a:xfrm>
                    <a:off x="0" y="0"/>
                    <a:ext cx="186613" cy="186613"/>
                  </a:xfrm>
                  <a:prstGeom prst="ellipse">
                    <a:avLst/>
                  </a:prstGeom>
                  <a:gradFill flip="none" rotWithShape="1">
                    <a:gsLst>
                      <a:gs pos="0">
                        <a:srgbClr val="FFFFFF">
                          <a:alpha val="60000"/>
                        </a:srgbClr>
                      </a:gs>
                      <a:gs pos="100000">
                        <a:srgbClr val="032CE2">
                          <a:alpha val="60000"/>
                        </a:srgbClr>
                      </a:gs>
                    </a:gsLst>
                    <a:path path="shape">
                      <a:fillToRect l="50000" t="50000" r="50000" b="50000"/>
                    </a:path>
                  </a:gradFill>
                  <a:ln w="12700" cap="flat">
                    <a:solidFill>
                      <a:srgbClr val="000000">
                        <a:alpha val="60000"/>
                      </a:srgbClr>
                    </a:solidFill>
                    <a:prstDash val="solid"/>
                    <a:round/>
                  </a:ln>
                  <a:effectLst/>
                </p:spPr>
                <p:txBody>
                  <a:bodyPr wrap="square" lIns="50800" tIns="50800" rIns="50800" bIns="50800" numCol="1" anchor="ctr">
                    <a:noAutofit/>
                  </a:bodyPr>
                  <a:lstStyle/>
                  <a:p>
                    <a:pPr marL="40639" marR="40639" defTabSz="914400">
                      <a:defRPr b="1" sz="10800">
                        <a:uFill>
                          <a:solidFill>
                            <a:srgbClr val="000000"/>
                          </a:solidFill>
                        </a:uFill>
                        <a:latin typeface="Times New Roman"/>
                        <a:ea typeface="Times New Roman"/>
                        <a:cs typeface="Times New Roman"/>
                        <a:sym typeface="Times New Roman"/>
                      </a:defRPr>
                    </a:pPr>
                  </a:p>
                </p:txBody>
              </p:sp>
            </p:grpSp>
          </p:grpSp>
        </p:grpSp>
        <p:grpSp>
          <p:nvGrpSpPr>
            <p:cNvPr id="290" name="Group"/>
            <p:cNvGrpSpPr/>
            <p:nvPr/>
          </p:nvGrpSpPr>
          <p:grpSpPr>
            <a:xfrm>
              <a:off x="0" y="2019300"/>
              <a:ext cx="4864101" cy="2235200"/>
              <a:chOff x="0" y="0"/>
              <a:chExt cx="4864100" cy="2235200"/>
            </a:xfrm>
          </p:grpSpPr>
          <p:sp>
            <p:nvSpPr>
              <p:cNvPr id="252" name="α"/>
              <p:cNvSpPr txBox="1"/>
              <p:nvPr/>
            </p:nvSpPr>
            <p:spPr>
              <a:xfrm>
                <a:off x="4419600" y="571500"/>
                <a:ext cx="347226" cy="406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defRPr sz="2400">
                    <a:uFill>
                      <a:solidFill>
                        <a:srgbClr val="000000"/>
                      </a:solidFill>
                    </a:uFill>
                    <a:latin typeface="Symbol"/>
                    <a:ea typeface="Symbol"/>
                    <a:cs typeface="Symbol"/>
                    <a:sym typeface="Symbol"/>
                  </a:defRPr>
                </a:lvl1pPr>
              </a:lstStyle>
              <a:p>
                <a:pPr/>
                <a:r>
                  <a:t>a</a:t>
                </a:r>
              </a:p>
            </p:txBody>
          </p:sp>
          <p:grpSp>
            <p:nvGrpSpPr>
              <p:cNvPr id="289" name="Group"/>
              <p:cNvGrpSpPr/>
              <p:nvPr/>
            </p:nvGrpSpPr>
            <p:grpSpPr>
              <a:xfrm>
                <a:off x="0" y="0"/>
                <a:ext cx="4864100" cy="2235200"/>
                <a:chOff x="0" y="0"/>
                <a:chExt cx="4864099" cy="2235200"/>
              </a:xfrm>
            </p:grpSpPr>
            <p:grpSp>
              <p:nvGrpSpPr>
                <p:cNvPr id="285" name="Group"/>
                <p:cNvGrpSpPr/>
                <p:nvPr/>
              </p:nvGrpSpPr>
              <p:grpSpPr>
                <a:xfrm>
                  <a:off x="1790700" y="114300"/>
                  <a:ext cx="3073400" cy="2120900"/>
                  <a:chOff x="0" y="0"/>
                  <a:chExt cx="3073400" cy="2120900"/>
                </a:xfrm>
              </p:grpSpPr>
              <p:grpSp>
                <p:nvGrpSpPr>
                  <p:cNvPr id="262" name="Group"/>
                  <p:cNvGrpSpPr/>
                  <p:nvPr/>
                </p:nvGrpSpPr>
                <p:grpSpPr>
                  <a:xfrm>
                    <a:off x="92075" y="869950"/>
                    <a:ext cx="1000125" cy="311150"/>
                    <a:chOff x="0" y="0"/>
                    <a:chExt cx="1000125" cy="311149"/>
                  </a:xfrm>
                </p:grpSpPr>
                <p:sp>
                  <p:nvSpPr>
                    <p:cNvPr id="253" name="Line"/>
                    <p:cNvSpPr/>
                    <p:nvPr/>
                  </p:nvSpPr>
                  <p:spPr>
                    <a:xfrm>
                      <a:off x="25400" y="0"/>
                      <a:ext cx="974725" cy="44449"/>
                    </a:xfrm>
                    <a:prstGeom prst="line">
                      <a:avLst/>
                    </a:prstGeom>
                    <a:noFill/>
                    <a:ln w="12700" cap="flat">
                      <a:solidFill>
                        <a:srgbClr val="E32400"/>
                      </a:solidFill>
                      <a:prstDash val="solid"/>
                      <a:round/>
                    </a:ln>
                    <a:effectLst/>
                  </p:spPr>
                  <p:txBody>
                    <a:bodyPr wrap="square" lIns="0" tIns="0" rIns="0" bIns="0" numCol="1" anchor="t">
                      <a:noAutofit/>
                    </a:bodyPr>
                    <a:lstStyle/>
                    <a:p>
                      <a:pPr/>
                    </a:p>
                  </p:txBody>
                </p:sp>
                <p:sp>
                  <p:nvSpPr>
                    <p:cNvPr id="254" name="Line"/>
                    <p:cNvSpPr/>
                    <p:nvPr/>
                  </p:nvSpPr>
                  <p:spPr>
                    <a:xfrm>
                      <a:off x="0" y="155575"/>
                      <a:ext cx="1000125" cy="15874"/>
                    </a:xfrm>
                    <a:prstGeom prst="line">
                      <a:avLst/>
                    </a:prstGeom>
                    <a:noFill/>
                    <a:ln w="12700" cap="flat">
                      <a:solidFill>
                        <a:srgbClr val="E32400"/>
                      </a:solidFill>
                      <a:prstDash val="solid"/>
                      <a:round/>
                    </a:ln>
                    <a:effectLst/>
                  </p:spPr>
                  <p:txBody>
                    <a:bodyPr wrap="square" lIns="0" tIns="0" rIns="0" bIns="0" numCol="1" anchor="t">
                      <a:noAutofit/>
                    </a:bodyPr>
                    <a:lstStyle/>
                    <a:p>
                      <a:pPr/>
                    </a:p>
                  </p:txBody>
                </p:sp>
                <p:sp>
                  <p:nvSpPr>
                    <p:cNvPr id="255" name="Line"/>
                    <p:cNvSpPr/>
                    <p:nvPr/>
                  </p:nvSpPr>
                  <p:spPr>
                    <a:xfrm flipV="1">
                      <a:off x="0" y="222251"/>
                      <a:ext cx="1000125" cy="12700"/>
                    </a:xfrm>
                    <a:prstGeom prst="line">
                      <a:avLst/>
                    </a:prstGeom>
                    <a:noFill/>
                    <a:ln w="12700" cap="flat">
                      <a:solidFill>
                        <a:srgbClr val="E32400"/>
                      </a:solidFill>
                      <a:prstDash val="solid"/>
                      <a:round/>
                    </a:ln>
                    <a:effectLst/>
                  </p:spPr>
                  <p:txBody>
                    <a:bodyPr wrap="square" lIns="0" tIns="0" rIns="0" bIns="0" numCol="1" anchor="t">
                      <a:noAutofit/>
                    </a:bodyPr>
                    <a:lstStyle/>
                    <a:p>
                      <a:pPr/>
                    </a:p>
                  </p:txBody>
                </p:sp>
                <p:sp>
                  <p:nvSpPr>
                    <p:cNvPr id="256" name="Line"/>
                    <p:cNvSpPr/>
                    <p:nvPr/>
                  </p:nvSpPr>
                  <p:spPr>
                    <a:xfrm>
                      <a:off x="15875" y="92075"/>
                      <a:ext cx="984250" cy="3188"/>
                    </a:xfrm>
                    <a:prstGeom prst="line">
                      <a:avLst/>
                    </a:prstGeom>
                    <a:noFill/>
                    <a:ln w="12700" cap="flat">
                      <a:solidFill>
                        <a:srgbClr val="E32400"/>
                      </a:solidFill>
                      <a:prstDash val="solid"/>
                      <a:round/>
                    </a:ln>
                    <a:effectLst/>
                  </p:spPr>
                  <p:txBody>
                    <a:bodyPr wrap="square" lIns="0" tIns="0" rIns="0" bIns="0" numCol="1" anchor="t">
                      <a:noAutofit/>
                    </a:bodyPr>
                    <a:lstStyle/>
                    <a:p>
                      <a:pPr/>
                    </a:p>
                  </p:txBody>
                </p:sp>
                <p:sp>
                  <p:nvSpPr>
                    <p:cNvPr id="257" name="Line"/>
                    <p:cNvSpPr/>
                    <p:nvPr/>
                  </p:nvSpPr>
                  <p:spPr>
                    <a:xfrm flipV="1">
                      <a:off x="9525" y="120633"/>
                      <a:ext cx="990600" cy="3192"/>
                    </a:xfrm>
                    <a:prstGeom prst="line">
                      <a:avLst/>
                    </a:prstGeom>
                    <a:noFill/>
                    <a:ln w="12700" cap="flat">
                      <a:solidFill>
                        <a:srgbClr val="E32400"/>
                      </a:solidFill>
                      <a:prstDash val="solid"/>
                      <a:round/>
                    </a:ln>
                    <a:effectLst/>
                  </p:spPr>
                  <p:txBody>
                    <a:bodyPr wrap="square" lIns="0" tIns="0" rIns="0" bIns="0" numCol="1" anchor="t">
                      <a:noAutofit/>
                    </a:bodyPr>
                    <a:lstStyle/>
                    <a:p>
                      <a:pPr/>
                    </a:p>
                  </p:txBody>
                </p:sp>
                <p:sp>
                  <p:nvSpPr>
                    <p:cNvPr id="258" name="Line"/>
                    <p:cNvSpPr/>
                    <p:nvPr/>
                  </p:nvSpPr>
                  <p:spPr>
                    <a:xfrm>
                      <a:off x="9525" y="53975"/>
                      <a:ext cx="990600" cy="15875"/>
                    </a:xfrm>
                    <a:prstGeom prst="line">
                      <a:avLst/>
                    </a:prstGeom>
                    <a:noFill/>
                    <a:ln w="12700" cap="flat">
                      <a:solidFill>
                        <a:srgbClr val="E32400"/>
                      </a:solidFill>
                      <a:prstDash val="solid"/>
                      <a:round/>
                    </a:ln>
                    <a:effectLst/>
                  </p:spPr>
                  <p:txBody>
                    <a:bodyPr wrap="square" lIns="0" tIns="0" rIns="0" bIns="0" numCol="1" anchor="t">
                      <a:noAutofit/>
                    </a:bodyPr>
                    <a:lstStyle/>
                    <a:p>
                      <a:pPr/>
                    </a:p>
                  </p:txBody>
                </p:sp>
                <p:sp>
                  <p:nvSpPr>
                    <p:cNvPr id="259" name="Line"/>
                    <p:cNvSpPr/>
                    <p:nvPr/>
                  </p:nvSpPr>
                  <p:spPr>
                    <a:xfrm flipV="1">
                      <a:off x="3175" y="196843"/>
                      <a:ext cx="996950" cy="7"/>
                    </a:xfrm>
                    <a:prstGeom prst="line">
                      <a:avLst/>
                    </a:prstGeom>
                    <a:noFill/>
                    <a:ln w="12700" cap="flat">
                      <a:solidFill>
                        <a:srgbClr val="E32400"/>
                      </a:solidFill>
                      <a:prstDash val="solid"/>
                      <a:round/>
                    </a:ln>
                    <a:effectLst/>
                  </p:spPr>
                  <p:txBody>
                    <a:bodyPr wrap="square" lIns="0" tIns="0" rIns="0" bIns="0" numCol="1" anchor="t">
                      <a:noAutofit/>
                    </a:bodyPr>
                    <a:lstStyle/>
                    <a:p>
                      <a:pPr/>
                    </a:p>
                  </p:txBody>
                </p:sp>
                <p:sp>
                  <p:nvSpPr>
                    <p:cNvPr id="260" name="Line"/>
                    <p:cNvSpPr/>
                    <p:nvPr/>
                  </p:nvSpPr>
                  <p:spPr>
                    <a:xfrm flipV="1">
                      <a:off x="9525" y="247645"/>
                      <a:ext cx="990600" cy="19055"/>
                    </a:xfrm>
                    <a:prstGeom prst="line">
                      <a:avLst/>
                    </a:prstGeom>
                    <a:noFill/>
                    <a:ln w="12700" cap="flat">
                      <a:solidFill>
                        <a:srgbClr val="E32400"/>
                      </a:solidFill>
                      <a:prstDash val="solid"/>
                      <a:round/>
                    </a:ln>
                    <a:effectLst/>
                  </p:spPr>
                  <p:txBody>
                    <a:bodyPr wrap="square" lIns="0" tIns="0" rIns="0" bIns="0" numCol="1" anchor="t">
                      <a:noAutofit/>
                    </a:bodyPr>
                    <a:lstStyle/>
                    <a:p>
                      <a:pPr/>
                    </a:p>
                  </p:txBody>
                </p:sp>
                <p:sp>
                  <p:nvSpPr>
                    <p:cNvPr id="261" name="Line"/>
                    <p:cNvSpPr/>
                    <p:nvPr/>
                  </p:nvSpPr>
                  <p:spPr>
                    <a:xfrm flipV="1">
                      <a:off x="19050" y="273044"/>
                      <a:ext cx="981075" cy="38106"/>
                    </a:xfrm>
                    <a:prstGeom prst="line">
                      <a:avLst/>
                    </a:prstGeom>
                    <a:noFill/>
                    <a:ln w="12700" cap="flat">
                      <a:solidFill>
                        <a:srgbClr val="E32400"/>
                      </a:solidFill>
                      <a:prstDash val="solid"/>
                      <a:round/>
                    </a:ln>
                    <a:effectLst/>
                  </p:spPr>
                  <p:txBody>
                    <a:bodyPr wrap="square" lIns="0" tIns="0" rIns="0" bIns="0" numCol="1" anchor="t">
                      <a:noAutofit/>
                    </a:bodyPr>
                    <a:lstStyle/>
                    <a:p>
                      <a:pPr/>
                    </a:p>
                  </p:txBody>
                </p:sp>
              </p:grpSp>
              <p:grpSp>
                <p:nvGrpSpPr>
                  <p:cNvPr id="265" name="Group"/>
                  <p:cNvGrpSpPr/>
                  <p:nvPr/>
                </p:nvGrpSpPr>
                <p:grpSpPr>
                  <a:xfrm>
                    <a:off x="76200" y="0"/>
                    <a:ext cx="2997200" cy="2120900"/>
                    <a:chOff x="0" y="0"/>
                    <a:chExt cx="2997200" cy="2120900"/>
                  </a:xfrm>
                </p:grpSpPr>
                <p:sp>
                  <p:nvSpPr>
                    <p:cNvPr id="263" name="Circle"/>
                    <p:cNvSpPr/>
                    <p:nvPr/>
                  </p:nvSpPr>
                  <p:spPr>
                    <a:xfrm>
                      <a:off x="0" y="0"/>
                      <a:ext cx="2120900" cy="2120900"/>
                    </a:xfrm>
                    <a:prstGeom prst="ellipse">
                      <a:avLst/>
                    </a:prstGeom>
                    <a:noFill/>
                    <a:ln w="50800" cap="flat">
                      <a:solidFill>
                        <a:srgbClr val="000000"/>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264" name="Rectangle"/>
                    <p:cNvSpPr/>
                    <p:nvPr/>
                  </p:nvSpPr>
                  <p:spPr>
                    <a:xfrm>
                      <a:off x="1727200" y="812800"/>
                      <a:ext cx="1270000" cy="495300"/>
                    </a:xfrm>
                    <a:prstGeom prst="rect">
                      <a:avLst/>
                    </a:prstGeom>
                    <a:solidFill>
                      <a:srgbClr val="FFFFF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grpSp>
                <p:nvGrpSpPr>
                  <p:cNvPr id="276" name="Group"/>
                  <p:cNvGrpSpPr/>
                  <p:nvPr/>
                </p:nvGrpSpPr>
                <p:grpSpPr>
                  <a:xfrm>
                    <a:off x="1219020" y="914398"/>
                    <a:ext cx="1803580" cy="228602"/>
                    <a:chOff x="0" y="0"/>
                    <a:chExt cx="1803579" cy="228601"/>
                  </a:xfrm>
                </p:grpSpPr>
                <p:sp>
                  <p:nvSpPr>
                    <p:cNvPr id="266" name="Line"/>
                    <p:cNvSpPr/>
                    <p:nvPr/>
                  </p:nvSpPr>
                  <p:spPr>
                    <a:xfrm flipV="1">
                      <a:off x="0" y="0"/>
                      <a:ext cx="1803580" cy="2"/>
                    </a:xfrm>
                    <a:prstGeom prst="line">
                      <a:avLst/>
                    </a:prstGeom>
                    <a:noFill/>
                    <a:ln w="12700" cap="flat">
                      <a:solidFill>
                        <a:srgbClr val="E32400"/>
                      </a:solidFill>
                      <a:prstDash val="solid"/>
                      <a:round/>
                    </a:ln>
                    <a:effectLst/>
                  </p:spPr>
                  <p:txBody>
                    <a:bodyPr wrap="square" lIns="0" tIns="0" rIns="0" bIns="0" numCol="1" anchor="t">
                      <a:noAutofit/>
                    </a:bodyPr>
                    <a:lstStyle/>
                    <a:p>
                      <a:pPr/>
                    </a:p>
                  </p:txBody>
                </p:sp>
                <p:sp>
                  <p:nvSpPr>
                    <p:cNvPr id="267" name="Line"/>
                    <p:cNvSpPr/>
                    <p:nvPr/>
                  </p:nvSpPr>
                  <p:spPr>
                    <a:xfrm flipV="1">
                      <a:off x="0" y="127000"/>
                      <a:ext cx="1803580" cy="2"/>
                    </a:xfrm>
                    <a:prstGeom prst="line">
                      <a:avLst/>
                    </a:prstGeom>
                    <a:noFill/>
                    <a:ln w="12700" cap="flat">
                      <a:solidFill>
                        <a:srgbClr val="E32400"/>
                      </a:solidFill>
                      <a:prstDash val="solid"/>
                      <a:round/>
                    </a:ln>
                    <a:effectLst/>
                  </p:spPr>
                  <p:txBody>
                    <a:bodyPr wrap="square" lIns="0" tIns="0" rIns="0" bIns="0" numCol="1" anchor="t">
                      <a:noAutofit/>
                    </a:bodyPr>
                    <a:lstStyle/>
                    <a:p>
                      <a:pPr/>
                    </a:p>
                  </p:txBody>
                </p:sp>
                <p:sp>
                  <p:nvSpPr>
                    <p:cNvPr id="268" name="Line"/>
                    <p:cNvSpPr/>
                    <p:nvPr/>
                  </p:nvSpPr>
                  <p:spPr>
                    <a:xfrm flipV="1">
                      <a:off x="0" y="177800"/>
                      <a:ext cx="1803580" cy="2"/>
                    </a:xfrm>
                    <a:prstGeom prst="line">
                      <a:avLst/>
                    </a:prstGeom>
                    <a:noFill/>
                    <a:ln w="12700" cap="flat">
                      <a:solidFill>
                        <a:srgbClr val="E32400"/>
                      </a:solidFill>
                      <a:prstDash val="solid"/>
                      <a:round/>
                    </a:ln>
                    <a:effectLst/>
                  </p:spPr>
                  <p:txBody>
                    <a:bodyPr wrap="square" lIns="0" tIns="0" rIns="0" bIns="0" numCol="1" anchor="t">
                      <a:noAutofit/>
                    </a:bodyPr>
                    <a:lstStyle/>
                    <a:p>
                      <a:pPr/>
                    </a:p>
                  </p:txBody>
                </p:sp>
                <p:sp>
                  <p:nvSpPr>
                    <p:cNvPr id="269" name="Line"/>
                    <p:cNvSpPr/>
                    <p:nvPr/>
                  </p:nvSpPr>
                  <p:spPr>
                    <a:xfrm flipV="1">
                      <a:off x="0" y="50800"/>
                      <a:ext cx="1803580" cy="2"/>
                    </a:xfrm>
                    <a:prstGeom prst="line">
                      <a:avLst/>
                    </a:prstGeom>
                    <a:noFill/>
                    <a:ln w="12700" cap="flat">
                      <a:solidFill>
                        <a:srgbClr val="E32400"/>
                      </a:solidFill>
                      <a:prstDash val="solid"/>
                      <a:round/>
                    </a:ln>
                    <a:effectLst/>
                  </p:spPr>
                  <p:txBody>
                    <a:bodyPr wrap="square" lIns="0" tIns="0" rIns="0" bIns="0" numCol="1" anchor="t">
                      <a:noAutofit/>
                    </a:bodyPr>
                    <a:lstStyle/>
                    <a:p>
                      <a:pPr/>
                    </a:p>
                  </p:txBody>
                </p:sp>
                <p:sp>
                  <p:nvSpPr>
                    <p:cNvPr id="270" name="Line"/>
                    <p:cNvSpPr/>
                    <p:nvPr/>
                  </p:nvSpPr>
                  <p:spPr>
                    <a:xfrm flipV="1">
                      <a:off x="0" y="76200"/>
                      <a:ext cx="1803580" cy="2"/>
                    </a:xfrm>
                    <a:prstGeom prst="line">
                      <a:avLst/>
                    </a:prstGeom>
                    <a:noFill/>
                    <a:ln w="12700" cap="flat">
                      <a:solidFill>
                        <a:srgbClr val="E32400"/>
                      </a:solidFill>
                      <a:prstDash val="solid"/>
                      <a:round/>
                    </a:ln>
                    <a:effectLst/>
                  </p:spPr>
                  <p:txBody>
                    <a:bodyPr wrap="square" lIns="0" tIns="0" rIns="0" bIns="0" numCol="1" anchor="t">
                      <a:noAutofit/>
                    </a:bodyPr>
                    <a:lstStyle/>
                    <a:p>
                      <a:pPr/>
                    </a:p>
                  </p:txBody>
                </p:sp>
                <p:sp>
                  <p:nvSpPr>
                    <p:cNvPr id="271" name="Line"/>
                    <p:cNvSpPr/>
                    <p:nvPr/>
                  </p:nvSpPr>
                  <p:spPr>
                    <a:xfrm flipV="1">
                      <a:off x="0" y="25400"/>
                      <a:ext cx="1803580" cy="2"/>
                    </a:xfrm>
                    <a:prstGeom prst="line">
                      <a:avLst/>
                    </a:prstGeom>
                    <a:noFill/>
                    <a:ln w="12700" cap="flat">
                      <a:solidFill>
                        <a:srgbClr val="E32400"/>
                      </a:solidFill>
                      <a:prstDash val="solid"/>
                      <a:round/>
                    </a:ln>
                    <a:effectLst/>
                  </p:spPr>
                  <p:txBody>
                    <a:bodyPr wrap="square" lIns="0" tIns="0" rIns="0" bIns="0" numCol="1" anchor="t">
                      <a:noAutofit/>
                    </a:bodyPr>
                    <a:lstStyle/>
                    <a:p>
                      <a:pPr/>
                    </a:p>
                  </p:txBody>
                </p:sp>
                <p:sp>
                  <p:nvSpPr>
                    <p:cNvPr id="272" name="Line"/>
                    <p:cNvSpPr/>
                    <p:nvPr/>
                  </p:nvSpPr>
                  <p:spPr>
                    <a:xfrm flipV="1">
                      <a:off x="0" y="152400"/>
                      <a:ext cx="1803580" cy="2"/>
                    </a:xfrm>
                    <a:prstGeom prst="line">
                      <a:avLst/>
                    </a:prstGeom>
                    <a:noFill/>
                    <a:ln w="12700" cap="flat">
                      <a:solidFill>
                        <a:srgbClr val="E32400"/>
                      </a:solidFill>
                      <a:prstDash val="solid"/>
                      <a:round/>
                    </a:ln>
                    <a:effectLst/>
                  </p:spPr>
                  <p:txBody>
                    <a:bodyPr wrap="square" lIns="0" tIns="0" rIns="0" bIns="0" numCol="1" anchor="t">
                      <a:noAutofit/>
                    </a:bodyPr>
                    <a:lstStyle/>
                    <a:p>
                      <a:pPr/>
                    </a:p>
                  </p:txBody>
                </p:sp>
                <p:sp>
                  <p:nvSpPr>
                    <p:cNvPr id="273" name="Line"/>
                    <p:cNvSpPr/>
                    <p:nvPr/>
                  </p:nvSpPr>
                  <p:spPr>
                    <a:xfrm flipV="1">
                      <a:off x="0" y="203200"/>
                      <a:ext cx="1803580" cy="2"/>
                    </a:xfrm>
                    <a:prstGeom prst="line">
                      <a:avLst/>
                    </a:prstGeom>
                    <a:noFill/>
                    <a:ln w="12700" cap="flat">
                      <a:solidFill>
                        <a:srgbClr val="E32400"/>
                      </a:solidFill>
                      <a:prstDash val="solid"/>
                      <a:round/>
                    </a:ln>
                    <a:effectLst/>
                  </p:spPr>
                  <p:txBody>
                    <a:bodyPr wrap="square" lIns="0" tIns="0" rIns="0" bIns="0" numCol="1" anchor="t">
                      <a:noAutofit/>
                    </a:bodyPr>
                    <a:lstStyle/>
                    <a:p>
                      <a:pPr/>
                    </a:p>
                  </p:txBody>
                </p:sp>
                <p:sp>
                  <p:nvSpPr>
                    <p:cNvPr id="274" name="Line"/>
                    <p:cNvSpPr/>
                    <p:nvPr/>
                  </p:nvSpPr>
                  <p:spPr>
                    <a:xfrm flipV="1">
                      <a:off x="0" y="228600"/>
                      <a:ext cx="1803580" cy="2"/>
                    </a:xfrm>
                    <a:prstGeom prst="line">
                      <a:avLst/>
                    </a:prstGeom>
                    <a:noFill/>
                    <a:ln w="12700" cap="flat">
                      <a:solidFill>
                        <a:srgbClr val="E32400"/>
                      </a:solidFill>
                      <a:prstDash val="solid"/>
                      <a:round/>
                    </a:ln>
                    <a:effectLst/>
                  </p:spPr>
                  <p:txBody>
                    <a:bodyPr wrap="square" lIns="0" tIns="0" rIns="0" bIns="0" numCol="1" anchor="t">
                      <a:noAutofit/>
                    </a:bodyPr>
                    <a:lstStyle/>
                    <a:p>
                      <a:pPr/>
                    </a:p>
                  </p:txBody>
                </p:sp>
                <p:sp>
                  <p:nvSpPr>
                    <p:cNvPr id="275" name="Line"/>
                    <p:cNvSpPr/>
                    <p:nvPr/>
                  </p:nvSpPr>
                  <p:spPr>
                    <a:xfrm flipV="1">
                      <a:off x="0" y="101600"/>
                      <a:ext cx="1803580" cy="2"/>
                    </a:xfrm>
                    <a:prstGeom prst="line">
                      <a:avLst/>
                    </a:prstGeom>
                    <a:noFill/>
                    <a:ln w="12700" cap="flat">
                      <a:solidFill>
                        <a:srgbClr val="E32400"/>
                      </a:solidFill>
                      <a:prstDash val="solid"/>
                      <a:round/>
                    </a:ln>
                    <a:effectLst/>
                  </p:spPr>
                  <p:txBody>
                    <a:bodyPr wrap="square" lIns="0" tIns="0" rIns="0" bIns="0" numCol="1" anchor="t">
                      <a:noAutofit/>
                    </a:bodyPr>
                    <a:lstStyle/>
                    <a:p>
                      <a:pPr/>
                    </a:p>
                  </p:txBody>
                </p:sp>
              </p:grpSp>
              <p:sp>
                <p:nvSpPr>
                  <p:cNvPr id="277" name="Line"/>
                  <p:cNvSpPr/>
                  <p:nvPr/>
                </p:nvSpPr>
                <p:spPr>
                  <a:xfrm flipH="1">
                    <a:off x="1155699" y="748002"/>
                    <a:ext cx="1" cy="560098"/>
                  </a:xfrm>
                  <a:prstGeom prst="line">
                    <a:avLst/>
                  </a:prstGeom>
                  <a:noFill/>
                  <a:ln w="127000" cap="flat">
                    <a:solidFill>
                      <a:srgbClr val="FFD200"/>
                    </a:solidFill>
                    <a:prstDash val="solid"/>
                    <a:round/>
                  </a:ln>
                  <a:effectLst/>
                </p:spPr>
                <p:txBody>
                  <a:bodyPr wrap="square" lIns="0" tIns="0" rIns="0" bIns="0" numCol="1" anchor="t">
                    <a:noAutofit/>
                  </a:bodyPr>
                  <a:lstStyle/>
                  <a:p>
                    <a:pPr/>
                  </a:p>
                </p:txBody>
              </p:sp>
              <p:sp>
                <p:nvSpPr>
                  <p:cNvPr id="278" name="Circle"/>
                  <p:cNvSpPr/>
                  <p:nvPr/>
                </p:nvSpPr>
                <p:spPr>
                  <a:xfrm>
                    <a:off x="12700" y="857250"/>
                    <a:ext cx="114300" cy="114300"/>
                  </a:xfrm>
                  <a:prstGeom prst="ellipse">
                    <a:avLst/>
                  </a:prstGeom>
                  <a:solidFill>
                    <a:srgbClr val="77BB41"/>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279" name="Circle"/>
                  <p:cNvSpPr/>
                  <p:nvPr/>
                </p:nvSpPr>
                <p:spPr>
                  <a:xfrm>
                    <a:off x="0" y="933450"/>
                    <a:ext cx="114300" cy="114300"/>
                  </a:xfrm>
                  <a:prstGeom prst="ellipse">
                    <a:avLst/>
                  </a:prstGeom>
                  <a:solidFill>
                    <a:srgbClr val="77BB41"/>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280" name="Circle"/>
                  <p:cNvSpPr/>
                  <p:nvPr/>
                </p:nvSpPr>
                <p:spPr>
                  <a:xfrm>
                    <a:off x="0" y="984250"/>
                    <a:ext cx="114300" cy="114300"/>
                  </a:xfrm>
                  <a:prstGeom prst="ellipse">
                    <a:avLst/>
                  </a:prstGeom>
                  <a:solidFill>
                    <a:srgbClr val="77BB41"/>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281" name="Circle"/>
                  <p:cNvSpPr/>
                  <p:nvPr/>
                </p:nvSpPr>
                <p:spPr>
                  <a:xfrm>
                    <a:off x="0" y="1047750"/>
                    <a:ext cx="114300" cy="114300"/>
                  </a:xfrm>
                  <a:prstGeom prst="ellipse">
                    <a:avLst/>
                  </a:prstGeom>
                  <a:solidFill>
                    <a:srgbClr val="77BB41"/>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282" name="Circle"/>
                  <p:cNvSpPr/>
                  <p:nvPr/>
                </p:nvSpPr>
                <p:spPr>
                  <a:xfrm>
                    <a:off x="25400" y="793750"/>
                    <a:ext cx="114300" cy="114300"/>
                  </a:xfrm>
                  <a:prstGeom prst="ellipse">
                    <a:avLst/>
                  </a:prstGeom>
                  <a:solidFill>
                    <a:srgbClr val="77BB41"/>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283" name="Circle"/>
                  <p:cNvSpPr/>
                  <p:nvPr/>
                </p:nvSpPr>
                <p:spPr>
                  <a:xfrm>
                    <a:off x="12700" y="1136650"/>
                    <a:ext cx="114300" cy="114300"/>
                  </a:xfrm>
                  <a:prstGeom prst="ellipse">
                    <a:avLst/>
                  </a:prstGeom>
                  <a:solidFill>
                    <a:srgbClr val="77BB41"/>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284" name="Circle"/>
                  <p:cNvSpPr/>
                  <p:nvPr/>
                </p:nvSpPr>
                <p:spPr>
                  <a:xfrm>
                    <a:off x="0" y="1085850"/>
                    <a:ext cx="114300" cy="114300"/>
                  </a:xfrm>
                  <a:prstGeom prst="ellipse">
                    <a:avLst/>
                  </a:prstGeom>
                  <a:solidFill>
                    <a:srgbClr val="77BB41"/>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sp>
              <p:nvSpPr>
                <p:cNvPr id="286" name="Predicted…"/>
                <p:cNvSpPr txBox="1"/>
                <p:nvPr/>
              </p:nvSpPr>
              <p:spPr>
                <a:xfrm>
                  <a:off x="127000" y="0"/>
                  <a:ext cx="1241380" cy="6525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40639" marR="40639" defTabSz="914400">
                    <a:defRPr sz="1900">
                      <a:solidFill>
                        <a:srgbClr val="021EAA"/>
                      </a:solidFill>
                      <a:uFill>
                        <a:solidFill>
                          <a:srgbClr val="021EAA"/>
                        </a:solidFill>
                      </a:uFill>
                      <a:latin typeface="+mn-lt"/>
                      <a:ea typeface="+mn-ea"/>
                      <a:cs typeface="+mn-cs"/>
                      <a:sym typeface="Arial"/>
                    </a:defRPr>
                  </a:pPr>
                  <a:r>
                    <a:t>Predicted</a:t>
                  </a:r>
                </a:p>
                <a:p>
                  <a:pPr marL="40639" marR="40639" defTabSz="914400">
                    <a:defRPr sz="1900">
                      <a:solidFill>
                        <a:srgbClr val="021EAA"/>
                      </a:solidFill>
                      <a:uFill>
                        <a:solidFill>
                          <a:srgbClr val="021EAA"/>
                        </a:solidFill>
                      </a:uFill>
                      <a:latin typeface="+mn-lt"/>
                      <a:ea typeface="+mn-ea"/>
                      <a:cs typeface="+mn-cs"/>
                      <a:sym typeface="Arial"/>
                    </a:defRPr>
                  </a:pPr>
                  <a:r>
                    <a:t>result:</a:t>
                  </a:r>
                </a:p>
              </p:txBody>
            </p:sp>
            <p:sp>
              <p:nvSpPr>
                <p:cNvPr id="287" name="Expected…"/>
                <p:cNvSpPr txBox="1"/>
                <p:nvPr/>
              </p:nvSpPr>
              <p:spPr>
                <a:xfrm>
                  <a:off x="0" y="1562100"/>
                  <a:ext cx="1563041" cy="5271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40639" marR="40639" defTabSz="914400">
                    <a:defRPr sz="1500">
                      <a:solidFill>
                        <a:srgbClr val="008800"/>
                      </a:solidFill>
                      <a:uFill>
                        <a:solidFill>
                          <a:srgbClr val="008800"/>
                        </a:solidFill>
                      </a:uFill>
                      <a:latin typeface="+mn-lt"/>
                      <a:ea typeface="+mn-ea"/>
                      <a:cs typeface="+mn-cs"/>
                      <a:sym typeface="Arial"/>
                    </a:defRPr>
                  </a:pPr>
                  <a:r>
                    <a:t>Expected</a:t>
                  </a:r>
                </a:p>
                <a:p>
                  <a:pPr marL="40639" marR="40639" defTabSz="914400">
                    <a:defRPr sz="1500">
                      <a:solidFill>
                        <a:srgbClr val="008800"/>
                      </a:solidFill>
                      <a:uFill>
                        <a:solidFill>
                          <a:srgbClr val="008800"/>
                        </a:solidFill>
                      </a:uFill>
                      <a:latin typeface="+mn-lt"/>
                      <a:ea typeface="+mn-ea"/>
                      <a:cs typeface="+mn-cs"/>
                      <a:sym typeface="Arial"/>
                    </a:defRPr>
                  </a:pPr>
                  <a:r>
                    <a:t>marks on screen</a:t>
                  </a:r>
                </a:p>
              </p:txBody>
            </p:sp>
            <p:sp>
              <p:nvSpPr>
                <p:cNvPr id="288" name="Line"/>
                <p:cNvSpPr/>
                <p:nvPr/>
              </p:nvSpPr>
              <p:spPr>
                <a:xfrm flipH="1">
                  <a:off x="389466" y="1126066"/>
                  <a:ext cx="1337735" cy="457201"/>
                </a:xfrm>
                <a:prstGeom prst="line">
                  <a:avLst/>
                </a:prstGeom>
                <a:noFill/>
                <a:ln w="25400" cap="flat">
                  <a:solidFill>
                    <a:srgbClr val="4F7A28"/>
                  </a:solidFill>
                  <a:prstDash val="solid"/>
                  <a:round/>
                  <a:headEnd type="stealth" w="med" len="med"/>
                </a:ln>
                <a:effectLst/>
              </p:spPr>
              <p:txBody>
                <a:bodyPr wrap="square" lIns="0" tIns="0" rIns="0" bIns="0" numCol="1" anchor="t">
                  <a:noAutofit/>
                </a:bodyPr>
                <a:lstStyle/>
                <a:p>
                  <a:pPr/>
                </a:p>
              </p:txBody>
            </p:sp>
          </p:grpSp>
        </p:grpSp>
        <p:grpSp>
          <p:nvGrpSpPr>
            <p:cNvPr id="293" name="Group"/>
            <p:cNvGrpSpPr/>
            <p:nvPr/>
          </p:nvGrpSpPr>
          <p:grpSpPr>
            <a:xfrm>
              <a:off x="5105400" y="1993900"/>
              <a:ext cx="3239527" cy="2286001"/>
              <a:chOff x="0" y="0"/>
              <a:chExt cx="3239526" cy="2286000"/>
            </a:xfrm>
          </p:grpSpPr>
          <p:sp>
            <p:nvSpPr>
              <p:cNvPr id="291" name="Detail of gold foil (Thomson):"/>
              <p:cNvSpPr txBox="1"/>
              <p:nvPr/>
            </p:nvSpPr>
            <p:spPr>
              <a:xfrm>
                <a:off x="0" y="0"/>
                <a:ext cx="3239527" cy="3731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defRPr sz="1900">
                    <a:uFill>
                      <a:solidFill>
                        <a:srgbClr val="000000"/>
                      </a:solidFill>
                    </a:uFill>
                    <a:latin typeface="+mn-lt"/>
                    <a:ea typeface="+mn-ea"/>
                    <a:cs typeface="+mn-cs"/>
                    <a:sym typeface="Arial"/>
                  </a:defRPr>
                </a:lvl1pPr>
              </a:lstStyle>
              <a:p>
                <a:pPr/>
                <a:r>
                  <a:t>Detail of gold foil (Thomson):</a:t>
                </a:r>
              </a:p>
            </p:txBody>
          </p:sp>
          <p:pic>
            <p:nvPicPr>
              <p:cNvPr id="292" name="ruther1.pdf" descr="ruther1.pdf"/>
              <p:cNvPicPr>
                <a:picLocks noChangeAspect="1"/>
              </p:cNvPicPr>
              <p:nvPr/>
            </p:nvPicPr>
            <p:blipFill>
              <a:blip r:embed="rId5">
                <a:extLst/>
              </a:blip>
              <a:stretch>
                <a:fillRect/>
              </a:stretch>
            </p:blipFill>
            <p:spPr>
              <a:xfrm>
                <a:off x="774700" y="354330"/>
                <a:ext cx="2146300" cy="1931671"/>
              </a:xfrm>
              <a:prstGeom prst="rect">
                <a:avLst/>
              </a:prstGeom>
              <a:ln w="12700" cap="flat">
                <a:noFill/>
                <a:round/>
              </a:ln>
              <a:effectLst/>
            </p:spPr>
          </p:pic>
        </p:grpSp>
      </p:grpSp>
      <p:grpSp>
        <p:nvGrpSpPr>
          <p:cNvPr id="407" name="Group"/>
          <p:cNvGrpSpPr/>
          <p:nvPr/>
        </p:nvGrpSpPr>
        <p:grpSpPr>
          <a:xfrm>
            <a:off x="417512" y="1949255"/>
            <a:ext cx="8420101" cy="4750190"/>
            <a:chOff x="0" y="0"/>
            <a:chExt cx="8420100" cy="4750189"/>
          </a:xfrm>
        </p:grpSpPr>
        <p:grpSp>
          <p:nvGrpSpPr>
            <p:cNvPr id="329" name="Group"/>
            <p:cNvGrpSpPr/>
            <p:nvPr/>
          </p:nvGrpSpPr>
          <p:grpSpPr>
            <a:xfrm>
              <a:off x="23236" y="216289"/>
              <a:ext cx="4093727" cy="2336801"/>
              <a:chOff x="0" y="0"/>
              <a:chExt cx="4093725" cy="2336800"/>
            </a:xfrm>
          </p:grpSpPr>
          <p:grpSp>
            <p:nvGrpSpPr>
              <p:cNvPr id="326" name="Group"/>
              <p:cNvGrpSpPr/>
              <p:nvPr/>
            </p:nvGrpSpPr>
            <p:grpSpPr>
              <a:xfrm>
                <a:off x="1028700" y="215900"/>
                <a:ext cx="3060700" cy="2120900"/>
                <a:chOff x="0" y="0"/>
                <a:chExt cx="3060700" cy="2120900"/>
              </a:xfrm>
            </p:grpSpPr>
            <p:sp>
              <p:nvSpPr>
                <p:cNvPr id="295" name="Line"/>
                <p:cNvSpPr/>
                <p:nvPr/>
              </p:nvSpPr>
              <p:spPr>
                <a:xfrm>
                  <a:off x="457200" y="254000"/>
                  <a:ext cx="622300" cy="660399"/>
                </a:xfrm>
                <a:prstGeom prst="line">
                  <a:avLst/>
                </a:prstGeom>
                <a:noFill/>
                <a:ln w="12700" cap="flat">
                  <a:solidFill>
                    <a:srgbClr val="E32400"/>
                  </a:solidFill>
                  <a:prstDash val="solid"/>
                  <a:round/>
                </a:ln>
                <a:effectLst/>
              </p:spPr>
              <p:txBody>
                <a:bodyPr wrap="square" lIns="0" tIns="0" rIns="0" bIns="0" numCol="1" anchor="t">
                  <a:noAutofit/>
                </a:bodyPr>
                <a:lstStyle/>
                <a:p>
                  <a:pPr/>
                </a:p>
              </p:txBody>
            </p:sp>
            <p:sp>
              <p:nvSpPr>
                <p:cNvPr id="296" name="Line"/>
                <p:cNvSpPr/>
                <p:nvPr/>
              </p:nvSpPr>
              <p:spPr>
                <a:xfrm flipV="1">
                  <a:off x="79375" y="1041396"/>
                  <a:ext cx="1000125" cy="53979"/>
                </a:xfrm>
                <a:prstGeom prst="line">
                  <a:avLst/>
                </a:prstGeom>
                <a:noFill/>
                <a:ln w="12700" cap="flat">
                  <a:solidFill>
                    <a:srgbClr val="E32400"/>
                  </a:solidFill>
                  <a:prstDash val="solid"/>
                  <a:round/>
                </a:ln>
                <a:effectLst/>
              </p:spPr>
              <p:txBody>
                <a:bodyPr wrap="square" lIns="0" tIns="0" rIns="0" bIns="0" numCol="1" anchor="t">
                  <a:noAutofit/>
                </a:bodyPr>
                <a:lstStyle/>
                <a:p>
                  <a:pPr/>
                </a:p>
              </p:txBody>
            </p:sp>
            <p:sp>
              <p:nvSpPr>
                <p:cNvPr id="297" name="Line"/>
                <p:cNvSpPr/>
                <p:nvPr/>
              </p:nvSpPr>
              <p:spPr>
                <a:xfrm flipV="1">
                  <a:off x="111125" y="1092201"/>
                  <a:ext cx="968375" cy="222249"/>
                </a:xfrm>
                <a:prstGeom prst="line">
                  <a:avLst/>
                </a:prstGeom>
                <a:noFill/>
                <a:ln w="12700" cap="flat">
                  <a:solidFill>
                    <a:srgbClr val="E32400"/>
                  </a:solidFill>
                  <a:prstDash val="solid"/>
                  <a:round/>
                </a:ln>
                <a:effectLst/>
              </p:spPr>
              <p:txBody>
                <a:bodyPr wrap="square" lIns="0" tIns="0" rIns="0" bIns="0" numCol="1" anchor="t">
                  <a:noAutofit/>
                </a:bodyPr>
                <a:lstStyle/>
                <a:p>
                  <a:pPr/>
                </a:p>
              </p:txBody>
            </p:sp>
            <p:sp>
              <p:nvSpPr>
                <p:cNvPr id="298" name="Line"/>
                <p:cNvSpPr/>
                <p:nvPr/>
              </p:nvSpPr>
              <p:spPr>
                <a:xfrm>
                  <a:off x="79375" y="901700"/>
                  <a:ext cx="1000125" cy="63512"/>
                </a:xfrm>
                <a:prstGeom prst="line">
                  <a:avLst/>
                </a:prstGeom>
                <a:noFill/>
                <a:ln w="12700" cap="flat">
                  <a:solidFill>
                    <a:srgbClr val="E32400"/>
                  </a:solidFill>
                  <a:prstDash val="solid"/>
                  <a:round/>
                </a:ln>
                <a:effectLst/>
              </p:spPr>
              <p:txBody>
                <a:bodyPr wrap="square" lIns="0" tIns="0" rIns="0" bIns="0" numCol="1" anchor="t">
                  <a:noAutofit/>
                </a:bodyPr>
                <a:lstStyle/>
                <a:p>
                  <a:pPr/>
                </a:p>
              </p:txBody>
            </p:sp>
            <p:sp>
              <p:nvSpPr>
                <p:cNvPr id="299" name="Line"/>
                <p:cNvSpPr/>
                <p:nvPr/>
              </p:nvSpPr>
              <p:spPr>
                <a:xfrm flipV="1">
                  <a:off x="73025" y="990602"/>
                  <a:ext cx="1006475" cy="25399"/>
                </a:xfrm>
                <a:prstGeom prst="line">
                  <a:avLst/>
                </a:prstGeom>
                <a:noFill/>
                <a:ln w="12700" cap="flat">
                  <a:solidFill>
                    <a:srgbClr val="E32400"/>
                  </a:solidFill>
                  <a:prstDash val="solid"/>
                  <a:round/>
                </a:ln>
                <a:effectLst/>
              </p:spPr>
              <p:txBody>
                <a:bodyPr wrap="square" lIns="0" tIns="0" rIns="0" bIns="0" numCol="1" anchor="t">
                  <a:noAutofit/>
                </a:bodyPr>
                <a:lstStyle/>
                <a:p>
                  <a:pPr/>
                </a:p>
              </p:txBody>
            </p:sp>
            <p:sp>
              <p:nvSpPr>
                <p:cNvPr id="300" name="Line"/>
                <p:cNvSpPr/>
                <p:nvPr/>
              </p:nvSpPr>
              <p:spPr>
                <a:xfrm>
                  <a:off x="231775" y="511175"/>
                  <a:ext cx="847725" cy="428625"/>
                </a:xfrm>
                <a:prstGeom prst="line">
                  <a:avLst/>
                </a:prstGeom>
                <a:noFill/>
                <a:ln w="12700" cap="flat">
                  <a:solidFill>
                    <a:srgbClr val="E32400"/>
                  </a:solidFill>
                  <a:prstDash val="solid"/>
                  <a:round/>
                </a:ln>
                <a:effectLst/>
              </p:spPr>
              <p:txBody>
                <a:bodyPr wrap="square" lIns="0" tIns="0" rIns="0" bIns="0" numCol="1" anchor="t">
                  <a:noAutofit/>
                </a:bodyPr>
                <a:lstStyle/>
                <a:p>
                  <a:pPr/>
                </a:p>
              </p:txBody>
            </p:sp>
            <p:sp>
              <p:nvSpPr>
                <p:cNvPr id="301" name="Line"/>
                <p:cNvSpPr/>
                <p:nvPr/>
              </p:nvSpPr>
              <p:spPr>
                <a:xfrm flipV="1">
                  <a:off x="73025" y="1066793"/>
                  <a:ext cx="1006475" cy="165108"/>
                </a:xfrm>
                <a:prstGeom prst="line">
                  <a:avLst/>
                </a:prstGeom>
                <a:noFill/>
                <a:ln w="12700" cap="flat">
                  <a:solidFill>
                    <a:srgbClr val="E32400"/>
                  </a:solidFill>
                  <a:prstDash val="solid"/>
                  <a:round/>
                </a:ln>
                <a:effectLst/>
              </p:spPr>
              <p:txBody>
                <a:bodyPr wrap="square" lIns="0" tIns="0" rIns="0" bIns="0" numCol="1" anchor="t">
                  <a:noAutofit/>
                </a:bodyPr>
                <a:lstStyle/>
                <a:p>
                  <a:pPr/>
                </a:p>
              </p:txBody>
            </p:sp>
            <p:sp>
              <p:nvSpPr>
                <p:cNvPr id="302" name="Line"/>
                <p:cNvSpPr/>
                <p:nvPr/>
              </p:nvSpPr>
              <p:spPr>
                <a:xfrm flipV="1">
                  <a:off x="508000" y="1114425"/>
                  <a:ext cx="625475" cy="784226"/>
                </a:xfrm>
                <a:prstGeom prst="line">
                  <a:avLst/>
                </a:prstGeom>
                <a:noFill/>
                <a:ln w="12700" cap="flat">
                  <a:solidFill>
                    <a:srgbClr val="E32400"/>
                  </a:solidFill>
                  <a:prstDash val="solid"/>
                  <a:round/>
                </a:ln>
                <a:effectLst/>
              </p:spPr>
              <p:txBody>
                <a:bodyPr wrap="square" lIns="0" tIns="0" rIns="0" bIns="0" numCol="1" anchor="t">
                  <a:noAutofit/>
                </a:bodyPr>
                <a:lstStyle/>
                <a:p>
                  <a:pPr/>
                </a:p>
              </p:txBody>
            </p:sp>
            <p:sp>
              <p:nvSpPr>
                <p:cNvPr id="303" name="Line"/>
                <p:cNvSpPr/>
                <p:nvPr/>
              </p:nvSpPr>
              <p:spPr>
                <a:xfrm flipH="1" flipV="1">
                  <a:off x="1143000" y="1142994"/>
                  <a:ext cx="657225" cy="752482"/>
                </a:xfrm>
                <a:prstGeom prst="line">
                  <a:avLst/>
                </a:prstGeom>
                <a:noFill/>
                <a:ln w="12700" cap="flat">
                  <a:solidFill>
                    <a:srgbClr val="E32400"/>
                  </a:solidFill>
                  <a:prstDash val="solid"/>
                  <a:round/>
                </a:ln>
                <a:effectLst/>
              </p:spPr>
              <p:txBody>
                <a:bodyPr wrap="square" lIns="0" tIns="0" rIns="0" bIns="0" numCol="1" anchor="t">
                  <a:noAutofit/>
                </a:bodyPr>
                <a:lstStyle/>
                <a:p>
                  <a:pPr/>
                </a:p>
              </p:txBody>
            </p:sp>
            <p:grpSp>
              <p:nvGrpSpPr>
                <p:cNvPr id="306" name="Group"/>
                <p:cNvGrpSpPr/>
                <p:nvPr/>
              </p:nvGrpSpPr>
              <p:grpSpPr>
                <a:xfrm>
                  <a:off x="63500" y="0"/>
                  <a:ext cx="2997200" cy="2120900"/>
                  <a:chOff x="0" y="0"/>
                  <a:chExt cx="2997200" cy="2120900"/>
                </a:xfrm>
              </p:grpSpPr>
              <p:sp>
                <p:nvSpPr>
                  <p:cNvPr id="304" name="Circle"/>
                  <p:cNvSpPr/>
                  <p:nvPr/>
                </p:nvSpPr>
                <p:spPr>
                  <a:xfrm>
                    <a:off x="0" y="0"/>
                    <a:ext cx="2120900" cy="2120900"/>
                  </a:xfrm>
                  <a:prstGeom prst="ellipse">
                    <a:avLst/>
                  </a:prstGeom>
                  <a:noFill/>
                  <a:ln w="50800" cap="flat">
                    <a:solidFill>
                      <a:srgbClr val="000000"/>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305" name="Rectangle"/>
                  <p:cNvSpPr/>
                  <p:nvPr/>
                </p:nvSpPr>
                <p:spPr>
                  <a:xfrm>
                    <a:off x="1727200" y="812800"/>
                    <a:ext cx="1270000" cy="495300"/>
                  </a:xfrm>
                  <a:prstGeom prst="rect">
                    <a:avLst/>
                  </a:prstGeom>
                  <a:solidFill>
                    <a:srgbClr val="FFFFF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grpSp>
              <p:nvGrpSpPr>
                <p:cNvPr id="317" name="Group"/>
                <p:cNvGrpSpPr/>
                <p:nvPr/>
              </p:nvGrpSpPr>
              <p:grpSpPr>
                <a:xfrm>
                  <a:off x="1206320" y="914398"/>
                  <a:ext cx="1803580" cy="228602"/>
                  <a:chOff x="0" y="0"/>
                  <a:chExt cx="1803579" cy="228601"/>
                </a:xfrm>
              </p:grpSpPr>
              <p:sp>
                <p:nvSpPr>
                  <p:cNvPr id="307" name="Line"/>
                  <p:cNvSpPr/>
                  <p:nvPr/>
                </p:nvSpPr>
                <p:spPr>
                  <a:xfrm flipV="1">
                    <a:off x="0" y="0"/>
                    <a:ext cx="1803580" cy="2"/>
                  </a:xfrm>
                  <a:prstGeom prst="line">
                    <a:avLst/>
                  </a:prstGeom>
                  <a:noFill/>
                  <a:ln w="12700" cap="flat">
                    <a:solidFill>
                      <a:srgbClr val="E32400"/>
                    </a:solidFill>
                    <a:prstDash val="solid"/>
                    <a:round/>
                  </a:ln>
                  <a:effectLst/>
                </p:spPr>
                <p:txBody>
                  <a:bodyPr wrap="square" lIns="0" tIns="0" rIns="0" bIns="0" numCol="1" anchor="t">
                    <a:noAutofit/>
                  </a:bodyPr>
                  <a:lstStyle/>
                  <a:p>
                    <a:pPr/>
                  </a:p>
                </p:txBody>
              </p:sp>
              <p:sp>
                <p:nvSpPr>
                  <p:cNvPr id="308" name="Line"/>
                  <p:cNvSpPr/>
                  <p:nvPr/>
                </p:nvSpPr>
                <p:spPr>
                  <a:xfrm flipV="1">
                    <a:off x="0" y="127000"/>
                    <a:ext cx="1803580" cy="2"/>
                  </a:xfrm>
                  <a:prstGeom prst="line">
                    <a:avLst/>
                  </a:prstGeom>
                  <a:noFill/>
                  <a:ln w="12700" cap="flat">
                    <a:solidFill>
                      <a:srgbClr val="E32400"/>
                    </a:solidFill>
                    <a:prstDash val="solid"/>
                    <a:round/>
                  </a:ln>
                  <a:effectLst/>
                </p:spPr>
                <p:txBody>
                  <a:bodyPr wrap="square" lIns="0" tIns="0" rIns="0" bIns="0" numCol="1" anchor="t">
                    <a:noAutofit/>
                  </a:bodyPr>
                  <a:lstStyle/>
                  <a:p>
                    <a:pPr/>
                  </a:p>
                </p:txBody>
              </p:sp>
              <p:sp>
                <p:nvSpPr>
                  <p:cNvPr id="309" name="Line"/>
                  <p:cNvSpPr/>
                  <p:nvPr/>
                </p:nvSpPr>
                <p:spPr>
                  <a:xfrm flipV="1">
                    <a:off x="0" y="177800"/>
                    <a:ext cx="1803580" cy="2"/>
                  </a:xfrm>
                  <a:prstGeom prst="line">
                    <a:avLst/>
                  </a:prstGeom>
                  <a:noFill/>
                  <a:ln w="12700" cap="flat">
                    <a:solidFill>
                      <a:srgbClr val="E32400"/>
                    </a:solidFill>
                    <a:prstDash val="solid"/>
                    <a:round/>
                  </a:ln>
                  <a:effectLst/>
                </p:spPr>
                <p:txBody>
                  <a:bodyPr wrap="square" lIns="0" tIns="0" rIns="0" bIns="0" numCol="1" anchor="t">
                    <a:noAutofit/>
                  </a:bodyPr>
                  <a:lstStyle/>
                  <a:p>
                    <a:pPr/>
                  </a:p>
                </p:txBody>
              </p:sp>
              <p:sp>
                <p:nvSpPr>
                  <p:cNvPr id="310" name="Line"/>
                  <p:cNvSpPr/>
                  <p:nvPr/>
                </p:nvSpPr>
                <p:spPr>
                  <a:xfrm flipV="1">
                    <a:off x="0" y="50800"/>
                    <a:ext cx="1803580" cy="2"/>
                  </a:xfrm>
                  <a:prstGeom prst="line">
                    <a:avLst/>
                  </a:prstGeom>
                  <a:noFill/>
                  <a:ln w="12700" cap="flat">
                    <a:solidFill>
                      <a:srgbClr val="E32400"/>
                    </a:solidFill>
                    <a:prstDash val="solid"/>
                    <a:round/>
                  </a:ln>
                  <a:effectLst/>
                </p:spPr>
                <p:txBody>
                  <a:bodyPr wrap="square" lIns="0" tIns="0" rIns="0" bIns="0" numCol="1" anchor="t">
                    <a:noAutofit/>
                  </a:bodyPr>
                  <a:lstStyle/>
                  <a:p>
                    <a:pPr/>
                  </a:p>
                </p:txBody>
              </p:sp>
              <p:sp>
                <p:nvSpPr>
                  <p:cNvPr id="311" name="Line"/>
                  <p:cNvSpPr/>
                  <p:nvPr/>
                </p:nvSpPr>
                <p:spPr>
                  <a:xfrm flipV="1">
                    <a:off x="0" y="76200"/>
                    <a:ext cx="1803580" cy="2"/>
                  </a:xfrm>
                  <a:prstGeom prst="line">
                    <a:avLst/>
                  </a:prstGeom>
                  <a:noFill/>
                  <a:ln w="12700" cap="flat">
                    <a:solidFill>
                      <a:srgbClr val="E32400"/>
                    </a:solidFill>
                    <a:prstDash val="solid"/>
                    <a:round/>
                  </a:ln>
                  <a:effectLst/>
                </p:spPr>
                <p:txBody>
                  <a:bodyPr wrap="square" lIns="0" tIns="0" rIns="0" bIns="0" numCol="1" anchor="t">
                    <a:noAutofit/>
                  </a:bodyPr>
                  <a:lstStyle/>
                  <a:p>
                    <a:pPr/>
                  </a:p>
                </p:txBody>
              </p:sp>
              <p:sp>
                <p:nvSpPr>
                  <p:cNvPr id="312" name="Line"/>
                  <p:cNvSpPr/>
                  <p:nvPr/>
                </p:nvSpPr>
                <p:spPr>
                  <a:xfrm flipV="1">
                    <a:off x="0" y="25400"/>
                    <a:ext cx="1803580" cy="2"/>
                  </a:xfrm>
                  <a:prstGeom prst="line">
                    <a:avLst/>
                  </a:prstGeom>
                  <a:noFill/>
                  <a:ln w="12700" cap="flat">
                    <a:solidFill>
                      <a:srgbClr val="E32400"/>
                    </a:solidFill>
                    <a:prstDash val="solid"/>
                    <a:round/>
                  </a:ln>
                  <a:effectLst/>
                </p:spPr>
                <p:txBody>
                  <a:bodyPr wrap="square" lIns="0" tIns="0" rIns="0" bIns="0" numCol="1" anchor="t">
                    <a:noAutofit/>
                  </a:bodyPr>
                  <a:lstStyle/>
                  <a:p>
                    <a:pPr/>
                  </a:p>
                </p:txBody>
              </p:sp>
              <p:sp>
                <p:nvSpPr>
                  <p:cNvPr id="313" name="Line"/>
                  <p:cNvSpPr/>
                  <p:nvPr/>
                </p:nvSpPr>
                <p:spPr>
                  <a:xfrm flipV="1">
                    <a:off x="0" y="152400"/>
                    <a:ext cx="1803580" cy="2"/>
                  </a:xfrm>
                  <a:prstGeom prst="line">
                    <a:avLst/>
                  </a:prstGeom>
                  <a:noFill/>
                  <a:ln w="12700" cap="flat">
                    <a:solidFill>
                      <a:srgbClr val="E32400"/>
                    </a:solidFill>
                    <a:prstDash val="solid"/>
                    <a:round/>
                  </a:ln>
                  <a:effectLst/>
                </p:spPr>
                <p:txBody>
                  <a:bodyPr wrap="square" lIns="0" tIns="0" rIns="0" bIns="0" numCol="1" anchor="t">
                    <a:noAutofit/>
                  </a:bodyPr>
                  <a:lstStyle/>
                  <a:p>
                    <a:pPr/>
                  </a:p>
                </p:txBody>
              </p:sp>
              <p:sp>
                <p:nvSpPr>
                  <p:cNvPr id="314" name="Line"/>
                  <p:cNvSpPr/>
                  <p:nvPr/>
                </p:nvSpPr>
                <p:spPr>
                  <a:xfrm flipV="1">
                    <a:off x="0" y="203200"/>
                    <a:ext cx="1803580" cy="2"/>
                  </a:xfrm>
                  <a:prstGeom prst="line">
                    <a:avLst/>
                  </a:prstGeom>
                  <a:noFill/>
                  <a:ln w="12700" cap="flat">
                    <a:solidFill>
                      <a:srgbClr val="E32400"/>
                    </a:solidFill>
                    <a:prstDash val="solid"/>
                    <a:round/>
                  </a:ln>
                  <a:effectLst/>
                </p:spPr>
                <p:txBody>
                  <a:bodyPr wrap="square" lIns="0" tIns="0" rIns="0" bIns="0" numCol="1" anchor="t">
                    <a:noAutofit/>
                  </a:bodyPr>
                  <a:lstStyle/>
                  <a:p>
                    <a:pPr/>
                  </a:p>
                </p:txBody>
              </p:sp>
              <p:sp>
                <p:nvSpPr>
                  <p:cNvPr id="315" name="Line"/>
                  <p:cNvSpPr/>
                  <p:nvPr/>
                </p:nvSpPr>
                <p:spPr>
                  <a:xfrm flipV="1">
                    <a:off x="0" y="228600"/>
                    <a:ext cx="1803580" cy="2"/>
                  </a:xfrm>
                  <a:prstGeom prst="line">
                    <a:avLst/>
                  </a:prstGeom>
                  <a:noFill/>
                  <a:ln w="12700" cap="flat">
                    <a:solidFill>
                      <a:srgbClr val="E32400"/>
                    </a:solidFill>
                    <a:prstDash val="solid"/>
                    <a:round/>
                  </a:ln>
                  <a:effectLst/>
                </p:spPr>
                <p:txBody>
                  <a:bodyPr wrap="square" lIns="0" tIns="0" rIns="0" bIns="0" numCol="1" anchor="t">
                    <a:noAutofit/>
                  </a:bodyPr>
                  <a:lstStyle/>
                  <a:p>
                    <a:pPr/>
                  </a:p>
                </p:txBody>
              </p:sp>
              <p:sp>
                <p:nvSpPr>
                  <p:cNvPr id="316" name="Line"/>
                  <p:cNvSpPr/>
                  <p:nvPr/>
                </p:nvSpPr>
                <p:spPr>
                  <a:xfrm flipV="1">
                    <a:off x="0" y="101600"/>
                    <a:ext cx="1803580" cy="2"/>
                  </a:xfrm>
                  <a:prstGeom prst="line">
                    <a:avLst/>
                  </a:prstGeom>
                  <a:noFill/>
                  <a:ln w="12700" cap="flat">
                    <a:solidFill>
                      <a:srgbClr val="E32400"/>
                    </a:solidFill>
                    <a:prstDash val="solid"/>
                    <a:round/>
                  </a:ln>
                  <a:effectLst/>
                </p:spPr>
                <p:txBody>
                  <a:bodyPr wrap="square" lIns="0" tIns="0" rIns="0" bIns="0" numCol="1" anchor="t">
                    <a:noAutofit/>
                  </a:bodyPr>
                  <a:lstStyle/>
                  <a:p>
                    <a:pPr/>
                  </a:p>
                </p:txBody>
              </p:sp>
            </p:grpSp>
            <p:sp>
              <p:nvSpPr>
                <p:cNvPr id="318" name="Line"/>
                <p:cNvSpPr/>
                <p:nvPr/>
              </p:nvSpPr>
              <p:spPr>
                <a:xfrm flipH="1">
                  <a:off x="1142999" y="748002"/>
                  <a:ext cx="1" cy="560098"/>
                </a:xfrm>
                <a:prstGeom prst="line">
                  <a:avLst/>
                </a:prstGeom>
                <a:noFill/>
                <a:ln w="127000" cap="flat">
                  <a:solidFill>
                    <a:srgbClr val="FFD200"/>
                  </a:solidFill>
                  <a:prstDash val="solid"/>
                  <a:round/>
                </a:ln>
                <a:effectLst/>
              </p:spPr>
              <p:txBody>
                <a:bodyPr wrap="square" lIns="0" tIns="0" rIns="0" bIns="0" numCol="1" anchor="t">
                  <a:noAutofit/>
                </a:bodyPr>
                <a:lstStyle/>
                <a:p>
                  <a:pPr/>
                </a:p>
              </p:txBody>
            </p:sp>
            <p:sp>
              <p:nvSpPr>
                <p:cNvPr id="319" name="Circle"/>
                <p:cNvSpPr/>
                <p:nvPr/>
              </p:nvSpPr>
              <p:spPr>
                <a:xfrm>
                  <a:off x="393700" y="184150"/>
                  <a:ext cx="114300" cy="114300"/>
                </a:xfrm>
                <a:prstGeom prst="ellipse">
                  <a:avLst/>
                </a:prstGeom>
                <a:solidFill>
                  <a:srgbClr val="77BB41"/>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320" name="Circle"/>
                <p:cNvSpPr/>
                <p:nvPr/>
              </p:nvSpPr>
              <p:spPr>
                <a:xfrm>
                  <a:off x="165100" y="438150"/>
                  <a:ext cx="114300" cy="114300"/>
                </a:xfrm>
                <a:prstGeom prst="ellipse">
                  <a:avLst/>
                </a:prstGeom>
                <a:solidFill>
                  <a:srgbClr val="77BB41"/>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321" name="Circle"/>
                <p:cNvSpPr/>
                <p:nvPr/>
              </p:nvSpPr>
              <p:spPr>
                <a:xfrm>
                  <a:off x="12700" y="831850"/>
                  <a:ext cx="114300" cy="114300"/>
                </a:xfrm>
                <a:prstGeom prst="ellipse">
                  <a:avLst/>
                </a:prstGeom>
                <a:solidFill>
                  <a:srgbClr val="77BB41"/>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322" name="Circle"/>
                <p:cNvSpPr/>
                <p:nvPr/>
              </p:nvSpPr>
              <p:spPr>
                <a:xfrm>
                  <a:off x="0" y="946150"/>
                  <a:ext cx="114300" cy="114300"/>
                </a:xfrm>
                <a:prstGeom prst="ellipse">
                  <a:avLst/>
                </a:prstGeom>
                <a:solidFill>
                  <a:srgbClr val="77BB41"/>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323" name="Circle"/>
                <p:cNvSpPr/>
                <p:nvPr/>
              </p:nvSpPr>
              <p:spPr>
                <a:xfrm>
                  <a:off x="0" y="1035050"/>
                  <a:ext cx="114300" cy="114300"/>
                </a:xfrm>
                <a:prstGeom prst="ellipse">
                  <a:avLst/>
                </a:prstGeom>
                <a:solidFill>
                  <a:srgbClr val="77BB41"/>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324" name="Circle"/>
                <p:cNvSpPr/>
                <p:nvPr/>
              </p:nvSpPr>
              <p:spPr>
                <a:xfrm>
                  <a:off x="12700" y="1174750"/>
                  <a:ext cx="114300" cy="114300"/>
                </a:xfrm>
                <a:prstGeom prst="ellipse">
                  <a:avLst/>
                </a:prstGeom>
                <a:solidFill>
                  <a:srgbClr val="77BB41"/>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325" name="Circle"/>
                <p:cNvSpPr/>
                <p:nvPr/>
              </p:nvSpPr>
              <p:spPr>
                <a:xfrm>
                  <a:off x="38100" y="1263650"/>
                  <a:ext cx="114300" cy="114300"/>
                </a:xfrm>
                <a:prstGeom prst="ellipse">
                  <a:avLst/>
                </a:prstGeom>
                <a:solidFill>
                  <a:srgbClr val="77BB41"/>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sp>
            <p:nvSpPr>
              <p:cNvPr id="327" name="Observed…"/>
              <p:cNvSpPr txBox="1"/>
              <p:nvPr/>
            </p:nvSpPr>
            <p:spPr>
              <a:xfrm>
                <a:off x="0" y="0"/>
                <a:ext cx="1268125" cy="6525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40639" marR="40639" defTabSz="914400">
                  <a:defRPr sz="1900">
                    <a:solidFill>
                      <a:srgbClr val="021EAA"/>
                    </a:solidFill>
                    <a:uFill>
                      <a:solidFill>
                        <a:srgbClr val="021EAA"/>
                      </a:solidFill>
                    </a:uFill>
                    <a:latin typeface="+mn-lt"/>
                    <a:ea typeface="+mn-ea"/>
                    <a:cs typeface="+mn-cs"/>
                    <a:sym typeface="Arial"/>
                  </a:defRPr>
                </a:pPr>
                <a:r>
                  <a:t>Observed</a:t>
                </a:r>
              </a:p>
              <a:p>
                <a:pPr marL="40639" marR="40639" defTabSz="914400">
                  <a:defRPr sz="1900">
                    <a:solidFill>
                      <a:srgbClr val="021EAA"/>
                    </a:solidFill>
                    <a:uFill>
                      <a:solidFill>
                        <a:srgbClr val="021EAA"/>
                      </a:solidFill>
                    </a:uFill>
                    <a:latin typeface="+mn-lt"/>
                    <a:ea typeface="+mn-ea"/>
                    <a:cs typeface="+mn-cs"/>
                    <a:sym typeface="Arial"/>
                  </a:defRPr>
                </a:pPr>
                <a:r>
                  <a:t>result:</a:t>
                </a:r>
              </a:p>
            </p:txBody>
          </p:sp>
          <p:sp>
            <p:nvSpPr>
              <p:cNvPr id="328" name="α"/>
              <p:cNvSpPr txBox="1"/>
              <p:nvPr/>
            </p:nvSpPr>
            <p:spPr>
              <a:xfrm>
                <a:off x="3746500" y="749300"/>
                <a:ext cx="347226" cy="406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defRPr sz="2400">
                    <a:uFill>
                      <a:solidFill>
                        <a:srgbClr val="000000"/>
                      </a:solidFill>
                    </a:uFill>
                    <a:latin typeface="Symbol"/>
                    <a:ea typeface="Symbol"/>
                    <a:cs typeface="Symbol"/>
                    <a:sym typeface="Symbol"/>
                  </a:defRPr>
                </a:lvl1pPr>
              </a:lstStyle>
              <a:p>
                <a:pPr/>
                <a:r>
                  <a:t>a</a:t>
                </a:r>
              </a:p>
            </p:txBody>
          </p:sp>
        </p:grpSp>
        <p:grpSp>
          <p:nvGrpSpPr>
            <p:cNvPr id="405" name="Group"/>
            <p:cNvGrpSpPr/>
            <p:nvPr/>
          </p:nvGrpSpPr>
          <p:grpSpPr>
            <a:xfrm>
              <a:off x="0" y="2489589"/>
              <a:ext cx="8420100" cy="2260601"/>
              <a:chOff x="0" y="0"/>
              <a:chExt cx="8420099" cy="2260599"/>
            </a:xfrm>
          </p:grpSpPr>
          <p:grpSp>
            <p:nvGrpSpPr>
              <p:cNvPr id="396" name="Group"/>
              <p:cNvGrpSpPr/>
              <p:nvPr/>
            </p:nvGrpSpPr>
            <p:grpSpPr>
              <a:xfrm>
                <a:off x="2678510" y="0"/>
                <a:ext cx="2769790" cy="2260600"/>
                <a:chOff x="0" y="0"/>
                <a:chExt cx="2769788" cy="2260599"/>
              </a:xfrm>
            </p:grpSpPr>
            <p:grpSp>
              <p:nvGrpSpPr>
                <p:cNvPr id="388" name="Group"/>
                <p:cNvGrpSpPr/>
                <p:nvPr/>
              </p:nvGrpSpPr>
              <p:grpSpPr>
                <a:xfrm>
                  <a:off x="783200" y="0"/>
                  <a:ext cx="685032" cy="2260600"/>
                  <a:chOff x="0" y="0"/>
                  <a:chExt cx="685030" cy="2260599"/>
                </a:xfrm>
              </p:grpSpPr>
              <p:grpSp>
                <p:nvGrpSpPr>
                  <p:cNvPr id="358" name="Group"/>
                  <p:cNvGrpSpPr/>
                  <p:nvPr/>
                </p:nvGrpSpPr>
                <p:grpSpPr>
                  <a:xfrm>
                    <a:off x="313156" y="0"/>
                    <a:ext cx="371875" cy="1986588"/>
                    <a:chOff x="0" y="0"/>
                    <a:chExt cx="371873" cy="1986587"/>
                  </a:xfrm>
                </p:grpSpPr>
                <p:grpSp>
                  <p:nvGrpSpPr>
                    <p:cNvPr id="336" name="Group"/>
                    <p:cNvGrpSpPr/>
                    <p:nvPr/>
                  </p:nvGrpSpPr>
                  <p:grpSpPr>
                    <a:xfrm>
                      <a:off x="0" y="0"/>
                      <a:ext cx="371874" cy="371874"/>
                      <a:chOff x="0" y="0"/>
                      <a:chExt cx="371873" cy="371873"/>
                    </a:xfrm>
                  </p:grpSpPr>
                  <p:sp>
                    <p:nvSpPr>
                      <p:cNvPr id="330" name="Circle"/>
                      <p:cNvSpPr/>
                      <p:nvPr/>
                    </p:nvSpPr>
                    <p:spPr>
                      <a:xfrm>
                        <a:off x="0" y="0"/>
                        <a:ext cx="371874" cy="371874"/>
                      </a:xfrm>
                      <a:prstGeom prst="ellipse">
                        <a:avLst/>
                      </a:prstGeom>
                      <a:gradFill flip="none" rotWithShape="1">
                        <a:gsLst>
                          <a:gs pos="0">
                            <a:srgbClr val="FFFFFF">
                              <a:alpha val="70000"/>
                            </a:srgbClr>
                          </a:gs>
                          <a:gs pos="100000">
                            <a:srgbClr val="032CE2">
                              <a:alpha val="70000"/>
                            </a:srgbClr>
                          </a:gs>
                        </a:gsLst>
                        <a:path path="shape">
                          <a:fillToRect l="50000" t="50000" r="50000" b="50000"/>
                        </a:path>
                      </a:gradFill>
                      <a:ln w="12700" cap="flat">
                        <a:solidFill>
                          <a:srgbClr val="000000">
                            <a:alpha val="70000"/>
                          </a:srgbClr>
                        </a:solidFill>
                        <a:prstDash val="solid"/>
                        <a:round/>
                      </a:ln>
                      <a:effectLst/>
                    </p:spPr>
                    <p:txBody>
                      <a:bodyPr wrap="square" lIns="50800" tIns="50800" rIns="50800" bIns="50800" numCol="1" anchor="ctr">
                        <a:noAutofit/>
                      </a:bodyPr>
                      <a:lstStyle/>
                      <a:p>
                        <a:pPr marL="40639" marR="40639" defTabSz="914400">
                          <a:defRPr b="1" sz="10800">
                            <a:uFill>
                              <a:solidFill>
                                <a:srgbClr val="000000"/>
                              </a:solidFill>
                            </a:uFill>
                            <a:latin typeface="Times New Roman"/>
                            <a:ea typeface="Times New Roman"/>
                            <a:cs typeface="Times New Roman"/>
                            <a:sym typeface="Times New Roman"/>
                          </a:defRPr>
                        </a:pPr>
                      </a:p>
                    </p:txBody>
                  </p:sp>
                  <p:grpSp>
                    <p:nvGrpSpPr>
                      <p:cNvPr id="335" name="Group"/>
                      <p:cNvGrpSpPr/>
                      <p:nvPr/>
                    </p:nvGrpSpPr>
                    <p:grpSpPr>
                      <a:xfrm>
                        <a:off x="136606" y="136606"/>
                        <a:ext cx="101191" cy="101191"/>
                        <a:chOff x="0" y="0"/>
                        <a:chExt cx="101190" cy="101190"/>
                      </a:xfrm>
                    </p:grpSpPr>
                    <p:grpSp>
                      <p:nvGrpSpPr>
                        <p:cNvPr id="333" name="Group"/>
                        <p:cNvGrpSpPr/>
                        <p:nvPr/>
                      </p:nvGrpSpPr>
                      <p:grpSpPr>
                        <a:xfrm>
                          <a:off x="7589" y="8854"/>
                          <a:ext cx="86012" cy="86012"/>
                          <a:chOff x="0" y="0"/>
                          <a:chExt cx="86011" cy="86011"/>
                        </a:xfrm>
                      </p:grpSpPr>
                      <p:sp>
                        <p:nvSpPr>
                          <p:cNvPr id="331" name="Rectangle"/>
                          <p:cNvSpPr/>
                          <p:nvPr/>
                        </p:nvSpPr>
                        <p:spPr>
                          <a:xfrm>
                            <a:off x="0" y="36634"/>
                            <a:ext cx="86012" cy="12743"/>
                          </a:xfrm>
                          <a:prstGeom prst="rect">
                            <a:avLst/>
                          </a:prstGeom>
                          <a:solidFill>
                            <a:srgbClr val="9A244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332" name="Rectangle"/>
                          <p:cNvSpPr/>
                          <p:nvPr/>
                        </p:nvSpPr>
                        <p:spPr>
                          <a:xfrm rot="16199982">
                            <a:off x="0" y="36634"/>
                            <a:ext cx="86012" cy="12744"/>
                          </a:xfrm>
                          <a:prstGeom prst="rect">
                            <a:avLst/>
                          </a:prstGeom>
                          <a:solidFill>
                            <a:srgbClr val="9A244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sp>
                      <p:nvSpPr>
                        <p:cNvPr id="334" name="Circle"/>
                        <p:cNvSpPr/>
                        <p:nvPr/>
                      </p:nvSpPr>
                      <p:spPr>
                        <a:xfrm>
                          <a:off x="0" y="0"/>
                          <a:ext cx="101191" cy="101191"/>
                        </a:xfrm>
                        <a:prstGeom prst="ellipse">
                          <a:avLst/>
                        </a:prstGeom>
                        <a:solidFill>
                          <a:srgbClr val="FF2600">
                            <a:alpha val="60000"/>
                          </a:srgbClr>
                        </a:solidFill>
                        <a:ln w="12700" cap="flat">
                          <a:solidFill>
                            <a:srgbClr val="000000">
                              <a:alpha val="60000"/>
                            </a:srgbClr>
                          </a:solidFill>
                          <a:prstDash val="solid"/>
                          <a:round/>
                        </a:ln>
                        <a:effectLst/>
                      </p:spPr>
                      <p:txBody>
                        <a:bodyPr wrap="square" lIns="50800" tIns="50800" rIns="50800" bIns="50800" numCol="1" anchor="ctr">
                          <a:noAutofit/>
                        </a:bodyPr>
                        <a:lstStyle/>
                        <a:p>
                          <a:pPr marL="40639" marR="40639" defTabSz="914400">
                            <a:defRPr b="1" sz="10800">
                              <a:uFill>
                                <a:solidFill>
                                  <a:srgbClr val="000000"/>
                                </a:solidFill>
                              </a:uFill>
                              <a:latin typeface="Times New Roman"/>
                              <a:ea typeface="Times New Roman"/>
                              <a:cs typeface="Times New Roman"/>
                              <a:sym typeface="Times New Roman"/>
                            </a:defRPr>
                          </a:pPr>
                        </a:p>
                      </p:txBody>
                    </p:sp>
                  </p:grpSp>
                </p:grpSp>
                <p:grpSp>
                  <p:nvGrpSpPr>
                    <p:cNvPr id="343" name="Group"/>
                    <p:cNvGrpSpPr/>
                    <p:nvPr/>
                  </p:nvGrpSpPr>
                  <p:grpSpPr>
                    <a:xfrm>
                      <a:off x="0" y="538238"/>
                      <a:ext cx="371874" cy="371874"/>
                      <a:chOff x="0" y="0"/>
                      <a:chExt cx="371873" cy="371873"/>
                    </a:xfrm>
                  </p:grpSpPr>
                  <p:sp>
                    <p:nvSpPr>
                      <p:cNvPr id="337" name="Circle"/>
                      <p:cNvSpPr/>
                      <p:nvPr/>
                    </p:nvSpPr>
                    <p:spPr>
                      <a:xfrm>
                        <a:off x="0" y="0"/>
                        <a:ext cx="371874" cy="371874"/>
                      </a:xfrm>
                      <a:prstGeom prst="ellipse">
                        <a:avLst/>
                      </a:prstGeom>
                      <a:gradFill flip="none" rotWithShape="1">
                        <a:gsLst>
                          <a:gs pos="0">
                            <a:srgbClr val="FFFFFF">
                              <a:alpha val="70000"/>
                            </a:srgbClr>
                          </a:gs>
                          <a:gs pos="100000">
                            <a:srgbClr val="032CE2">
                              <a:alpha val="70000"/>
                            </a:srgbClr>
                          </a:gs>
                        </a:gsLst>
                        <a:path path="shape">
                          <a:fillToRect l="50000" t="50000" r="50000" b="50000"/>
                        </a:path>
                      </a:gradFill>
                      <a:ln w="12700" cap="flat">
                        <a:solidFill>
                          <a:srgbClr val="000000">
                            <a:alpha val="70000"/>
                          </a:srgbClr>
                        </a:solidFill>
                        <a:prstDash val="solid"/>
                        <a:round/>
                      </a:ln>
                      <a:effectLst/>
                    </p:spPr>
                    <p:txBody>
                      <a:bodyPr wrap="square" lIns="50800" tIns="50800" rIns="50800" bIns="50800" numCol="1" anchor="ctr">
                        <a:noAutofit/>
                      </a:bodyPr>
                      <a:lstStyle/>
                      <a:p>
                        <a:pPr marL="40639" marR="40639" defTabSz="914400">
                          <a:defRPr b="1" sz="10800">
                            <a:uFill>
                              <a:solidFill>
                                <a:srgbClr val="000000"/>
                              </a:solidFill>
                            </a:uFill>
                            <a:latin typeface="Times New Roman"/>
                            <a:ea typeface="Times New Roman"/>
                            <a:cs typeface="Times New Roman"/>
                            <a:sym typeface="Times New Roman"/>
                          </a:defRPr>
                        </a:pPr>
                      </a:p>
                    </p:txBody>
                  </p:sp>
                  <p:grpSp>
                    <p:nvGrpSpPr>
                      <p:cNvPr id="342" name="Group"/>
                      <p:cNvGrpSpPr/>
                      <p:nvPr/>
                    </p:nvGrpSpPr>
                    <p:grpSpPr>
                      <a:xfrm>
                        <a:off x="136606" y="136606"/>
                        <a:ext cx="101191" cy="101191"/>
                        <a:chOff x="0" y="0"/>
                        <a:chExt cx="101190" cy="101190"/>
                      </a:xfrm>
                    </p:grpSpPr>
                    <p:grpSp>
                      <p:nvGrpSpPr>
                        <p:cNvPr id="340" name="Group"/>
                        <p:cNvGrpSpPr/>
                        <p:nvPr/>
                      </p:nvGrpSpPr>
                      <p:grpSpPr>
                        <a:xfrm>
                          <a:off x="7589" y="8854"/>
                          <a:ext cx="86012" cy="86012"/>
                          <a:chOff x="0" y="0"/>
                          <a:chExt cx="86011" cy="86011"/>
                        </a:xfrm>
                      </p:grpSpPr>
                      <p:sp>
                        <p:nvSpPr>
                          <p:cNvPr id="338" name="Rectangle"/>
                          <p:cNvSpPr/>
                          <p:nvPr/>
                        </p:nvSpPr>
                        <p:spPr>
                          <a:xfrm>
                            <a:off x="0" y="36634"/>
                            <a:ext cx="86012" cy="12743"/>
                          </a:xfrm>
                          <a:prstGeom prst="rect">
                            <a:avLst/>
                          </a:prstGeom>
                          <a:solidFill>
                            <a:srgbClr val="9A244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339" name="Rectangle"/>
                          <p:cNvSpPr/>
                          <p:nvPr/>
                        </p:nvSpPr>
                        <p:spPr>
                          <a:xfrm rot="16199982">
                            <a:off x="0" y="36634"/>
                            <a:ext cx="86012" cy="12744"/>
                          </a:xfrm>
                          <a:prstGeom prst="rect">
                            <a:avLst/>
                          </a:prstGeom>
                          <a:solidFill>
                            <a:srgbClr val="9A244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sp>
                      <p:nvSpPr>
                        <p:cNvPr id="341" name="Circle"/>
                        <p:cNvSpPr/>
                        <p:nvPr/>
                      </p:nvSpPr>
                      <p:spPr>
                        <a:xfrm>
                          <a:off x="0" y="0"/>
                          <a:ext cx="101191" cy="101191"/>
                        </a:xfrm>
                        <a:prstGeom prst="ellipse">
                          <a:avLst/>
                        </a:prstGeom>
                        <a:solidFill>
                          <a:srgbClr val="FF2600">
                            <a:alpha val="60000"/>
                          </a:srgbClr>
                        </a:solidFill>
                        <a:ln w="12700" cap="flat">
                          <a:solidFill>
                            <a:srgbClr val="000000">
                              <a:alpha val="60000"/>
                            </a:srgbClr>
                          </a:solidFill>
                          <a:prstDash val="solid"/>
                          <a:round/>
                        </a:ln>
                        <a:effectLst/>
                      </p:spPr>
                      <p:txBody>
                        <a:bodyPr wrap="square" lIns="50800" tIns="50800" rIns="50800" bIns="50800" numCol="1" anchor="ctr">
                          <a:noAutofit/>
                        </a:bodyPr>
                        <a:lstStyle/>
                        <a:p>
                          <a:pPr marL="40639" marR="40639" defTabSz="914400">
                            <a:defRPr b="1" sz="10800">
                              <a:uFill>
                                <a:solidFill>
                                  <a:srgbClr val="000000"/>
                                </a:solidFill>
                              </a:uFill>
                              <a:latin typeface="Times New Roman"/>
                              <a:ea typeface="Times New Roman"/>
                              <a:cs typeface="Times New Roman"/>
                              <a:sym typeface="Times New Roman"/>
                            </a:defRPr>
                          </a:pPr>
                        </a:p>
                      </p:txBody>
                    </p:sp>
                  </p:grpSp>
                </p:grpSp>
                <p:grpSp>
                  <p:nvGrpSpPr>
                    <p:cNvPr id="350" name="Group"/>
                    <p:cNvGrpSpPr/>
                    <p:nvPr/>
                  </p:nvGrpSpPr>
                  <p:grpSpPr>
                    <a:xfrm>
                      <a:off x="0" y="1076476"/>
                      <a:ext cx="371874" cy="371874"/>
                      <a:chOff x="0" y="0"/>
                      <a:chExt cx="371873" cy="371873"/>
                    </a:xfrm>
                  </p:grpSpPr>
                  <p:sp>
                    <p:nvSpPr>
                      <p:cNvPr id="344" name="Circle"/>
                      <p:cNvSpPr/>
                      <p:nvPr/>
                    </p:nvSpPr>
                    <p:spPr>
                      <a:xfrm>
                        <a:off x="0" y="0"/>
                        <a:ext cx="371874" cy="371874"/>
                      </a:xfrm>
                      <a:prstGeom prst="ellipse">
                        <a:avLst/>
                      </a:prstGeom>
                      <a:gradFill flip="none" rotWithShape="1">
                        <a:gsLst>
                          <a:gs pos="0">
                            <a:srgbClr val="FFFFFF">
                              <a:alpha val="70000"/>
                            </a:srgbClr>
                          </a:gs>
                          <a:gs pos="100000">
                            <a:srgbClr val="032CE2">
                              <a:alpha val="70000"/>
                            </a:srgbClr>
                          </a:gs>
                        </a:gsLst>
                        <a:path path="shape">
                          <a:fillToRect l="50000" t="50000" r="50000" b="50000"/>
                        </a:path>
                      </a:gradFill>
                      <a:ln w="12700" cap="flat">
                        <a:solidFill>
                          <a:srgbClr val="000000">
                            <a:alpha val="70000"/>
                          </a:srgbClr>
                        </a:solidFill>
                        <a:prstDash val="solid"/>
                        <a:round/>
                      </a:ln>
                      <a:effectLst/>
                    </p:spPr>
                    <p:txBody>
                      <a:bodyPr wrap="square" lIns="50800" tIns="50800" rIns="50800" bIns="50800" numCol="1" anchor="ctr">
                        <a:noAutofit/>
                      </a:bodyPr>
                      <a:lstStyle/>
                      <a:p>
                        <a:pPr marL="40639" marR="40639" defTabSz="914400">
                          <a:defRPr b="1" sz="10800">
                            <a:uFill>
                              <a:solidFill>
                                <a:srgbClr val="000000"/>
                              </a:solidFill>
                            </a:uFill>
                            <a:latin typeface="Times New Roman"/>
                            <a:ea typeface="Times New Roman"/>
                            <a:cs typeface="Times New Roman"/>
                            <a:sym typeface="Times New Roman"/>
                          </a:defRPr>
                        </a:pPr>
                      </a:p>
                    </p:txBody>
                  </p:sp>
                  <p:grpSp>
                    <p:nvGrpSpPr>
                      <p:cNvPr id="349" name="Group"/>
                      <p:cNvGrpSpPr/>
                      <p:nvPr/>
                    </p:nvGrpSpPr>
                    <p:grpSpPr>
                      <a:xfrm>
                        <a:off x="136606" y="136606"/>
                        <a:ext cx="101191" cy="101191"/>
                        <a:chOff x="0" y="0"/>
                        <a:chExt cx="101190" cy="101190"/>
                      </a:xfrm>
                    </p:grpSpPr>
                    <p:grpSp>
                      <p:nvGrpSpPr>
                        <p:cNvPr id="347" name="Group"/>
                        <p:cNvGrpSpPr/>
                        <p:nvPr/>
                      </p:nvGrpSpPr>
                      <p:grpSpPr>
                        <a:xfrm>
                          <a:off x="7589" y="8854"/>
                          <a:ext cx="86012" cy="86012"/>
                          <a:chOff x="0" y="0"/>
                          <a:chExt cx="86011" cy="86011"/>
                        </a:xfrm>
                      </p:grpSpPr>
                      <p:sp>
                        <p:nvSpPr>
                          <p:cNvPr id="345" name="Rectangle"/>
                          <p:cNvSpPr/>
                          <p:nvPr/>
                        </p:nvSpPr>
                        <p:spPr>
                          <a:xfrm>
                            <a:off x="0" y="36634"/>
                            <a:ext cx="86012" cy="12743"/>
                          </a:xfrm>
                          <a:prstGeom prst="rect">
                            <a:avLst/>
                          </a:prstGeom>
                          <a:solidFill>
                            <a:srgbClr val="9A244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346" name="Rectangle"/>
                          <p:cNvSpPr/>
                          <p:nvPr/>
                        </p:nvSpPr>
                        <p:spPr>
                          <a:xfrm rot="16199982">
                            <a:off x="0" y="36634"/>
                            <a:ext cx="86012" cy="12744"/>
                          </a:xfrm>
                          <a:prstGeom prst="rect">
                            <a:avLst/>
                          </a:prstGeom>
                          <a:solidFill>
                            <a:srgbClr val="9A244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sp>
                      <p:nvSpPr>
                        <p:cNvPr id="348" name="Circle"/>
                        <p:cNvSpPr/>
                        <p:nvPr/>
                      </p:nvSpPr>
                      <p:spPr>
                        <a:xfrm>
                          <a:off x="0" y="0"/>
                          <a:ext cx="101191" cy="101191"/>
                        </a:xfrm>
                        <a:prstGeom prst="ellipse">
                          <a:avLst/>
                        </a:prstGeom>
                        <a:solidFill>
                          <a:srgbClr val="FF2600">
                            <a:alpha val="60000"/>
                          </a:srgbClr>
                        </a:solidFill>
                        <a:ln w="12700" cap="flat">
                          <a:solidFill>
                            <a:srgbClr val="000000">
                              <a:alpha val="60000"/>
                            </a:srgbClr>
                          </a:solidFill>
                          <a:prstDash val="solid"/>
                          <a:round/>
                        </a:ln>
                        <a:effectLst/>
                      </p:spPr>
                      <p:txBody>
                        <a:bodyPr wrap="square" lIns="50800" tIns="50800" rIns="50800" bIns="50800" numCol="1" anchor="ctr">
                          <a:noAutofit/>
                        </a:bodyPr>
                        <a:lstStyle/>
                        <a:p>
                          <a:pPr marL="40639" marR="40639" defTabSz="914400">
                            <a:defRPr b="1" sz="10800">
                              <a:uFill>
                                <a:solidFill>
                                  <a:srgbClr val="000000"/>
                                </a:solidFill>
                              </a:uFill>
                              <a:latin typeface="Times New Roman"/>
                              <a:ea typeface="Times New Roman"/>
                              <a:cs typeface="Times New Roman"/>
                              <a:sym typeface="Times New Roman"/>
                            </a:defRPr>
                          </a:pPr>
                        </a:p>
                      </p:txBody>
                    </p:sp>
                  </p:grpSp>
                </p:grpSp>
                <p:grpSp>
                  <p:nvGrpSpPr>
                    <p:cNvPr id="357" name="Group"/>
                    <p:cNvGrpSpPr/>
                    <p:nvPr/>
                  </p:nvGrpSpPr>
                  <p:grpSpPr>
                    <a:xfrm>
                      <a:off x="0" y="1614714"/>
                      <a:ext cx="371874" cy="371874"/>
                      <a:chOff x="0" y="0"/>
                      <a:chExt cx="371873" cy="371873"/>
                    </a:xfrm>
                  </p:grpSpPr>
                  <p:sp>
                    <p:nvSpPr>
                      <p:cNvPr id="351" name="Circle"/>
                      <p:cNvSpPr/>
                      <p:nvPr/>
                    </p:nvSpPr>
                    <p:spPr>
                      <a:xfrm>
                        <a:off x="0" y="0"/>
                        <a:ext cx="371874" cy="371874"/>
                      </a:xfrm>
                      <a:prstGeom prst="ellipse">
                        <a:avLst/>
                      </a:prstGeom>
                      <a:gradFill flip="none" rotWithShape="1">
                        <a:gsLst>
                          <a:gs pos="0">
                            <a:srgbClr val="FFFFFF">
                              <a:alpha val="70000"/>
                            </a:srgbClr>
                          </a:gs>
                          <a:gs pos="100000">
                            <a:srgbClr val="032CE2">
                              <a:alpha val="70000"/>
                            </a:srgbClr>
                          </a:gs>
                        </a:gsLst>
                        <a:path path="shape">
                          <a:fillToRect l="50000" t="50000" r="50000" b="50000"/>
                        </a:path>
                      </a:gradFill>
                      <a:ln w="12700" cap="flat">
                        <a:solidFill>
                          <a:srgbClr val="000000">
                            <a:alpha val="70000"/>
                          </a:srgbClr>
                        </a:solidFill>
                        <a:prstDash val="solid"/>
                        <a:round/>
                      </a:ln>
                      <a:effectLst/>
                    </p:spPr>
                    <p:txBody>
                      <a:bodyPr wrap="square" lIns="50800" tIns="50800" rIns="50800" bIns="50800" numCol="1" anchor="ctr">
                        <a:noAutofit/>
                      </a:bodyPr>
                      <a:lstStyle/>
                      <a:p>
                        <a:pPr marL="40639" marR="40639" defTabSz="914400">
                          <a:defRPr b="1" sz="10800">
                            <a:uFill>
                              <a:solidFill>
                                <a:srgbClr val="000000"/>
                              </a:solidFill>
                            </a:uFill>
                            <a:latin typeface="Times New Roman"/>
                            <a:ea typeface="Times New Roman"/>
                            <a:cs typeface="Times New Roman"/>
                            <a:sym typeface="Times New Roman"/>
                          </a:defRPr>
                        </a:pPr>
                      </a:p>
                    </p:txBody>
                  </p:sp>
                  <p:grpSp>
                    <p:nvGrpSpPr>
                      <p:cNvPr id="356" name="Group"/>
                      <p:cNvGrpSpPr/>
                      <p:nvPr/>
                    </p:nvGrpSpPr>
                    <p:grpSpPr>
                      <a:xfrm>
                        <a:off x="136606" y="136606"/>
                        <a:ext cx="101191" cy="101191"/>
                        <a:chOff x="0" y="0"/>
                        <a:chExt cx="101190" cy="101190"/>
                      </a:xfrm>
                    </p:grpSpPr>
                    <p:grpSp>
                      <p:nvGrpSpPr>
                        <p:cNvPr id="354" name="Group"/>
                        <p:cNvGrpSpPr/>
                        <p:nvPr/>
                      </p:nvGrpSpPr>
                      <p:grpSpPr>
                        <a:xfrm>
                          <a:off x="7589" y="8854"/>
                          <a:ext cx="86012" cy="86012"/>
                          <a:chOff x="0" y="0"/>
                          <a:chExt cx="86011" cy="86011"/>
                        </a:xfrm>
                      </p:grpSpPr>
                      <p:sp>
                        <p:nvSpPr>
                          <p:cNvPr id="352" name="Rectangle"/>
                          <p:cNvSpPr/>
                          <p:nvPr/>
                        </p:nvSpPr>
                        <p:spPr>
                          <a:xfrm>
                            <a:off x="0" y="36634"/>
                            <a:ext cx="86012" cy="12743"/>
                          </a:xfrm>
                          <a:prstGeom prst="rect">
                            <a:avLst/>
                          </a:prstGeom>
                          <a:solidFill>
                            <a:srgbClr val="9A244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353" name="Rectangle"/>
                          <p:cNvSpPr/>
                          <p:nvPr/>
                        </p:nvSpPr>
                        <p:spPr>
                          <a:xfrm rot="16199982">
                            <a:off x="0" y="36634"/>
                            <a:ext cx="86012" cy="12744"/>
                          </a:xfrm>
                          <a:prstGeom prst="rect">
                            <a:avLst/>
                          </a:prstGeom>
                          <a:solidFill>
                            <a:srgbClr val="9A244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sp>
                      <p:nvSpPr>
                        <p:cNvPr id="355" name="Circle"/>
                        <p:cNvSpPr/>
                        <p:nvPr/>
                      </p:nvSpPr>
                      <p:spPr>
                        <a:xfrm>
                          <a:off x="0" y="0"/>
                          <a:ext cx="101191" cy="101191"/>
                        </a:xfrm>
                        <a:prstGeom prst="ellipse">
                          <a:avLst/>
                        </a:prstGeom>
                        <a:solidFill>
                          <a:srgbClr val="FF2600">
                            <a:alpha val="60000"/>
                          </a:srgbClr>
                        </a:solidFill>
                        <a:ln w="12700" cap="flat">
                          <a:solidFill>
                            <a:srgbClr val="000000">
                              <a:alpha val="60000"/>
                            </a:srgbClr>
                          </a:solidFill>
                          <a:prstDash val="solid"/>
                          <a:round/>
                        </a:ln>
                        <a:effectLst/>
                      </p:spPr>
                      <p:txBody>
                        <a:bodyPr wrap="square" lIns="50800" tIns="50800" rIns="50800" bIns="50800" numCol="1" anchor="ctr">
                          <a:noAutofit/>
                        </a:bodyPr>
                        <a:lstStyle/>
                        <a:p>
                          <a:pPr marL="40639" marR="40639" defTabSz="914400">
                            <a:defRPr b="1" sz="10800">
                              <a:uFill>
                                <a:solidFill>
                                  <a:srgbClr val="000000"/>
                                </a:solidFill>
                              </a:uFill>
                              <a:latin typeface="Times New Roman"/>
                              <a:ea typeface="Times New Roman"/>
                              <a:cs typeface="Times New Roman"/>
                              <a:sym typeface="Times New Roman"/>
                            </a:defRPr>
                          </a:pPr>
                        </a:p>
                      </p:txBody>
                    </p:sp>
                  </p:grpSp>
                </p:grpSp>
              </p:grpSp>
              <p:grpSp>
                <p:nvGrpSpPr>
                  <p:cNvPr id="387" name="Group"/>
                  <p:cNvGrpSpPr/>
                  <p:nvPr/>
                </p:nvGrpSpPr>
                <p:grpSpPr>
                  <a:xfrm>
                    <a:off x="0" y="274012"/>
                    <a:ext cx="371874" cy="1986588"/>
                    <a:chOff x="0" y="0"/>
                    <a:chExt cx="371873" cy="1986587"/>
                  </a:xfrm>
                </p:grpSpPr>
                <p:grpSp>
                  <p:nvGrpSpPr>
                    <p:cNvPr id="365" name="Group"/>
                    <p:cNvGrpSpPr/>
                    <p:nvPr/>
                  </p:nvGrpSpPr>
                  <p:grpSpPr>
                    <a:xfrm>
                      <a:off x="0" y="0"/>
                      <a:ext cx="371874" cy="371874"/>
                      <a:chOff x="0" y="0"/>
                      <a:chExt cx="371873" cy="371873"/>
                    </a:xfrm>
                  </p:grpSpPr>
                  <p:sp>
                    <p:nvSpPr>
                      <p:cNvPr id="359" name="Circle"/>
                      <p:cNvSpPr/>
                      <p:nvPr/>
                    </p:nvSpPr>
                    <p:spPr>
                      <a:xfrm>
                        <a:off x="0" y="0"/>
                        <a:ext cx="371874" cy="371874"/>
                      </a:xfrm>
                      <a:prstGeom prst="ellipse">
                        <a:avLst/>
                      </a:prstGeom>
                      <a:gradFill flip="none" rotWithShape="1">
                        <a:gsLst>
                          <a:gs pos="0">
                            <a:srgbClr val="FFFFFF">
                              <a:alpha val="70000"/>
                            </a:srgbClr>
                          </a:gs>
                          <a:gs pos="100000">
                            <a:srgbClr val="032CE2">
                              <a:alpha val="70000"/>
                            </a:srgbClr>
                          </a:gs>
                        </a:gsLst>
                        <a:path path="shape">
                          <a:fillToRect l="50000" t="50000" r="50000" b="50000"/>
                        </a:path>
                      </a:gradFill>
                      <a:ln w="12700" cap="flat">
                        <a:solidFill>
                          <a:srgbClr val="000000">
                            <a:alpha val="70000"/>
                          </a:srgbClr>
                        </a:solidFill>
                        <a:prstDash val="solid"/>
                        <a:round/>
                      </a:ln>
                      <a:effectLst/>
                    </p:spPr>
                    <p:txBody>
                      <a:bodyPr wrap="square" lIns="50800" tIns="50800" rIns="50800" bIns="50800" numCol="1" anchor="ctr">
                        <a:noAutofit/>
                      </a:bodyPr>
                      <a:lstStyle/>
                      <a:p>
                        <a:pPr marL="40639" marR="40639" defTabSz="914400">
                          <a:defRPr b="1" sz="10800">
                            <a:uFill>
                              <a:solidFill>
                                <a:srgbClr val="000000"/>
                              </a:solidFill>
                            </a:uFill>
                            <a:latin typeface="Times New Roman"/>
                            <a:ea typeface="Times New Roman"/>
                            <a:cs typeface="Times New Roman"/>
                            <a:sym typeface="Times New Roman"/>
                          </a:defRPr>
                        </a:pPr>
                      </a:p>
                    </p:txBody>
                  </p:sp>
                  <p:grpSp>
                    <p:nvGrpSpPr>
                      <p:cNvPr id="364" name="Group"/>
                      <p:cNvGrpSpPr/>
                      <p:nvPr/>
                    </p:nvGrpSpPr>
                    <p:grpSpPr>
                      <a:xfrm>
                        <a:off x="136606" y="136606"/>
                        <a:ext cx="101191" cy="101191"/>
                        <a:chOff x="0" y="0"/>
                        <a:chExt cx="101190" cy="101190"/>
                      </a:xfrm>
                    </p:grpSpPr>
                    <p:grpSp>
                      <p:nvGrpSpPr>
                        <p:cNvPr id="362" name="Group"/>
                        <p:cNvGrpSpPr/>
                        <p:nvPr/>
                      </p:nvGrpSpPr>
                      <p:grpSpPr>
                        <a:xfrm>
                          <a:off x="7589" y="8854"/>
                          <a:ext cx="86012" cy="86012"/>
                          <a:chOff x="0" y="0"/>
                          <a:chExt cx="86011" cy="86011"/>
                        </a:xfrm>
                      </p:grpSpPr>
                      <p:sp>
                        <p:nvSpPr>
                          <p:cNvPr id="360" name="Rectangle"/>
                          <p:cNvSpPr/>
                          <p:nvPr/>
                        </p:nvSpPr>
                        <p:spPr>
                          <a:xfrm>
                            <a:off x="0" y="36634"/>
                            <a:ext cx="86012" cy="12743"/>
                          </a:xfrm>
                          <a:prstGeom prst="rect">
                            <a:avLst/>
                          </a:prstGeom>
                          <a:solidFill>
                            <a:srgbClr val="9A244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361" name="Rectangle"/>
                          <p:cNvSpPr/>
                          <p:nvPr/>
                        </p:nvSpPr>
                        <p:spPr>
                          <a:xfrm rot="16199982">
                            <a:off x="0" y="36634"/>
                            <a:ext cx="86012" cy="12744"/>
                          </a:xfrm>
                          <a:prstGeom prst="rect">
                            <a:avLst/>
                          </a:prstGeom>
                          <a:solidFill>
                            <a:srgbClr val="9A244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sp>
                      <p:nvSpPr>
                        <p:cNvPr id="363" name="Circle"/>
                        <p:cNvSpPr/>
                        <p:nvPr/>
                      </p:nvSpPr>
                      <p:spPr>
                        <a:xfrm>
                          <a:off x="0" y="0"/>
                          <a:ext cx="101191" cy="101191"/>
                        </a:xfrm>
                        <a:prstGeom prst="ellipse">
                          <a:avLst/>
                        </a:prstGeom>
                        <a:solidFill>
                          <a:srgbClr val="FF2600">
                            <a:alpha val="60000"/>
                          </a:srgbClr>
                        </a:solidFill>
                        <a:ln w="12700" cap="flat">
                          <a:solidFill>
                            <a:srgbClr val="000000">
                              <a:alpha val="60000"/>
                            </a:srgbClr>
                          </a:solidFill>
                          <a:prstDash val="solid"/>
                          <a:round/>
                        </a:ln>
                        <a:effectLst/>
                      </p:spPr>
                      <p:txBody>
                        <a:bodyPr wrap="square" lIns="50800" tIns="50800" rIns="50800" bIns="50800" numCol="1" anchor="ctr">
                          <a:noAutofit/>
                        </a:bodyPr>
                        <a:lstStyle/>
                        <a:p>
                          <a:pPr marL="40639" marR="40639" defTabSz="914400">
                            <a:defRPr b="1" sz="10800">
                              <a:uFill>
                                <a:solidFill>
                                  <a:srgbClr val="000000"/>
                                </a:solidFill>
                              </a:uFill>
                              <a:latin typeface="Times New Roman"/>
                              <a:ea typeface="Times New Roman"/>
                              <a:cs typeface="Times New Roman"/>
                              <a:sym typeface="Times New Roman"/>
                            </a:defRPr>
                          </a:pPr>
                        </a:p>
                      </p:txBody>
                    </p:sp>
                  </p:grpSp>
                </p:grpSp>
                <p:grpSp>
                  <p:nvGrpSpPr>
                    <p:cNvPr id="372" name="Group"/>
                    <p:cNvGrpSpPr/>
                    <p:nvPr/>
                  </p:nvGrpSpPr>
                  <p:grpSpPr>
                    <a:xfrm>
                      <a:off x="0" y="538238"/>
                      <a:ext cx="371874" cy="371874"/>
                      <a:chOff x="0" y="0"/>
                      <a:chExt cx="371873" cy="371873"/>
                    </a:xfrm>
                  </p:grpSpPr>
                  <p:sp>
                    <p:nvSpPr>
                      <p:cNvPr id="366" name="Circle"/>
                      <p:cNvSpPr/>
                      <p:nvPr/>
                    </p:nvSpPr>
                    <p:spPr>
                      <a:xfrm>
                        <a:off x="0" y="0"/>
                        <a:ext cx="371874" cy="371874"/>
                      </a:xfrm>
                      <a:prstGeom prst="ellipse">
                        <a:avLst/>
                      </a:prstGeom>
                      <a:gradFill flip="none" rotWithShape="1">
                        <a:gsLst>
                          <a:gs pos="0">
                            <a:srgbClr val="FFFFFF">
                              <a:alpha val="70000"/>
                            </a:srgbClr>
                          </a:gs>
                          <a:gs pos="100000">
                            <a:srgbClr val="032CE2">
                              <a:alpha val="70000"/>
                            </a:srgbClr>
                          </a:gs>
                        </a:gsLst>
                        <a:path path="shape">
                          <a:fillToRect l="50000" t="50000" r="50000" b="50000"/>
                        </a:path>
                      </a:gradFill>
                      <a:ln w="12700" cap="flat">
                        <a:solidFill>
                          <a:srgbClr val="000000">
                            <a:alpha val="70000"/>
                          </a:srgbClr>
                        </a:solidFill>
                        <a:prstDash val="solid"/>
                        <a:round/>
                      </a:ln>
                      <a:effectLst/>
                    </p:spPr>
                    <p:txBody>
                      <a:bodyPr wrap="square" lIns="50800" tIns="50800" rIns="50800" bIns="50800" numCol="1" anchor="ctr">
                        <a:noAutofit/>
                      </a:bodyPr>
                      <a:lstStyle/>
                      <a:p>
                        <a:pPr marL="40639" marR="40639" defTabSz="914400">
                          <a:defRPr b="1" sz="10800">
                            <a:uFill>
                              <a:solidFill>
                                <a:srgbClr val="000000"/>
                              </a:solidFill>
                            </a:uFill>
                            <a:latin typeface="Times New Roman"/>
                            <a:ea typeface="Times New Roman"/>
                            <a:cs typeface="Times New Roman"/>
                            <a:sym typeface="Times New Roman"/>
                          </a:defRPr>
                        </a:pPr>
                      </a:p>
                    </p:txBody>
                  </p:sp>
                  <p:grpSp>
                    <p:nvGrpSpPr>
                      <p:cNvPr id="371" name="Group"/>
                      <p:cNvGrpSpPr/>
                      <p:nvPr/>
                    </p:nvGrpSpPr>
                    <p:grpSpPr>
                      <a:xfrm>
                        <a:off x="136606" y="136606"/>
                        <a:ext cx="101191" cy="101191"/>
                        <a:chOff x="0" y="0"/>
                        <a:chExt cx="101190" cy="101190"/>
                      </a:xfrm>
                    </p:grpSpPr>
                    <p:grpSp>
                      <p:nvGrpSpPr>
                        <p:cNvPr id="369" name="Group"/>
                        <p:cNvGrpSpPr/>
                        <p:nvPr/>
                      </p:nvGrpSpPr>
                      <p:grpSpPr>
                        <a:xfrm>
                          <a:off x="7589" y="8854"/>
                          <a:ext cx="86012" cy="86012"/>
                          <a:chOff x="0" y="0"/>
                          <a:chExt cx="86011" cy="86011"/>
                        </a:xfrm>
                      </p:grpSpPr>
                      <p:sp>
                        <p:nvSpPr>
                          <p:cNvPr id="367" name="Rectangle"/>
                          <p:cNvSpPr/>
                          <p:nvPr/>
                        </p:nvSpPr>
                        <p:spPr>
                          <a:xfrm>
                            <a:off x="0" y="36634"/>
                            <a:ext cx="86012" cy="12743"/>
                          </a:xfrm>
                          <a:prstGeom prst="rect">
                            <a:avLst/>
                          </a:prstGeom>
                          <a:solidFill>
                            <a:srgbClr val="9A244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368" name="Rectangle"/>
                          <p:cNvSpPr/>
                          <p:nvPr/>
                        </p:nvSpPr>
                        <p:spPr>
                          <a:xfrm rot="16199982">
                            <a:off x="0" y="36634"/>
                            <a:ext cx="86012" cy="12744"/>
                          </a:xfrm>
                          <a:prstGeom prst="rect">
                            <a:avLst/>
                          </a:prstGeom>
                          <a:solidFill>
                            <a:srgbClr val="9A244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sp>
                      <p:nvSpPr>
                        <p:cNvPr id="370" name="Circle"/>
                        <p:cNvSpPr/>
                        <p:nvPr/>
                      </p:nvSpPr>
                      <p:spPr>
                        <a:xfrm>
                          <a:off x="0" y="0"/>
                          <a:ext cx="101191" cy="101191"/>
                        </a:xfrm>
                        <a:prstGeom prst="ellipse">
                          <a:avLst/>
                        </a:prstGeom>
                        <a:solidFill>
                          <a:srgbClr val="FF2600">
                            <a:alpha val="60000"/>
                          </a:srgbClr>
                        </a:solidFill>
                        <a:ln w="12700" cap="flat">
                          <a:solidFill>
                            <a:srgbClr val="000000">
                              <a:alpha val="60000"/>
                            </a:srgbClr>
                          </a:solidFill>
                          <a:prstDash val="solid"/>
                          <a:round/>
                        </a:ln>
                        <a:effectLst/>
                      </p:spPr>
                      <p:txBody>
                        <a:bodyPr wrap="square" lIns="50800" tIns="50800" rIns="50800" bIns="50800" numCol="1" anchor="ctr">
                          <a:noAutofit/>
                        </a:bodyPr>
                        <a:lstStyle/>
                        <a:p>
                          <a:pPr marL="40639" marR="40639" defTabSz="914400">
                            <a:defRPr b="1" sz="10800">
                              <a:uFill>
                                <a:solidFill>
                                  <a:srgbClr val="000000"/>
                                </a:solidFill>
                              </a:uFill>
                              <a:latin typeface="Times New Roman"/>
                              <a:ea typeface="Times New Roman"/>
                              <a:cs typeface="Times New Roman"/>
                              <a:sym typeface="Times New Roman"/>
                            </a:defRPr>
                          </a:pPr>
                        </a:p>
                      </p:txBody>
                    </p:sp>
                  </p:grpSp>
                </p:grpSp>
                <p:grpSp>
                  <p:nvGrpSpPr>
                    <p:cNvPr id="379" name="Group"/>
                    <p:cNvGrpSpPr/>
                    <p:nvPr/>
                  </p:nvGrpSpPr>
                  <p:grpSpPr>
                    <a:xfrm>
                      <a:off x="0" y="1076476"/>
                      <a:ext cx="371874" cy="371874"/>
                      <a:chOff x="0" y="0"/>
                      <a:chExt cx="371873" cy="371873"/>
                    </a:xfrm>
                  </p:grpSpPr>
                  <p:sp>
                    <p:nvSpPr>
                      <p:cNvPr id="373" name="Circle"/>
                      <p:cNvSpPr/>
                      <p:nvPr/>
                    </p:nvSpPr>
                    <p:spPr>
                      <a:xfrm>
                        <a:off x="0" y="0"/>
                        <a:ext cx="371874" cy="371874"/>
                      </a:xfrm>
                      <a:prstGeom prst="ellipse">
                        <a:avLst/>
                      </a:prstGeom>
                      <a:gradFill flip="none" rotWithShape="1">
                        <a:gsLst>
                          <a:gs pos="0">
                            <a:srgbClr val="FFFFFF">
                              <a:alpha val="70000"/>
                            </a:srgbClr>
                          </a:gs>
                          <a:gs pos="100000">
                            <a:srgbClr val="032CE2">
                              <a:alpha val="70000"/>
                            </a:srgbClr>
                          </a:gs>
                        </a:gsLst>
                        <a:path path="shape">
                          <a:fillToRect l="50000" t="50000" r="50000" b="50000"/>
                        </a:path>
                      </a:gradFill>
                      <a:ln w="12700" cap="flat">
                        <a:solidFill>
                          <a:srgbClr val="000000">
                            <a:alpha val="70000"/>
                          </a:srgbClr>
                        </a:solidFill>
                        <a:prstDash val="solid"/>
                        <a:round/>
                      </a:ln>
                      <a:effectLst/>
                    </p:spPr>
                    <p:txBody>
                      <a:bodyPr wrap="square" lIns="50800" tIns="50800" rIns="50800" bIns="50800" numCol="1" anchor="ctr">
                        <a:noAutofit/>
                      </a:bodyPr>
                      <a:lstStyle/>
                      <a:p>
                        <a:pPr marL="40639" marR="40639" defTabSz="914400">
                          <a:defRPr b="1" sz="10800">
                            <a:uFill>
                              <a:solidFill>
                                <a:srgbClr val="000000"/>
                              </a:solidFill>
                            </a:uFill>
                            <a:latin typeface="Times New Roman"/>
                            <a:ea typeface="Times New Roman"/>
                            <a:cs typeface="Times New Roman"/>
                            <a:sym typeface="Times New Roman"/>
                          </a:defRPr>
                        </a:pPr>
                      </a:p>
                    </p:txBody>
                  </p:sp>
                  <p:grpSp>
                    <p:nvGrpSpPr>
                      <p:cNvPr id="378" name="Group"/>
                      <p:cNvGrpSpPr/>
                      <p:nvPr/>
                    </p:nvGrpSpPr>
                    <p:grpSpPr>
                      <a:xfrm>
                        <a:off x="136606" y="136606"/>
                        <a:ext cx="101191" cy="101191"/>
                        <a:chOff x="0" y="0"/>
                        <a:chExt cx="101190" cy="101190"/>
                      </a:xfrm>
                    </p:grpSpPr>
                    <p:grpSp>
                      <p:nvGrpSpPr>
                        <p:cNvPr id="376" name="Group"/>
                        <p:cNvGrpSpPr/>
                        <p:nvPr/>
                      </p:nvGrpSpPr>
                      <p:grpSpPr>
                        <a:xfrm>
                          <a:off x="7589" y="8854"/>
                          <a:ext cx="86012" cy="86012"/>
                          <a:chOff x="0" y="0"/>
                          <a:chExt cx="86011" cy="86011"/>
                        </a:xfrm>
                      </p:grpSpPr>
                      <p:sp>
                        <p:nvSpPr>
                          <p:cNvPr id="374" name="Rectangle"/>
                          <p:cNvSpPr/>
                          <p:nvPr/>
                        </p:nvSpPr>
                        <p:spPr>
                          <a:xfrm>
                            <a:off x="0" y="36634"/>
                            <a:ext cx="86012" cy="12743"/>
                          </a:xfrm>
                          <a:prstGeom prst="rect">
                            <a:avLst/>
                          </a:prstGeom>
                          <a:solidFill>
                            <a:srgbClr val="9A244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375" name="Rectangle"/>
                          <p:cNvSpPr/>
                          <p:nvPr/>
                        </p:nvSpPr>
                        <p:spPr>
                          <a:xfrm rot="16199982">
                            <a:off x="0" y="36634"/>
                            <a:ext cx="86012" cy="12744"/>
                          </a:xfrm>
                          <a:prstGeom prst="rect">
                            <a:avLst/>
                          </a:prstGeom>
                          <a:solidFill>
                            <a:srgbClr val="9A244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sp>
                      <p:nvSpPr>
                        <p:cNvPr id="377" name="Circle"/>
                        <p:cNvSpPr/>
                        <p:nvPr/>
                      </p:nvSpPr>
                      <p:spPr>
                        <a:xfrm>
                          <a:off x="0" y="0"/>
                          <a:ext cx="101191" cy="101191"/>
                        </a:xfrm>
                        <a:prstGeom prst="ellipse">
                          <a:avLst/>
                        </a:prstGeom>
                        <a:solidFill>
                          <a:srgbClr val="FF2600">
                            <a:alpha val="60000"/>
                          </a:srgbClr>
                        </a:solidFill>
                        <a:ln w="12700" cap="flat">
                          <a:solidFill>
                            <a:srgbClr val="000000">
                              <a:alpha val="60000"/>
                            </a:srgbClr>
                          </a:solidFill>
                          <a:prstDash val="solid"/>
                          <a:round/>
                        </a:ln>
                        <a:effectLst/>
                      </p:spPr>
                      <p:txBody>
                        <a:bodyPr wrap="square" lIns="50800" tIns="50800" rIns="50800" bIns="50800" numCol="1" anchor="ctr">
                          <a:noAutofit/>
                        </a:bodyPr>
                        <a:lstStyle/>
                        <a:p>
                          <a:pPr marL="40639" marR="40639" defTabSz="914400">
                            <a:defRPr b="1" sz="10800">
                              <a:uFill>
                                <a:solidFill>
                                  <a:srgbClr val="000000"/>
                                </a:solidFill>
                              </a:uFill>
                              <a:latin typeface="Times New Roman"/>
                              <a:ea typeface="Times New Roman"/>
                              <a:cs typeface="Times New Roman"/>
                              <a:sym typeface="Times New Roman"/>
                            </a:defRPr>
                          </a:pPr>
                        </a:p>
                      </p:txBody>
                    </p:sp>
                  </p:grpSp>
                </p:grpSp>
                <p:grpSp>
                  <p:nvGrpSpPr>
                    <p:cNvPr id="386" name="Group"/>
                    <p:cNvGrpSpPr/>
                    <p:nvPr/>
                  </p:nvGrpSpPr>
                  <p:grpSpPr>
                    <a:xfrm>
                      <a:off x="0" y="1614714"/>
                      <a:ext cx="371874" cy="371874"/>
                      <a:chOff x="0" y="0"/>
                      <a:chExt cx="371873" cy="371873"/>
                    </a:xfrm>
                  </p:grpSpPr>
                  <p:sp>
                    <p:nvSpPr>
                      <p:cNvPr id="380" name="Circle"/>
                      <p:cNvSpPr/>
                      <p:nvPr/>
                    </p:nvSpPr>
                    <p:spPr>
                      <a:xfrm>
                        <a:off x="0" y="0"/>
                        <a:ext cx="371874" cy="371874"/>
                      </a:xfrm>
                      <a:prstGeom prst="ellipse">
                        <a:avLst/>
                      </a:prstGeom>
                      <a:gradFill flip="none" rotWithShape="1">
                        <a:gsLst>
                          <a:gs pos="0">
                            <a:srgbClr val="FFFFFF">
                              <a:alpha val="70000"/>
                            </a:srgbClr>
                          </a:gs>
                          <a:gs pos="100000">
                            <a:srgbClr val="032CE2">
                              <a:alpha val="70000"/>
                            </a:srgbClr>
                          </a:gs>
                        </a:gsLst>
                        <a:path path="shape">
                          <a:fillToRect l="50000" t="50000" r="50000" b="50000"/>
                        </a:path>
                      </a:gradFill>
                      <a:ln w="12700" cap="flat">
                        <a:solidFill>
                          <a:srgbClr val="000000">
                            <a:alpha val="70000"/>
                          </a:srgbClr>
                        </a:solidFill>
                        <a:prstDash val="solid"/>
                        <a:round/>
                      </a:ln>
                      <a:effectLst/>
                    </p:spPr>
                    <p:txBody>
                      <a:bodyPr wrap="square" lIns="50800" tIns="50800" rIns="50800" bIns="50800" numCol="1" anchor="ctr">
                        <a:noAutofit/>
                      </a:bodyPr>
                      <a:lstStyle/>
                      <a:p>
                        <a:pPr marL="40639" marR="40639" defTabSz="914400">
                          <a:defRPr b="1" sz="10800">
                            <a:uFill>
                              <a:solidFill>
                                <a:srgbClr val="000000"/>
                              </a:solidFill>
                            </a:uFill>
                            <a:latin typeface="Times New Roman"/>
                            <a:ea typeface="Times New Roman"/>
                            <a:cs typeface="Times New Roman"/>
                            <a:sym typeface="Times New Roman"/>
                          </a:defRPr>
                        </a:pPr>
                      </a:p>
                    </p:txBody>
                  </p:sp>
                  <p:grpSp>
                    <p:nvGrpSpPr>
                      <p:cNvPr id="385" name="Group"/>
                      <p:cNvGrpSpPr/>
                      <p:nvPr/>
                    </p:nvGrpSpPr>
                    <p:grpSpPr>
                      <a:xfrm>
                        <a:off x="136606" y="136606"/>
                        <a:ext cx="101191" cy="101191"/>
                        <a:chOff x="0" y="0"/>
                        <a:chExt cx="101190" cy="101190"/>
                      </a:xfrm>
                    </p:grpSpPr>
                    <p:grpSp>
                      <p:nvGrpSpPr>
                        <p:cNvPr id="383" name="Group"/>
                        <p:cNvGrpSpPr/>
                        <p:nvPr/>
                      </p:nvGrpSpPr>
                      <p:grpSpPr>
                        <a:xfrm>
                          <a:off x="7589" y="8854"/>
                          <a:ext cx="86012" cy="86012"/>
                          <a:chOff x="0" y="0"/>
                          <a:chExt cx="86011" cy="86011"/>
                        </a:xfrm>
                      </p:grpSpPr>
                      <p:sp>
                        <p:nvSpPr>
                          <p:cNvPr id="381" name="Rectangle"/>
                          <p:cNvSpPr/>
                          <p:nvPr/>
                        </p:nvSpPr>
                        <p:spPr>
                          <a:xfrm>
                            <a:off x="0" y="36634"/>
                            <a:ext cx="86012" cy="12743"/>
                          </a:xfrm>
                          <a:prstGeom prst="rect">
                            <a:avLst/>
                          </a:prstGeom>
                          <a:solidFill>
                            <a:srgbClr val="9A244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382" name="Rectangle"/>
                          <p:cNvSpPr/>
                          <p:nvPr/>
                        </p:nvSpPr>
                        <p:spPr>
                          <a:xfrm rot="16199982">
                            <a:off x="0" y="36634"/>
                            <a:ext cx="86012" cy="12744"/>
                          </a:xfrm>
                          <a:prstGeom prst="rect">
                            <a:avLst/>
                          </a:prstGeom>
                          <a:solidFill>
                            <a:srgbClr val="9A244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sp>
                      <p:nvSpPr>
                        <p:cNvPr id="384" name="Circle"/>
                        <p:cNvSpPr/>
                        <p:nvPr/>
                      </p:nvSpPr>
                      <p:spPr>
                        <a:xfrm>
                          <a:off x="0" y="0"/>
                          <a:ext cx="101191" cy="101191"/>
                        </a:xfrm>
                        <a:prstGeom prst="ellipse">
                          <a:avLst/>
                        </a:prstGeom>
                        <a:solidFill>
                          <a:srgbClr val="FF2600">
                            <a:alpha val="60000"/>
                          </a:srgbClr>
                        </a:solidFill>
                        <a:ln w="12700" cap="flat">
                          <a:solidFill>
                            <a:srgbClr val="000000">
                              <a:alpha val="60000"/>
                            </a:srgbClr>
                          </a:solidFill>
                          <a:prstDash val="solid"/>
                          <a:round/>
                        </a:ln>
                        <a:effectLst/>
                      </p:spPr>
                      <p:txBody>
                        <a:bodyPr wrap="square" lIns="50800" tIns="50800" rIns="50800" bIns="50800" numCol="1" anchor="ctr">
                          <a:noAutofit/>
                        </a:bodyPr>
                        <a:lstStyle/>
                        <a:p>
                          <a:pPr marL="40639" marR="40639" defTabSz="914400">
                            <a:defRPr b="1" sz="10800">
                              <a:uFill>
                                <a:solidFill>
                                  <a:srgbClr val="000000"/>
                                </a:solidFill>
                              </a:uFill>
                              <a:latin typeface="Times New Roman"/>
                              <a:ea typeface="Times New Roman"/>
                              <a:cs typeface="Times New Roman"/>
                              <a:sym typeface="Times New Roman"/>
                            </a:defRPr>
                          </a:pPr>
                        </a:p>
                      </p:txBody>
                    </p:sp>
                  </p:grpSp>
                </p:grpSp>
              </p:grpSp>
            </p:grpSp>
            <p:sp>
              <p:nvSpPr>
                <p:cNvPr id="389" name="Line"/>
                <p:cNvSpPr/>
                <p:nvPr/>
              </p:nvSpPr>
              <p:spPr>
                <a:xfrm flipV="1">
                  <a:off x="1331207" y="733950"/>
                  <a:ext cx="1164570" cy="10"/>
                </a:xfrm>
                <a:prstGeom prst="line">
                  <a:avLst/>
                </a:prstGeom>
                <a:noFill/>
                <a:ln w="50800" cap="flat">
                  <a:solidFill>
                    <a:srgbClr val="E32400"/>
                  </a:solidFill>
                  <a:prstDash val="solid"/>
                  <a:round/>
                  <a:headEnd type="triangle" w="med" len="med"/>
                </a:ln>
                <a:effectLst/>
              </p:spPr>
              <p:txBody>
                <a:bodyPr wrap="square" lIns="0" tIns="0" rIns="0" bIns="0" numCol="1" anchor="t">
                  <a:noAutofit/>
                </a:bodyPr>
                <a:lstStyle/>
                <a:p>
                  <a:pPr/>
                </a:p>
              </p:txBody>
            </p:sp>
            <p:sp>
              <p:nvSpPr>
                <p:cNvPr id="390" name="Line"/>
                <p:cNvSpPr/>
                <p:nvPr/>
              </p:nvSpPr>
              <p:spPr>
                <a:xfrm flipH="1">
                  <a:off x="1321439" y="254439"/>
                  <a:ext cx="812251" cy="440368"/>
                </a:xfrm>
                <a:prstGeom prst="line">
                  <a:avLst/>
                </a:prstGeom>
                <a:noFill/>
                <a:ln w="50800" cap="flat">
                  <a:solidFill>
                    <a:srgbClr val="E32400"/>
                  </a:solidFill>
                  <a:prstDash val="solid"/>
                  <a:round/>
                  <a:headEnd type="triangle" w="med" len="med"/>
                </a:ln>
                <a:effectLst/>
              </p:spPr>
              <p:txBody>
                <a:bodyPr wrap="square" lIns="0" tIns="0" rIns="0" bIns="0" numCol="1" anchor="t">
                  <a:noAutofit/>
                </a:bodyPr>
                <a:lstStyle/>
                <a:p>
                  <a:pPr/>
                </a:p>
              </p:txBody>
            </p:sp>
            <p:sp>
              <p:nvSpPr>
                <p:cNvPr id="391" name="Line"/>
                <p:cNvSpPr/>
                <p:nvPr/>
              </p:nvSpPr>
              <p:spPr>
                <a:xfrm flipV="1">
                  <a:off x="1008265" y="1536414"/>
                  <a:ext cx="1164569" cy="10"/>
                </a:xfrm>
                <a:prstGeom prst="line">
                  <a:avLst/>
                </a:prstGeom>
                <a:noFill/>
                <a:ln w="50800" cap="flat">
                  <a:solidFill>
                    <a:srgbClr val="E32400"/>
                  </a:solidFill>
                  <a:prstDash val="solid"/>
                  <a:round/>
                  <a:headEnd type="triangle" w="med" len="med"/>
                </a:ln>
                <a:effectLst/>
              </p:spPr>
              <p:txBody>
                <a:bodyPr wrap="square" lIns="0" tIns="0" rIns="0" bIns="0" numCol="1" anchor="t">
                  <a:noAutofit/>
                </a:bodyPr>
                <a:lstStyle/>
                <a:p>
                  <a:pPr/>
                </a:p>
              </p:txBody>
            </p:sp>
            <p:sp>
              <p:nvSpPr>
                <p:cNvPr id="392" name="Line"/>
                <p:cNvSpPr/>
                <p:nvPr/>
              </p:nvSpPr>
              <p:spPr>
                <a:xfrm>
                  <a:off x="489616" y="1311343"/>
                  <a:ext cx="440378" cy="195714"/>
                </a:xfrm>
                <a:prstGeom prst="line">
                  <a:avLst/>
                </a:prstGeom>
                <a:noFill/>
                <a:ln w="50800" cap="flat">
                  <a:solidFill>
                    <a:srgbClr val="E32400"/>
                  </a:solidFill>
                  <a:prstDash val="solid"/>
                  <a:round/>
                  <a:headEnd type="triangle" w="med" len="med"/>
                </a:ln>
                <a:effectLst/>
              </p:spPr>
              <p:txBody>
                <a:bodyPr wrap="square" lIns="0" tIns="0" rIns="0" bIns="0" numCol="1" anchor="t">
                  <a:noAutofit/>
                </a:bodyPr>
                <a:lstStyle/>
                <a:p>
                  <a:pPr/>
                </a:p>
              </p:txBody>
            </p:sp>
            <p:sp>
              <p:nvSpPr>
                <p:cNvPr id="393" name="Line"/>
                <p:cNvSpPr/>
                <p:nvPr/>
              </p:nvSpPr>
              <p:spPr>
                <a:xfrm flipV="1">
                  <a:off x="0" y="1096008"/>
                  <a:ext cx="2476205" cy="31"/>
                </a:xfrm>
                <a:prstGeom prst="line">
                  <a:avLst/>
                </a:prstGeom>
                <a:noFill/>
                <a:ln w="50800" cap="flat">
                  <a:solidFill>
                    <a:srgbClr val="E32400"/>
                  </a:solidFill>
                  <a:prstDash val="solid"/>
                  <a:round/>
                  <a:headEnd type="triangle" w="med" len="med"/>
                </a:ln>
                <a:effectLst/>
              </p:spPr>
              <p:txBody>
                <a:bodyPr wrap="square" lIns="0" tIns="0" rIns="0" bIns="0" numCol="1" anchor="t">
                  <a:noAutofit/>
                </a:bodyPr>
                <a:lstStyle/>
                <a:p>
                  <a:pPr/>
                </a:p>
              </p:txBody>
            </p:sp>
            <p:sp>
              <p:nvSpPr>
                <p:cNvPr id="394" name="Line"/>
                <p:cNvSpPr/>
                <p:nvPr/>
              </p:nvSpPr>
              <p:spPr>
                <a:xfrm flipV="1">
                  <a:off x="293584" y="1918044"/>
                  <a:ext cx="2476205" cy="31"/>
                </a:xfrm>
                <a:prstGeom prst="line">
                  <a:avLst/>
                </a:prstGeom>
                <a:noFill/>
                <a:ln w="50800" cap="flat">
                  <a:solidFill>
                    <a:srgbClr val="E32400"/>
                  </a:solidFill>
                  <a:prstDash val="solid"/>
                  <a:round/>
                  <a:headEnd type="triangle" w="med" len="med"/>
                </a:ln>
                <a:effectLst/>
              </p:spPr>
              <p:txBody>
                <a:bodyPr wrap="square" lIns="0" tIns="0" rIns="0" bIns="0" numCol="1" anchor="t">
                  <a:noAutofit/>
                </a:bodyPr>
                <a:lstStyle/>
                <a:p>
                  <a:pPr/>
                </a:p>
              </p:txBody>
            </p:sp>
            <p:sp>
              <p:nvSpPr>
                <p:cNvPr id="395" name="Line"/>
                <p:cNvSpPr/>
                <p:nvPr/>
              </p:nvSpPr>
              <p:spPr>
                <a:xfrm flipV="1">
                  <a:off x="1595433" y="1321119"/>
                  <a:ext cx="1164570" cy="10"/>
                </a:xfrm>
                <a:prstGeom prst="line">
                  <a:avLst/>
                </a:prstGeom>
                <a:noFill/>
                <a:ln w="50800" cap="flat">
                  <a:solidFill>
                    <a:srgbClr val="E32400"/>
                  </a:solidFill>
                  <a:prstDash val="solid"/>
                  <a:round/>
                  <a:headEnd type="triangle" w="med" len="med"/>
                </a:ln>
                <a:effectLst/>
              </p:spPr>
              <p:txBody>
                <a:bodyPr wrap="square" lIns="0" tIns="0" rIns="0" bIns="0" numCol="1" anchor="t">
                  <a:noAutofit/>
                </a:bodyPr>
                <a:lstStyle/>
                <a:p>
                  <a:pPr/>
                </a:p>
              </p:txBody>
            </p:sp>
          </p:grpSp>
          <p:sp>
            <p:nvSpPr>
              <p:cNvPr id="397" name="Positive Nucleus Theory…"/>
              <p:cNvSpPr txBox="1"/>
              <p:nvPr/>
            </p:nvSpPr>
            <p:spPr>
              <a:xfrm>
                <a:off x="0" y="241300"/>
                <a:ext cx="2819373" cy="6924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40639" marR="40639" defTabSz="914400">
                  <a:defRPr sz="1900">
                    <a:uFill>
                      <a:solidFill>
                        <a:srgbClr val="000000"/>
                      </a:solidFill>
                    </a:uFill>
                    <a:latin typeface="+mn-lt"/>
                    <a:ea typeface="+mn-ea"/>
                    <a:cs typeface="+mn-cs"/>
                    <a:sym typeface="Arial"/>
                  </a:defRPr>
                </a:pPr>
                <a:r>
                  <a:t>Positive Nucleus Theory</a:t>
                </a:r>
              </a:p>
              <a:p>
                <a:pPr marL="40639" marR="40639" defTabSz="914400">
                  <a:defRPr sz="1900">
                    <a:uFill>
                      <a:solidFill>
                        <a:srgbClr val="000000"/>
                      </a:solidFill>
                    </a:uFill>
                    <a:latin typeface="+mn-lt"/>
                    <a:ea typeface="+mn-ea"/>
                    <a:cs typeface="+mn-cs"/>
                    <a:sym typeface="Arial"/>
                  </a:defRPr>
                </a:pPr>
                <a:r>
                  <a:t>explain </a:t>
                </a:r>
                <a:r>
                  <a:rPr>
                    <a:latin typeface="Symbol"/>
                    <a:ea typeface="Symbol"/>
                    <a:cs typeface="Symbol"/>
                    <a:sym typeface="Symbol"/>
                  </a:rPr>
                  <a:t>a</a:t>
                </a:r>
                <a:r>
                  <a:rPr sz="2400">
                    <a:latin typeface="Symbol"/>
                    <a:ea typeface="Symbol"/>
                    <a:cs typeface="Symbol"/>
                    <a:sym typeface="Symbol"/>
                  </a:rPr>
                  <a:t> </a:t>
                </a:r>
                <a:r>
                  <a:t>deflection:</a:t>
                </a:r>
              </a:p>
            </p:txBody>
          </p:sp>
          <p:grpSp>
            <p:nvGrpSpPr>
              <p:cNvPr id="404" name="Group"/>
              <p:cNvGrpSpPr/>
              <p:nvPr/>
            </p:nvGrpSpPr>
            <p:grpSpPr>
              <a:xfrm>
                <a:off x="6553200" y="203200"/>
                <a:ext cx="1866900" cy="1866900"/>
                <a:chOff x="0" y="0"/>
                <a:chExt cx="1866900" cy="1866900"/>
              </a:xfrm>
            </p:grpSpPr>
            <p:sp>
              <p:nvSpPr>
                <p:cNvPr id="398" name="Circle"/>
                <p:cNvSpPr/>
                <p:nvPr/>
              </p:nvSpPr>
              <p:spPr>
                <a:xfrm>
                  <a:off x="0" y="0"/>
                  <a:ext cx="1866900" cy="1866900"/>
                </a:xfrm>
                <a:prstGeom prst="ellipse">
                  <a:avLst/>
                </a:prstGeom>
                <a:gradFill flip="none" rotWithShape="1">
                  <a:gsLst>
                    <a:gs pos="0">
                      <a:srgbClr val="FFFFFF">
                        <a:alpha val="70000"/>
                      </a:srgbClr>
                    </a:gs>
                    <a:gs pos="100000">
                      <a:srgbClr val="032CE2">
                        <a:alpha val="70000"/>
                      </a:srgbClr>
                    </a:gs>
                  </a:gsLst>
                  <a:path path="shape">
                    <a:fillToRect l="50000" t="50000" r="50000" b="50000"/>
                  </a:path>
                </a:gradFill>
                <a:ln w="12700" cap="flat">
                  <a:solidFill>
                    <a:srgbClr val="000000">
                      <a:alpha val="70000"/>
                    </a:srgbClr>
                  </a:solidFill>
                  <a:prstDash val="solid"/>
                  <a:round/>
                </a:ln>
                <a:effectLst/>
              </p:spPr>
              <p:txBody>
                <a:bodyPr wrap="square" lIns="50800" tIns="50800" rIns="50800" bIns="50800" numCol="1" anchor="ctr">
                  <a:noAutofit/>
                </a:bodyPr>
                <a:lstStyle/>
                <a:p>
                  <a:pPr marL="40639" marR="40639" defTabSz="914400">
                    <a:defRPr b="1" sz="10800">
                      <a:uFill>
                        <a:solidFill>
                          <a:srgbClr val="000000"/>
                        </a:solidFill>
                      </a:uFill>
                      <a:latin typeface="Times New Roman"/>
                      <a:ea typeface="Times New Roman"/>
                      <a:cs typeface="Times New Roman"/>
                      <a:sym typeface="Times New Roman"/>
                    </a:defRPr>
                  </a:pPr>
                </a:p>
              </p:txBody>
            </p:sp>
            <p:grpSp>
              <p:nvGrpSpPr>
                <p:cNvPr id="403" name="Group"/>
                <p:cNvGrpSpPr/>
                <p:nvPr/>
              </p:nvGrpSpPr>
              <p:grpSpPr>
                <a:xfrm>
                  <a:off x="685800" y="685800"/>
                  <a:ext cx="508000" cy="508000"/>
                  <a:chOff x="0" y="0"/>
                  <a:chExt cx="508000" cy="508000"/>
                </a:xfrm>
              </p:grpSpPr>
              <p:grpSp>
                <p:nvGrpSpPr>
                  <p:cNvPr id="401" name="Group"/>
                  <p:cNvGrpSpPr/>
                  <p:nvPr/>
                </p:nvGrpSpPr>
                <p:grpSpPr>
                  <a:xfrm>
                    <a:off x="38100" y="44449"/>
                    <a:ext cx="431800" cy="431802"/>
                    <a:chOff x="0" y="0"/>
                    <a:chExt cx="431800" cy="431800"/>
                  </a:xfrm>
                </p:grpSpPr>
                <p:sp>
                  <p:nvSpPr>
                    <p:cNvPr id="399" name="Rectangle"/>
                    <p:cNvSpPr/>
                    <p:nvPr/>
                  </p:nvSpPr>
                  <p:spPr>
                    <a:xfrm>
                      <a:off x="0" y="183914"/>
                      <a:ext cx="431800" cy="63972"/>
                    </a:xfrm>
                    <a:prstGeom prst="rect">
                      <a:avLst/>
                    </a:prstGeom>
                    <a:solidFill>
                      <a:srgbClr val="9A244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400" name="Rectangle"/>
                    <p:cNvSpPr/>
                    <p:nvPr/>
                  </p:nvSpPr>
                  <p:spPr>
                    <a:xfrm rot="16199991">
                      <a:off x="0" y="183914"/>
                      <a:ext cx="431801" cy="63972"/>
                    </a:xfrm>
                    <a:prstGeom prst="rect">
                      <a:avLst/>
                    </a:prstGeom>
                    <a:solidFill>
                      <a:srgbClr val="9A244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sp>
                <p:nvSpPr>
                  <p:cNvPr id="402" name="Circle"/>
                  <p:cNvSpPr/>
                  <p:nvPr/>
                </p:nvSpPr>
                <p:spPr>
                  <a:xfrm>
                    <a:off x="0" y="0"/>
                    <a:ext cx="508000" cy="508000"/>
                  </a:xfrm>
                  <a:prstGeom prst="ellipse">
                    <a:avLst/>
                  </a:prstGeom>
                  <a:solidFill>
                    <a:srgbClr val="FF2600">
                      <a:alpha val="60000"/>
                    </a:srgbClr>
                  </a:solidFill>
                  <a:ln w="12700" cap="flat">
                    <a:solidFill>
                      <a:srgbClr val="000000">
                        <a:alpha val="60000"/>
                      </a:srgbClr>
                    </a:solidFill>
                    <a:prstDash val="solid"/>
                    <a:round/>
                  </a:ln>
                  <a:effectLst/>
                </p:spPr>
                <p:txBody>
                  <a:bodyPr wrap="square" lIns="50800" tIns="50800" rIns="50800" bIns="50800" numCol="1" anchor="ctr">
                    <a:noAutofit/>
                  </a:bodyPr>
                  <a:lstStyle/>
                  <a:p>
                    <a:pPr marL="40639" marR="40639" defTabSz="914400">
                      <a:defRPr b="1" sz="10800">
                        <a:uFill>
                          <a:solidFill>
                            <a:srgbClr val="000000"/>
                          </a:solidFill>
                        </a:uFill>
                        <a:latin typeface="Times New Roman"/>
                        <a:ea typeface="Times New Roman"/>
                        <a:cs typeface="Times New Roman"/>
                        <a:sym typeface="Times New Roman"/>
                      </a:defRPr>
                    </a:pPr>
                  </a:p>
                </p:txBody>
              </p:sp>
            </p:grpSp>
          </p:grpSp>
        </p:grpSp>
        <p:pic>
          <p:nvPicPr>
            <p:cNvPr id="406" name="Image" descr="Image"/>
            <p:cNvPicPr>
              <a:picLocks noChangeAspect="1"/>
            </p:cNvPicPr>
            <p:nvPr/>
          </p:nvPicPr>
          <p:blipFill>
            <a:blip r:embed="rId6">
              <a:extLst/>
            </a:blip>
            <a:stretch>
              <a:fillRect/>
            </a:stretch>
          </p:blipFill>
          <p:spPr>
            <a:xfrm>
              <a:off x="5815527" y="0"/>
              <a:ext cx="2540481" cy="2559885"/>
            </a:xfrm>
            <a:prstGeom prst="rect">
              <a:avLst/>
            </a:prstGeom>
            <a:ln w="12700" cap="flat">
              <a:noFill/>
              <a:round/>
            </a:ln>
            <a:effectLst/>
          </p:spPr>
        </p:pic>
      </p:grpSp>
      <p:grpSp>
        <p:nvGrpSpPr>
          <p:cNvPr id="416" name="Group"/>
          <p:cNvGrpSpPr/>
          <p:nvPr/>
        </p:nvGrpSpPr>
        <p:grpSpPr>
          <a:xfrm>
            <a:off x="469900" y="2070100"/>
            <a:ext cx="8204200" cy="4178300"/>
            <a:chOff x="0" y="0"/>
            <a:chExt cx="8204200" cy="4178300"/>
          </a:xfrm>
        </p:grpSpPr>
        <p:pic>
          <p:nvPicPr>
            <p:cNvPr id="408" name="rutherford.png" descr="rutherford.png"/>
            <p:cNvPicPr>
              <a:picLocks noChangeAspect="0"/>
            </p:cNvPicPr>
            <p:nvPr/>
          </p:nvPicPr>
          <p:blipFill>
            <a:blip r:embed="rId7">
              <a:extLst/>
            </a:blip>
            <a:stretch>
              <a:fillRect/>
            </a:stretch>
          </p:blipFill>
          <p:spPr>
            <a:xfrm>
              <a:off x="1460500" y="533400"/>
              <a:ext cx="6743700" cy="3644900"/>
            </a:xfrm>
            <a:prstGeom prst="rect">
              <a:avLst/>
            </a:prstGeom>
            <a:ln w="12700" cap="flat">
              <a:noFill/>
              <a:miter lim="400000"/>
            </a:ln>
            <a:effectLst/>
          </p:spPr>
        </p:pic>
        <p:sp>
          <p:nvSpPr>
            <p:cNvPr id="409" name="Au"/>
            <p:cNvSpPr txBox="1"/>
            <p:nvPr/>
          </p:nvSpPr>
          <p:spPr>
            <a:xfrm>
              <a:off x="6146800" y="3365500"/>
              <a:ext cx="589891" cy="4963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buClr>
                  <a:srgbClr val="000000"/>
                </a:buClr>
                <a:buFont typeface="Times New Roman"/>
                <a:defRPr sz="2800">
                  <a:uFill>
                    <a:solidFill>
                      <a:srgbClr val="000000"/>
                    </a:solidFill>
                  </a:uFill>
                  <a:latin typeface="+mn-lt"/>
                  <a:ea typeface="+mn-ea"/>
                  <a:cs typeface="+mn-cs"/>
                  <a:sym typeface="Arial"/>
                </a:defRPr>
              </a:lvl1pPr>
            </a:lstStyle>
            <a:p>
              <a:pPr/>
              <a:r>
                <a:t>Au</a:t>
              </a:r>
            </a:p>
          </p:txBody>
        </p:sp>
        <p:sp>
          <p:nvSpPr>
            <p:cNvPr id="410" name="α"/>
            <p:cNvSpPr txBox="1"/>
            <p:nvPr/>
          </p:nvSpPr>
          <p:spPr>
            <a:xfrm>
              <a:off x="1155700" y="2552700"/>
              <a:ext cx="379274" cy="457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buClr>
                  <a:srgbClr val="000000"/>
                </a:buClr>
                <a:buFont typeface="Symbol"/>
                <a:defRPr sz="2800">
                  <a:uFill>
                    <a:solidFill>
                      <a:srgbClr val="000000"/>
                    </a:solidFill>
                  </a:uFill>
                  <a:latin typeface="Symbol"/>
                  <a:ea typeface="Symbol"/>
                  <a:cs typeface="Symbol"/>
                  <a:sym typeface="Symbol"/>
                </a:defRPr>
              </a:lvl1pPr>
            </a:lstStyle>
            <a:p>
              <a:pPr/>
              <a:r>
                <a:t>a</a:t>
              </a:r>
            </a:p>
          </p:txBody>
        </p:sp>
        <p:sp>
          <p:nvSpPr>
            <p:cNvPr id="411" name="E"/>
            <p:cNvSpPr txBox="1"/>
            <p:nvPr/>
          </p:nvSpPr>
          <p:spPr>
            <a:xfrm>
              <a:off x="2019300" y="3467100"/>
              <a:ext cx="392123" cy="4963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buClr>
                  <a:srgbClr val="000000"/>
                </a:buClr>
                <a:buFont typeface="Times New Roman"/>
                <a:defRPr sz="2800">
                  <a:uFill>
                    <a:solidFill>
                      <a:srgbClr val="000000"/>
                    </a:solidFill>
                  </a:uFill>
                  <a:latin typeface="+mn-lt"/>
                  <a:ea typeface="+mn-ea"/>
                  <a:cs typeface="+mn-cs"/>
                  <a:sym typeface="Arial"/>
                </a:defRPr>
              </a:lvl1pPr>
            </a:lstStyle>
            <a:p>
              <a:pPr/>
              <a:r>
                <a:t>E</a:t>
              </a:r>
            </a:p>
          </p:txBody>
        </p:sp>
        <p:sp>
          <p:nvSpPr>
            <p:cNvPr id="412" name="Z"/>
            <p:cNvSpPr txBox="1"/>
            <p:nvPr/>
          </p:nvSpPr>
          <p:spPr>
            <a:xfrm>
              <a:off x="1155700" y="3187700"/>
              <a:ext cx="372155" cy="4963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buClr>
                  <a:srgbClr val="000000"/>
                </a:buClr>
                <a:buFont typeface="Times New Roman"/>
                <a:defRPr sz="2800">
                  <a:uFill>
                    <a:solidFill>
                      <a:srgbClr val="000000"/>
                    </a:solidFill>
                  </a:uFill>
                  <a:latin typeface="+mn-lt"/>
                  <a:ea typeface="+mn-ea"/>
                  <a:cs typeface="+mn-cs"/>
                  <a:sym typeface="Arial"/>
                </a:defRPr>
              </a:lvl1pPr>
            </a:lstStyle>
            <a:p>
              <a:pPr/>
              <a:r>
                <a:t>Z</a:t>
              </a:r>
            </a:p>
          </p:txBody>
        </p:sp>
        <p:sp>
          <p:nvSpPr>
            <p:cNvPr id="413" name="Z′"/>
            <p:cNvSpPr txBox="1"/>
            <p:nvPr/>
          </p:nvSpPr>
          <p:spPr>
            <a:xfrm>
              <a:off x="5524500" y="3429000"/>
              <a:ext cx="460013" cy="5272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40639" marR="40639" defTabSz="914400">
                <a:buClr>
                  <a:srgbClr val="000000"/>
                </a:buClr>
                <a:buFont typeface="Times New Roman"/>
                <a:defRPr sz="2400">
                  <a:uFill>
                    <a:solidFill>
                      <a:srgbClr val="000000"/>
                    </a:solidFill>
                  </a:uFill>
                  <a:latin typeface="+mn-lt"/>
                  <a:ea typeface="+mn-ea"/>
                  <a:cs typeface="+mn-cs"/>
                  <a:sym typeface="Arial"/>
                </a:defRPr>
              </a:pPr>
              <a:r>
                <a:rPr sz="2800"/>
                <a:t>Z</a:t>
              </a:r>
              <a:r>
                <a:rPr sz="2800">
                  <a:latin typeface="Symbol"/>
                  <a:ea typeface="Symbol"/>
                  <a:cs typeface="Symbol"/>
                  <a:sym typeface="Symbol"/>
                </a:rPr>
                <a:t>¢</a:t>
              </a:r>
            </a:p>
          </p:txBody>
        </p:sp>
        <p:sp>
          <p:nvSpPr>
            <p:cNvPr id="414" name="Elastic scattering of charged particles in Coulomb field (point-like source):"/>
            <p:cNvSpPr txBox="1"/>
            <p:nvPr/>
          </p:nvSpPr>
          <p:spPr>
            <a:xfrm>
              <a:off x="0" y="0"/>
              <a:ext cx="3670300" cy="9695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defTabSz="914400">
                <a:buClr>
                  <a:srgbClr val="434ED6"/>
                </a:buClr>
                <a:buFont typeface="Arial"/>
                <a:defRPr sz="2000">
                  <a:solidFill>
                    <a:srgbClr val="434ED6"/>
                  </a:solidFill>
                  <a:uFill>
                    <a:solidFill>
                      <a:srgbClr val="434ED6"/>
                    </a:solidFill>
                  </a:uFill>
                  <a:latin typeface="+mn-lt"/>
                  <a:ea typeface="+mn-ea"/>
                  <a:cs typeface="+mn-cs"/>
                  <a:sym typeface="Arial"/>
                </a:defRPr>
              </a:lvl1pPr>
            </a:lstStyle>
            <a:p>
              <a:pPr/>
              <a:r>
                <a:t>Elastic scattering of charged particles in Coulomb field (point-like source):</a:t>
              </a:r>
            </a:p>
          </p:txBody>
        </p:sp>
        <p:pic>
          <p:nvPicPr>
            <p:cNvPr id="415" name="droppedImage.pdf" descr="droppedImage.pdf"/>
            <p:cNvPicPr>
              <a:picLocks noChangeAspect="1"/>
            </p:cNvPicPr>
            <p:nvPr/>
          </p:nvPicPr>
          <p:blipFill>
            <a:blip r:embed="rId8">
              <a:extLst/>
            </a:blip>
            <a:stretch>
              <a:fillRect/>
            </a:stretch>
          </p:blipFill>
          <p:spPr>
            <a:xfrm>
              <a:off x="114300" y="1117600"/>
              <a:ext cx="3810000" cy="1005278"/>
            </a:xfrm>
            <a:prstGeom prst="rect">
              <a:avLst/>
            </a:prstGeom>
            <a:ln w="12700" cap="flat">
              <a:noFill/>
              <a:round/>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201"/>
                                        </p:tgtEl>
                                        <p:attrNameLst>
                                          <p:attrName>style.visibility</p:attrName>
                                        </p:attrNameLst>
                                      </p:cBhvr>
                                      <p:to>
                                        <p:strVal val="hidden"/>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9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xit" nodeType="clickEffect" presetSubtype="0" presetID="1" grpId="3" fill="hold">
                                  <p:stCondLst>
                                    <p:cond delay="0"/>
                                  </p:stCondLst>
                                  <p:iterate type="el" backwards="0">
                                    <p:tmAbs val="0"/>
                                  </p:iterate>
                                  <p:childTnLst>
                                    <p:set>
                                      <p:cBhvr>
                                        <p:cTn id="13" fill="hold">
                                          <p:stCondLst>
                                            <p:cond delay="0"/>
                                          </p:stCondLst>
                                        </p:cTn>
                                        <p:tgtEl>
                                          <p:spTgt spid="294"/>
                                        </p:tgtEl>
                                        <p:attrNameLst>
                                          <p:attrName>style.visibility</p:attrName>
                                        </p:attrNameLst>
                                      </p:cBhvr>
                                      <p:to>
                                        <p:strVal val="hidden"/>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40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xit" nodeType="clickEffect" presetSubtype="0" presetID="1" grpId="5" fill="hold">
                                  <p:stCondLst>
                                    <p:cond delay="0"/>
                                  </p:stCondLst>
                                  <p:iterate type="el" backwards="0">
                                    <p:tmAbs val="0"/>
                                  </p:iterate>
                                  <p:childTnLst>
                                    <p:set>
                                      <p:cBhvr>
                                        <p:cTn id="20" fill="hold">
                                          <p:stCondLst>
                                            <p:cond delay="0"/>
                                          </p:stCondLst>
                                        </p:cTn>
                                        <p:tgtEl>
                                          <p:spTgt spid="407"/>
                                        </p:tgtEl>
                                        <p:attrNameLst>
                                          <p:attrName>style.visibility</p:attrName>
                                        </p:attrNameLst>
                                      </p:cBhvr>
                                      <p:to>
                                        <p:strVal val="hidden"/>
                                      </p:to>
                                    </p:set>
                                  </p:childTnLst>
                                </p:cTn>
                              </p:par>
                            </p:childTnLst>
                          </p:cTn>
                        </p:par>
                        <p:par>
                          <p:cTn id="21" fill="hold">
                            <p:stCondLst>
                              <p:cond delay="0"/>
                            </p:stCondLst>
                            <p:childTnLst>
                              <p:par>
                                <p:cTn id="22" presetClass="entr" nodeType="afterEffect" presetSubtype="0" presetID="1" grpId="6" fill="hold">
                                  <p:stCondLst>
                                    <p:cond delay="0"/>
                                  </p:stCondLst>
                                  <p:iterate type="el" backwards="0">
                                    <p:tmAbs val="0"/>
                                  </p:iterate>
                                  <p:childTnLst>
                                    <p:set>
                                      <p:cBhvr>
                                        <p:cTn id="23" fill="hold"/>
                                        <p:tgtEl>
                                          <p:spTgt spid="4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4" grpId="2"/>
      <p:bldP build="whole" bldLvl="1" animBg="1" rev="0" advAuto="0" spid="294" grpId="3"/>
      <p:bldP build="whole" bldLvl="1" animBg="1" rev="0" advAuto="0" spid="407" grpId="4"/>
      <p:bldP build="whole" bldLvl="1" animBg="1" rev="0" advAuto="0" spid="407" grpId="5"/>
      <p:bldP build="whole" bldLvl="1" animBg="1" rev="0" advAuto="0" spid="201" grpId="1"/>
      <p:bldP build="whole" bldLvl="1" animBg="1" rev="0" advAuto="0" spid="416" grpId="6"/>
    </p:bldLst>
  </p:timing>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7" name="General Purpose EIC Detectors"/>
          <p:cNvSpPr txBox="1"/>
          <p:nvPr>
            <p:ph type="title"/>
          </p:nvPr>
        </p:nvSpPr>
        <p:spPr>
          <a:xfrm>
            <a:off x="106362" y="20554"/>
            <a:ext cx="8931276" cy="717551"/>
          </a:xfrm>
          <a:prstGeom prst="rect">
            <a:avLst/>
          </a:prstGeom>
        </p:spPr>
        <p:txBody>
          <a:bodyPr/>
          <a:lstStyle/>
          <a:p>
            <a:pPr/>
            <a:r>
              <a:t>General Purpose EIC Detectors</a:t>
            </a:r>
          </a:p>
        </p:txBody>
      </p:sp>
      <p:sp>
        <p:nvSpPr>
          <p:cNvPr id="113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39" name="Image" descr="Image"/>
          <p:cNvPicPr>
            <a:picLocks noChangeAspect="1"/>
          </p:cNvPicPr>
          <p:nvPr/>
        </p:nvPicPr>
        <p:blipFill>
          <a:blip r:embed="rId2">
            <a:extLst/>
          </a:blip>
          <a:stretch>
            <a:fillRect/>
          </a:stretch>
        </p:blipFill>
        <p:spPr>
          <a:xfrm>
            <a:off x="709672" y="680248"/>
            <a:ext cx="7724656" cy="3658173"/>
          </a:xfrm>
          <a:prstGeom prst="rect">
            <a:avLst/>
          </a:prstGeom>
          <a:ln w="12700"/>
        </p:spPr>
      </p:pic>
      <p:sp>
        <p:nvSpPr>
          <p:cNvPr id="1140" name="Forward"/>
          <p:cNvSpPr txBox="1"/>
          <p:nvPr/>
        </p:nvSpPr>
        <p:spPr>
          <a:xfrm>
            <a:off x="7476762" y="851681"/>
            <a:ext cx="1272789"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2400">
                <a:solidFill>
                  <a:srgbClr val="021EAA"/>
                </a:solidFill>
                <a:uFill>
                  <a:solidFill>
                    <a:srgbClr val="000000"/>
                  </a:solidFill>
                </a:uFill>
                <a:latin typeface="+mn-lt"/>
                <a:ea typeface="+mn-ea"/>
                <a:cs typeface="+mn-cs"/>
                <a:sym typeface="Arial"/>
              </a:defRPr>
            </a:lvl1pPr>
          </a:lstStyle>
          <a:p>
            <a:pPr/>
            <a:r>
              <a:t>Forward</a:t>
            </a:r>
          </a:p>
        </p:txBody>
      </p:sp>
      <p:sp>
        <p:nvSpPr>
          <p:cNvPr id="1141" name="Backward"/>
          <p:cNvSpPr txBox="1"/>
          <p:nvPr/>
        </p:nvSpPr>
        <p:spPr>
          <a:xfrm>
            <a:off x="367859" y="851681"/>
            <a:ext cx="1493204"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2400">
                <a:solidFill>
                  <a:srgbClr val="FF2600"/>
                </a:solidFill>
                <a:uFill>
                  <a:solidFill>
                    <a:srgbClr val="000000"/>
                  </a:solidFill>
                </a:uFill>
                <a:latin typeface="+mn-lt"/>
                <a:ea typeface="+mn-ea"/>
                <a:cs typeface="+mn-cs"/>
                <a:sym typeface="Arial"/>
              </a:defRPr>
            </a:lvl1pPr>
          </a:lstStyle>
          <a:p>
            <a:pPr/>
            <a:r>
              <a:t>Backward</a:t>
            </a: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3" name="General Purpose EIC Detectors"/>
          <p:cNvSpPr txBox="1"/>
          <p:nvPr>
            <p:ph type="title"/>
          </p:nvPr>
        </p:nvSpPr>
        <p:spPr>
          <a:xfrm>
            <a:off x="106362" y="20554"/>
            <a:ext cx="8931276" cy="717551"/>
          </a:xfrm>
          <a:prstGeom prst="rect">
            <a:avLst/>
          </a:prstGeom>
        </p:spPr>
        <p:txBody>
          <a:bodyPr/>
          <a:lstStyle/>
          <a:p>
            <a:pPr/>
            <a:r>
              <a:t>General Purpose EIC Detectors</a:t>
            </a:r>
          </a:p>
        </p:txBody>
      </p:sp>
      <p:sp>
        <p:nvSpPr>
          <p:cNvPr id="114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45" name="Image" descr="Image"/>
          <p:cNvPicPr>
            <a:picLocks noChangeAspect="1"/>
          </p:cNvPicPr>
          <p:nvPr/>
        </p:nvPicPr>
        <p:blipFill>
          <a:blip r:embed="rId2">
            <a:extLst/>
          </a:blip>
          <a:stretch>
            <a:fillRect/>
          </a:stretch>
        </p:blipFill>
        <p:spPr>
          <a:xfrm>
            <a:off x="709672" y="680248"/>
            <a:ext cx="7724656" cy="3658173"/>
          </a:xfrm>
          <a:prstGeom prst="rect">
            <a:avLst/>
          </a:prstGeom>
          <a:ln w="12700"/>
        </p:spPr>
      </p:pic>
      <p:sp>
        <p:nvSpPr>
          <p:cNvPr id="1146" name="Forward"/>
          <p:cNvSpPr txBox="1"/>
          <p:nvPr/>
        </p:nvSpPr>
        <p:spPr>
          <a:xfrm>
            <a:off x="7476762" y="851681"/>
            <a:ext cx="1272789"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2400">
                <a:solidFill>
                  <a:srgbClr val="021EAA"/>
                </a:solidFill>
                <a:uFill>
                  <a:solidFill>
                    <a:srgbClr val="000000"/>
                  </a:solidFill>
                </a:uFill>
                <a:latin typeface="+mn-lt"/>
                <a:ea typeface="+mn-ea"/>
                <a:cs typeface="+mn-cs"/>
                <a:sym typeface="Arial"/>
              </a:defRPr>
            </a:lvl1pPr>
          </a:lstStyle>
          <a:p>
            <a:pPr/>
            <a:r>
              <a:t>Forward</a:t>
            </a:r>
          </a:p>
        </p:txBody>
      </p:sp>
      <p:sp>
        <p:nvSpPr>
          <p:cNvPr id="1147" name="Backward"/>
          <p:cNvSpPr txBox="1"/>
          <p:nvPr/>
        </p:nvSpPr>
        <p:spPr>
          <a:xfrm>
            <a:off x="367859" y="851681"/>
            <a:ext cx="1493204"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2400">
                <a:solidFill>
                  <a:srgbClr val="FF2600"/>
                </a:solidFill>
                <a:uFill>
                  <a:solidFill>
                    <a:srgbClr val="000000"/>
                  </a:solidFill>
                </a:uFill>
                <a:latin typeface="+mn-lt"/>
                <a:ea typeface="+mn-ea"/>
                <a:cs typeface="+mn-cs"/>
                <a:sym typeface="Arial"/>
              </a:defRPr>
            </a:lvl1pPr>
          </a:lstStyle>
          <a:p>
            <a:pPr/>
            <a:r>
              <a:t>Backward</a:t>
            </a:r>
          </a:p>
        </p:txBody>
      </p:sp>
      <p:sp>
        <p:nvSpPr>
          <p:cNvPr id="1148" name="Magnet…"/>
          <p:cNvSpPr txBox="1"/>
          <p:nvPr>
            <p:ph type="body" sz="half" idx="4294967295"/>
          </p:nvPr>
        </p:nvSpPr>
        <p:spPr>
          <a:xfrm>
            <a:off x="695338" y="4371350"/>
            <a:ext cx="7753324" cy="2254358"/>
          </a:xfrm>
          <a:prstGeom prst="rect">
            <a:avLst/>
          </a:prstGeom>
        </p:spPr>
        <p:txBody>
          <a:bodyPr lIns="50800" tIns="50800" rIns="50800" bIns="50800"/>
          <a:lstStyle/>
          <a:p>
            <a:pPr marL="0" marR="41275" indent="0">
              <a:buClrTx/>
              <a:buSzTx/>
              <a:buNone/>
              <a:defRPr b="1" sz="2300">
                <a:solidFill>
                  <a:srgbClr val="000000"/>
                </a:solidFill>
                <a:uFill>
                  <a:solidFill>
                    <a:srgbClr val="000000"/>
                  </a:solidFill>
                </a:uFill>
                <a:latin typeface="+mn-lt"/>
                <a:ea typeface="+mn-ea"/>
                <a:cs typeface="+mn-cs"/>
                <a:sym typeface="Arial"/>
              </a:defRPr>
            </a:pPr>
            <a:r>
              <a:t>Magnet</a:t>
            </a:r>
          </a:p>
          <a:p>
            <a:pPr lvl="1" marL="635000" marR="41275" indent="-317500">
              <a:buClr>
                <a:srgbClr val="011993"/>
              </a:buClr>
              <a:buSzPct val="104999"/>
              <a:buFont typeface="Lucida Grande"/>
              <a:buChar char="‣"/>
              <a:defRPr sz="2100">
                <a:solidFill>
                  <a:srgbClr val="000000"/>
                </a:solidFill>
                <a:uFill>
                  <a:solidFill>
                    <a:srgbClr val="000000"/>
                  </a:solidFill>
                </a:uFill>
                <a:latin typeface="+mn-lt"/>
                <a:ea typeface="+mn-ea"/>
                <a:cs typeface="+mn-cs"/>
                <a:sym typeface="Arial"/>
              </a:defRPr>
            </a:pPr>
            <a:r>
              <a:t>Originally many solutions discussed (Dipole, Toroid, …)</a:t>
            </a:r>
          </a:p>
          <a:p>
            <a:pPr lvl="1" marL="635000" marR="41275" indent="-317500">
              <a:buClr>
                <a:srgbClr val="011993"/>
              </a:buClr>
              <a:buSzPct val="104999"/>
              <a:buFont typeface="Lucida Grande"/>
              <a:buChar char="‣"/>
              <a:defRPr sz="2100">
                <a:solidFill>
                  <a:srgbClr val="000000"/>
                </a:solidFill>
                <a:uFill>
                  <a:solidFill>
                    <a:srgbClr val="000000"/>
                  </a:solidFill>
                </a:uFill>
                <a:latin typeface="+mn-lt"/>
                <a:ea typeface="+mn-ea"/>
                <a:cs typeface="+mn-cs"/>
                <a:sym typeface="Arial"/>
              </a:defRPr>
            </a:pPr>
            <a:r>
              <a:t>Focus now on Solenoidal Magnet</a:t>
            </a:r>
          </a:p>
          <a:p>
            <a:pPr lvl="1" marL="635000" marR="41275" indent="-317500">
              <a:buClr>
                <a:srgbClr val="011993"/>
              </a:buClr>
              <a:buSzPct val="104999"/>
              <a:buFont typeface="Lucida Grande"/>
              <a:buChar char="‣"/>
              <a:defRPr sz="2100">
                <a:solidFill>
                  <a:srgbClr val="000000"/>
                </a:solidFill>
                <a:uFill>
                  <a:solidFill>
                    <a:srgbClr val="000000"/>
                  </a:solidFill>
                </a:uFill>
                <a:latin typeface="+mn-lt"/>
                <a:ea typeface="+mn-ea"/>
                <a:cs typeface="+mn-cs"/>
                <a:sym typeface="Arial"/>
              </a:defRPr>
            </a:pPr>
            <a:r>
              <a:t>Compact EIC detector requires large fields: B ~ 3T</a:t>
            </a:r>
          </a:p>
          <a:p>
            <a:pPr lvl="1" marL="635000" marR="41275" indent="-317500">
              <a:buClr>
                <a:srgbClr val="011993"/>
              </a:buClr>
              <a:buSzPct val="104999"/>
              <a:buFont typeface="Lucida Grande"/>
              <a:buChar char="‣"/>
              <a:defRPr sz="2100">
                <a:solidFill>
                  <a:srgbClr val="000000"/>
                </a:solidFill>
                <a:uFill>
                  <a:solidFill>
                    <a:srgbClr val="000000"/>
                  </a:solidFill>
                </a:uFill>
                <a:latin typeface="+mn-lt"/>
                <a:ea typeface="+mn-ea"/>
                <a:cs typeface="+mn-cs"/>
                <a:sym typeface="Arial"/>
              </a:defRPr>
            </a:pPr>
            <a:r>
              <a:t>Available magnet: BaBar B = 1.5 T</a:t>
            </a:r>
          </a:p>
          <a:p>
            <a:pPr lvl="1" marL="635000" marR="41275" indent="-317500">
              <a:buClr>
                <a:srgbClr val="011993"/>
              </a:buClr>
              <a:buSzPct val="104999"/>
              <a:buFont typeface="Lucida Grande"/>
              <a:buChar char="‣"/>
              <a:defRPr sz="2100">
                <a:solidFill>
                  <a:srgbClr val="021EAA"/>
                </a:solidFill>
                <a:uFill>
                  <a:solidFill>
                    <a:srgbClr val="000000"/>
                  </a:solidFill>
                </a:uFill>
                <a:latin typeface="+mn-lt"/>
                <a:ea typeface="+mn-ea"/>
                <a:cs typeface="+mn-cs"/>
                <a:sym typeface="Arial"/>
              </a:defRPr>
            </a:pPr>
            <a:r>
              <a:t>No ongoing R&amp;D </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0" name="General Purpose EIC Detectors"/>
          <p:cNvSpPr txBox="1"/>
          <p:nvPr>
            <p:ph type="title"/>
          </p:nvPr>
        </p:nvSpPr>
        <p:spPr>
          <a:xfrm>
            <a:off x="106362" y="20554"/>
            <a:ext cx="8931276" cy="717551"/>
          </a:xfrm>
          <a:prstGeom prst="rect">
            <a:avLst/>
          </a:prstGeom>
        </p:spPr>
        <p:txBody>
          <a:bodyPr/>
          <a:lstStyle/>
          <a:p>
            <a:pPr/>
            <a:r>
              <a:t>General Purpose EIC Detectors</a:t>
            </a:r>
          </a:p>
        </p:txBody>
      </p:sp>
      <p:sp>
        <p:nvSpPr>
          <p:cNvPr id="115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52" name="Image" descr="Image"/>
          <p:cNvPicPr>
            <a:picLocks noChangeAspect="1"/>
          </p:cNvPicPr>
          <p:nvPr/>
        </p:nvPicPr>
        <p:blipFill>
          <a:blip r:embed="rId2">
            <a:extLst/>
          </a:blip>
          <a:stretch>
            <a:fillRect/>
          </a:stretch>
        </p:blipFill>
        <p:spPr>
          <a:xfrm>
            <a:off x="709672" y="680248"/>
            <a:ext cx="7724656" cy="3658173"/>
          </a:xfrm>
          <a:prstGeom prst="rect">
            <a:avLst/>
          </a:prstGeom>
          <a:ln w="12700"/>
        </p:spPr>
      </p:pic>
      <p:sp>
        <p:nvSpPr>
          <p:cNvPr id="1153" name="Forward"/>
          <p:cNvSpPr txBox="1"/>
          <p:nvPr/>
        </p:nvSpPr>
        <p:spPr>
          <a:xfrm>
            <a:off x="7476762" y="851681"/>
            <a:ext cx="1272789"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2400">
                <a:solidFill>
                  <a:srgbClr val="021EAA"/>
                </a:solidFill>
                <a:uFill>
                  <a:solidFill>
                    <a:srgbClr val="000000"/>
                  </a:solidFill>
                </a:uFill>
                <a:latin typeface="+mn-lt"/>
                <a:ea typeface="+mn-ea"/>
                <a:cs typeface="+mn-cs"/>
                <a:sym typeface="Arial"/>
              </a:defRPr>
            </a:lvl1pPr>
          </a:lstStyle>
          <a:p>
            <a:pPr/>
            <a:r>
              <a:t>Forward</a:t>
            </a:r>
          </a:p>
        </p:txBody>
      </p:sp>
      <p:sp>
        <p:nvSpPr>
          <p:cNvPr id="1154" name="Backward"/>
          <p:cNvSpPr txBox="1"/>
          <p:nvPr/>
        </p:nvSpPr>
        <p:spPr>
          <a:xfrm>
            <a:off x="367859" y="851681"/>
            <a:ext cx="1493204"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2400">
                <a:solidFill>
                  <a:srgbClr val="FF2600"/>
                </a:solidFill>
                <a:uFill>
                  <a:solidFill>
                    <a:srgbClr val="000000"/>
                  </a:solidFill>
                </a:uFill>
                <a:latin typeface="+mn-lt"/>
                <a:ea typeface="+mn-ea"/>
                <a:cs typeface="+mn-cs"/>
                <a:sym typeface="Arial"/>
              </a:defRPr>
            </a:lvl1pPr>
          </a:lstStyle>
          <a:p>
            <a:pPr/>
            <a:r>
              <a:t>Backward</a:t>
            </a:r>
          </a:p>
        </p:txBody>
      </p:sp>
      <p:sp>
        <p:nvSpPr>
          <p:cNvPr id="1155" name="Polarization/Luminosity…"/>
          <p:cNvSpPr txBox="1"/>
          <p:nvPr>
            <p:ph type="body" sz="half" idx="4294967295"/>
          </p:nvPr>
        </p:nvSpPr>
        <p:spPr>
          <a:xfrm>
            <a:off x="535677" y="4473033"/>
            <a:ext cx="8072646" cy="2254359"/>
          </a:xfrm>
          <a:prstGeom prst="rect">
            <a:avLst/>
          </a:prstGeom>
        </p:spPr>
        <p:txBody>
          <a:bodyPr lIns="50800" tIns="50800" rIns="50800" bIns="50800"/>
          <a:lstStyle/>
          <a:p>
            <a:pPr marL="0" marR="41275" indent="0">
              <a:buClrTx/>
              <a:buSzTx/>
              <a:buNone/>
              <a:defRPr b="1" sz="2300">
                <a:solidFill>
                  <a:srgbClr val="000000"/>
                </a:solidFill>
                <a:uFill>
                  <a:solidFill>
                    <a:srgbClr val="000000"/>
                  </a:solidFill>
                </a:uFill>
                <a:latin typeface="+mn-lt"/>
                <a:ea typeface="+mn-ea"/>
                <a:cs typeface="+mn-cs"/>
                <a:sym typeface="Arial"/>
              </a:defRPr>
            </a:pPr>
            <a:r>
              <a:t>Polarization/Luminosity</a:t>
            </a:r>
          </a:p>
          <a:p>
            <a:pPr lvl="1" marL="635000" marR="41275" indent="-317500">
              <a:buClr>
                <a:srgbClr val="011993"/>
              </a:buClr>
              <a:buSzPct val="104999"/>
              <a:buFont typeface="Lucida Grande"/>
              <a:buChar char="‣"/>
              <a:defRPr sz="2100">
                <a:solidFill>
                  <a:srgbClr val="021EAA"/>
                </a:solidFill>
                <a:uFill>
                  <a:solidFill>
                    <a:srgbClr val="000000"/>
                  </a:solidFill>
                </a:uFill>
                <a:latin typeface="+mn-lt"/>
                <a:ea typeface="+mn-ea"/>
                <a:cs typeface="+mn-cs"/>
                <a:sym typeface="Arial"/>
              </a:defRPr>
            </a:pPr>
            <a:r>
              <a:t>Electron Polarization: Compton Process (need 1% or better) </a:t>
            </a:r>
          </a:p>
          <a:p>
            <a:pPr lvl="1" marL="635000" marR="41275" indent="-317500">
              <a:buClr>
                <a:srgbClr val="011993"/>
              </a:buClr>
              <a:buSzPct val="104999"/>
              <a:buFont typeface="Lucida Grande"/>
              <a:buChar char="‣"/>
              <a:defRPr sz="2100">
                <a:solidFill>
                  <a:srgbClr val="000000"/>
                </a:solidFill>
                <a:uFill>
                  <a:solidFill>
                    <a:srgbClr val="000000"/>
                  </a:solidFill>
                </a:uFill>
                <a:latin typeface="+mn-lt"/>
                <a:ea typeface="+mn-ea"/>
                <a:cs typeface="+mn-cs"/>
                <a:sym typeface="Arial"/>
              </a:defRPr>
            </a:pPr>
            <a:r>
              <a:t>Proton/Light Ion Polarization: experience from RHIC but tighter requirements at EIC</a:t>
            </a:r>
          </a:p>
          <a:p>
            <a:pPr lvl="1" marL="635000" marR="41275" indent="-317500">
              <a:buClr>
                <a:srgbClr val="011993"/>
              </a:buClr>
              <a:buSzPct val="104999"/>
              <a:buFont typeface="Lucida Grande"/>
              <a:buChar char="‣"/>
              <a:defRPr sz="2100">
                <a:solidFill>
                  <a:srgbClr val="000000"/>
                </a:solidFill>
                <a:uFill>
                  <a:solidFill>
                    <a:srgbClr val="000000"/>
                  </a:solidFill>
                </a:uFill>
                <a:latin typeface="+mn-lt"/>
                <a:ea typeface="+mn-ea"/>
                <a:cs typeface="+mn-cs"/>
                <a:sym typeface="Arial"/>
              </a:defRPr>
            </a:pPr>
            <a:r>
              <a:t>Luminosity Measurements</a:t>
            </a:r>
          </a:p>
        </p:txBody>
      </p:sp>
      <p:sp>
        <p:nvSpPr>
          <p:cNvPr id="1156" name="blue = ongoing R&amp;D"/>
          <p:cNvSpPr txBox="1"/>
          <p:nvPr/>
        </p:nvSpPr>
        <p:spPr>
          <a:xfrm>
            <a:off x="6485100" y="3942398"/>
            <a:ext cx="2435484" cy="385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2000">
                <a:solidFill>
                  <a:srgbClr val="021EAA"/>
                </a:solidFill>
                <a:uFill>
                  <a:solidFill>
                    <a:srgbClr val="000000"/>
                  </a:solidFill>
                </a:uFill>
                <a:latin typeface="+mn-lt"/>
                <a:ea typeface="+mn-ea"/>
                <a:cs typeface="+mn-cs"/>
                <a:sym typeface="Arial"/>
              </a:defRPr>
            </a:lvl1pPr>
          </a:lstStyle>
          <a:p>
            <a:pPr>
              <a:defRPr>
                <a:solidFill>
                  <a:srgbClr val="000000"/>
                </a:solidFill>
              </a:defRPr>
            </a:pPr>
            <a:r>
              <a:rPr>
                <a:solidFill>
                  <a:srgbClr val="021EAA"/>
                </a:solidFill>
              </a:rPr>
              <a:t>blue = ongoing R&amp;D</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8" name="General Purpose EIC Detectors"/>
          <p:cNvSpPr txBox="1"/>
          <p:nvPr>
            <p:ph type="title"/>
          </p:nvPr>
        </p:nvSpPr>
        <p:spPr>
          <a:xfrm>
            <a:off x="106362" y="20554"/>
            <a:ext cx="8931276" cy="717551"/>
          </a:xfrm>
          <a:prstGeom prst="rect">
            <a:avLst/>
          </a:prstGeom>
        </p:spPr>
        <p:txBody>
          <a:bodyPr/>
          <a:lstStyle/>
          <a:p>
            <a:pPr/>
            <a:r>
              <a:t>General Purpose EIC Detectors</a:t>
            </a:r>
          </a:p>
        </p:txBody>
      </p:sp>
      <p:sp>
        <p:nvSpPr>
          <p:cNvPr id="115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60" name="Image" descr="Image"/>
          <p:cNvPicPr>
            <a:picLocks noChangeAspect="1"/>
          </p:cNvPicPr>
          <p:nvPr/>
        </p:nvPicPr>
        <p:blipFill>
          <a:blip r:embed="rId2">
            <a:extLst/>
          </a:blip>
          <a:stretch>
            <a:fillRect/>
          </a:stretch>
        </p:blipFill>
        <p:spPr>
          <a:xfrm>
            <a:off x="709672" y="680248"/>
            <a:ext cx="7724656" cy="3658173"/>
          </a:xfrm>
          <a:prstGeom prst="rect">
            <a:avLst/>
          </a:prstGeom>
          <a:ln w="12700"/>
        </p:spPr>
      </p:pic>
      <p:sp>
        <p:nvSpPr>
          <p:cNvPr id="1161" name="Forward"/>
          <p:cNvSpPr txBox="1"/>
          <p:nvPr/>
        </p:nvSpPr>
        <p:spPr>
          <a:xfrm>
            <a:off x="7476762" y="851681"/>
            <a:ext cx="1272789"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2400">
                <a:solidFill>
                  <a:srgbClr val="021EAA"/>
                </a:solidFill>
                <a:uFill>
                  <a:solidFill>
                    <a:srgbClr val="000000"/>
                  </a:solidFill>
                </a:uFill>
                <a:latin typeface="+mn-lt"/>
                <a:ea typeface="+mn-ea"/>
                <a:cs typeface="+mn-cs"/>
                <a:sym typeface="Arial"/>
              </a:defRPr>
            </a:lvl1pPr>
          </a:lstStyle>
          <a:p>
            <a:pPr/>
            <a:r>
              <a:t>Forward</a:t>
            </a:r>
          </a:p>
        </p:txBody>
      </p:sp>
      <p:sp>
        <p:nvSpPr>
          <p:cNvPr id="1162" name="Backward"/>
          <p:cNvSpPr txBox="1"/>
          <p:nvPr/>
        </p:nvSpPr>
        <p:spPr>
          <a:xfrm>
            <a:off x="367859" y="851681"/>
            <a:ext cx="1493204"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2400">
                <a:solidFill>
                  <a:srgbClr val="FF2600"/>
                </a:solidFill>
                <a:uFill>
                  <a:solidFill>
                    <a:srgbClr val="000000"/>
                  </a:solidFill>
                </a:uFill>
                <a:latin typeface="+mn-lt"/>
                <a:ea typeface="+mn-ea"/>
                <a:cs typeface="+mn-cs"/>
                <a:sym typeface="Arial"/>
              </a:defRPr>
            </a:lvl1pPr>
          </a:lstStyle>
          <a:p>
            <a:pPr/>
            <a:r>
              <a:t>Backward</a:t>
            </a:r>
          </a:p>
        </p:txBody>
      </p:sp>
      <p:sp>
        <p:nvSpPr>
          <p:cNvPr id="1163" name="Barrel…"/>
          <p:cNvSpPr txBox="1"/>
          <p:nvPr>
            <p:ph type="body" sz="half" idx="4294967295"/>
          </p:nvPr>
        </p:nvSpPr>
        <p:spPr>
          <a:xfrm>
            <a:off x="152396" y="4179771"/>
            <a:ext cx="8931276" cy="2592209"/>
          </a:xfrm>
          <a:prstGeom prst="rect">
            <a:avLst/>
          </a:prstGeom>
        </p:spPr>
        <p:txBody>
          <a:bodyPr lIns="50800" tIns="50800" rIns="50800" bIns="50800"/>
          <a:lstStyle/>
          <a:p>
            <a:pPr marL="0" marR="41275" indent="0">
              <a:spcBef>
                <a:spcPts val="0"/>
              </a:spcBef>
              <a:buClrTx/>
              <a:buSzTx/>
              <a:buNone/>
              <a:defRPr b="1" sz="2100">
                <a:solidFill>
                  <a:srgbClr val="000000"/>
                </a:solidFill>
                <a:uFill>
                  <a:solidFill>
                    <a:srgbClr val="000000"/>
                  </a:solidFill>
                </a:uFill>
                <a:latin typeface="+mn-lt"/>
                <a:ea typeface="+mn-ea"/>
                <a:cs typeface="+mn-cs"/>
                <a:sym typeface="Arial"/>
              </a:defRPr>
            </a:pPr>
            <a:r>
              <a:t>Barrel</a:t>
            </a:r>
          </a:p>
          <a:p>
            <a:pPr lvl="1" marL="635000" marR="41275" indent="-317500">
              <a:spcBef>
                <a:spcPts val="0"/>
              </a:spcBef>
              <a:buClr>
                <a:srgbClr val="011993"/>
              </a:buClr>
              <a:buSzPct val="104999"/>
              <a:buFont typeface="Lucida Grande"/>
              <a:buChar char="‣"/>
              <a:defRPr sz="2100">
                <a:solidFill>
                  <a:srgbClr val="021EAA"/>
                </a:solidFill>
                <a:uFill>
                  <a:solidFill>
                    <a:srgbClr val="000000"/>
                  </a:solidFill>
                </a:uFill>
                <a:latin typeface="+mn-lt"/>
                <a:ea typeface="+mn-ea"/>
                <a:cs typeface="+mn-cs"/>
                <a:sym typeface="Arial"/>
              </a:defRPr>
            </a:pPr>
            <a:r>
              <a:t>Si-Vertex tracker: low X/X</a:t>
            </a:r>
            <a:r>
              <a:rPr baseline="-5999"/>
              <a:t>0</a:t>
            </a:r>
            <a:r>
              <a:t>, resolve charm vertices </a:t>
            </a:r>
            <a:r>
              <a:rPr>
                <a:latin typeface="Symbol"/>
                <a:ea typeface="Symbol"/>
                <a:cs typeface="Symbol"/>
                <a:sym typeface="Symbol"/>
              </a:rPr>
              <a:t>Þ</a:t>
            </a:r>
            <a:r>
              <a:t> MAPS, …. </a:t>
            </a:r>
          </a:p>
          <a:p>
            <a:pPr lvl="1" marL="635000" marR="41275" indent="-317500">
              <a:spcBef>
                <a:spcPts val="0"/>
              </a:spcBef>
              <a:buClr>
                <a:srgbClr val="011993"/>
              </a:buClr>
              <a:buSzPct val="104999"/>
              <a:buFont typeface="Lucida Grande"/>
              <a:buChar char="‣"/>
              <a:defRPr sz="2100">
                <a:solidFill>
                  <a:srgbClr val="021EAA"/>
                </a:solidFill>
                <a:uFill>
                  <a:solidFill>
                    <a:srgbClr val="000000"/>
                  </a:solidFill>
                </a:uFill>
                <a:latin typeface="+mn-lt"/>
                <a:ea typeface="+mn-ea"/>
                <a:cs typeface="+mn-cs"/>
                <a:sym typeface="Arial"/>
              </a:defRPr>
            </a:pPr>
            <a:r>
              <a:t>Main tracker: p, dE/dx </a:t>
            </a:r>
            <a:r>
              <a:rPr>
                <a:latin typeface="Symbol"/>
                <a:ea typeface="Symbol"/>
                <a:cs typeface="Symbol"/>
                <a:sym typeface="Symbol"/>
              </a:rPr>
              <a:t>Þ</a:t>
            </a:r>
            <a:r>
              <a:t> TPC, Si-Tracker, GEM, MMG, μRWELL, …</a:t>
            </a:r>
          </a:p>
          <a:p>
            <a:pPr lvl="1" marL="635000" marR="41275" indent="-317500">
              <a:spcBef>
                <a:spcPts val="0"/>
              </a:spcBef>
              <a:buClr>
                <a:srgbClr val="011993"/>
              </a:buClr>
              <a:buSzPct val="104999"/>
              <a:buFont typeface="Lucida Grande"/>
              <a:buChar char="‣"/>
              <a:defRPr sz="2100">
                <a:solidFill>
                  <a:srgbClr val="021EAA"/>
                </a:solidFill>
                <a:uFill>
                  <a:solidFill>
                    <a:srgbClr val="000000"/>
                  </a:solidFill>
                </a:uFill>
                <a:latin typeface="+mn-lt"/>
                <a:ea typeface="+mn-ea"/>
                <a:cs typeface="+mn-cs"/>
                <a:sym typeface="Arial"/>
              </a:defRPr>
            </a:pPr>
            <a:r>
              <a:t>Particle ID (PID): p &lt; 10 GeV </a:t>
            </a:r>
            <a:r>
              <a:rPr>
                <a:latin typeface="Symbol"/>
                <a:ea typeface="Symbol"/>
                <a:cs typeface="Symbol"/>
                <a:sym typeface="Symbol"/>
              </a:rPr>
              <a:t>Þ</a:t>
            </a:r>
            <a:r>
              <a:t> DIRC, EMCal, …</a:t>
            </a:r>
          </a:p>
          <a:p>
            <a:pPr lvl="1" marL="635000" marR="41275" indent="-317500">
              <a:spcBef>
                <a:spcPts val="0"/>
              </a:spcBef>
              <a:buClr>
                <a:srgbClr val="011993"/>
              </a:buClr>
              <a:buSzPct val="104999"/>
              <a:buFont typeface="Lucida Grande"/>
              <a:buChar char="‣"/>
              <a:defRPr sz="2100">
                <a:solidFill>
                  <a:srgbClr val="021EAA"/>
                </a:solidFill>
                <a:uFill>
                  <a:solidFill>
                    <a:srgbClr val="000000"/>
                  </a:solidFill>
                </a:uFill>
                <a:latin typeface="+mn-lt"/>
                <a:ea typeface="+mn-ea"/>
                <a:cs typeface="+mn-cs"/>
                <a:sym typeface="Arial"/>
              </a:defRPr>
            </a:pPr>
            <a:r>
              <a:t>EM Calorimetry: e/h, </a:t>
            </a:r>
            <a:r>
              <a:rPr>
                <a:latin typeface="Symbol"/>
                <a:ea typeface="Symbol"/>
                <a:cs typeface="Symbol"/>
                <a:sym typeface="Symbol"/>
              </a:rPr>
              <a:t>g</a:t>
            </a:r>
            <a:r>
              <a:t>, </a:t>
            </a:r>
            <a:r>
              <a:rPr>
                <a:latin typeface="Symbol"/>
                <a:ea typeface="Symbol"/>
                <a:cs typeface="Symbol"/>
                <a:sym typeface="Symbol"/>
              </a:rPr>
              <a:t>p</a:t>
            </a:r>
            <a:r>
              <a:rPr baseline="31999"/>
              <a:t>0</a:t>
            </a:r>
            <a:r>
              <a:t>, …</a:t>
            </a:r>
          </a:p>
          <a:p>
            <a:pPr lvl="1" marL="635000" marR="41275" indent="-317500">
              <a:spcBef>
                <a:spcPts val="0"/>
              </a:spcBef>
              <a:buClr>
                <a:srgbClr val="011993"/>
              </a:buClr>
              <a:buSzPct val="104999"/>
              <a:buFont typeface="Lucida Grande"/>
              <a:buChar char="‣"/>
              <a:defRPr sz="2100">
                <a:solidFill>
                  <a:srgbClr val="000000"/>
                </a:solidFill>
                <a:uFill>
                  <a:solidFill>
                    <a:srgbClr val="000000"/>
                  </a:solidFill>
                </a:uFill>
                <a:latin typeface="+mn-lt"/>
                <a:ea typeface="+mn-ea"/>
                <a:cs typeface="+mn-cs"/>
                <a:sym typeface="Arial"/>
              </a:defRPr>
            </a:pPr>
            <a:r>
              <a:t>Hadron Calorimetry: jets (neutral component) </a:t>
            </a:r>
            <a:r>
              <a:rPr>
                <a:latin typeface="Symbol"/>
                <a:ea typeface="Symbol"/>
                <a:cs typeface="Symbol"/>
                <a:sym typeface="Symbol"/>
              </a:rPr>
              <a:t>Þ </a:t>
            </a:r>
            <a:r>
              <a:t>optional</a:t>
            </a:r>
          </a:p>
          <a:p>
            <a:pPr lvl="1" marL="635000" marR="41275" indent="-317500">
              <a:spcBef>
                <a:spcPts val="0"/>
              </a:spcBef>
              <a:buClr>
                <a:srgbClr val="011993"/>
              </a:buClr>
              <a:buSzPct val="104999"/>
              <a:buFont typeface="Lucida Grande"/>
              <a:buChar char="‣"/>
              <a:defRPr sz="2100">
                <a:solidFill>
                  <a:srgbClr val="000000"/>
                </a:solidFill>
                <a:uFill>
                  <a:solidFill>
                    <a:srgbClr val="000000"/>
                  </a:solidFill>
                </a:uFill>
                <a:latin typeface="+mn-lt"/>
                <a:ea typeface="+mn-ea"/>
                <a:cs typeface="+mn-cs"/>
                <a:sym typeface="Arial"/>
              </a:defRPr>
            </a:pPr>
            <a:r>
              <a:t>Muon Detector: vector mesons </a:t>
            </a:r>
            <a:r>
              <a:rPr>
                <a:latin typeface="Symbol"/>
                <a:ea typeface="Symbol"/>
                <a:cs typeface="Symbol"/>
                <a:sym typeface="Symbol"/>
              </a:rPr>
              <a:t>Þ </a:t>
            </a:r>
            <a:r>
              <a:t>optional</a:t>
            </a:r>
          </a:p>
        </p:txBody>
      </p:sp>
      <p:sp>
        <p:nvSpPr>
          <p:cNvPr id="1164" name="Line"/>
          <p:cNvSpPr/>
          <p:nvPr/>
        </p:nvSpPr>
        <p:spPr>
          <a:xfrm flipV="1">
            <a:off x="1169279" y="2556198"/>
            <a:ext cx="3386570" cy="1723096"/>
          </a:xfrm>
          <a:prstGeom prst="line">
            <a:avLst/>
          </a:prstGeom>
          <a:ln w="50800">
            <a:solidFill>
              <a:srgbClr val="000000"/>
            </a:solidFill>
            <a:tailEnd type="triangle"/>
          </a:ln>
        </p:spPr>
        <p:txBody>
          <a:bodyPr lIns="0" tIns="0" rIns="0" bIns="0"/>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1165" name="blue = ongoing R&amp;D"/>
          <p:cNvSpPr txBox="1"/>
          <p:nvPr/>
        </p:nvSpPr>
        <p:spPr>
          <a:xfrm>
            <a:off x="6485100" y="3705187"/>
            <a:ext cx="2435484" cy="3853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2000">
                <a:solidFill>
                  <a:srgbClr val="021EAA"/>
                </a:solidFill>
                <a:uFill>
                  <a:solidFill>
                    <a:srgbClr val="000000"/>
                  </a:solidFill>
                </a:uFill>
                <a:latin typeface="+mn-lt"/>
                <a:ea typeface="+mn-ea"/>
                <a:cs typeface="+mn-cs"/>
                <a:sym typeface="Arial"/>
              </a:defRPr>
            </a:lvl1pPr>
          </a:lstStyle>
          <a:p>
            <a:pPr>
              <a:defRPr>
                <a:solidFill>
                  <a:srgbClr val="000000"/>
                </a:solidFill>
              </a:defRPr>
            </a:pPr>
            <a:r>
              <a:rPr>
                <a:solidFill>
                  <a:srgbClr val="021EAA"/>
                </a:solidFill>
              </a:rPr>
              <a:t>blue = ongoing R&amp;D</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7" name="General Purpose EIC Detectors"/>
          <p:cNvSpPr txBox="1"/>
          <p:nvPr>
            <p:ph type="title"/>
          </p:nvPr>
        </p:nvSpPr>
        <p:spPr>
          <a:xfrm>
            <a:off x="106362" y="20554"/>
            <a:ext cx="8931276" cy="717551"/>
          </a:xfrm>
          <a:prstGeom prst="rect">
            <a:avLst/>
          </a:prstGeom>
        </p:spPr>
        <p:txBody>
          <a:bodyPr/>
          <a:lstStyle/>
          <a:p>
            <a:pPr/>
            <a:r>
              <a:t>General Purpose EIC Detectors</a:t>
            </a:r>
          </a:p>
        </p:txBody>
      </p:sp>
      <p:sp>
        <p:nvSpPr>
          <p:cNvPr id="116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69" name="Image" descr="Image"/>
          <p:cNvPicPr>
            <a:picLocks noChangeAspect="1"/>
          </p:cNvPicPr>
          <p:nvPr/>
        </p:nvPicPr>
        <p:blipFill>
          <a:blip r:embed="rId2">
            <a:extLst/>
          </a:blip>
          <a:stretch>
            <a:fillRect/>
          </a:stretch>
        </p:blipFill>
        <p:spPr>
          <a:xfrm>
            <a:off x="709672" y="680248"/>
            <a:ext cx="7724656" cy="3658173"/>
          </a:xfrm>
          <a:prstGeom prst="rect">
            <a:avLst/>
          </a:prstGeom>
          <a:ln w="12700"/>
        </p:spPr>
      </p:pic>
      <p:sp>
        <p:nvSpPr>
          <p:cNvPr id="1170" name="Forward"/>
          <p:cNvSpPr txBox="1"/>
          <p:nvPr/>
        </p:nvSpPr>
        <p:spPr>
          <a:xfrm>
            <a:off x="7476762" y="851681"/>
            <a:ext cx="1272789"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2400">
                <a:solidFill>
                  <a:srgbClr val="021EAA"/>
                </a:solidFill>
                <a:uFill>
                  <a:solidFill>
                    <a:srgbClr val="000000"/>
                  </a:solidFill>
                </a:uFill>
                <a:latin typeface="+mn-lt"/>
                <a:ea typeface="+mn-ea"/>
                <a:cs typeface="+mn-cs"/>
                <a:sym typeface="Arial"/>
              </a:defRPr>
            </a:lvl1pPr>
          </a:lstStyle>
          <a:p>
            <a:pPr/>
            <a:r>
              <a:t>Forward</a:t>
            </a:r>
          </a:p>
        </p:txBody>
      </p:sp>
      <p:sp>
        <p:nvSpPr>
          <p:cNvPr id="1171" name="Backward"/>
          <p:cNvSpPr txBox="1"/>
          <p:nvPr/>
        </p:nvSpPr>
        <p:spPr>
          <a:xfrm>
            <a:off x="367859" y="851681"/>
            <a:ext cx="1493204"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2400">
                <a:solidFill>
                  <a:srgbClr val="FF2600"/>
                </a:solidFill>
                <a:uFill>
                  <a:solidFill>
                    <a:srgbClr val="000000"/>
                  </a:solidFill>
                </a:uFill>
                <a:latin typeface="+mn-lt"/>
                <a:ea typeface="+mn-ea"/>
                <a:cs typeface="+mn-cs"/>
                <a:sym typeface="Arial"/>
              </a:defRPr>
            </a:lvl1pPr>
          </a:lstStyle>
          <a:p>
            <a:pPr/>
            <a:r>
              <a:t>Backward</a:t>
            </a:r>
          </a:p>
        </p:txBody>
      </p:sp>
      <p:sp>
        <p:nvSpPr>
          <p:cNvPr id="1172" name="Forward…"/>
          <p:cNvSpPr txBox="1"/>
          <p:nvPr>
            <p:ph type="body" sz="half" idx="4294967295"/>
          </p:nvPr>
        </p:nvSpPr>
        <p:spPr>
          <a:xfrm>
            <a:off x="152396" y="4179771"/>
            <a:ext cx="8839208" cy="2592209"/>
          </a:xfrm>
          <a:prstGeom prst="rect">
            <a:avLst/>
          </a:prstGeom>
        </p:spPr>
        <p:txBody>
          <a:bodyPr lIns="50800" tIns="50800" rIns="50800" bIns="50800"/>
          <a:lstStyle/>
          <a:p>
            <a:pPr marL="0" marR="41275" indent="0">
              <a:spcBef>
                <a:spcPts val="0"/>
              </a:spcBef>
              <a:buClrTx/>
              <a:buSzTx/>
              <a:buNone/>
              <a:defRPr b="1" sz="2100">
                <a:solidFill>
                  <a:srgbClr val="000000"/>
                </a:solidFill>
                <a:uFill>
                  <a:solidFill>
                    <a:srgbClr val="000000"/>
                  </a:solidFill>
                </a:uFill>
                <a:latin typeface="+mn-lt"/>
                <a:ea typeface="+mn-ea"/>
                <a:cs typeface="+mn-cs"/>
                <a:sym typeface="Arial"/>
              </a:defRPr>
            </a:pPr>
            <a:r>
              <a:t>Forward</a:t>
            </a:r>
          </a:p>
          <a:p>
            <a:pPr lvl="1" marL="635000" marR="41275" indent="-317500">
              <a:spcBef>
                <a:spcPts val="0"/>
              </a:spcBef>
              <a:buClr>
                <a:srgbClr val="011993"/>
              </a:buClr>
              <a:buSzPct val="104999"/>
              <a:buFont typeface="Lucida Grande"/>
              <a:buChar char="‣"/>
              <a:defRPr sz="2100">
                <a:solidFill>
                  <a:srgbClr val="021EAA"/>
                </a:solidFill>
                <a:uFill>
                  <a:solidFill>
                    <a:srgbClr val="000000"/>
                  </a:solidFill>
                </a:uFill>
                <a:latin typeface="+mn-lt"/>
                <a:ea typeface="+mn-ea"/>
                <a:cs typeface="+mn-cs"/>
                <a:sym typeface="Arial"/>
              </a:defRPr>
            </a:pPr>
            <a:r>
              <a:t>Si-Vertex tracker: resolve charm vertices </a:t>
            </a:r>
            <a:r>
              <a:rPr>
                <a:latin typeface="Symbol"/>
                <a:ea typeface="Symbol"/>
                <a:cs typeface="Symbol"/>
                <a:sym typeface="Symbol"/>
              </a:rPr>
              <a:t>Þ</a:t>
            </a:r>
            <a:r>
              <a:t> MAPS, …. </a:t>
            </a:r>
          </a:p>
          <a:p>
            <a:pPr lvl="1" marL="635000" marR="41275" indent="-317500">
              <a:spcBef>
                <a:spcPts val="0"/>
              </a:spcBef>
              <a:buClr>
                <a:srgbClr val="011993"/>
              </a:buClr>
              <a:buSzPct val="104999"/>
              <a:buFont typeface="Lucida Grande"/>
              <a:buChar char="‣"/>
              <a:defRPr sz="2100">
                <a:solidFill>
                  <a:srgbClr val="021EAA"/>
                </a:solidFill>
                <a:uFill>
                  <a:solidFill>
                    <a:srgbClr val="000000"/>
                  </a:solidFill>
                </a:uFill>
                <a:latin typeface="+mn-lt"/>
                <a:ea typeface="+mn-ea"/>
                <a:cs typeface="+mn-cs"/>
                <a:sym typeface="Arial"/>
              </a:defRPr>
            </a:pPr>
            <a:r>
              <a:t>Tracker: p </a:t>
            </a:r>
            <a:r>
              <a:rPr>
                <a:latin typeface="Symbol"/>
                <a:ea typeface="Symbol"/>
                <a:cs typeface="Symbol"/>
                <a:sym typeface="Symbol"/>
              </a:rPr>
              <a:t>Þ</a:t>
            </a:r>
            <a:r>
              <a:t> GEM, MMG, μRwell, …</a:t>
            </a:r>
          </a:p>
          <a:p>
            <a:pPr lvl="1" marL="635000" marR="41275" indent="-317500">
              <a:spcBef>
                <a:spcPts val="0"/>
              </a:spcBef>
              <a:buClr>
                <a:srgbClr val="011993"/>
              </a:buClr>
              <a:buSzPct val="104999"/>
              <a:buFont typeface="Lucida Grande"/>
              <a:buChar char="‣"/>
              <a:defRPr sz="2100">
                <a:solidFill>
                  <a:srgbClr val="021EAA"/>
                </a:solidFill>
                <a:uFill>
                  <a:solidFill>
                    <a:srgbClr val="000000"/>
                  </a:solidFill>
                </a:uFill>
                <a:latin typeface="+mn-lt"/>
                <a:ea typeface="+mn-ea"/>
                <a:cs typeface="+mn-cs"/>
                <a:sym typeface="Arial"/>
              </a:defRPr>
            </a:pPr>
            <a:r>
              <a:t>Particle ID (PID): </a:t>
            </a:r>
            <a:r>
              <a:rPr>
                <a:solidFill>
                  <a:srgbClr val="FF2600"/>
                </a:solidFill>
              </a:rPr>
              <a:t>p &lt; 50 GeV</a:t>
            </a:r>
            <a:r>
              <a:t> </a:t>
            </a:r>
            <a:r>
              <a:rPr>
                <a:latin typeface="Symbol"/>
                <a:ea typeface="Symbol"/>
                <a:cs typeface="Symbol"/>
                <a:sym typeface="Symbol"/>
              </a:rPr>
              <a:t>Þ</a:t>
            </a:r>
            <a:r>
              <a:t> RICH, TRD, …</a:t>
            </a:r>
          </a:p>
          <a:p>
            <a:pPr lvl="1" marL="635000" marR="41275" indent="-317500">
              <a:spcBef>
                <a:spcPts val="0"/>
              </a:spcBef>
              <a:buClr>
                <a:srgbClr val="011993"/>
              </a:buClr>
              <a:buSzPct val="104999"/>
              <a:buFont typeface="Lucida Grande"/>
              <a:buChar char="‣"/>
              <a:defRPr sz="2100">
                <a:solidFill>
                  <a:srgbClr val="021EAA"/>
                </a:solidFill>
                <a:uFill>
                  <a:solidFill>
                    <a:srgbClr val="000000"/>
                  </a:solidFill>
                </a:uFill>
                <a:latin typeface="+mn-lt"/>
                <a:ea typeface="+mn-ea"/>
                <a:cs typeface="+mn-cs"/>
                <a:sym typeface="Arial"/>
              </a:defRPr>
            </a:pPr>
            <a:r>
              <a:t>EM Calorimetry: E, e/h, </a:t>
            </a:r>
            <a:r>
              <a:rPr>
                <a:latin typeface="Symbol"/>
                <a:ea typeface="Symbol"/>
                <a:cs typeface="Symbol"/>
                <a:sym typeface="Symbol"/>
              </a:rPr>
              <a:t>g</a:t>
            </a:r>
            <a:r>
              <a:t>, </a:t>
            </a:r>
            <a:r>
              <a:rPr>
                <a:latin typeface="Symbol"/>
                <a:ea typeface="Symbol"/>
                <a:cs typeface="Symbol"/>
                <a:sym typeface="Symbol"/>
              </a:rPr>
              <a:t>p</a:t>
            </a:r>
            <a:r>
              <a:t>0, …</a:t>
            </a:r>
          </a:p>
          <a:p>
            <a:pPr lvl="1" marL="635000" marR="41275" indent="-317500">
              <a:spcBef>
                <a:spcPts val="0"/>
              </a:spcBef>
              <a:buClr>
                <a:srgbClr val="011993"/>
              </a:buClr>
              <a:buSzPct val="104999"/>
              <a:buFont typeface="Lucida Grande"/>
              <a:buChar char="‣"/>
              <a:defRPr sz="2100">
                <a:solidFill>
                  <a:srgbClr val="021EAA"/>
                </a:solidFill>
                <a:uFill>
                  <a:solidFill>
                    <a:srgbClr val="000000"/>
                  </a:solidFill>
                </a:uFill>
                <a:latin typeface="+mn-lt"/>
                <a:ea typeface="+mn-ea"/>
                <a:cs typeface="+mn-cs"/>
                <a:sym typeface="Arial"/>
              </a:defRPr>
            </a:pPr>
            <a:r>
              <a:t>Hadron Calorimetry: E, e/h, jets </a:t>
            </a:r>
            <a:r>
              <a:rPr>
                <a:latin typeface="Symbol"/>
                <a:ea typeface="Symbol"/>
                <a:cs typeface="Symbol"/>
                <a:sym typeface="Symbol"/>
              </a:rPr>
              <a:t>Þ </a:t>
            </a:r>
            <a:r>
              <a:t>high resolution needed</a:t>
            </a:r>
          </a:p>
        </p:txBody>
      </p:sp>
      <p:sp>
        <p:nvSpPr>
          <p:cNvPr id="1173" name="Line"/>
          <p:cNvSpPr/>
          <p:nvPr/>
        </p:nvSpPr>
        <p:spPr>
          <a:xfrm flipV="1">
            <a:off x="758155" y="2591998"/>
            <a:ext cx="5055520" cy="1511581"/>
          </a:xfrm>
          <a:prstGeom prst="line">
            <a:avLst/>
          </a:prstGeom>
          <a:ln w="50800">
            <a:solidFill>
              <a:srgbClr val="000000"/>
            </a:solidFill>
            <a:tailEnd type="triangle"/>
          </a:ln>
        </p:spPr>
        <p:txBody>
          <a:bodyPr lIns="0" tIns="0" rIns="0" bIns="0"/>
          <a:lstStyle/>
          <a:p>
            <a:pPr marL="40639" marR="40639" defTabSz="914400">
              <a:defRPr sz="2400">
                <a:uFill>
                  <a:solidFill>
                    <a:srgbClr val="000000"/>
                  </a:solidFill>
                </a:uFill>
                <a:latin typeface="Times New Roman"/>
                <a:ea typeface="Times New Roman"/>
                <a:cs typeface="Times New Roman"/>
                <a:sym typeface="Times New Roman"/>
              </a:defRPr>
            </a:pP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5" name="General Purpose EIC Detectors"/>
          <p:cNvSpPr txBox="1"/>
          <p:nvPr>
            <p:ph type="title"/>
          </p:nvPr>
        </p:nvSpPr>
        <p:spPr>
          <a:xfrm>
            <a:off x="106362" y="20554"/>
            <a:ext cx="8931276" cy="717551"/>
          </a:xfrm>
          <a:prstGeom prst="rect">
            <a:avLst/>
          </a:prstGeom>
        </p:spPr>
        <p:txBody>
          <a:bodyPr/>
          <a:lstStyle/>
          <a:p>
            <a:pPr/>
            <a:r>
              <a:t>General Purpose EIC Detectors</a:t>
            </a:r>
          </a:p>
        </p:txBody>
      </p:sp>
      <p:sp>
        <p:nvSpPr>
          <p:cNvPr id="117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77" name="Image" descr="Image"/>
          <p:cNvPicPr>
            <a:picLocks noChangeAspect="1"/>
          </p:cNvPicPr>
          <p:nvPr/>
        </p:nvPicPr>
        <p:blipFill>
          <a:blip r:embed="rId2">
            <a:extLst/>
          </a:blip>
          <a:stretch>
            <a:fillRect/>
          </a:stretch>
        </p:blipFill>
        <p:spPr>
          <a:xfrm>
            <a:off x="709672" y="680248"/>
            <a:ext cx="7724656" cy="3658173"/>
          </a:xfrm>
          <a:prstGeom prst="rect">
            <a:avLst/>
          </a:prstGeom>
          <a:ln w="12700"/>
        </p:spPr>
      </p:pic>
      <p:sp>
        <p:nvSpPr>
          <p:cNvPr id="1178" name="Forward"/>
          <p:cNvSpPr txBox="1"/>
          <p:nvPr/>
        </p:nvSpPr>
        <p:spPr>
          <a:xfrm>
            <a:off x="7476762" y="851681"/>
            <a:ext cx="1272789"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2400">
                <a:solidFill>
                  <a:srgbClr val="021EAA"/>
                </a:solidFill>
                <a:uFill>
                  <a:solidFill>
                    <a:srgbClr val="000000"/>
                  </a:solidFill>
                </a:uFill>
                <a:latin typeface="+mn-lt"/>
                <a:ea typeface="+mn-ea"/>
                <a:cs typeface="+mn-cs"/>
                <a:sym typeface="Arial"/>
              </a:defRPr>
            </a:lvl1pPr>
          </a:lstStyle>
          <a:p>
            <a:pPr/>
            <a:r>
              <a:t>Forward</a:t>
            </a:r>
          </a:p>
        </p:txBody>
      </p:sp>
      <p:sp>
        <p:nvSpPr>
          <p:cNvPr id="1179" name="Backward"/>
          <p:cNvSpPr txBox="1"/>
          <p:nvPr/>
        </p:nvSpPr>
        <p:spPr>
          <a:xfrm>
            <a:off x="367859" y="851681"/>
            <a:ext cx="1493204"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2400">
                <a:solidFill>
                  <a:srgbClr val="FF2600"/>
                </a:solidFill>
                <a:uFill>
                  <a:solidFill>
                    <a:srgbClr val="000000"/>
                  </a:solidFill>
                </a:uFill>
                <a:latin typeface="+mn-lt"/>
                <a:ea typeface="+mn-ea"/>
                <a:cs typeface="+mn-cs"/>
                <a:sym typeface="Arial"/>
              </a:defRPr>
            </a:lvl1pPr>
          </a:lstStyle>
          <a:p>
            <a:pPr/>
            <a:r>
              <a:t>Backward</a:t>
            </a:r>
          </a:p>
        </p:txBody>
      </p:sp>
      <p:sp>
        <p:nvSpPr>
          <p:cNvPr id="1180" name="Very Forward…"/>
          <p:cNvSpPr txBox="1"/>
          <p:nvPr>
            <p:ph type="body" sz="half" idx="4294967295"/>
          </p:nvPr>
        </p:nvSpPr>
        <p:spPr>
          <a:xfrm>
            <a:off x="152396" y="4179771"/>
            <a:ext cx="8839208" cy="2592209"/>
          </a:xfrm>
          <a:prstGeom prst="rect">
            <a:avLst/>
          </a:prstGeom>
        </p:spPr>
        <p:txBody>
          <a:bodyPr lIns="50800" tIns="50800" rIns="50800" bIns="50800"/>
          <a:lstStyle/>
          <a:p>
            <a:pPr marL="0" marR="41275" indent="0">
              <a:spcBef>
                <a:spcPts val="0"/>
              </a:spcBef>
              <a:buClrTx/>
              <a:buSzTx/>
              <a:buNone/>
              <a:defRPr b="1" sz="2100">
                <a:solidFill>
                  <a:srgbClr val="000000"/>
                </a:solidFill>
                <a:uFill>
                  <a:solidFill>
                    <a:srgbClr val="000000"/>
                  </a:solidFill>
                </a:uFill>
                <a:latin typeface="+mn-lt"/>
                <a:ea typeface="+mn-ea"/>
                <a:cs typeface="+mn-cs"/>
                <a:sym typeface="Arial"/>
              </a:defRPr>
            </a:pPr>
            <a:r>
              <a:t>Very Forward</a:t>
            </a:r>
          </a:p>
          <a:p>
            <a:pPr lvl="1" marL="635000" marR="41275" indent="-317500">
              <a:spcBef>
                <a:spcPts val="0"/>
              </a:spcBef>
              <a:buClr>
                <a:srgbClr val="011993"/>
              </a:buClr>
              <a:buSzPct val="104999"/>
              <a:buFont typeface="Lucida Grande"/>
              <a:buChar char="‣"/>
              <a:defRPr sz="2100">
                <a:solidFill>
                  <a:srgbClr val="021EAA"/>
                </a:solidFill>
                <a:uFill>
                  <a:solidFill>
                    <a:srgbClr val="000000"/>
                  </a:solidFill>
                </a:uFill>
                <a:latin typeface="+mn-lt"/>
                <a:ea typeface="+mn-ea"/>
                <a:cs typeface="+mn-cs"/>
                <a:sym typeface="Arial"/>
              </a:defRPr>
            </a:pPr>
            <a:r>
              <a:rPr>
                <a:solidFill>
                  <a:srgbClr val="000000"/>
                </a:solidFill>
              </a:rPr>
              <a:t>Nuclear Breakup/Fragments:</a:t>
            </a:r>
            <a:r>
              <a:t> </a:t>
            </a:r>
            <a:r>
              <a:rPr>
                <a:solidFill>
                  <a:srgbClr val="000000"/>
                </a:solidFill>
              </a:rPr>
              <a:t>ZDC,</a:t>
            </a:r>
            <a:r>
              <a:t> </a:t>
            </a:r>
            <a:r>
              <a:rPr>
                <a:solidFill>
                  <a:srgbClr val="000000"/>
                </a:solidFill>
              </a:rPr>
              <a:t>Roman Pots,</a:t>
            </a:r>
            <a:r>
              <a:t> Forward proton detector</a:t>
            </a:r>
          </a:p>
          <a:p>
            <a:pPr lvl="1" marL="635000" marR="41275" indent="-317500">
              <a:spcBef>
                <a:spcPts val="0"/>
              </a:spcBef>
              <a:buClr>
                <a:srgbClr val="011993"/>
              </a:buClr>
              <a:buSzPct val="104999"/>
              <a:buFont typeface="Lucida Grande"/>
              <a:buChar char="‣"/>
              <a:defRPr sz="2100">
                <a:solidFill>
                  <a:srgbClr val="021EAA"/>
                </a:solidFill>
                <a:uFill>
                  <a:solidFill>
                    <a:srgbClr val="000000"/>
                  </a:solidFill>
                </a:uFill>
                <a:latin typeface="+mn-lt"/>
                <a:ea typeface="+mn-ea"/>
                <a:cs typeface="+mn-cs"/>
                <a:sym typeface="Arial"/>
              </a:defRPr>
            </a:pPr>
            <a:r>
              <a:t>Proton p</a:t>
            </a:r>
            <a:r>
              <a:rPr baseline="-5999"/>
              <a:t>T</a:t>
            </a:r>
            <a:r>
              <a:t>, t measurement: </a:t>
            </a:r>
            <a:r>
              <a:rPr>
                <a:solidFill>
                  <a:srgbClr val="000000"/>
                </a:solidFill>
              </a:rPr>
              <a:t>Roman Pots</a:t>
            </a:r>
          </a:p>
        </p:txBody>
      </p:sp>
      <p:sp>
        <p:nvSpPr>
          <p:cNvPr id="1181" name="Line"/>
          <p:cNvSpPr/>
          <p:nvPr/>
        </p:nvSpPr>
        <p:spPr>
          <a:xfrm flipV="1">
            <a:off x="758155" y="3047645"/>
            <a:ext cx="6748925" cy="1055934"/>
          </a:xfrm>
          <a:prstGeom prst="line">
            <a:avLst/>
          </a:prstGeom>
          <a:ln w="50800">
            <a:solidFill>
              <a:srgbClr val="000000"/>
            </a:solidFill>
            <a:tailEnd type="triangle"/>
          </a:ln>
        </p:spPr>
        <p:txBody>
          <a:bodyPr lIns="0" tIns="0" rIns="0" bIns="0"/>
          <a:lstStyle/>
          <a:p>
            <a:pPr marL="40639" marR="40639" defTabSz="914400">
              <a:defRPr sz="2400">
                <a:uFill>
                  <a:solidFill>
                    <a:srgbClr val="000000"/>
                  </a:solidFill>
                </a:uFill>
                <a:latin typeface="Times New Roman"/>
                <a:ea typeface="Times New Roman"/>
                <a:cs typeface="Times New Roman"/>
                <a:sym typeface="Times New Roman"/>
              </a:defRPr>
            </a:pP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3" name="General Purpose EIC Detectors"/>
          <p:cNvSpPr txBox="1"/>
          <p:nvPr>
            <p:ph type="title"/>
          </p:nvPr>
        </p:nvSpPr>
        <p:spPr>
          <a:xfrm>
            <a:off x="106362" y="20554"/>
            <a:ext cx="8931276" cy="717551"/>
          </a:xfrm>
          <a:prstGeom prst="rect">
            <a:avLst/>
          </a:prstGeom>
        </p:spPr>
        <p:txBody>
          <a:bodyPr/>
          <a:lstStyle/>
          <a:p>
            <a:pPr/>
            <a:r>
              <a:t>General Purpose EIC Detectors</a:t>
            </a:r>
          </a:p>
        </p:txBody>
      </p:sp>
      <p:sp>
        <p:nvSpPr>
          <p:cNvPr id="118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85" name="Image" descr="Image"/>
          <p:cNvPicPr>
            <a:picLocks noChangeAspect="1"/>
          </p:cNvPicPr>
          <p:nvPr/>
        </p:nvPicPr>
        <p:blipFill>
          <a:blip r:embed="rId2">
            <a:extLst/>
          </a:blip>
          <a:stretch>
            <a:fillRect/>
          </a:stretch>
        </p:blipFill>
        <p:spPr>
          <a:xfrm>
            <a:off x="709672" y="680248"/>
            <a:ext cx="7724656" cy="3658173"/>
          </a:xfrm>
          <a:prstGeom prst="rect">
            <a:avLst/>
          </a:prstGeom>
          <a:ln w="12700"/>
        </p:spPr>
      </p:pic>
      <p:sp>
        <p:nvSpPr>
          <p:cNvPr id="1186" name="Forward"/>
          <p:cNvSpPr txBox="1"/>
          <p:nvPr/>
        </p:nvSpPr>
        <p:spPr>
          <a:xfrm>
            <a:off x="7476762" y="851681"/>
            <a:ext cx="1272789"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2400">
                <a:solidFill>
                  <a:srgbClr val="021EAA"/>
                </a:solidFill>
                <a:uFill>
                  <a:solidFill>
                    <a:srgbClr val="000000"/>
                  </a:solidFill>
                </a:uFill>
                <a:latin typeface="+mn-lt"/>
                <a:ea typeface="+mn-ea"/>
                <a:cs typeface="+mn-cs"/>
                <a:sym typeface="Arial"/>
              </a:defRPr>
            </a:lvl1pPr>
          </a:lstStyle>
          <a:p>
            <a:pPr/>
            <a:r>
              <a:t>Forward</a:t>
            </a:r>
          </a:p>
        </p:txBody>
      </p:sp>
      <p:sp>
        <p:nvSpPr>
          <p:cNvPr id="1187" name="Backward"/>
          <p:cNvSpPr txBox="1"/>
          <p:nvPr/>
        </p:nvSpPr>
        <p:spPr>
          <a:xfrm>
            <a:off x="367859" y="851681"/>
            <a:ext cx="1493204"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2400">
                <a:solidFill>
                  <a:srgbClr val="FF2600"/>
                </a:solidFill>
                <a:uFill>
                  <a:solidFill>
                    <a:srgbClr val="000000"/>
                  </a:solidFill>
                </a:uFill>
                <a:latin typeface="+mn-lt"/>
                <a:ea typeface="+mn-ea"/>
                <a:cs typeface="+mn-cs"/>
                <a:sym typeface="Arial"/>
              </a:defRPr>
            </a:lvl1pPr>
          </a:lstStyle>
          <a:p>
            <a:pPr/>
            <a:r>
              <a:t>Backward</a:t>
            </a:r>
          </a:p>
        </p:txBody>
      </p:sp>
      <p:sp>
        <p:nvSpPr>
          <p:cNvPr id="1188" name="Backward…"/>
          <p:cNvSpPr txBox="1"/>
          <p:nvPr>
            <p:ph type="body" sz="half" idx="4294967295"/>
          </p:nvPr>
        </p:nvSpPr>
        <p:spPr>
          <a:xfrm>
            <a:off x="152396" y="4178604"/>
            <a:ext cx="8839208" cy="1828674"/>
          </a:xfrm>
          <a:prstGeom prst="rect">
            <a:avLst/>
          </a:prstGeom>
        </p:spPr>
        <p:txBody>
          <a:bodyPr lIns="50800" tIns="50800" rIns="50800" bIns="50800"/>
          <a:lstStyle/>
          <a:p>
            <a:pPr marL="0" marR="41275" indent="0">
              <a:spcBef>
                <a:spcPts val="0"/>
              </a:spcBef>
              <a:buClrTx/>
              <a:buSzTx/>
              <a:buNone/>
              <a:defRPr b="1" sz="2100">
                <a:solidFill>
                  <a:srgbClr val="000000"/>
                </a:solidFill>
                <a:uFill>
                  <a:solidFill>
                    <a:srgbClr val="000000"/>
                  </a:solidFill>
                </a:uFill>
                <a:latin typeface="+mn-lt"/>
                <a:ea typeface="+mn-ea"/>
                <a:cs typeface="+mn-cs"/>
                <a:sym typeface="Arial"/>
              </a:defRPr>
            </a:pPr>
            <a:r>
              <a:t>Backward</a:t>
            </a:r>
          </a:p>
          <a:p>
            <a:pPr lvl="1" marL="635000" marR="41275" indent="-317500">
              <a:spcBef>
                <a:spcPts val="0"/>
              </a:spcBef>
              <a:buClr>
                <a:srgbClr val="011993"/>
              </a:buClr>
              <a:buSzPct val="104999"/>
              <a:buFont typeface="Lucida Grande"/>
              <a:buChar char="‣"/>
              <a:defRPr sz="2100">
                <a:solidFill>
                  <a:srgbClr val="021EAA"/>
                </a:solidFill>
                <a:uFill>
                  <a:solidFill>
                    <a:srgbClr val="000000"/>
                  </a:solidFill>
                </a:uFill>
                <a:latin typeface="+mn-lt"/>
                <a:ea typeface="+mn-ea"/>
                <a:cs typeface="+mn-cs"/>
                <a:sym typeface="Arial"/>
              </a:defRPr>
            </a:pPr>
            <a:r>
              <a:t>Si-Vertex tracker </a:t>
            </a:r>
          </a:p>
          <a:p>
            <a:pPr lvl="1" marL="635000" marR="41275" indent="-317500">
              <a:spcBef>
                <a:spcPts val="0"/>
              </a:spcBef>
              <a:buClr>
                <a:srgbClr val="011993"/>
              </a:buClr>
              <a:buSzPct val="104999"/>
              <a:buFont typeface="Lucida Grande"/>
              <a:buChar char="‣"/>
              <a:defRPr sz="2100">
                <a:solidFill>
                  <a:srgbClr val="021EAA"/>
                </a:solidFill>
                <a:uFill>
                  <a:solidFill>
                    <a:srgbClr val="000000"/>
                  </a:solidFill>
                </a:uFill>
                <a:latin typeface="+mn-lt"/>
                <a:ea typeface="+mn-ea"/>
                <a:cs typeface="+mn-cs"/>
                <a:sym typeface="Arial"/>
              </a:defRPr>
            </a:pPr>
            <a:r>
              <a:t>Tracker: p </a:t>
            </a:r>
            <a:r>
              <a:rPr>
                <a:latin typeface="Symbol"/>
                <a:ea typeface="Symbol"/>
                <a:cs typeface="Symbol"/>
                <a:sym typeface="Symbol"/>
              </a:rPr>
              <a:t>Þ</a:t>
            </a:r>
            <a:r>
              <a:t> GEM, MMG, μRwell, …</a:t>
            </a:r>
          </a:p>
          <a:p>
            <a:pPr lvl="1" marL="635000" marR="41275" indent="-317500">
              <a:spcBef>
                <a:spcPts val="0"/>
              </a:spcBef>
              <a:buClr>
                <a:srgbClr val="011993"/>
              </a:buClr>
              <a:buSzPct val="104999"/>
              <a:buFont typeface="Lucida Grande"/>
              <a:buChar char="‣"/>
              <a:defRPr sz="2100">
                <a:solidFill>
                  <a:srgbClr val="021EAA"/>
                </a:solidFill>
                <a:uFill>
                  <a:solidFill>
                    <a:srgbClr val="000000"/>
                  </a:solidFill>
                </a:uFill>
                <a:latin typeface="+mn-lt"/>
                <a:ea typeface="+mn-ea"/>
                <a:cs typeface="+mn-cs"/>
                <a:sym typeface="Arial"/>
              </a:defRPr>
            </a:pPr>
            <a:r>
              <a:t>Particle ID (PID): </a:t>
            </a:r>
            <a:r>
              <a:rPr>
                <a:latin typeface="Symbol"/>
                <a:ea typeface="Symbol"/>
                <a:cs typeface="Symbol"/>
                <a:sym typeface="Symbol"/>
              </a:rPr>
              <a:t>Þ</a:t>
            </a:r>
            <a:r>
              <a:t> RICH, EMCal</a:t>
            </a:r>
          </a:p>
          <a:p>
            <a:pPr lvl="1" marL="635000" marR="41275" indent="-317500">
              <a:spcBef>
                <a:spcPts val="0"/>
              </a:spcBef>
              <a:buClr>
                <a:srgbClr val="011993"/>
              </a:buClr>
              <a:buSzPct val="104999"/>
              <a:buFont typeface="Lucida Grande"/>
              <a:buChar char="‣"/>
              <a:defRPr sz="2100">
                <a:solidFill>
                  <a:srgbClr val="021EAA"/>
                </a:solidFill>
                <a:uFill>
                  <a:solidFill>
                    <a:srgbClr val="000000"/>
                  </a:solidFill>
                </a:uFill>
                <a:latin typeface="+mn-lt"/>
                <a:ea typeface="+mn-ea"/>
                <a:cs typeface="+mn-cs"/>
                <a:sym typeface="Arial"/>
              </a:defRPr>
            </a:pPr>
            <a:r>
              <a:t>EM Calorimetry: E, e/h  </a:t>
            </a:r>
            <a:r>
              <a:rPr>
                <a:latin typeface="Symbol"/>
                <a:ea typeface="Symbol"/>
                <a:cs typeface="Symbol"/>
                <a:sym typeface="Symbol"/>
              </a:rPr>
              <a:t>Þ </a:t>
            </a:r>
            <a:r>
              <a:t>high resolution needed</a:t>
            </a:r>
          </a:p>
        </p:txBody>
      </p:sp>
      <p:sp>
        <p:nvSpPr>
          <p:cNvPr id="1189" name="Line"/>
          <p:cNvSpPr/>
          <p:nvPr/>
        </p:nvSpPr>
        <p:spPr>
          <a:xfrm flipV="1">
            <a:off x="758155" y="2739968"/>
            <a:ext cx="2671620" cy="1363611"/>
          </a:xfrm>
          <a:prstGeom prst="line">
            <a:avLst/>
          </a:prstGeom>
          <a:ln w="50800">
            <a:solidFill>
              <a:srgbClr val="000000"/>
            </a:solidFill>
            <a:tailEnd type="triangle"/>
          </a:ln>
        </p:spPr>
        <p:txBody>
          <a:bodyPr lIns="0" tIns="0" rIns="0" bIns="0"/>
          <a:lstStyle/>
          <a:p>
            <a:pPr marL="40639" marR="40639" defTabSz="914400">
              <a:defRPr sz="2400">
                <a:uFill>
                  <a:solidFill>
                    <a:srgbClr val="000000"/>
                  </a:solidFill>
                </a:uFill>
                <a:latin typeface="Times New Roman"/>
                <a:ea typeface="Times New Roman"/>
                <a:cs typeface="Times New Roman"/>
                <a:sym typeface="Times New Roman"/>
              </a:defRPr>
            </a:pP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1" name="General Purpose EIC Detectors"/>
          <p:cNvSpPr txBox="1"/>
          <p:nvPr>
            <p:ph type="title"/>
          </p:nvPr>
        </p:nvSpPr>
        <p:spPr>
          <a:xfrm>
            <a:off x="106362" y="20554"/>
            <a:ext cx="8931276" cy="717551"/>
          </a:xfrm>
          <a:prstGeom prst="rect">
            <a:avLst/>
          </a:prstGeom>
        </p:spPr>
        <p:txBody>
          <a:bodyPr/>
          <a:lstStyle/>
          <a:p>
            <a:pPr/>
            <a:r>
              <a:t>General Purpose EIC Detectors</a:t>
            </a:r>
          </a:p>
        </p:txBody>
      </p:sp>
      <p:sp>
        <p:nvSpPr>
          <p:cNvPr id="119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93" name="Image" descr="Image"/>
          <p:cNvPicPr>
            <a:picLocks noChangeAspect="1"/>
          </p:cNvPicPr>
          <p:nvPr/>
        </p:nvPicPr>
        <p:blipFill>
          <a:blip r:embed="rId2">
            <a:extLst/>
          </a:blip>
          <a:stretch>
            <a:fillRect/>
          </a:stretch>
        </p:blipFill>
        <p:spPr>
          <a:xfrm>
            <a:off x="709672" y="680248"/>
            <a:ext cx="7724656" cy="3658173"/>
          </a:xfrm>
          <a:prstGeom prst="rect">
            <a:avLst/>
          </a:prstGeom>
          <a:ln w="12700"/>
        </p:spPr>
      </p:pic>
      <p:sp>
        <p:nvSpPr>
          <p:cNvPr id="1194" name="Forward"/>
          <p:cNvSpPr txBox="1"/>
          <p:nvPr/>
        </p:nvSpPr>
        <p:spPr>
          <a:xfrm>
            <a:off x="7476762" y="851681"/>
            <a:ext cx="1272789"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2400">
                <a:solidFill>
                  <a:srgbClr val="021EAA"/>
                </a:solidFill>
                <a:uFill>
                  <a:solidFill>
                    <a:srgbClr val="000000"/>
                  </a:solidFill>
                </a:uFill>
                <a:latin typeface="+mn-lt"/>
                <a:ea typeface="+mn-ea"/>
                <a:cs typeface="+mn-cs"/>
                <a:sym typeface="Arial"/>
              </a:defRPr>
            </a:lvl1pPr>
          </a:lstStyle>
          <a:p>
            <a:pPr/>
            <a:r>
              <a:t>Forward</a:t>
            </a:r>
          </a:p>
        </p:txBody>
      </p:sp>
      <p:sp>
        <p:nvSpPr>
          <p:cNvPr id="1195" name="Backward"/>
          <p:cNvSpPr txBox="1"/>
          <p:nvPr/>
        </p:nvSpPr>
        <p:spPr>
          <a:xfrm>
            <a:off x="367859" y="851681"/>
            <a:ext cx="1493204"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2400">
                <a:solidFill>
                  <a:srgbClr val="FF2600"/>
                </a:solidFill>
                <a:uFill>
                  <a:solidFill>
                    <a:srgbClr val="000000"/>
                  </a:solidFill>
                </a:uFill>
                <a:latin typeface="+mn-lt"/>
                <a:ea typeface="+mn-ea"/>
                <a:cs typeface="+mn-cs"/>
                <a:sym typeface="Arial"/>
              </a:defRPr>
            </a:lvl1pPr>
          </a:lstStyle>
          <a:p>
            <a:pPr/>
            <a:r>
              <a:t>Backward</a:t>
            </a:r>
          </a:p>
        </p:txBody>
      </p:sp>
      <p:sp>
        <p:nvSpPr>
          <p:cNvPr id="1196" name="Very Backward…"/>
          <p:cNvSpPr txBox="1"/>
          <p:nvPr>
            <p:ph type="body" sz="half" idx="4294967295"/>
          </p:nvPr>
        </p:nvSpPr>
        <p:spPr>
          <a:xfrm>
            <a:off x="152396" y="4178604"/>
            <a:ext cx="8839208" cy="1828674"/>
          </a:xfrm>
          <a:prstGeom prst="rect">
            <a:avLst/>
          </a:prstGeom>
        </p:spPr>
        <p:txBody>
          <a:bodyPr lIns="50800" tIns="50800" rIns="50800" bIns="50800"/>
          <a:lstStyle/>
          <a:p>
            <a:pPr marL="0" marR="41275" indent="0">
              <a:spcBef>
                <a:spcPts val="0"/>
              </a:spcBef>
              <a:buClrTx/>
              <a:buSzTx/>
              <a:buNone/>
              <a:defRPr b="1" sz="2100">
                <a:solidFill>
                  <a:srgbClr val="000000"/>
                </a:solidFill>
                <a:uFill>
                  <a:solidFill>
                    <a:srgbClr val="000000"/>
                  </a:solidFill>
                </a:uFill>
                <a:latin typeface="+mn-lt"/>
                <a:ea typeface="+mn-ea"/>
                <a:cs typeface="+mn-cs"/>
                <a:sym typeface="Arial"/>
              </a:defRPr>
            </a:pPr>
            <a:r>
              <a:t>Very Backward</a:t>
            </a:r>
          </a:p>
          <a:p>
            <a:pPr lvl="1" marL="635000" marR="41275" indent="-317500">
              <a:spcBef>
                <a:spcPts val="0"/>
              </a:spcBef>
              <a:buClr>
                <a:srgbClr val="011993"/>
              </a:buClr>
              <a:buSzPct val="104999"/>
              <a:buFont typeface="Lucida Grande"/>
              <a:buChar char="‣"/>
              <a:defRPr sz="2100">
                <a:solidFill>
                  <a:srgbClr val="021EAA"/>
                </a:solidFill>
                <a:uFill>
                  <a:solidFill>
                    <a:srgbClr val="000000"/>
                  </a:solidFill>
                </a:uFill>
                <a:latin typeface="+mn-lt"/>
                <a:ea typeface="+mn-ea"/>
                <a:cs typeface="+mn-cs"/>
                <a:sym typeface="Arial"/>
              </a:defRPr>
            </a:pPr>
            <a:r>
              <a:t>Access to low Q</a:t>
            </a:r>
            <a:r>
              <a:rPr baseline="31999"/>
              <a:t>2</a:t>
            </a:r>
            <a:r>
              <a:t> region: Low Q2 tracker</a:t>
            </a:r>
          </a:p>
        </p:txBody>
      </p:sp>
      <p:sp>
        <p:nvSpPr>
          <p:cNvPr id="1197" name="Line"/>
          <p:cNvSpPr/>
          <p:nvPr/>
        </p:nvSpPr>
        <p:spPr>
          <a:xfrm flipV="1">
            <a:off x="758155" y="3094526"/>
            <a:ext cx="448641" cy="1009053"/>
          </a:xfrm>
          <a:prstGeom prst="line">
            <a:avLst/>
          </a:prstGeom>
          <a:ln w="50800">
            <a:solidFill>
              <a:srgbClr val="000000"/>
            </a:solidFill>
            <a:tailEnd type="triangle"/>
          </a:ln>
        </p:spPr>
        <p:txBody>
          <a:bodyPr lIns="0" tIns="0" rIns="0" bIns="0"/>
          <a:lstStyle/>
          <a:p>
            <a:pPr marL="40639" marR="40639" defTabSz="914400">
              <a:defRPr sz="2400">
                <a:uFill>
                  <a:solidFill>
                    <a:srgbClr val="000000"/>
                  </a:solidFill>
                </a:uFill>
                <a:latin typeface="Times New Roman"/>
                <a:ea typeface="Times New Roman"/>
                <a:cs typeface="Times New Roman"/>
                <a:sym typeface="Times New Roman"/>
              </a:defRPr>
            </a:pP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9" name="Line"/>
          <p:cNvSpPr/>
          <p:nvPr/>
        </p:nvSpPr>
        <p:spPr>
          <a:xfrm>
            <a:off x="152400" y="685800"/>
            <a:ext cx="8839200" cy="1588"/>
          </a:xfrm>
          <a:prstGeom prst="line">
            <a:avLst/>
          </a:prstGeom>
          <a:ln w="38100">
            <a:solidFill>
              <a:srgbClr val="021EAA"/>
            </a:solidFill>
          </a:ln>
        </p:spPr>
        <p:txBody>
          <a:bodyPr lIns="0" tIns="0" rIns="0" bIns="0"/>
          <a:lstStyle/>
          <a:p>
            <a:pPr>
              <a:lnSpc>
                <a:spcPts val="5600"/>
              </a:lnSpc>
              <a:spcBef>
                <a:spcPts val="1200"/>
              </a:spcBef>
              <a:defRPr sz="2400">
                <a:latin typeface="Times"/>
                <a:ea typeface="Times"/>
                <a:cs typeface="Times"/>
                <a:sym typeface="Times"/>
              </a:defRPr>
            </a:pPr>
          </a:p>
        </p:txBody>
      </p:sp>
      <p:sp>
        <p:nvSpPr>
          <p:cNvPr id="1200" name="Challenges"/>
          <p:cNvSpPr txBox="1"/>
          <p:nvPr>
            <p:ph type="title"/>
          </p:nvPr>
        </p:nvSpPr>
        <p:spPr>
          <a:prstGeom prst="rect">
            <a:avLst/>
          </a:prstGeom>
        </p:spPr>
        <p:txBody>
          <a:bodyPr/>
          <a:lstStyle/>
          <a:p>
            <a:pPr/>
            <a:r>
              <a:t>Challenges</a:t>
            </a:r>
          </a:p>
        </p:txBody>
      </p:sp>
      <p:sp>
        <p:nvSpPr>
          <p:cNvPr id="120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02" name="Big View:…"/>
          <p:cNvSpPr txBox="1"/>
          <p:nvPr>
            <p:ph type="body" idx="1"/>
          </p:nvPr>
        </p:nvSpPr>
        <p:spPr>
          <a:xfrm>
            <a:off x="190500" y="812800"/>
            <a:ext cx="8763000" cy="5930900"/>
          </a:xfrm>
          <a:prstGeom prst="rect">
            <a:avLst/>
          </a:prstGeom>
        </p:spPr>
        <p:txBody>
          <a:bodyPr/>
          <a:lstStyle/>
          <a:p>
            <a:pPr>
              <a:defRPr b="1" sz="2400"/>
            </a:pPr>
            <a:r>
              <a:t>Big View:</a:t>
            </a:r>
          </a:p>
          <a:p>
            <a:pPr lvl="1">
              <a:defRPr sz="2200"/>
            </a:pPr>
            <a:r>
              <a:t>Hermetic detector, low mass inner tracking</a:t>
            </a:r>
          </a:p>
          <a:p>
            <a:pPr lvl="1">
              <a:defRPr sz="2200"/>
            </a:pPr>
            <a:r>
              <a:t>good PID (e and π/K/p)</a:t>
            </a:r>
          </a:p>
          <a:p>
            <a:pPr lvl="2">
              <a:defRPr sz="2200"/>
            </a:pPr>
            <a:r>
              <a:t>extreme requirements in forward region </a:t>
            </a:r>
          </a:p>
          <a:p>
            <a:pPr lvl="1">
              <a:defRPr sz="2200"/>
            </a:pPr>
            <a:r>
              <a:t>Good calorimetry</a:t>
            </a:r>
          </a:p>
          <a:p>
            <a:pPr lvl="2">
              <a:defRPr sz="2200"/>
            </a:pPr>
            <a:r>
              <a:t>HCAL: extreme req. in forward region</a:t>
            </a:r>
          </a:p>
          <a:p>
            <a:pPr lvl="2">
              <a:defRPr sz="2200"/>
            </a:pPr>
            <a:r>
              <a:t>EMCAL: extreme req. backwards region</a:t>
            </a:r>
          </a:p>
          <a:p>
            <a:pPr lvl="1">
              <a:defRPr sz="2200"/>
            </a:pPr>
            <a:r>
              <a:t>Moderate radiation hardness requirements, low pile-up, low multiplicity</a:t>
            </a:r>
          </a:p>
          <a:p>
            <a:pPr>
              <a:defRPr b="1" sz="2400"/>
            </a:pPr>
            <a:r>
              <a:t>Challenges: </a:t>
            </a:r>
          </a:p>
          <a:p>
            <a:pPr lvl="1">
              <a:defRPr sz="2200"/>
            </a:pPr>
            <a:r>
              <a:t>PID</a:t>
            </a:r>
          </a:p>
          <a:p>
            <a:pPr lvl="1">
              <a:defRPr sz="2200"/>
            </a:pPr>
            <a:r>
              <a:t>EMCal at 2%/√E</a:t>
            </a:r>
          </a:p>
        </p:txBody>
      </p:sp>
      <p:grpSp>
        <p:nvGrpSpPr>
          <p:cNvPr id="1205" name="Group"/>
          <p:cNvGrpSpPr/>
          <p:nvPr/>
        </p:nvGrpSpPr>
        <p:grpSpPr>
          <a:xfrm>
            <a:off x="4159541" y="4080255"/>
            <a:ext cx="3876990" cy="2703840"/>
            <a:chOff x="0" y="0"/>
            <a:chExt cx="3876988" cy="2703838"/>
          </a:xfrm>
        </p:grpSpPr>
        <p:pic>
          <p:nvPicPr>
            <p:cNvPr id="1203" name="Image" descr="Image"/>
            <p:cNvPicPr>
              <a:picLocks noChangeAspect="1"/>
            </p:cNvPicPr>
            <p:nvPr/>
          </p:nvPicPr>
          <p:blipFill>
            <a:blip r:embed="rId2">
              <a:extLst/>
            </a:blip>
            <a:stretch>
              <a:fillRect/>
            </a:stretch>
          </p:blipFill>
          <p:spPr>
            <a:xfrm>
              <a:off x="155105" y="0"/>
              <a:ext cx="3721884" cy="2703839"/>
            </a:xfrm>
            <a:prstGeom prst="rect">
              <a:avLst/>
            </a:prstGeom>
            <a:ln w="12700" cap="flat">
              <a:noFill/>
              <a:round/>
            </a:ln>
            <a:effectLst/>
          </p:spPr>
        </p:pic>
        <p:sp>
          <p:nvSpPr>
            <p:cNvPr id="1204" name="p (GeV/c)"/>
            <p:cNvSpPr txBox="1"/>
            <p:nvPr/>
          </p:nvSpPr>
          <p:spPr>
            <a:xfrm rot="16200000">
              <a:off x="-350421" y="1054027"/>
              <a:ext cx="1024395" cy="3235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defRPr sz="1600">
                  <a:uFill>
                    <a:solidFill>
                      <a:srgbClr val="000000"/>
                    </a:solidFill>
                  </a:uFill>
                  <a:latin typeface="+mn-lt"/>
                  <a:ea typeface="+mn-ea"/>
                  <a:cs typeface="+mn-cs"/>
                  <a:sym typeface="Arial"/>
                </a:defRPr>
              </a:lvl1pPr>
            </a:lstStyle>
            <a:p>
              <a:pPr/>
              <a:r>
                <a:t>p (GeV/c)</a:t>
              </a:r>
            </a:p>
          </p:txBody>
        </p:sp>
      </p:gr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7" name="Line"/>
          <p:cNvSpPr/>
          <p:nvPr/>
        </p:nvSpPr>
        <p:spPr>
          <a:xfrm>
            <a:off x="152400" y="685800"/>
            <a:ext cx="8839200" cy="1588"/>
          </a:xfrm>
          <a:prstGeom prst="line">
            <a:avLst/>
          </a:prstGeom>
          <a:ln w="38100">
            <a:solidFill>
              <a:srgbClr val="021EAA"/>
            </a:solidFill>
          </a:ln>
        </p:spPr>
        <p:txBody>
          <a:bodyPr lIns="0" tIns="0" rIns="0" bIns="0"/>
          <a:lstStyle/>
          <a:p>
            <a:pPr>
              <a:lnSpc>
                <a:spcPts val="5600"/>
              </a:lnSpc>
              <a:spcBef>
                <a:spcPts val="1200"/>
              </a:spcBef>
              <a:defRPr sz="2400">
                <a:latin typeface="Times"/>
                <a:ea typeface="Times"/>
                <a:cs typeface="Times"/>
                <a:sym typeface="Times"/>
              </a:defRPr>
            </a:pPr>
          </a:p>
        </p:txBody>
      </p:sp>
      <p:sp>
        <p:nvSpPr>
          <p:cNvPr id="1208" name="R&amp;D Driver: Requirements"/>
          <p:cNvSpPr txBox="1"/>
          <p:nvPr>
            <p:ph type="title"/>
          </p:nvPr>
        </p:nvSpPr>
        <p:spPr>
          <a:prstGeom prst="rect">
            <a:avLst/>
          </a:prstGeom>
        </p:spPr>
        <p:txBody>
          <a:bodyPr/>
          <a:lstStyle/>
          <a:p>
            <a:pPr/>
            <a:r>
              <a:t>R&amp;D Driver: Requirements</a:t>
            </a:r>
          </a:p>
        </p:txBody>
      </p:sp>
      <p:sp>
        <p:nvSpPr>
          <p:cNvPr id="120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212" name="Group"/>
          <p:cNvGrpSpPr/>
          <p:nvPr/>
        </p:nvGrpSpPr>
        <p:grpSpPr>
          <a:xfrm>
            <a:off x="199855" y="841305"/>
            <a:ext cx="8744290" cy="5579936"/>
            <a:chOff x="0" y="0"/>
            <a:chExt cx="8744289" cy="5579934"/>
          </a:xfrm>
        </p:grpSpPr>
        <p:pic>
          <p:nvPicPr>
            <p:cNvPr id="1210" name="Requirements.pdf" descr="Requirements.pdf"/>
            <p:cNvPicPr>
              <a:picLocks noChangeAspect="1"/>
            </p:cNvPicPr>
            <p:nvPr/>
          </p:nvPicPr>
          <p:blipFill>
            <a:blip r:embed="rId2">
              <a:extLst/>
            </a:blip>
            <a:srcRect l="2091" t="10788" r="2091" b="16393"/>
            <a:stretch>
              <a:fillRect/>
            </a:stretch>
          </p:blipFill>
          <p:spPr>
            <a:xfrm>
              <a:off x="41709" y="0"/>
              <a:ext cx="8702581" cy="5110553"/>
            </a:xfrm>
            <a:prstGeom prst="rect">
              <a:avLst/>
            </a:prstGeom>
            <a:ln w="12700" cap="flat">
              <a:noFill/>
              <a:round/>
            </a:ln>
            <a:effectLst/>
          </p:spPr>
        </p:pic>
        <p:sp>
          <p:nvSpPr>
            <p:cNvPr id="1211" name="From R&amp;D Handbook (later more)"/>
            <p:cNvSpPr txBox="1"/>
            <p:nvPr/>
          </p:nvSpPr>
          <p:spPr>
            <a:xfrm>
              <a:off x="0" y="5182260"/>
              <a:ext cx="4156613" cy="3976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defRPr sz="2100">
                  <a:uFill>
                    <a:solidFill>
                      <a:srgbClr val="000000"/>
                    </a:solidFill>
                  </a:uFill>
                  <a:latin typeface="+mn-lt"/>
                  <a:ea typeface="+mn-ea"/>
                  <a:cs typeface="+mn-cs"/>
                  <a:sym typeface="Arial"/>
                </a:defRPr>
              </a:lvl1pPr>
            </a:lstStyle>
            <a:p>
              <a:pPr/>
              <a:r>
                <a:t>From R&amp;D Handbook (later more)</a:t>
              </a:r>
            </a:p>
          </p:txBody>
        </p:sp>
      </p:gr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0"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421" name="Studying Matter at Small Scales"/>
          <p:cNvSpPr txBox="1"/>
          <p:nvPr>
            <p:ph type="title"/>
          </p:nvPr>
        </p:nvSpPr>
        <p:spPr>
          <a:xfrm>
            <a:off x="106362" y="31750"/>
            <a:ext cx="8931276" cy="717550"/>
          </a:xfrm>
          <a:prstGeom prst="rect">
            <a:avLst/>
          </a:prstGeom>
        </p:spPr>
        <p:txBody>
          <a:bodyPr/>
          <a:lstStyle/>
          <a:p>
            <a:pPr/>
            <a:r>
              <a:t>Studying Matter at Small Scales</a:t>
            </a:r>
          </a:p>
        </p:txBody>
      </p:sp>
      <p:sp>
        <p:nvSpPr>
          <p:cNvPr id="422"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3" name="Light Microscope.pdf" descr="Light Microscope.pdf"/>
          <p:cNvPicPr>
            <a:picLocks noChangeAspect="1"/>
          </p:cNvPicPr>
          <p:nvPr/>
        </p:nvPicPr>
        <p:blipFill>
          <a:blip r:embed="rId2">
            <a:extLst/>
          </a:blip>
          <a:stretch>
            <a:fillRect/>
          </a:stretch>
        </p:blipFill>
        <p:spPr>
          <a:xfrm>
            <a:off x="177800" y="876300"/>
            <a:ext cx="3479800" cy="1143000"/>
          </a:xfrm>
          <a:prstGeom prst="rect">
            <a:avLst/>
          </a:prstGeom>
          <a:ln w="12700"/>
        </p:spPr>
      </p:pic>
      <p:pic>
        <p:nvPicPr>
          <p:cNvPr id="424" name="Electron Microscope.pdf" descr="Electron Microscope.pdf"/>
          <p:cNvPicPr>
            <a:picLocks noChangeAspect="1"/>
          </p:cNvPicPr>
          <p:nvPr/>
        </p:nvPicPr>
        <p:blipFill>
          <a:blip r:embed="rId3">
            <a:extLst/>
          </a:blip>
          <a:stretch>
            <a:fillRect/>
          </a:stretch>
        </p:blipFill>
        <p:spPr>
          <a:xfrm>
            <a:off x="4433485" y="876300"/>
            <a:ext cx="4531361" cy="1143000"/>
          </a:xfrm>
          <a:prstGeom prst="rect">
            <a:avLst/>
          </a:prstGeom>
          <a:ln w="12700"/>
        </p:spPr>
      </p:pic>
      <p:pic>
        <p:nvPicPr>
          <p:cNvPr id="425" name="Probe.pdf" descr="Probe.pdf"/>
          <p:cNvPicPr>
            <a:picLocks noChangeAspect="1"/>
          </p:cNvPicPr>
          <p:nvPr/>
        </p:nvPicPr>
        <p:blipFill>
          <a:blip r:embed="rId4">
            <a:extLst/>
          </a:blip>
          <a:stretch>
            <a:fillRect/>
          </a:stretch>
        </p:blipFill>
        <p:spPr>
          <a:xfrm>
            <a:off x="685800" y="3022600"/>
            <a:ext cx="2960655" cy="2628900"/>
          </a:xfrm>
          <a:prstGeom prst="rect">
            <a:avLst/>
          </a:prstGeom>
          <a:ln w="12700"/>
        </p:spPr>
      </p:pic>
      <p:pic>
        <p:nvPicPr>
          <p:cNvPr id="426" name="Probe.pdf" descr="Probe.pdf"/>
          <p:cNvPicPr>
            <a:picLocks noChangeAspect="1"/>
          </p:cNvPicPr>
          <p:nvPr/>
        </p:nvPicPr>
        <p:blipFill>
          <a:blip r:embed="rId5">
            <a:extLst/>
          </a:blip>
          <a:stretch>
            <a:fillRect/>
          </a:stretch>
        </p:blipFill>
        <p:spPr>
          <a:xfrm>
            <a:off x="5575300" y="2070100"/>
            <a:ext cx="2668761" cy="4432300"/>
          </a:xfrm>
          <a:prstGeom prst="rect">
            <a:avLst/>
          </a:prstGeom>
          <a:ln w="12700"/>
        </p:spPr>
      </p:pic>
      <p:pic>
        <p:nvPicPr>
          <p:cNvPr id="427" name="Fixed Target Particle .pdf" descr="Fixed Target Particle .pdf"/>
          <p:cNvPicPr>
            <a:picLocks noChangeAspect="1"/>
          </p:cNvPicPr>
          <p:nvPr/>
        </p:nvPicPr>
        <p:blipFill>
          <a:blip r:embed="rId6">
            <a:extLst/>
          </a:blip>
          <a:stretch>
            <a:fillRect/>
          </a:stretch>
        </p:blipFill>
        <p:spPr>
          <a:xfrm>
            <a:off x="200377" y="2262632"/>
            <a:ext cx="4127501" cy="1485901"/>
          </a:xfrm>
          <a:prstGeom prst="rect">
            <a:avLst/>
          </a:prstGeom>
          <a:ln w="12700"/>
        </p:spPr>
      </p:pic>
      <p:grpSp>
        <p:nvGrpSpPr>
          <p:cNvPr id="433" name="Group"/>
          <p:cNvGrpSpPr/>
          <p:nvPr/>
        </p:nvGrpSpPr>
        <p:grpSpPr>
          <a:xfrm>
            <a:off x="88689" y="3830899"/>
            <a:ext cx="9036336" cy="2840992"/>
            <a:chOff x="0" y="0"/>
            <a:chExt cx="9036334" cy="2840990"/>
          </a:xfrm>
        </p:grpSpPr>
        <p:pic>
          <p:nvPicPr>
            <p:cNvPr id="428" name="Electron Acceleratorelectrons..pdf" descr="Electron Acceleratorelectrons..pdf"/>
            <p:cNvPicPr>
              <a:picLocks noChangeAspect="1"/>
            </p:cNvPicPr>
            <p:nvPr/>
          </p:nvPicPr>
          <p:blipFill>
            <a:blip r:embed="rId7">
              <a:extLst/>
            </a:blip>
            <a:stretch>
              <a:fillRect/>
            </a:stretch>
          </p:blipFill>
          <p:spPr>
            <a:xfrm rot="5400000">
              <a:off x="5281428" y="-1794532"/>
              <a:ext cx="1350313" cy="6159501"/>
            </a:xfrm>
            <a:prstGeom prst="rect">
              <a:avLst/>
            </a:prstGeom>
            <a:ln w="12700" cap="flat">
              <a:noFill/>
              <a:round/>
            </a:ln>
            <a:effectLst/>
          </p:spPr>
        </p:pic>
        <p:pic>
          <p:nvPicPr>
            <p:cNvPr id="429" name="droppedImage.pdf" descr="droppedImage.pdf"/>
            <p:cNvPicPr>
              <a:picLocks noChangeAspect="1"/>
            </p:cNvPicPr>
            <p:nvPr/>
          </p:nvPicPr>
          <p:blipFill>
            <a:blip r:embed="rId8">
              <a:extLst/>
            </a:blip>
            <a:stretch>
              <a:fillRect/>
            </a:stretch>
          </p:blipFill>
          <p:spPr>
            <a:xfrm rot="5400000">
              <a:off x="26429" y="-26430"/>
              <a:ext cx="2741142" cy="2794001"/>
            </a:xfrm>
            <a:prstGeom prst="rect">
              <a:avLst/>
            </a:prstGeom>
            <a:ln w="12700" cap="flat">
              <a:noFill/>
              <a:round/>
            </a:ln>
            <a:effectLst/>
          </p:spPr>
        </p:pic>
        <p:pic>
          <p:nvPicPr>
            <p:cNvPr id="430" name="droppedImage.pdf" descr="droppedImage.pdf"/>
            <p:cNvPicPr>
              <a:picLocks noChangeAspect="1"/>
            </p:cNvPicPr>
            <p:nvPr/>
          </p:nvPicPr>
          <p:blipFill>
            <a:blip r:embed="rId9">
              <a:extLst/>
            </a:blip>
            <a:stretch>
              <a:fillRect/>
            </a:stretch>
          </p:blipFill>
          <p:spPr>
            <a:xfrm rot="4142355">
              <a:off x="2524444" y="1838027"/>
              <a:ext cx="876301" cy="106348"/>
            </a:xfrm>
            <a:prstGeom prst="rect">
              <a:avLst/>
            </a:prstGeom>
            <a:ln w="12700" cap="flat">
              <a:noFill/>
              <a:round/>
            </a:ln>
            <a:effectLst/>
          </p:spPr>
        </p:pic>
        <p:sp>
          <p:nvSpPr>
            <p:cNvPr id="431" name="Target"/>
            <p:cNvSpPr txBox="1"/>
            <p:nvPr/>
          </p:nvSpPr>
          <p:spPr>
            <a:xfrm>
              <a:off x="3162510" y="2239700"/>
              <a:ext cx="860882" cy="385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defRPr sz="2000">
                  <a:uFill>
                    <a:solidFill>
                      <a:srgbClr val="000000"/>
                    </a:solidFill>
                  </a:uFill>
                  <a:latin typeface="+mn-lt"/>
                  <a:ea typeface="+mn-ea"/>
                  <a:cs typeface="+mn-cs"/>
                  <a:sym typeface="Arial"/>
                </a:defRPr>
              </a:lvl1pPr>
            </a:lstStyle>
            <a:p>
              <a:pPr/>
              <a:r>
                <a:t>Target</a:t>
              </a:r>
            </a:p>
          </p:txBody>
        </p:sp>
        <p:sp>
          <p:nvSpPr>
            <p:cNvPr id="432" name="Detector"/>
            <p:cNvSpPr txBox="1"/>
            <p:nvPr/>
          </p:nvSpPr>
          <p:spPr>
            <a:xfrm>
              <a:off x="927310" y="2455600"/>
              <a:ext cx="1114882" cy="385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defRPr sz="2000">
                  <a:uFill>
                    <a:solidFill>
                      <a:srgbClr val="000000"/>
                    </a:solidFill>
                  </a:uFill>
                  <a:latin typeface="+mn-lt"/>
                  <a:ea typeface="+mn-ea"/>
                  <a:cs typeface="+mn-cs"/>
                  <a:sym typeface="Arial"/>
                </a:defRPr>
              </a:lvl1pPr>
            </a:lstStyle>
            <a:p>
              <a:pPr/>
              <a:r>
                <a:t>Detector</a:t>
              </a:r>
            </a:p>
          </p:txBody>
        </p:sp>
      </p:grpSp>
      <p:sp>
        <p:nvSpPr>
          <p:cNvPr id="434" name="SLAC, EMC, NMC, E665, BCDMS,…"/>
          <p:cNvSpPr txBox="1"/>
          <p:nvPr/>
        </p:nvSpPr>
        <p:spPr>
          <a:xfrm>
            <a:off x="4429599" y="6062470"/>
            <a:ext cx="4539134" cy="7528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200">
                <a:latin typeface="+mn-lt"/>
                <a:ea typeface="+mn-ea"/>
                <a:cs typeface="+mn-cs"/>
                <a:sym typeface="Arial"/>
              </a:defRPr>
            </a:pPr>
            <a:r>
              <a:rPr>
                <a:solidFill>
                  <a:srgbClr val="008000"/>
                </a:solidFill>
              </a:rPr>
              <a:t>SLAC, EMC, NMC, E665, BCDMS,</a:t>
            </a:r>
            <a:endParaRPr>
              <a:solidFill>
                <a:srgbClr val="008000"/>
              </a:solidFill>
            </a:endParaRPr>
          </a:p>
          <a:p>
            <a:pPr>
              <a:defRPr sz="2200">
                <a:latin typeface="+mn-lt"/>
                <a:ea typeface="+mn-ea"/>
                <a:cs typeface="+mn-cs"/>
                <a:sym typeface="Arial"/>
              </a:defRPr>
            </a:pPr>
            <a:r>
              <a:rPr>
                <a:solidFill>
                  <a:srgbClr val="008000"/>
                </a:solidFill>
              </a:rPr>
              <a:t>HERMES, JLab, COMPASS, …</a:t>
            </a:r>
          </a:p>
        </p:txBody>
      </p:sp>
      <p:grpSp>
        <p:nvGrpSpPr>
          <p:cNvPr id="437" name="Note: Optical/electron microscopy involve the diffraction, reflection, or refraction of electromagnetic radiation/electron beams interacting with the target, and the collection of the scattered radiation to create an image. They don’t go deep."/>
          <p:cNvGrpSpPr/>
          <p:nvPr/>
        </p:nvGrpSpPr>
        <p:grpSpPr>
          <a:xfrm>
            <a:off x="714412" y="3286304"/>
            <a:ext cx="7784890" cy="2527301"/>
            <a:chOff x="0" y="0"/>
            <a:chExt cx="7784889" cy="2527300"/>
          </a:xfrm>
        </p:grpSpPr>
        <p:sp>
          <p:nvSpPr>
            <p:cNvPr id="436" name="Note: Optical/electron microscopy involve the diffraction, reflection, or refraction of electromagnetic radiation/electron beams interacting with the target, and the collection of the scattered radiation to create an image. They don’t go deep."/>
            <p:cNvSpPr txBox="1"/>
            <p:nvPr/>
          </p:nvSpPr>
          <p:spPr>
            <a:xfrm>
              <a:off x="215900" y="139700"/>
              <a:ext cx="7353090" cy="19685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2400">
                  <a:solidFill>
                    <a:srgbClr val="222222"/>
                  </a:solidFill>
                </a:defRPr>
              </a:pPr>
              <a:r>
                <a:rPr>
                  <a:solidFill>
                    <a:srgbClr val="FF2600"/>
                  </a:solidFill>
                </a:rPr>
                <a:t>Note:</a:t>
              </a:r>
              <a:r>
                <a:t> Optical/electron microscopy involve the </a:t>
              </a:r>
              <a:r>
                <a:rPr>
                  <a:solidFill>
                    <a:srgbClr val="0645AD"/>
                  </a:solidFill>
                </a:rPr>
                <a:t>diffraction</a:t>
              </a:r>
              <a:r>
                <a:t>, </a:t>
              </a:r>
              <a:r>
                <a:rPr>
                  <a:solidFill>
                    <a:srgbClr val="0645AD"/>
                  </a:solidFill>
                </a:rPr>
                <a:t>reflection</a:t>
              </a:r>
              <a:r>
                <a:t>, or </a:t>
              </a:r>
              <a:r>
                <a:rPr>
                  <a:solidFill>
                    <a:srgbClr val="0645AD"/>
                  </a:solidFill>
                </a:rPr>
                <a:t>refraction</a:t>
              </a:r>
              <a:r>
                <a:t> of </a:t>
              </a:r>
              <a:r>
                <a:rPr>
                  <a:solidFill>
                    <a:srgbClr val="0645AD"/>
                  </a:solidFill>
                </a:rPr>
                <a:t>electromagnetic radiation</a:t>
              </a:r>
              <a:r>
                <a:t>/electron beams interacting with the </a:t>
              </a:r>
              <a:r>
                <a:rPr>
                  <a:solidFill>
                    <a:srgbClr val="0645AD"/>
                  </a:solidFill>
                </a:rPr>
                <a:t>target</a:t>
              </a:r>
              <a:r>
                <a:t>, and the collection of the scattered radiation to create an image. They don’t go </a:t>
              </a:r>
              <a:r>
                <a:rPr>
                  <a:solidFill>
                    <a:srgbClr val="FF2600"/>
                  </a:solidFill>
                </a:rPr>
                <a:t>deep</a:t>
              </a:r>
              <a:r>
                <a:t>.</a:t>
              </a:r>
            </a:p>
          </p:txBody>
        </p:sp>
        <p:pic>
          <p:nvPicPr>
            <p:cNvPr id="435" name="Note: Optical/electron microscopy involve the diffraction, reflection, or refraction of electromagnetic radiation/electron beams interacting with the target, and the collection of the scattered radiation to create an image. They don’t go deep." descr="Note: Optical/electron microscopy involve the diffraction, reflection, or refraction of electromagnetic radiation/electron beams interacting with the target, and the collection of the scattered radiation to create an image. They don’t go deep."/>
            <p:cNvPicPr>
              <a:picLocks noChangeAspect="0"/>
            </p:cNvPicPr>
            <p:nvPr/>
          </p:nvPicPr>
          <p:blipFill>
            <a:blip r:embed="rId10">
              <a:extLst/>
            </a:blip>
            <a:stretch>
              <a:fillRect/>
            </a:stretch>
          </p:blipFill>
          <p:spPr>
            <a:xfrm>
              <a:off x="0" y="-1"/>
              <a:ext cx="7784890" cy="2527301"/>
            </a:xfrm>
            <a:prstGeom prst="rect">
              <a:avLst/>
            </a:prstGeom>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24"/>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42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43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xit" nodeType="clickEffect" presetSubtype="0" presetID="1" grpId="4" fill="hold">
                                  <p:stCondLst>
                                    <p:cond delay="0"/>
                                  </p:stCondLst>
                                  <p:iterate type="el" backwards="0">
                                    <p:tmAbs val="0"/>
                                  </p:iterate>
                                  <p:childTnLst>
                                    <p:set>
                                      <p:cBhvr>
                                        <p:cTn id="17" fill="hold">
                                          <p:stCondLst>
                                            <p:cond delay="0"/>
                                          </p:stCondLst>
                                        </p:cTn>
                                        <p:tgtEl>
                                          <p:spTgt spid="437"/>
                                        </p:tgtEl>
                                        <p:attrNameLst>
                                          <p:attrName>style.visibility</p:attrName>
                                        </p:attrNameLst>
                                      </p:cBhvr>
                                      <p:to>
                                        <p:strVal val="hidden"/>
                                      </p:to>
                                    </p:set>
                                  </p:childTnLst>
                                </p:cTn>
                              </p:par>
                            </p:childTnLst>
                          </p:cTn>
                        </p:par>
                        <p:par>
                          <p:cTn id="18" fill="hold">
                            <p:stCondLst>
                              <p:cond delay="0"/>
                            </p:stCondLst>
                            <p:childTnLst>
                              <p:par>
                                <p:cTn id="19" presetClass="exit" nodeType="afterEffect" presetSubtype="0" presetID="1" grpId="5" fill="hold">
                                  <p:stCondLst>
                                    <p:cond delay="0"/>
                                  </p:stCondLst>
                                  <p:iterate type="el" backwards="0">
                                    <p:tmAbs val="0"/>
                                  </p:iterate>
                                  <p:childTnLst>
                                    <p:set>
                                      <p:cBhvr>
                                        <p:cTn id="20" fill="hold">
                                          <p:stCondLst>
                                            <p:cond delay="0"/>
                                          </p:stCondLst>
                                        </p:cTn>
                                        <p:tgtEl>
                                          <p:spTgt spid="425"/>
                                        </p:tgtEl>
                                        <p:attrNameLst>
                                          <p:attrName>style.visibility</p:attrName>
                                        </p:attrNameLst>
                                      </p:cBhvr>
                                      <p:to>
                                        <p:strVal val="hidden"/>
                                      </p:to>
                                    </p:set>
                                  </p:childTnLst>
                                </p:cTn>
                              </p:par>
                            </p:childTnLst>
                          </p:cTn>
                        </p:par>
                        <p:par>
                          <p:cTn id="21" fill="hold">
                            <p:stCondLst>
                              <p:cond delay="0"/>
                            </p:stCondLst>
                            <p:childTnLst>
                              <p:par>
                                <p:cTn id="22" presetClass="exit" nodeType="afterEffect" presetSubtype="0" presetID="1" grpId="6" fill="hold">
                                  <p:stCondLst>
                                    <p:cond delay="0"/>
                                  </p:stCondLst>
                                  <p:iterate type="el" backwards="0">
                                    <p:tmAbs val="0"/>
                                  </p:iterate>
                                  <p:childTnLst>
                                    <p:set>
                                      <p:cBhvr>
                                        <p:cTn id="23" fill="hold">
                                          <p:stCondLst>
                                            <p:cond delay="0"/>
                                          </p:stCondLst>
                                        </p:cTn>
                                        <p:tgtEl>
                                          <p:spTgt spid="426"/>
                                        </p:tgtEl>
                                        <p:attrNameLst>
                                          <p:attrName>style.visibility</p:attrName>
                                        </p:attrNameLst>
                                      </p:cBhvr>
                                      <p:to>
                                        <p:strVal val="hidden"/>
                                      </p:to>
                                    </p:set>
                                  </p:childTnLst>
                                </p:cTn>
                              </p:par>
                            </p:childTnLst>
                          </p:cTn>
                        </p:par>
                        <p:par>
                          <p:cTn id="24" fill="hold">
                            <p:stCondLst>
                              <p:cond delay="0"/>
                            </p:stCondLst>
                            <p:childTnLst>
                              <p:par>
                                <p:cTn id="25" presetClass="entr" nodeType="afterEffect" presetSubtype="0" presetID="1" grpId="7" fill="hold">
                                  <p:stCondLst>
                                    <p:cond delay="0"/>
                                  </p:stCondLst>
                                  <p:iterate type="el" backwards="0">
                                    <p:tmAbs val="0"/>
                                  </p:iterate>
                                  <p:childTnLst>
                                    <p:set>
                                      <p:cBhvr>
                                        <p:cTn id="26" fill="hold"/>
                                        <p:tgtEl>
                                          <p:spTgt spid="427"/>
                                        </p:tgtEl>
                                        <p:attrNameLst>
                                          <p:attrName>style.visibility</p:attrName>
                                        </p:attrNameLst>
                                      </p:cBhvr>
                                      <p:to>
                                        <p:strVal val="visible"/>
                                      </p:to>
                                    </p:set>
                                  </p:childTnLst>
                                </p:cTn>
                              </p:par>
                            </p:childTnLst>
                          </p:cTn>
                        </p:par>
                        <p:par>
                          <p:cTn id="27" fill="hold">
                            <p:stCondLst>
                              <p:cond delay="0"/>
                            </p:stCondLst>
                            <p:childTnLst>
                              <p:par>
                                <p:cTn id="28" presetClass="entr" nodeType="afterEffect" presetSubtype="0" presetID="1" grpId="8" fill="hold">
                                  <p:stCondLst>
                                    <p:cond delay="0"/>
                                  </p:stCondLst>
                                  <p:iterate type="el" backwards="0">
                                    <p:tmAbs val="0"/>
                                  </p:iterate>
                                  <p:childTnLst>
                                    <p:set>
                                      <p:cBhvr>
                                        <p:cTn id="29" fill="hold"/>
                                        <p:tgtEl>
                                          <p:spTgt spid="433"/>
                                        </p:tgtEl>
                                        <p:attrNameLst>
                                          <p:attrName>style.visibility</p:attrName>
                                        </p:attrNameLst>
                                      </p:cBhvr>
                                      <p:to>
                                        <p:strVal val="visible"/>
                                      </p:to>
                                    </p:set>
                                  </p:childTnLst>
                                </p:cTn>
                              </p:par>
                            </p:childTnLst>
                          </p:cTn>
                        </p:par>
                        <p:par>
                          <p:cTn id="30" fill="hold">
                            <p:stCondLst>
                              <p:cond delay="0"/>
                            </p:stCondLst>
                            <p:childTnLst>
                              <p:par>
                                <p:cTn id="31" presetClass="entr" nodeType="afterEffect" presetSubtype="0" presetID="1" grpId="9" fill="hold">
                                  <p:stCondLst>
                                    <p:cond delay="500"/>
                                  </p:stCondLst>
                                  <p:iterate type="el" backwards="0">
                                    <p:tmAbs val="0"/>
                                  </p:iterate>
                                  <p:childTnLst>
                                    <p:set>
                                      <p:cBhvr>
                                        <p:cTn id="32" fill="hold"/>
                                        <p:tgtEl>
                                          <p:spTgt spid="4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7" grpId="7"/>
      <p:bldP build="whole" bldLvl="1" animBg="1" rev="0" advAuto="0" spid="424" grpId="1"/>
      <p:bldP build="whole" bldLvl="1" animBg="1" rev="0" advAuto="0" spid="426" grpId="2"/>
      <p:bldP build="whole" bldLvl="1" animBg="1" rev="0" advAuto="0" spid="426" grpId="6"/>
      <p:bldP build="whole" bldLvl="1" animBg="1" rev="0" advAuto="0" spid="437" grpId="3"/>
      <p:bldP build="whole" bldLvl="1" animBg="1" rev="0" advAuto="0" spid="437" grpId="4"/>
      <p:bldP build="whole" bldLvl="1" animBg="1" rev="0" advAuto="0" spid="425" grpId="5"/>
      <p:bldP build="whole" bldLvl="1" animBg="1" rev="0" advAuto="0" spid="434" grpId="9"/>
      <p:bldP build="whole" bldLvl="1" animBg="1" rev="0" advAuto="0" spid="433" grpId="8"/>
    </p:bldLst>
  </p:timing>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4" name="Generic EIC Detector Concepts"/>
          <p:cNvSpPr txBox="1"/>
          <p:nvPr>
            <p:ph type="title"/>
          </p:nvPr>
        </p:nvSpPr>
        <p:spPr>
          <a:prstGeom prst="rect">
            <a:avLst/>
          </a:prstGeom>
        </p:spPr>
        <p:txBody>
          <a:bodyPr/>
          <a:lstStyle/>
          <a:p>
            <a:pPr/>
            <a:r>
              <a:t>Generic EIC Detector Concepts</a:t>
            </a:r>
          </a:p>
        </p:txBody>
      </p:sp>
      <p:sp>
        <p:nvSpPr>
          <p:cNvPr id="121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16" name="Rounded Rectangle 13"/>
          <p:cNvSpPr/>
          <p:nvPr/>
        </p:nvSpPr>
        <p:spPr>
          <a:xfrm>
            <a:off x="218535" y="774838"/>
            <a:ext cx="8534401" cy="5737881"/>
          </a:xfrm>
          <a:prstGeom prst="roundRect">
            <a:avLst>
              <a:gd name="adj" fmla="val 6673"/>
            </a:avLst>
          </a:prstGeom>
          <a:solidFill>
            <a:srgbClr val="616161"/>
          </a:solidFill>
          <a:ln w="12700">
            <a:miter lim="400000"/>
          </a:ln>
        </p:spPr>
        <p:txBody>
          <a:bodyPr lIns="45719" rIns="45719"/>
          <a:lstStyle/>
          <a:p>
            <a:pPr defTabSz="914400">
              <a:defRPr sz="1800">
                <a:solidFill>
                  <a:srgbClr val="616161"/>
                </a:solidFill>
                <a:latin typeface="Calibri"/>
                <a:ea typeface="Calibri"/>
                <a:cs typeface="Calibri"/>
                <a:sym typeface="Calibri"/>
              </a:defRPr>
            </a:pPr>
          </a:p>
        </p:txBody>
      </p:sp>
      <p:sp>
        <p:nvSpPr>
          <p:cNvPr id="1217" name="TextBox 6"/>
          <p:cNvSpPr txBox="1"/>
          <p:nvPr/>
        </p:nvSpPr>
        <p:spPr>
          <a:xfrm>
            <a:off x="5277922" y="951898"/>
            <a:ext cx="3234777"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800">
                <a:solidFill>
                  <a:srgbClr val="FFFFFF"/>
                </a:solidFill>
                <a:latin typeface="Calibri"/>
                <a:ea typeface="Calibri"/>
                <a:cs typeface="Calibri"/>
                <a:sym typeface="Calibri"/>
              </a:defRPr>
            </a:lvl1pPr>
          </a:lstStyle>
          <a:p>
            <a:pPr/>
            <a:r>
              <a:t>Jefferson lab  concept: JLEIC</a:t>
            </a:r>
          </a:p>
        </p:txBody>
      </p:sp>
      <p:sp>
        <p:nvSpPr>
          <p:cNvPr id="1218" name="TextBox 7"/>
          <p:cNvSpPr txBox="1"/>
          <p:nvPr/>
        </p:nvSpPr>
        <p:spPr>
          <a:xfrm>
            <a:off x="1134781" y="3745467"/>
            <a:ext cx="2161207"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914400">
              <a:defRPr b="1" sz="1800">
                <a:solidFill>
                  <a:srgbClr val="FFFFFF"/>
                </a:solidFill>
                <a:latin typeface="Calibri"/>
                <a:ea typeface="Calibri"/>
                <a:cs typeface="Calibri"/>
                <a:sym typeface="Calibri"/>
              </a:defRPr>
            </a:pPr>
            <a:r>
              <a:t>sPhenix </a:t>
            </a:r>
            <a:r>
              <a:rPr>
                <a:latin typeface="Times New Roman"/>
                <a:ea typeface="Times New Roman"/>
                <a:cs typeface="Times New Roman"/>
                <a:sym typeface="Times New Roman"/>
              </a:rPr>
              <a:t>→</a:t>
            </a:r>
            <a:r>
              <a:t> ePhenix</a:t>
            </a:r>
          </a:p>
        </p:txBody>
      </p:sp>
      <p:sp>
        <p:nvSpPr>
          <p:cNvPr id="1219" name="TextBox 8"/>
          <p:cNvSpPr txBox="1"/>
          <p:nvPr/>
        </p:nvSpPr>
        <p:spPr>
          <a:xfrm>
            <a:off x="5174584" y="3766065"/>
            <a:ext cx="2946126"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800">
                <a:solidFill>
                  <a:srgbClr val="FFFFFF"/>
                </a:solidFill>
                <a:latin typeface="Calibri"/>
                <a:ea typeface="Calibri"/>
                <a:cs typeface="Calibri"/>
                <a:sym typeface="Calibri"/>
              </a:defRPr>
            </a:lvl1pPr>
          </a:lstStyle>
          <a:p>
            <a:pPr/>
            <a:r>
              <a:t>Argonne concept: TOPSiDE</a:t>
            </a:r>
          </a:p>
        </p:txBody>
      </p:sp>
      <p:sp>
        <p:nvSpPr>
          <p:cNvPr id="1220" name="TextBox 5"/>
          <p:cNvSpPr txBox="1"/>
          <p:nvPr/>
        </p:nvSpPr>
        <p:spPr>
          <a:xfrm>
            <a:off x="800327" y="926067"/>
            <a:ext cx="3108758"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1" sz="1800">
                <a:solidFill>
                  <a:srgbClr val="FFFFFF"/>
                </a:solidFill>
                <a:latin typeface="Calibri"/>
                <a:ea typeface="Calibri"/>
                <a:cs typeface="Calibri"/>
                <a:sym typeface="Calibri"/>
              </a:defRPr>
            </a:lvl1pPr>
          </a:lstStyle>
          <a:p>
            <a:pPr/>
            <a:r>
              <a:t>Brookhaven concept: BEAST</a:t>
            </a:r>
          </a:p>
        </p:txBody>
      </p:sp>
      <p:pic>
        <p:nvPicPr>
          <p:cNvPr id="1221" name="Picture 10" descr="Picture 10"/>
          <p:cNvPicPr>
            <a:picLocks noChangeAspect="1"/>
          </p:cNvPicPr>
          <p:nvPr/>
        </p:nvPicPr>
        <p:blipFill>
          <a:blip r:embed="rId2">
            <a:extLst/>
          </a:blip>
          <a:stretch>
            <a:fillRect/>
          </a:stretch>
        </p:blipFill>
        <p:spPr>
          <a:xfrm>
            <a:off x="914400" y="4267200"/>
            <a:ext cx="2988094" cy="1733968"/>
          </a:xfrm>
          <a:prstGeom prst="rect">
            <a:avLst/>
          </a:prstGeom>
          <a:ln w="12700">
            <a:miter lim="400000"/>
          </a:ln>
        </p:spPr>
      </p:pic>
      <p:pic>
        <p:nvPicPr>
          <p:cNvPr id="1222" name="Picture 11" descr="Picture 11"/>
          <p:cNvPicPr>
            <a:picLocks noChangeAspect="1"/>
          </p:cNvPicPr>
          <p:nvPr/>
        </p:nvPicPr>
        <p:blipFill>
          <a:blip r:embed="rId3">
            <a:extLst/>
          </a:blip>
          <a:srcRect l="14999" t="9678" r="7000" b="3120"/>
          <a:stretch>
            <a:fillRect/>
          </a:stretch>
        </p:blipFill>
        <p:spPr>
          <a:xfrm>
            <a:off x="984578" y="1371599"/>
            <a:ext cx="2749222" cy="1920932"/>
          </a:xfrm>
          <a:prstGeom prst="rect">
            <a:avLst/>
          </a:prstGeom>
          <a:ln w="12700">
            <a:miter lim="400000"/>
          </a:ln>
        </p:spPr>
      </p:pic>
      <p:sp>
        <p:nvSpPr>
          <p:cNvPr id="1223" name="Straight Connector 15"/>
          <p:cNvSpPr/>
          <p:nvPr/>
        </p:nvSpPr>
        <p:spPr>
          <a:xfrm flipH="1">
            <a:off x="4572000" y="751819"/>
            <a:ext cx="1" cy="5783919"/>
          </a:xfrm>
          <a:prstGeom prst="line">
            <a:avLst/>
          </a:prstGeom>
          <a:ln w="98425">
            <a:solidFill>
              <a:srgbClr val="FFFFFF"/>
            </a:solidFill>
          </a:ln>
        </p:spPr>
        <p:txBody>
          <a:bodyPr lIns="45719" rIns="45719"/>
          <a:lstStyle/>
          <a:p>
            <a:pPr defTabSz="914400">
              <a:defRPr sz="1800">
                <a:solidFill>
                  <a:srgbClr val="616161"/>
                </a:solidFill>
                <a:latin typeface="Calibri"/>
                <a:ea typeface="Calibri"/>
                <a:cs typeface="Calibri"/>
                <a:sym typeface="Calibri"/>
              </a:defRPr>
            </a:pPr>
          </a:p>
        </p:txBody>
      </p:sp>
      <p:sp>
        <p:nvSpPr>
          <p:cNvPr id="1224" name="Straight Connector 17"/>
          <p:cNvSpPr/>
          <p:nvPr/>
        </p:nvSpPr>
        <p:spPr>
          <a:xfrm flipH="1" flipV="1">
            <a:off x="304799" y="3581400"/>
            <a:ext cx="8534401" cy="1"/>
          </a:xfrm>
          <a:prstGeom prst="line">
            <a:avLst/>
          </a:prstGeom>
          <a:ln w="98425">
            <a:solidFill>
              <a:srgbClr val="FFFFFF"/>
            </a:solidFill>
          </a:ln>
        </p:spPr>
        <p:txBody>
          <a:bodyPr lIns="45719" rIns="45719"/>
          <a:lstStyle/>
          <a:p>
            <a:pPr defTabSz="914400">
              <a:defRPr sz="1800">
                <a:solidFill>
                  <a:srgbClr val="616161"/>
                </a:solidFill>
                <a:latin typeface="Calibri"/>
                <a:ea typeface="Calibri"/>
                <a:cs typeface="Calibri"/>
                <a:sym typeface="Calibri"/>
              </a:defRPr>
            </a:pPr>
          </a:p>
        </p:txBody>
      </p:sp>
      <p:pic>
        <p:nvPicPr>
          <p:cNvPr id="1225" name="Picture 16" descr="Picture 16"/>
          <p:cNvPicPr>
            <a:picLocks noChangeAspect="1"/>
          </p:cNvPicPr>
          <p:nvPr/>
        </p:nvPicPr>
        <p:blipFill>
          <a:blip r:embed="rId4">
            <a:extLst/>
          </a:blip>
          <a:stretch>
            <a:fillRect/>
          </a:stretch>
        </p:blipFill>
        <p:spPr>
          <a:xfrm>
            <a:off x="5045493" y="4260827"/>
            <a:ext cx="3449797" cy="1817711"/>
          </a:xfrm>
          <a:prstGeom prst="rect">
            <a:avLst/>
          </a:prstGeom>
          <a:ln w="12700">
            <a:miter lim="400000"/>
          </a:ln>
        </p:spPr>
      </p:pic>
      <p:pic>
        <p:nvPicPr>
          <p:cNvPr id="1226" name="Picture 9" descr="Picture 9"/>
          <p:cNvPicPr>
            <a:picLocks noChangeAspect="1"/>
          </p:cNvPicPr>
          <p:nvPr/>
        </p:nvPicPr>
        <p:blipFill>
          <a:blip r:embed="rId5">
            <a:extLst/>
          </a:blip>
          <a:stretch>
            <a:fillRect/>
          </a:stretch>
        </p:blipFill>
        <p:spPr>
          <a:xfrm>
            <a:off x="5406988" y="1371600"/>
            <a:ext cx="2746413" cy="1920932"/>
          </a:xfrm>
          <a:prstGeom prst="rect">
            <a:avLst/>
          </a:prstGeom>
          <a:ln w="12700">
            <a:miter lim="400000"/>
          </a:ln>
        </p:spPr>
      </p:pic>
      <p:sp>
        <p:nvSpPr>
          <p:cNvPr id="1227" name="Current Concepts…"/>
          <p:cNvSpPr txBox="1"/>
          <p:nvPr>
            <p:ph type="body" sz="quarter" idx="4294967295"/>
          </p:nvPr>
        </p:nvSpPr>
        <p:spPr>
          <a:xfrm>
            <a:off x="2335305" y="1829251"/>
            <a:ext cx="4027643" cy="3036832"/>
          </a:xfrm>
          <a:prstGeom prst="rect">
            <a:avLst/>
          </a:prstGeom>
          <a:solidFill>
            <a:srgbClr val="FFFFFF"/>
          </a:solidFill>
          <a:ln w="9525">
            <a:round/>
          </a:ln>
        </p:spPr>
        <p:txBody>
          <a:bodyPr lIns="50800" tIns="50800" rIns="50800" bIns="50800"/>
          <a:lstStyle/>
          <a:p>
            <a:pPr marL="317500" marR="41275" indent="-317500">
              <a:buClr>
                <a:srgbClr val="FF2600"/>
              </a:buClr>
              <a:buSzPct val="175000"/>
              <a:buChar char="•"/>
              <a:defRPr sz="2200">
                <a:solidFill>
                  <a:srgbClr val="000000"/>
                </a:solidFill>
                <a:uFill>
                  <a:solidFill>
                    <a:srgbClr val="000000"/>
                  </a:solidFill>
                </a:uFill>
                <a:latin typeface="+mn-lt"/>
                <a:ea typeface="+mn-ea"/>
                <a:cs typeface="+mn-cs"/>
                <a:sym typeface="Arial"/>
              </a:defRPr>
            </a:pPr>
            <a:r>
              <a:rPr b="1"/>
              <a:t>Current Concepts</a:t>
            </a:r>
            <a:endParaRPr b="1"/>
          </a:p>
          <a:p>
            <a:pPr lvl="1" marL="635000" marR="41275" indent="-317500">
              <a:buClr>
                <a:srgbClr val="021EAA"/>
              </a:buClr>
              <a:buSzPct val="110000"/>
              <a:buChar char="‣"/>
              <a:defRPr sz="2200">
                <a:solidFill>
                  <a:srgbClr val="000000"/>
                </a:solidFill>
                <a:uFill>
                  <a:solidFill>
                    <a:srgbClr val="000000"/>
                  </a:solidFill>
                </a:uFill>
                <a:latin typeface="+mn-lt"/>
                <a:ea typeface="+mn-ea"/>
                <a:cs typeface="+mn-cs"/>
                <a:sym typeface="Arial"/>
              </a:defRPr>
            </a:pPr>
            <a:r>
              <a:t>Important as test bed for detector R&amp;D</a:t>
            </a:r>
          </a:p>
          <a:p>
            <a:pPr lvl="1" marL="635000" marR="41275" indent="-317500">
              <a:buClr>
                <a:srgbClr val="021EAA"/>
              </a:buClr>
              <a:buSzPct val="110000"/>
              <a:buChar char="‣"/>
              <a:defRPr sz="2200">
                <a:solidFill>
                  <a:srgbClr val="000000"/>
                </a:solidFill>
                <a:uFill>
                  <a:solidFill>
                    <a:srgbClr val="000000"/>
                  </a:solidFill>
                </a:uFill>
                <a:latin typeface="+mn-lt"/>
                <a:ea typeface="+mn-ea"/>
                <a:cs typeface="+mn-cs"/>
                <a:sym typeface="Arial"/>
              </a:defRPr>
            </a:pPr>
            <a:r>
              <a:t>Each attempt to match requirements</a:t>
            </a:r>
          </a:p>
          <a:p>
            <a:pPr lvl="1" marL="635000" marR="41275" indent="-317500">
              <a:buClr>
                <a:srgbClr val="021EAA"/>
              </a:buClr>
              <a:buSzPct val="110000"/>
              <a:buChar char="‣"/>
              <a:defRPr sz="2200">
                <a:solidFill>
                  <a:srgbClr val="000000"/>
                </a:solidFill>
                <a:uFill>
                  <a:solidFill>
                    <a:srgbClr val="000000"/>
                  </a:solidFill>
                </a:uFill>
                <a:latin typeface="+mn-lt"/>
                <a:ea typeface="+mn-ea"/>
                <a:cs typeface="+mn-cs"/>
                <a:sym typeface="Arial"/>
              </a:defRPr>
            </a:pPr>
            <a:r>
              <a:t>Nothing is cast in stone </a:t>
            </a:r>
          </a:p>
          <a:p>
            <a:pPr lvl="1" marL="635000" marR="41275" indent="-317500">
              <a:buClr>
                <a:srgbClr val="021EAA"/>
              </a:buClr>
              <a:buSzPct val="110000"/>
              <a:buChar char="‣"/>
              <a:defRPr sz="2200">
                <a:solidFill>
                  <a:srgbClr val="000000"/>
                </a:solidFill>
                <a:uFill>
                  <a:solidFill>
                    <a:srgbClr val="000000"/>
                  </a:solidFill>
                </a:uFill>
                <a:latin typeface="+mn-lt"/>
                <a:ea typeface="+mn-ea"/>
                <a:cs typeface="+mn-cs"/>
                <a:sym typeface="Arial"/>
              </a:defRPr>
            </a:pPr>
            <a:r>
              <a:t>Will evolve as new concepts are developed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227"/>
                                        </p:tgtEl>
                                        <p:attrNameLst>
                                          <p:attrName>style.visibility</p:attrName>
                                        </p:attrNameLst>
                                      </p:cBhvr>
                                      <p:to>
                                        <p:strVal val="visible"/>
                                      </p:to>
                                    </p:set>
                                    <p:anim calcmode="lin" valueType="num">
                                      <p:cBhvr>
                                        <p:cTn id="7" dur="750" fill="hold"/>
                                        <p:tgtEl>
                                          <p:spTgt spid="1227"/>
                                        </p:tgtEl>
                                        <p:attrNameLst>
                                          <p:attrName>ppt_w</p:attrName>
                                        </p:attrNameLst>
                                      </p:cBhvr>
                                      <p:tavLst>
                                        <p:tav tm="0">
                                          <p:val>
                                            <p:fltVal val="0"/>
                                          </p:val>
                                        </p:tav>
                                        <p:tav tm="100000">
                                          <p:val>
                                            <p:strVal val="#ppt_w"/>
                                          </p:val>
                                        </p:tav>
                                      </p:tavLst>
                                    </p:anim>
                                    <p:anim calcmode="lin" valueType="num">
                                      <p:cBhvr>
                                        <p:cTn id="8" dur="750" fill="hold"/>
                                        <p:tgtEl>
                                          <p:spTgt spid="12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27" grpId="1"/>
    </p:bldLst>
  </p:timing>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9"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230" name="BEAST (Brookhaven eA Solenoidal Tracker)"/>
          <p:cNvSpPr txBox="1"/>
          <p:nvPr>
            <p:ph type="title"/>
          </p:nvPr>
        </p:nvSpPr>
        <p:spPr>
          <a:prstGeom prst="rect">
            <a:avLst/>
          </a:prstGeom>
        </p:spPr>
        <p:txBody>
          <a:bodyPr/>
          <a:lstStyle>
            <a:lvl1pPr>
              <a:defRPr sz="3500"/>
            </a:lvl1pPr>
          </a:lstStyle>
          <a:p>
            <a:pPr/>
            <a:r>
              <a:t>BEAST (Brookhaven eA Solenoidal Tracker)</a:t>
            </a:r>
          </a:p>
        </p:txBody>
      </p:sp>
      <p:sp>
        <p:nvSpPr>
          <p:cNvPr id="123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32" name="TextBox 2"/>
          <p:cNvSpPr txBox="1"/>
          <p:nvPr/>
        </p:nvSpPr>
        <p:spPr>
          <a:xfrm>
            <a:off x="4419600" y="1219200"/>
            <a:ext cx="1570544" cy="273780"/>
          </a:xfrm>
          <a:prstGeom prst="rect">
            <a:avLst/>
          </a:prstGeom>
          <a:solidFill>
            <a:srgbClr val="00E100"/>
          </a:solidFill>
          <a:ln>
            <a:solidFill>
              <a:srgbClr val="1E1C11">
                <a:alpha val="63000"/>
              </a:srgbClr>
            </a:solidFill>
          </a:ln>
          <a:extLst>
            <a:ext uri="{C572A759-6A51-4108-AA02-DFA0A04FC94B}">
              <ma14:wrappingTextBoxFlag xmlns:ma14="http://schemas.microsoft.com/office/mac/drawingml/2011/main" val="1"/>
            </a:ext>
          </a:extLst>
        </p:spPr>
        <p:txBody>
          <a:bodyPr wrap="none" lIns="45719" rIns="45719">
            <a:spAutoFit/>
          </a:bodyPr>
          <a:lstStyle>
            <a:lvl1pPr defTabSz="912853">
              <a:defRPr>
                <a:solidFill>
                  <a:srgbClr val="FFFFFF"/>
                </a:solidFill>
                <a:latin typeface="+mn-lt"/>
                <a:ea typeface="+mn-ea"/>
                <a:cs typeface="+mn-cs"/>
                <a:sym typeface="Arial"/>
              </a:defRPr>
            </a:lvl1pPr>
          </a:lstStyle>
          <a:p>
            <a:pPr/>
            <a:r>
              <a:t>hadronic calorimeters</a:t>
            </a:r>
          </a:p>
        </p:txBody>
      </p:sp>
      <p:sp>
        <p:nvSpPr>
          <p:cNvPr id="1233" name="TextBox 41"/>
          <p:cNvSpPr txBox="1"/>
          <p:nvPr/>
        </p:nvSpPr>
        <p:spPr>
          <a:xfrm>
            <a:off x="7696200" y="1219200"/>
            <a:ext cx="1295400" cy="273780"/>
          </a:xfrm>
          <a:prstGeom prst="rect">
            <a:avLst/>
          </a:prstGeom>
          <a:solidFill>
            <a:srgbClr val="E006D5">
              <a:alpha val="64000"/>
            </a:srgbClr>
          </a:solidFill>
          <a:ln>
            <a:solidFill>
              <a:srgbClr val="1E1C11">
                <a:alpha val="63000"/>
              </a:srgbClr>
            </a:solidFill>
          </a:ln>
          <a:extLst>
            <a:ext uri="{C572A759-6A51-4108-AA02-DFA0A04FC94B}">
              <ma14:wrappingTextBoxFlag xmlns:ma14="http://schemas.microsoft.com/office/mac/drawingml/2011/main" val="1"/>
            </a:ext>
          </a:extLst>
        </p:spPr>
        <p:txBody>
          <a:bodyPr lIns="45719" rIns="45719">
            <a:spAutoFit/>
          </a:bodyPr>
          <a:lstStyle>
            <a:lvl1pPr algn="ctr" defTabSz="912853">
              <a:defRPr>
                <a:solidFill>
                  <a:srgbClr val="FFFFFF"/>
                </a:solidFill>
                <a:latin typeface="+mn-lt"/>
                <a:ea typeface="+mn-ea"/>
                <a:cs typeface="+mn-cs"/>
                <a:sym typeface="Arial"/>
              </a:defRPr>
            </a:lvl1pPr>
          </a:lstStyle>
          <a:p>
            <a:pPr/>
            <a:r>
              <a:t>RICH detectors</a:t>
            </a:r>
          </a:p>
        </p:txBody>
      </p:sp>
      <p:sp>
        <p:nvSpPr>
          <p:cNvPr id="1234" name="TextBox 42"/>
          <p:cNvSpPr txBox="1"/>
          <p:nvPr/>
        </p:nvSpPr>
        <p:spPr>
          <a:xfrm>
            <a:off x="76200" y="6096000"/>
            <a:ext cx="1121455" cy="273780"/>
          </a:xfrm>
          <a:prstGeom prst="rect">
            <a:avLst/>
          </a:prstGeom>
          <a:solidFill>
            <a:srgbClr val="F2FF5F"/>
          </a:solidFill>
          <a:ln>
            <a:solidFill>
              <a:srgbClr val="1E1C11">
                <a:alpha val="63000"/>
              </a:srgbClr>
            </a:solidFill>
          </a:ln>
          <a:extLst>
            <a:ext uri="{C572A759-6A51-4108-AA02-DFA0A04FC94B}">
              <ma14:wrappingTextBoxFlag xmlns:ma14="http://schemas.microsoft.com/office/mac/drawingml/2011/main" val="1"/>
            </a:ext>
          </a:extLst>
        </p:spPr>
        <p:txBody>
          <a:bodyPr wrap="none" lIns="45719" rIns="45719">
            <a:spAutoFit/>
          </a:bodyPr>
          <a:lstStyle>
            <a:lvl1pPr defTabSz="912853">
              <a:defRPr>
                <a:solidFill>
                  <a:srgbClr val="1E1C11"/>
                </a:solidFill>
                <a:latin typeface="+mn-lt"/>
                <a:ea typeface="+mn-ea"/>
                <a:cs typeface="+mn-cs"/>
                <a:sym typeface="Arial"/>
              </a:defRPr>
            </a:lvl1pPr>
          </a:lstStyle>
          <a:p>
            <a:pPr/>
            <a:r>
              <a:t>silicon trackers</a:t>
            </a:r>
          </a:p>
        </p:txBody>
      </p:sp>
      <p:sp>
        <p:nvSpPr>
          <p:cNvPr id="1235" name="TextBox 43"/>
          <p:cNvSpPr txBox="1"/>
          <p:nvPr/>
        </p:nvSpPr>
        <p:spPr>
          <a:xfrm>
            <a:off x="1981200" y="6096000"/>
            <a:ext cx="1045106" cy="273780"/>
          </a:xfrm>
          <a:prstGeom prst="rect">
            <a:avLst/>
          </a:prstGeom>
          <a:solidFill>
            <a:srgbClr val="FFD63F"/>
          </a:solidFill>
          <a:ln>
            <a:solidFill>
              <a:srgbClr val="1E1C11">
                <a:alpha val="63000"/>
              </a:srgbClr>
            </a:solidFill>
          </a:ln>
          <a:extLst>
            <a:ext uri="{C572A759-6A51-4108-AA02-DFA0A04FC94B}">
              <ma14:wrappingTextBoxFlag xmlns:ma14="http://schemas.microsoft.com/office/mac/drawingml/2011/main" val="1"/>
            </a:ext>
          </a:extLst>
        </p:spPr>
        <p:txBody>
          <a:bodyPr wrap="none" lIns="45719" rIns="45719">
            <a:spAutoFit/>
          </a:bodyPr>
          <a:lstStyle>
            <a:lvl1pPr defTabSz="912853">
              <a:defRPr>
                <a:solidFill>
                  <a:srgbClr val="1E1C11"/>
                </a:solidFill>
                <a:latin typeface="+mn-lt"/>
                <a:ea typeface="+mn-ea"/>
                <a:cs typeface="+mn-cs"/>
                <a:sym typeface="Arial"/>
              </a:defRPr>
            </a:lvl1pPr>
          </a:lstStyle>
          <a:p>
            <a:pPr/>
            <a:r>
              <a:t>GEM trackers</a:t>
            </a:r>
          </a:p>
        </p:txBody>
      </p:sp>
      <p:sp>
        <p:nvSpPr>
          <p:cNvPr id="1236" name="TextBox 44"/>
          <p:cNvSpPr txBox="1"/>
          <p:nvPr/>
        </p:nvSpPr>
        <p:spPr>
          <a:xfrm>
            <a:off x="5791200" y="6096000"/>
            <a:ext cx="1474699" cy="273780"/>
          </a:xfrm>
          <a:prstGeom prst="rect">
            <a:avLst/>
          </a:prstGeom>
          <a:solidFill>
            <a:srgbClr val="D9D9D9"/>
          </a:solidFill>
          <a:ln>
            <a:solidFill>
              <a:srgbClr val="1E1C11">
                <a:alpha val="63000"/>
              </a:srgbClr>
            </a:solidFill>
          </a:ln>
          <a:extLst>
            <a:ext uri="{C572A759-6A51-4108-AA02-DFA0A04FC94B}">
              <ma14:wrappingTextBoxFlag xmlns:ma14="http://schemas.microsoft.com/office/mac/drawingml/2011/main" val="1"/>
            </a:ext>
          </a:extLst>
        </p:spPr>
        <p:txBody>
          <a:bodyPr wrap="none" lIns="45719" rIns="45719">
            <a:spAutoFit/>
          </a:bodyPr>
          <a:lstStyle>
            <a:lvl1pPr defTabSz="912853">
              <a:defRPr>
                <a:solidFill>
                  <a:srgbClr val="1E1C11"/>
                </a:solidFill>
                <a:latin typeface="+mn-lt"/>
                <a:ea typeface="+mn-ea"/>
                <a:cs typeface="+mn-cs"/>
                <a:sym typeface="Arial"/>
              </a:defRPr>
            </a:lvl1pPr>
          </a:lstStyle>
          <a:p>
            <a:pPr/>
            <a:r>
              <a:t>3T solenoid cryostat</a:t>
            </a:r>
          </a:p>
        </p:txBody>
      </p:sp>
      <p:sp>
        <p:nvSpPr>
          <p:cNvPr id="1237" name="TextBox 38"/>
          <p:cNvSpPr txBox="1"/>
          <p:nvPr/>
        </p:nvSpPr>
        <p:spPr>
          <a:xfrm>
            <a:off x="228600" y="762000"/>
            <a:ext cx="6867728" cy="38391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912853">
              <a:defRPr sz="1900" u="sng">
                <a:solidFill>
                  <a:srgbClr val="376092"/>
                </a:solidFill>
                <a:latin typeface="+mn-lt"/>
                <a:ea typeface="+mn-ea"/>
                <a:cs typeface="+mn-cs"/>
                <a:sym typeface="Arial"/>
              </a:defRPr>
            </a:pPr>
            <a:r>
              <a:t>-3.5 &lt; </a:t>
            </a:r>
            <a:r>
              <a:rPr>
                <a:latin typeface="Symbol"/>
                <a:ea typeface="Symbol"/>
                <a:cs typeface="Symbol"/>
                <a:sym typeface="Symbol"/>
              </a:rPr>
              <a:t>h </a:t>
            </a:r>
            <a:r>
              <a:t>&lt; 3.5: Tracking &amp; e/m Calorimetry (hermetic coverage) </a:t>
            </a:r>
          </a:p>
        </p:txBody>
      </p:sp>
      <p:pic>
        <p:nvPicPr>
          <p:cNvPr id="1238" name="Picture 45" descr="Picture 45"/>
          <p:cNvPicPr>
            <a:picLocks noChangeAspect="1"/>
          </p:cNvPicPr>
          <p:nvPr/>
        </p:nvPicPr>
        <p:blipFill>
          <a:blip r:embed="rId2">
            <a:extLst/>
          </a:blip>
          <a:srcRect l="14999" t="9679" r="7000" b="3120"/>
          <a:stretch>
            <a:fillRect/>
          </a:stretch>
        </p:blipFill>
        <p:spPr>
          <a:xfrm>
            <a:off x="1044429" y="1600199"/>
            <a:ext cx="6241382" cy="4360967"/>
          </a:xfrm>
          <a:prstGeom prst="rect">
            <a:avLst/>
          </a:prstGeom>
          <a:ln w="12700">
            <a:miter lim="400000"/>
          </a:ln>
        </p:spPr>
      </p:pic>
      <p:sp>
        <p:nvSpPr>
          <p:cNvPr id="1239" name="TextBox 52"/>
          <p:cNvSpPr txBox="1"/>
          <p:nvPr/>
        </p:nvSpPr>
        <p:spPr>
          <a:xfrm>
            <a:off x="7676443" y="6096000"/>
            <a:ext cx="1447801" cy="273780"/>
          </a:xfrm>
          <a:prstGeom prst="rect">
            <a:avLst/>
          </a:prstGeom>
          <a:solidFill>
            <a:srgbClr val="000099"/>
          </a:solidFill>
          <a:ln>
            <a:solidFill>
              <a:srgbClr val="1E1C11">
                <a:alpha val="63000"/>
              </a:srgbClr>
            </a:solidFill>
          </a:ln>
          <a:extLst>
            <a:ext uri="{C572A759-6A51-4108-AA02-DFA0A04FC94B}">
              <ma14:wrappingTextBoxFlag xmlns:ma14="http://schemas.microsoft.com/office/mac/drawingml/2011/main" val="1"/>
            </a:ext>
          </a:extLst>
        </p:spPr>
        <p:txBody>
          <a:bodyPr lIns="45719" rIns="45719">
            <a:spAutoFit/>
          </a:bodyPr>
          <a:lstStyle>
            <a:lvl1pPr algn="ctr" defTabSz="912853">
              <a:defRPr>
                <a:solidFill>
                  <a:srgbClr val="FFFFFF"/>
                </a:solidFill>
                <a:latin typeface="+mn-lt"/>
                <a:ea typeface="+mn-ea"/>
                <a:cs typeface="+mn-cs"/>
                <a:sym typeface="Arial"/>
              </a:defRPr>
            </a:lvl1pPr>
          </a:lstStyle>
          <a:p>
            <a:pPr/>
            <a:r>
              <a:t>magnet yoke          </a:t>
            </a:r>
          </a:p>
        </p:txBody>
      </p:sp>
      <p:sp>
        <p:nvSpPr>
          <p:cNvPr id="1240" name="Straight Arrow Connector 36"/>
          <p:cNvSpPr/>
          <p:nvPr/>
        </p:nvSpPr>
        <p:spPr>
          <a:xfrm>
            <a:off x="3810000" y="1295399"/>
            <a:ext cx="3505200" cy="1676402"/>
          </a:xfrm>
          <a:prstGeom prst="line">
            <a:avLst/>
          </a:prstGeom>
          <a:ln>
            <a:solidFill>
              <a:srgbClr val="4F81BD"/>
            </a:solidFill>
            <a:prstDash val="dash"/>
            <a:headEnd type="triangle"/>
            <a:tailEnd type="triangle"/>
          </a:ln>
          <a:effectLst>
            <a:outerShdw sx="100000" sy="100000" kx="0" ky="0" algn="b" rotWithShape="0" blurRad="38100" dist="20000" dir="5400000">
              <a:srgbClr val="000000">
                <a:alpha val="38000"/>
              </a:srgbClr>
            </a:outerShdw>
          </a:effectLst>
        </p:spPr>
        <p:txBody>
          <a:bodyPr lIns="45719" rIns="45719"/>
          <a:lstStyle/>
          <a:p>
            <a:pPr defTabSz="912853">
              <a:defRPr sz="1800">
                <a:solidFill>
                  <a:srgbClr val="0000CC"/>
                </a:solidFill>
                <a:latin typeface="+mn-lt"/>
                <a:ea typeface="+mn-ea"/>
                <a:cs typeface="+mn-cs"/>
                <a:sym typeface="Arial"/>
              </a:defRPr>
            </a:pPr>
          </a:p>
        </p:txBody>
      </p:sp>
      <p:sp>
        <p:nvSpPr>
          <p:cNvPr id="1241" name="TextBox 37"/>
          <p:cNvSpPr txBox="1"/>
          <p:nvPr/>
        </p:nvSpPr>
        <p:spPr>
          <a:xfrm rot="1518545">
            <a:off x="5611438" y="1883531"/>
            <a:ext cx="555884" cy="31339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2853">
              <a:defRPr i="1" sz="1600">
                <a:solidFill>
                  <a:srgbClr val="376092"/>
                </a:solidFill>
                <a:latin typeface="+mn-lt"/>
                <a:ea typeface="+mn-ea"/>
                <a:cs typeface="+mn-cs"/>
                <a:sym typeface="Arial"/>
              </a:defRPr>
            </a:lvl1pPr>
          </a:lstStyle>
          <a:p>
            <a:pPr/>
            <a:r>
              <a:t>9.0m</a:t>
            </a:r>
          </a:p>
        </p:txBody>
      </p:sp>
      <p:sp>
        <p:nvSpPr>
          <p:cNvPr id="1242" name="TextBox 53"/>
          <p:cNvSpPr txBox="1"/>
          <p:nvPr/>
        </p:nvSpPr>
        <p:spPr>
          <a:xfrm>
            <a:off x="3200400" y="6096000"/>
            <a:ext cx="1451779" cy="273780"/>
          </a:xfrm>
          <a:prstGeom prst="rect">
            <a:avLst/>
          </a:prstGeom>
          <a:solidFill>
            <a:srgbClr val="CC3300"/>
          </a:solidFill>
          <a:ln>
            <a:solidFill>
              <a:srgbClr val="1E1C11">
                <a:alpha val="63000"/>
              </a:srgbClr>
            </a:solidFill>
          </a:ln>
          <a:extLst>
            <a:ext uri="{C572A759-6A51-4108-AA02-DFA0A04FC94B}">
              <ma14:wrappingTextBoxFlag xmlns:ma14="http://schemas.microsoft.com/office/mac/drawingml/2011/main" val="1"/>
            </a:ext>
          </a:extLst>
        </p:spPr>
        <p:txBody>
          <a:bodyPr wrap="none" lIns="45719" rIns="45719">
            <a:spAutoFit/>
          </a:bodyPr>
          <a:lstStyle>
            <a:lvl1pPr defTabSz="912853">
              <a:defRPr>
                <a:solidFill>
                  <a:srgbClr val="1E1C11"/>
                </a:solidFill>
                <a:latin typeface="+mn-lt"/>
                <a:ea typeface="+mn-ea"/>
                <a:cs typeface="+mn-cs"/>
                <a:sym typeface="Arial"/>
              </a:defRPr>
            </a:lvl1pPr>
          </a:lstStyle>
          <a:p>
            <a:pPr/>
            <a:r>
              <a:t>Micromegas barrels</a:t>
            </a:r>
          </a:p>
        </p:txBody>
      </p:sp>
      <p:sp>
        <p:nvSpPr>
          <p:cNvPr id="1243" name="Straight Arrow Connector 32"/>
          <p:cNvSpPr/>
          <p:nvPr/>
        </p:nvSpPr>
        <p:spPr>
          <a:xfrm>
            <a:off x="1142999" y="3962400"/>
            <a:ext cx="1219202" cy="762000"/>
          </a:xfrm>
          <a:prstGeom prst="line">
            <a:avLst/>
          </a:prstGeom>
          <a:ln w="12700">
            <a:solidFill>
              <a:srgbClr val="4F81BD"/>
            </a:solidFill>
            <a:tailEnd type="triangle"/>
          </a:ln>
          <a:effectLst>
            <a:outerShdw sx="100000" sy="100000" kx="0" ky="0" algn="b" rotWithShape="0" blurRad="38100" dist="20000" dir="5400000">
              <a:srgbClr val="000000">
                <a:alpha val="38000"/>
              </a:srgbClr>
            </a:outerShdw>
          </a:effectLst>
        </p:spPr>
        <p:txBody>
          <a:bodyPr lIns="45719" rIns="45719"/>
          <a:lstStyle/>
          <a:p>
            <a:pPr defTabSz="912853">
              <a:defRPr sz="1800">
                <a:solidFill>
                  <a:srgbClr val="0000CC"/>
                </a:solidFill>
                <a:latin typeface="+mn-lt"/>
                <a:ea typeface="+mn-ea"/>
                <a:cs typeface="+mn-cs"/>
                <a:sym typeface="Arial"/>
              </a:defRPr>
            </a:pPr>
          </a:p>
        </p:txBody>
      </p:sp>
      <p:sp>
        <p:nvSpPr>
          <p:cNvPr id="1244" name="TextBox 39"/>
          <p:cNvSpPr txBox="1"/>
          <p:nvPr/>
        </p:nvSpPr>
        <p:spPr>
          <a:xfrm>
            <a:off x="1371600" y="6096000"/>
            <a:ext cx="418465" cy="273780"/>
          </a:xfrm>
          <a:prstGeom prst="rect">
            <a:avLst/>
          </a:prstGeom>
          <a:solidFill>
            <a:srgbClr val="4BD7E1"/>
          </a:solidFill>
          <a:ln>
            <a:solidFill>
              <a:srgbClr val="1E1C11">
                <a:alpha val="63000"/>
              </a:srgbClr>
            </a:solidFill>
          </a:ln>
          <a:extLst>
            <a:ext uri="{C572A759-6A51-4108-AA02-DFA0A04FC94B}">
              <ma14:wrappingTextBoxFlag xmlns:ma14="http://schemas.microsoft.com/office/mac/drawingml/2011/main" val="1"/>
            </a:ext>
          </a:extLst>
        </p:spPr>
        <p:txBody>
          <a:bodyPr wrap="none" lIns="45719" rIns="45719">
            <a:spAutoFit/>
          </a:bodyPr>
          <a:lstStyle>
            <a:lvl1pPr defTabSz="912853">
              <a:defRPr>
                <a:solidFill>
                  <a:srgbClr val="1E1C11"/>
                </a:solidFill>
                <a:latin typeface="+mn-lt"/>
                <a:ea typeface="+mn-ea"/>
                <a:cs typeface="+mn-cs"/>
                <a:sym typeface="Arial"/>
              </a:defRPr>
            </a:lvl1pPr>
          </a:lstStyle>
          <a:p>
            <a:pPr/>
            <a:r>
              <a:t>TPC</a:t>
            </a:r>
          </a:p>
        </p:txBody>
      </p:sp>
      <p:sp>
        <p:nvSpPr>
          <p:cNvPr id="1245" name="Straight Arrow Connector 33"/>
          <p:cNvSpPr/>
          <p:nvPr/>
        </p:nvSpPr>
        <p:spPr>
          <a:xfrm flipH="1" flipV="1">
            <a:off x="2667000" y="4952999"/>
            <a:ext cx="1447801" cy="914402"/>
          </a:xfrm>
          <a:prstGeom prst="line">
            <a:avLst/>
          </a:prstGeom>
          <a:ln w="12700">
            <a:solidFill>
              <a:srgbClr val="4F81BD"/>
            </a:solidFill>
            <a:tailEnd type="triangle"/>
          </a:ln>
          <a:effectLst>
            <a:outerShdw sx="100000" sy="100000" kx="0" ky="0" algn="b" rotWithShape="0" blurRad="38100" dist="20000" dir="5400000">
              <a:srgbClr val="000000">
                <a:alpha val="38000"/>
              </a:srgbClr>
            </a:outerShdw>
          </a:effectLst>
        </p:spPr>
        <p:txBody>
          <a:bodyPr lIns="45719" rIns="45719"/>
          <a:lstStyle/>
          <a:p>
            <a:pPr defTabSz="912853">
              <a:defRPr sz="1800">
                <a:solidFill>
                  <a:srgbClr val="0000CC"/>
                </a:solidFill>
                <a:latin typeface="+mn-lt"/>
                <a:ea typeface="+mn-ea"/>
                <a:cs typeface="+mn-cs"/>
                <a:sym typeface="Arial"/>
              </a:defRPr>
            </a:pPr>
          </a:p>
        </p:txBody>
      </p:sp>
      <p:sp>
        <p:nvSpPr>
          <p:cNvPr id="1246" name="TextBox 40"/>
          <p:cNvSpPr txBox="1"/>
          <p:nvPr/>
        </p:nvSpPr>
        <p:spPr>
          <a:xfrm>
            <a:off x="6172200" y="1219200"/>
            <a:ext cx="1447800" cy="273780"/>
          </a:xfrm>
          <a:prstGeom prst="rect">
            <a:avLst/>
          </a:prstGeom>
          <a:solidFill>
            <a:srgbClr val="2929FF"/>
          </a:solidFill>
          <a:ln>
            <a:solidFill>
              <a:srgbClr val="1E1C11">
                <a:alpha val="63000"/>
              </a:srgbClr>
            </a:solidFill>
          </a:ln>
          <a:extLst>
            <a:ext uri="{C572A759-6A51-4108-AA02-DFA0A04FC94B}">
              <ma14:wrappingTextBoxFlag xmlns:ma14="http://schemas.microsoft.com/office/mac/drawingml/2011/main" val="1"/>
            </a:ext>
          </a:extLst>
        </p:spPr>
        <p:txBody>
          <a:bodyPr lIns="45719" rIns="45719">
            <a:spAutoFit/>
          </a:bodyPr>
          <a:lstStyle>
            <a:lvl1pPr algn="ctr" defTabSz="912853">
              <a:defRPr>
                <a:solidFill>
                  <a:srgbClr val="FFFFFF"/>
                </a:solidFill>
                <a:latin typeface="+mn-lt"/>
                <a:ea typeface="+mn-ea"/>
                <a:cs typeface="+mn-cs"/>
                <a:sym typeface="Arial"/>
              </a:defRPr>
            </a:lvl1pPr>
          </a:lstStyle>
          <a:p>
            <a:pPr/>
            <a:r>
              <a:t>e/m calorimeters          </a:t>
            </a:r>
          </a:p>
        </p:txBody>
      </p:sp>
      <p:sp>
        <p:nvSpPr>
          <p:cNvPr id="1247" name="TextBox 31"/>
          <p:cNvSpPr txBox="1"/>
          <p:nvPr/>
        </p:nvSpPr>
        <p:spPr>
          <a:xfrm rot="1896302">
            <a:off x="1017785" y="4326504"/>
            <a:ext cx="838459" cy="31339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2853">
              <a:defRPr i="1" sz="1600">
                <a:solidFill>
                  <a:srgbClr val="376092"/>
                </a:solidFill>
                <a:latin typeface="+mn-lt"/>
                <a:ea typeface="+mn-ea"/>
                <a:cs typeface="+mn-cs"/>
                <a:sym typeface="Arial"/>
              </a:defRPr>
            </a:lvl1pPr>
          </a:lstStyle>
          <a:p>
            <a:pPr/>
            <a:r>
              <a:t>hadrons</a:t>
            </a:r>
          </a:p>
        </p:txBody>
      </p:sp>
      <p:sp>
        <p:nvSpPr>
          <p:cNvPr id="1248" name="TextBox 35"/>
          <p:cNvSpPr txBox="1"/>
          <p:nvPr/>
        </p:nvSpPr>
        <p:spPr>
          <a:xfrm rot="1961217">
            <a:off x="2615478" y="5331341"/>
            <a:ext cx="928649" cy="31339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2853">
              <a:defRPr i="1" sz="1600">
                <a:solidFill>
                  <a:srgbClr val="376092"/>
                </a:solidFill>
                <a:latin typeface="+mn-lt"/>
                <a:ea typeface="+mn-ea"/>
                <a:cs typeface="+mn-cs"/>
                <a:sym typeface="Arial"/>
              </a:defRPr>
            </a:lvl1pPr>
          </a:lstStyle>
          <a:p>
            <a:pPr/>
            <a:r>
              <a:t>electrons</a:t>
            </a:r>
          </a:p>
        </p:txBody>
      </p:sp>
      <p:sp>
        <p:nvSpPr>
          <p:cNvPr id="1249" name="TextBox 22"/>
          <p:cNvSpPr/>
          <p:nvPr/>
        </p:nvSpPr>
        <p:spPr>
          <a:xfrm>
            <a:off x="7467600" y="6096000"/>
            <a:ext cx="111444" cy="277000"/>
          </a:xfrm>
          <a:prstGeom prst="rect">
            <a:avLst/>
          </a:prstGeom>
          <a:solidFill>
            <a:srgbClr val="FF0000">
              <a:alpha val="88000"/>
            </a:srgbClr>
          </a:solidFill>
          <a:ln>
            <a:solidFill>
              <a:srgbClr val="1E1C11">
                <a:alpha val="63000"/>
              </a:srgbClr>
            </a:solidFill>
          </a:ln>
        </p:spPr>
        <p:txBody>
          <a:bodyPr lIns="45719" rIns="45719"/>
          <a:lstStyle/>
          <a:p>
            <a:pPr defTabSz="912853">
              <a:defRPr>
                <a:solidFill>
                  <a:srgbClr val="1E1C11"/>
                </a:solidFill>
                <a:latin typeface="+mn-lt"/>
                <a:ea typeface="+mn-ea"/>
                <a:cs typeface="+mn-cs"/>
                <a:sym typeface="Arial"/>
              </a:defRPr>
            </a:pP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1"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252" name="JLEIC Concept Detector"/>
          <p:cNvSpPr txBox="1"/>
          <p:nvPr>
            <p:ph type="title"/>
          </p:nvPr>
        </p:nvSpPr>
        <p:spPr>
          <a:prstGeom prst="rect">
            <a:avLst/>
          </a:prstGeom>
        </p:spPr>
        <p:txBody>
          <a:bodyPr/>
          <a:lstStyle/>
          <a:p>
            <a:pPr/>
            <a:r>
              <a:t>JLEIC Concept Detector</a:t>
            </a:r>
          </a:p>
        </p:txBody>
      </p:sp>
      <p:sp>
        <p:nvSpPr>
          <p:cNvPr id="125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262" name="Group"/>
          <p:cNvGrpSpPr/>
          <p:nvPr/>
        </p:nvGrpSpPr>
        <p:grpSpPr>
          <a:xfrm>
            <a:off x="4448339" y="826579"/>
            <a:ext cx="4810787" cy="3269574"/>
            <a:chOff x="0" y="0"/>
            <a:chExt cx="4810786" cy="3269573"/>
          </a:xfrm>
        </p:grpSpPr>
        <p:pic>
          <p:nvPicPr>
            <p:cNvPr id="1254" name="Picture 2" descr="Picture 2"/>
            <p:cNvPicPr>
              <a:picLocks noChangeAspect="1"/>
            </p:cNvPicPr>
            <p:nvPr/>
          </p:nvPicPr>
          <p:blipFill>
            <a:blip r:embed="rId2">
              <a:extLst/>
            </a:blip>
            <a:stretch>
              <a:fillRect/>
            </a:stretch>
          </p:blipFill>
          <p:spPr>
            <a:xfrm>
              <a:off x="0" y="0"/>
              <a:ext cx="4810787" cy="3269574"/>
            </a:xfrm>
            <a:prstGeom prst="rect">
              <a:avLst/>
            </a:prstGeom>
            <a:ln w="12700" cap="flat">
              <a:noFill/>
              <a:miter lim="400000"/>
            </a:ln>
            <a:effectLst/>
          </p:spPr>
        </p:pic>
        <p:grpSp>
          <p:nvGrpSpPr>
            <p:cNvPr id="1257" name="Rounded Rectangle 5"/>
            <p:cNvGrpSpPr/>
            <p:nvPr/>
          </p:nvGrpSpPr>
          <p:grpSpPr>
            <a:xfrm>
              <a:off x="2914372" y="1486169"/>
              <a:ext cx="520161" cy="260081"/>
              <a:chOff x="0" y="0"/>
              <a:chExt cx="520159" cy="260079"/>
            </a:xfrm>
          </p:grpSpPr>
          <p:sp>
            <p:nvSpPr>
              <p:cNvPr id="1255" name="Rounded Rectangle"/>
              <p:cNvSpPr/>
              <p:nvPr/>
            </p:nvSpPr>
            <p:spPr>
              <a:xfrm>
                <a:off x="0" y="0"/>
                <a:ext cx="520160" cy="260080"/>
              </a:xfrm>
              <a:prstGeom prst="roundRect">
                <a:avLst>
                  <a:gd name="adj" fmla="val 16667"/>
                </a:avLst>
              </a:prstGeom>
              <a:solidFill>
                <a:srgbClr val="FFFFFF"/>
              </a:solidFill>
              <a:ln w="9525" cap="flat">
                <a:solidFill>
                  <a:srgbClr val="353535"/>
                </a:solidFill>
                <a:prstDash val="solid"/>
                <a:round/>
              </a:ln>
              <a:effectLst/>
            </p:spPr>
            <p:txBody>
              <a:bodyPr wrap="square" lIns="45719" tIns="45719" rIns="45719" bIns="45719" numCol="1" anchor="t">
                <a:noAutofit/>
              </a:bodyPr>
              <a:lstStyle/>
              <a:p>
                <a:pPr defTabSz="914400">
                  <a:defRPr b="1" sz="1000">
                    <a:solidFill>
                      <a:srgbClr val="0070C0"/>
                    </a:solidFill>
                    <a:latin typeface="Calibri"/>
                    <a:ea typeface="Calibri"/>
                    <a:cs typeface="Calibri"/>
                    <a:sym typeface="Calibri"/>
                  </a:defRPr>
                </a:pPr>
              </a:p>
            </p:txBody>
          </p:sp>
          <p:sp>
            <p:nvSpPr>
              <p:cNvPr id="1256" name="ECAL"/>
              <p:cNvSpPr txBox="1"/>
              <p:nvPr/>
            </p:nvSpPr>
            <p:spPr>
              <a:xfrm>
                <a:off x="12695" y="12695"/>
                <a:ext cx="494769" cy="2254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914400">
                  <a:defRPr b="1" sz="1000">
                    <a:solidFill>
                      <a:srgbClr val="0070C0"/>
                    </a:solidFill>
                    <a:latin typeface="Calibri"/>
                    <a:ea typeface="Calibri"/>
                    <a:cs typeface="Calibri"/>
                    <a:sym typeface="Calibri"/>
                  </a:defRPr>
                </a:lvl1pPr>
              </a:lstStyle>
              <a:p>
                <a:pPr/>
                <a:r>
                  <a:t>ECAL</a:t>
                </a:r>
              </a:p>
            </p:txBody>
          </p:sp>
        </p:grpSp>
        <p:sp>
          <p:nvSpPr>
            <p:cNvPr id="1258" name="Straight Arrow Connector 7"/>
            <p:cNvSpPr/>
            <p:nvPr/>
          </p:nvSpPr>
          <p:spPr>
            <a:xfrm flipH="1">
              <a:off x="2405392" y="1662784"/>
              <a:ext cx="515893" cy="303168"/>
            </a:xfrm>
            <a:prstGeom prst="line">
              <a:avLst/>
            </a:prstGeom>
            <a:noFill/>
            <a:ln w="15875" cap="flat">
              <a:solidFill>
                <a:srgbClr val="FFFFFF"/>
              </a:solidFill>
              <a:prstDash val="solid"/>
              <a:round/>
              <a:tailEnd type="triangle" w="med" len="med"/>
            </a:ln>
            <a:effectLst/>
          </p:spPr>
          <p:txBody>
            <a:bodyPr wrap="square" lIns="45719" tIns="45719" rIns="45719" bIns="45719" numCol="1" anchor="t">
              <a:noAutofit/>
            </a:bodyPr>
            <a:lstStyle/>
            <a:p>
              <a:pPr defTabSz="914400">
                <a:defRPr sz="1800">
                  <a:solidFill>
                    <a:srgbClr val="616161"/>
                  </a:solidFill>
                  <a:latin typeface="Calibri"/>
                  <a:ea typeface="Calibri"/>
                  <a:cs typeface="Calibri"/>
                  <a:sym typeface="Calibri"/>
                </a:defRPr>
              </a:pPr>
            </a:p>
          </p:txBody>
        </p:sp>
        <p:grpSp>
          <p:nvGrpSpPr>
            <p:cNvPr id="1261" name="Rounded Rectangle 11"/>
            <p:cNvGrpSpPr/>
            <p:nvPr/>
          </p:nvGrpSpPr>
          <p:grpSpPr>
            <a:xfrm>
              <a:off x="2245596" y="817393"/>
              <a:ext cx="520160" cy="260081"/>
              <a:chOff x="0" y="0"/>
              <a:chExt cx="520159" cy="260079"/>
            </a:xfrm>
          </p:grpSpPr>
          <p:sp>
            <p:nvSpPr>
              <p:cNvPr id="1259" name="Rounded Rectangle"/>
              <p:cNvSpPr/>
              <p:nvPr/>
            </p:nvSpPr>
            <p:spPr>
              <a:xfrm>
                <a:off x="0" y="0"/>
                <a:ext cx="520160" cy="260080"/>
              </a:xfrm>
              <a:prstGeom prst="roundRect">
                <a:avLst>
                  <a:gd name="adj" fmla="val 16667"/>
                </a:avLst>
              </a:prstGeom>
              <a:solidFill>
                <a:srgbClr val="FFFFFF"/>
              </a:solidFill>
              <a:ln w="9525" cap="flat">
                <a:solidFill>
                  <a:srgbClr val="353535"/>
                </a:solidFill>
                <a:prstDash val="solid"/>
                <a:round/>
              </a:ln>
              <a:effectLst/>
            </p:spPr>
            <p:txBody>
              <a:bodyPr wrap="square" lIns="45719" tIns="45719" rIns="45719" bIns="45719" numCol="1" anchor="t">
                <a:noAutofit/>
              </a:bodyPr>
              <a:lstStyle/>
              <a:p>
                <a:pPr defTabSz="914400">
                  <a:defRPr b="1" sz="1000">
                    <a:solidFill>
                      <a:srgbClr val="0070C0"/>
                    </a:solidFill>
                    <a:latin typeface="Calibri"/>
                    <a:ea typeface="Calibri"/>
                    <a:cs typeface="Calibri"/>
                    <a:sym typeface="Calibri"/>
                  </a:defRPr>
                </a:pPr>
              </a:p>
            </p:txBody>
          </p:sp>
          <p:sp>
            <p:nvSpPr>
              <p:cNvPr id="1260" name="RICH"/>
              <p:cNvSpPr txBox="1"/>
              <p:nvPr/>
            </p:nvSpPr>
            <p:spPr>
              <a:xfrm>
                <a:off x="12695" y="12695"/>
                <a:ext cx="494769" cy="2254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914400">
                  <a:defRPr b="1" sz="1000">
                    <a:solidFill>
                      <a:srgbClr val="0070C0"/>
                    </a:solidFill>
                    <a:latin typeface="Calibri"/>
                    <a:ea typeface="Calibri"/>
                    <a:cs typeface="Calibri"/>
                    <a:sym typeface="Calibri"/>
                  </a:defRPr>
                </a:lvl1pPr>
              </a:lstStyle>
              <a:p>
                <a:pPr/>
                <a:r>
                  <a:t>RICH</a:t>
                </a:r>
              </a:p>
            </p:txBody>
          </p:sp>
        </p:grpSp>
      </p:grpSp>
      <p:sp>
        <p:nvSpPr>
          <p:cNvPr id="1263" name="Similar concept to BEAST…"/>
          <p:cNvSpPr txBox="1"/>
          <p:nvPr>
            <p:ph type="body" sz="half" idx="1"/>
          </p:nvPr>
        </p:nvSpPr>
        <p:spPr>
          <a:xfrm>
            <a:off x="114300" y="812800"/>
            <a:ext cx="4009669" cy="5930900"/>
          </a:xfrm>
          <a:prstGeom prst="rect">
            <a:avLst/>
          </a:prstGeom>
        </p:spPr>
        <p:txBody>
          <a:bodyPr/>
          <a:lstStyle/>
          <a:p>
            <a:pPr lvl="1" marL="254000">
              <a:defRPr sz="2400"/>
            </a:pPr>
            <a:r>
              <a:t>Similar concept to BEAST</a:t>
            </a:r>
          </a:p>
          <a:p>
            <a:pPr lvl="2" marL="482600">
              <a:defRPr sz="2200"/>
            </a:pPr>
            <a:r>
              <a:t>Vertex detector</a:t>
            </a:r>
          </a:p>
          <a:p>
            <a:pPr lvl="2" marL="482600">
              <a:defRPr sz="2200"/>
            </a:pPr>
            <a:r>
              <a:t>Central tracker (all options – TPC considered)</a:t>
            </a:r>
          </a:p>
          <a:p>
            <a:pPr lvl="2" marL="482600">
              <a:defRPr sz="2200"/>
            </a:pPr>
            <a:r>
              <a:t>Forward tracking</a:t>
            </a:r>
          </a:p>
          <a:p>
            <a:pPr lvl="2" marL="482600">
              <a:defRPr sz="2200"/>
            </a:pPr>
            <a:r>
              <a:t>Cerenkov detectors </a:t>
            </a:r>
          </a:p>
          <a:p>
            <a:pPr lvl="2" marL="482600">
              <a:defRPr sz="2200"/>
            </a:pPr>
            <a:r>
              <a:t>Electromagnetic calorimeters</a:t>
            </a:r>
          </a:p>
          <a:p>
            <a:pPr lvl="2" marL="482600">
              <a:defRPr sz="2200"/>
            </a:pPr>
            <a:r>
              <a:t>Hadron calorimeter in the forward and barrel region (new), possible in rear direction</a:t>
            </a:r>
          </a:p>
          <a:p>
            <a:pPr lvl="2" marL="482600">
              <a:defRPr sz="2200"/>
            </a:pPr>
            <a:r>
              <a:t>Muon chambers considered</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9"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440" name="Probing Matter with Electrons"/>
          <p:cNvSpPr txBox="1"/>
          <p:nvPr>
            <p:ph type="title"/>
          </p:nvPr>
        </p:nvSpPr>
        <p:spPr>
          <a:prstGeom prst="rect">
            <a:avLst/>
          </a:prstGeom>
        </p:spPr>
        <p:txBody>
          <a:bodyPr/>
          <a:lstStyle/>
          <a:p>
            <a:pPr/>
            <a:r>
              <a:t>Probing Matter with Electrons</a:t>
            </a:r>
          </a:p>
        </p:txBody>
      </p:sp>
      <p:sp>
        <p:nvSpPr>
          <p:cNvPr id="441" name="The SLAC experiments in the 1960s established the…"/>
          <p:cNvSpPr txBox="1"/>
          <p:nvPr/>
        </p:nvSpPr>
        <p:spPr>
          <a:xfrm>
            <a:off x="266700" y="787400"/>
            <a:ext cx="8547100" cy="8028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buClr>
                <a:srgbClr val="000000"/>
              </a:buClr>
              <a:buFont typeface="Arial"/>
              <a:defRPr sz="2400">
                <a:uFill>
                  <a:solidFill>
                    <a:srgbClr val="000000"/>
                  </a:solidFill>
                </a:uFill>
                <a:latin typeface="+mn-lt"/>
                <a:ea typeface="+mn-ea"/>
                <a:cs typeface="+mn-cs"/>
                <a:sym typeface="Arial"/>
              </a:defRPr>
            </a:pPr>
            <a:r>
              <a:t>The SLAC experiments in the 1960s established the </a:t>
            </a:r>
          </a:p>
          <a:p>
            <a:pPr marL="40639" marR="40639" defTabSz="914400">
              <a:buClr>
                <a:srgbClr val="000000"/>
              </a:buClr>
              <a:buFont typeface="Arial"/>
              <a:defRPr sz="2400">
                <a:uFill>
                  <a:solidFill>
                    <a:srgbClr val="000000"/>
                  </a:solidFill>
                </a:uFill>
                <a:latin typeface="+mn-lt"/>
                <a:ea typeface="+mn-ea"/>
                <a:cs typeface="+mn-cs"/>
                <a:sym typeface="Arial"/>
              </a:defRPr>
            </a:pPr>
            <a:r>
              <a:t>quark model and our modern view of particle physics.</a:t>
            </a:r>
          </a:p>
        </p:txBody>
      </p:sp>
      <p:sp>
        <p:nvSpPr>
          <p:cNvPr id="442"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456" name="Group"/>
          <p:cNvGrpSpPr/>
          <p:nvPr/>
        </p:nvGrpSpPr>
        <p:grpSpPr>
          <a:xfrm>
            <a:off x="266700" y="1768475"/>
            <a:ext cx="8547100" cy="4206429"/>
            <a:chOff x="0" y="0"/>
            <a:chExt cx="8547100" cy="4206428"/>
          </a:xfrm>
        </p:grpSpPr>
        <p:grpSp>
          <p:nvGrpSpPr>
            <p:cNvPr id="454" name="Group"/>
            <p:cNvGrpSpPr/>
            <p:nvPr/>
          </p:nvGrpSpPr>
          <p:grpSpPr>
            <a:xfrm>
              <a:off x="0" y="0"/>
              <a:ext cx="8547100" cy="4206429"/>
              <a:chOff x="0" y="0"/>
              <a:chExt cx="8547100" cy="4206428"/>
            </a:xfrm>
          </p:grpSpPr>
          <p:pic>
            <p:nvPicPr>
              <p:cNvPr id="443" name="droppedImage.pdf" descr="droppedImage.pdf"/>
              <p:cNvPicPr>
                <a:picLocks noChangeAspect="1"/>
              </p:cNvPicPr>
              <p:nvPr/>
            </p:nvPicPr>
            <p:blipFill>
              <a:blip r:embed="rId3">
                <a:extLst/>
              </a:blip>
              <a:stretch>
                <a:fillRect/>
              </a:stretch>
            </p:blipFill>
            <p:spPr>
              <a:xfrm>
                <a:off x="4622800" y="727748"/>
                <a:ext cx="3924300" cy="881978"/>
              </a:xfrm>
              <a:prstGeom prst="rect">
                <a:avLst/>
              </a:prstGeom>
              <a:ln w="12700" cap="flat">
                <a:noFill/>
                <a:round/>
              </a:ln>
              <a:effectLst/>
            </p:spPr>
          </p:pic>
          <p:sp>
            <p:nvSpPr>
              <p:cNvPr id="444" name="Formfactor: F(q2)…"/>
              <p:cNvSpPr txBox="1"/>
              <p:nvPr/>
            </p:nvSpPr>
            <p:spPr>
              <a:xfrm>
                <a:off x="4572000" y="3022600"/>
                <a:ext cx="3136861" cy="11838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40639" marR="40639" defTabSz="914400">
                  <a:buClr>
                    <a:srgbClr val="000000"/>
                  </a:buClr>
                  <a:buFont typeface="Arial"/>
                  <a:defRPr sz="2400">
                    <a:solidFill>
                      <a:srgbClr val="9E2611"/>
                    </a:solidFill>
                    <a:uFill>
                      <a:solidFill>
                        <a:srgbClr val="9E2611"/>
                      </a:solidFill>
                    </a:uFill>
                    <a:latin typeface="+mn-lt"/>
                    <a:ea typeface="+mn-ea"/>
                    <a:cs typeface="+mn-cs"/>
                    <a:sym typeface="Arial"/>
                  </a:defRPr>
                </a:pPr>
                <a:r>
                  <a:t>Formfactor: </a:t>
                </a:r>
                <a:r>
                  <a:rPr i="1" sz="2600">
                    <a:latin typeface="Times New Roman"/>
                    <a:ea typeface="Times New Roman"/>
                    <a:cs typeface="Times New Roman"/>
                    <a:sym typeface="Times New Roman"/>
                  </a:rPr>
                  <a:t>F(q</a:t>
                </a:r>
                <a:r>
                  <a:rPr baseline="30181" i="1" sz="2200">
                    <a:latin typeface="Times New Roman"/>
                    <a:ea typeface="Times New Roman"/>
                    <a:cs typeface="Times New Roman"/>
                    <a:sym typeface="Times New Roman"/>
                  </a:rPr>
                  <a:t>2</a:t>
                </a:r>
                <a:r>
                  <a:rPr i="1" sz="2600">
                    <a:latin typeface="Times New Roman"/>
                    <a:ea typeface="Times New Roman"/>
                    <a:cs typeface="Times New Roman"/>
                    <a:sym typeface="Times New Roman"/>
                  </a:rPr>
                  <a:t>)</a:t>
                </a:r>
                <a:endParaRPr i="1" sz="2600">
                  <a:latin typeface="Times New Roman"/>
                  <a:ea typeface="Times New Roman"/>
                  <a:cs typeface="Times New Roman"/>
                  <a:sym typeface="Times New Roman"/>
                </a:endParaRPr>
              </a:p>
              <a:p>
                <a:pPr marL="40639" marR="40639" defTabSz="914400">
                  <a:buClr>
                    <a:srgbClr val="000000"/>
                  </a:buClr>
                  <a:buFont typeface="Arial"/>
                  <a:defRPr i="1" sz="2400">
                    <a:uFill>
                      <a:solidFill>
                        <a:srgbClr val="000000"/>
                      </a:solidFill>
                    </a:uFill>
                    <a:latin typeface="+mn-lt"/>
                    <a:ea typeface="+mn-ea"/>
                    <a:cs typeface="+mn-cs"/>
                    <a:sym typeface="Arial"/>
                  </a:defRPr>
                </a:pPr>
                <a:r>
                  <a:t>Fourier transform </a:t>
                </a:r>
              </a:p>
              <a:p>
                <a:pPr marL="40639" marR="40639" defTabSz="914400">
                  <a:buClr>
                    <a:srgbClr val="000000"/>
                  </a:buClr>
                  <a:buFont typeface="Arial"/>
                  <a:defRPr i="1" sz="2400">
                    <a:uFill>
                      <a:solidFill>
                        <a:srgbClr val="000000"/>
                      </a:solidFill>
                    </a:uFill>
                    <a:latin typeface="+mn-lt"/>
                    <a:ea typeface="+mn-ea"/>
                    <a:cs typeface="+mn-cs"/>
                    <a:sym typeface="Arial"/>
                  </a:defRPr>
                </a:pPr>
                <a:r>
                  <a:t>of charge distributions</a:t>
                </a:r>
              </a:p>
            </p:txBody>
          </p:sp>
          <p:grpSp>
            <p:nvGrpSpPr>
              <p:cNvPr id="451" name="Group"/>
              <p:cNvGrpSpPr/>
              <p:nvPr/>
            </p:nvGrpSpPr>
            <p:grpSpPr>
              <a:xfrm>
                <a:off x="0" y="0"/>
                <a:ext cx="4495800" cy="1671638"/>
                <a:chOff x="0" y="0"/>
                <a:chExt cx="4495800" cy="1671637"/>
              </a:xfrm>
            </p:grpSpPr>
            <p:sp>
              <p:nvSpPr>
                <p:cNvPr id="445" name="p1"/>
                <p:cNvSpPr txBox="1"/>
                <p:nvPr/>
              </p:nvSpPr>
              <p:spPr>
                <a:xfrm>
                  <a:off x="914400" y="914400"/>
                  <a:ext cx="484553" cy="5639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40639" marR="40639" defTabSz="914400">
                    <a:buClr>
                      <a:srgbClr val="000000"/>
                    </a:buClr>
                    <a:buFont typeface="Arial"/>
                    <a:defRPr sz="2400">
                      <a:uFill>
                        <a:solidFill>
                          <a:srgbClr val="000000"/>
                        </a:solidFill>
                      </a:uFill>
                      <a:latin typeface="+mn-lt"/>
                      <a:ea typeface="+mn-ea"/>
                      <a:cs typeface="+mn-cs"/>
                      <a:sym typeface="Arial"/>
                    </a:defRPr>
                  </a:pPr>
                  <a:r>
                    <a:rPr sz="2800"/>
                    <a:t>p</a:t>
                  </a:r>
                  <a:r>
                    <a:rPr baseline="-25000" sz="2800"/>
                    <a:t>1</a:t>
                  </a:r>
                </a:p>
              </p:txBody>
            </p:sp>
            <p:grpSp>
              <p:nvGrpSpPr>
                <p:cNvPr id="450" name="Group"/>
                <p:cNvGrpSpPr/>
                <p:nvPr/>
              </p:nvGrpSpPr>
              <p:grpSpPr>
                <a:xfrm>
                  <a:off x="0" y="0"/>
                  <a:ext cx="4495800" cy="1671638"/>
                  <a:chOff x="0" y="0"/>
                  <a:chExt cx="4495800" cy="1671637"/>
                </a:xfrm>
              </p:grpSpPr>
              <p:pic>
                <p:nvPicPr>
                  <p:cNvPr id="446" name="DIS1.png" descr="DIS1.png"/>
                  <p:cNvPicPr>
                    <a:picLocks noChangeAspect="0"/>
                  </p:cNvPicPr>
                  <p:nvPr/>
                </p:nvPicPr>
                <p:blipFill>
                  <a:blip r:embed="rId4">
                    <a:extLst/>
                  </a:blip>
                  <a:stretch>
                    <a:fillRect/>
                  </a:stretch>
                </p:blipFill>
                <p:spPr>
                  <a:xfrm>
                    <a:off x="0" y="0"/>
                    <a:ext cx="4495800" cy="1671638"/>
                  </a:xfrm>
                  <a:prstGeom prst="rect">
                    <a:avLst/>
                  </a:prstGeom>
                  <a:ln w="12700" cap="flat">
                    <a:noFill/>
                    <a:miter lim="400000"/>
                  </a:ln>
                  <a:effectLst/>
                </p:spPr>
              </p:pic>
              <p:sp>
                <p:nvSpPr>
                  <p:cNvPr id="447" name="electron"/>
                  <p:cNvSpPr txBox="1"/>
                  <p:nvPr/>
                </p:nvSpPr>
                <p:spPr>
                  <a:xfrm>
                    <a:off x="0" y="355600"/>
                    <a:ext cx="1239302" cy="447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buClr>
                        <a:srgbClr val="000000"/>
                      </a:buClr>
                      <a:buFont typeface="Arial"/>
                      <a:defRPr sz="2400">
                        <a:uFill>
                          <a:solidFill>
                            <a:srgbClr val="000000"/>
                          </a:solidFill>
                        </a:uFill>
                        <a:latin typeface="+mn-lt"/>
                        <a:ea typeface="+mn-ea"/>
                        <a:cs typeface="+mn-cs"/>
                        <a:sym typeface="Arial"/>
                      </a:defRPr>
                    </a:lvl1pPr>
                  </a:lstStyle>
                  <a:p>
                    <a:pPr/>
                    <a:r>
                      <a:t>electron</a:t>
                    </a:r>
                  </a:p>
                </p:txBody>
              </p:sp>
              <p:sp>
                <p:nvSpPr>
                  <p:cNvPr id="448" name="proton"/>
                  <p:cNvSpPr txBox="1"/>
                  <p:nvPr/>
                </p:nvSpPr>
                <p:spPr>
                  <a:xfrm>
                    <a:off x="2286000" y="0"/>
                    <a:ext cx="1019185" cy="447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buClr>
                        <a:srgbClr val="000000"/>
                      </a:buClr>
                      <a:buFont typeface="Arial"/>
                      <a:defRPr sz="2400">
                        <a:uFill>
                          <a:solidFill>
                            <a:srgbClr val="000000"/>
                          </a:solidFill>
                        </a:uFill>
                        <a:latin typeface="+mn-lt"/>
                        <a:ea typeface="+mn-ea"/>
                        <a:cs typeface="+mn-cs"/>
                        <a:sym typeface="Arial"/>
                      </a:defRPr>
                    </a:lvl1pPr>
                  </a:lstStyle>
                  <a:p>
                    <a:pPr/>
                    <a:r>
                      <a:t>proton</a:t>
                    </a:r>
                  </a:p>
                </p:txBody>
              </p:sp>
              <p:sp>
                <p:nvSpPr>
                  <p:cNvPr id="449" name="p2"/>
                  <p:cNvSpPr txBox="1"/>
                  <p:nvPr/>
                </p:nvSpPr>
                <p:spPr>
                  <a:xfrm>
                    <a:off x="3733800" y="381000"/>
                    <a:ext cx="484553" cy="5639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40639" marR="40639" defTabSz="914400">
                      <a:buClr>
                        <a:srgbClr val="000000"/>
                      </a:buClr>
                      <a:buFont typeface="Arial"/>
                      <a:defRPr sz="2400">
                        <a:uFill>
                          <a:solidFill>
                            <a:srgbClr val="000000"/>
                          </a:solidFill>
                        </a:uFill>
                        <a:latin typeface="+mn-lt"/>
                        <a:ea typeface="+mn-ea"/>
                        <a:cs typeface="+mn-cs"/>
                        <a:sym typeface="Arial"/>
                      </a:defRPr>
                    </a:pPr>
                    <a:r>
                      <a:rPr sz="2800"/>
                      <a:t>p</a:t>
                    </a:r>
                    <a:r>
                      <a:rPr baseline="-25000" sz="2800"/>
                      <a:t>2</a:t>
                    </a:r>
                  </a:p>
                </p:txBody>
              </p:sp>
            </p:grpSp>
          </p:grpSp>
          <p:sp>
            <p:nvSpPr>
              <p:cNvPr id="452" name="Mott = Rutherford + Spin"/>
              <p:cNvSpPr txBox="1"/>
              <p:nvPr/>
            </p:nvSpPr>
            <p:spPr>
              <a:xfrm>
                <a:off x="4899025" y="152400"/>
                <a:ext cx="3492560" cy="447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buClr>
                    <a:srgbClr val="000000"/>
                  </a:buClr>
                  <a:buFont typeface="Arial"/>
                  <a:defRPr sz="2400">
                    <a:uFill>
                      <a:solidFill>
                        <a:srgbClr val="000000"/>
                      </a:solidFill>
                    </a:uFill>
                    <a:latin typeface="+mn-lt"/>
                    <a:ea typeface="+mn-ea"/>
                    <a:cs typeface="+mn-cs"/>
                    <a:sym typeface="Arial"/>
                  </a:defRPr>
                </a:lvl1pPr>
              </a:lstStyle>
              <a:p>
                <a:pPr/>
                <a:r>
                  <a:t>Mott = Rutherford + Spin</a:t>
                </a:r>
              </a:p>
            </p:txBody>
          </p:sp>
          <p:pic>
            <p:nvPicPr>
              <p:cNvPr id="453" name="droppedImage.pdf" descr="droppedImage.pdf"/>
              <p:cNvPicPr>
                <a:picLocks noChangeAspect="1"/>
              </p:cNvPicPr>
              <p:nvPr/>
            </p:nvPicPr>
            <p:blipFill>
              <a:blip r:embed="rId5">
                <a:extLst/>
              </a:blip>
              <a:stretch>
                <a:fillRect/>
              </a:stretch>
            </p:blipFill>
            <p:spPr>
              <a:xfrm>
                <a:off x="4639836" y="2130425"/>
                <a:ext cx="2408664" cy="406400"/>
              </a:xfrm>
              <a:prstGeom prst="rect">
                <a:avLst/>
              </a:prstGeom>
              <a:ln w="12700" cap="flat">
                <a:noFill/>
                <a:round/>
              </a:ln>
              <a:effectLst/>
            </p:spPr>
          </p:pic>
        </p:grpSp>
        <p:sp>
          <p:nvSpPr>
            <p:cNvPr id="455" name="?"/>
            <p:cNvSpPr txBox="1"/>
            <p:nvPr/>
          </p:nvSpPr>
          <p:spPr>
            <a:xfrm>
              <a:off x="2513471" y="503721"/>
              <a:ext cx="522859" cy="8419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1275" marR="41275" algn="ctr" defTabSz="914400">
                <a:spcBef>
                  <a:spcPts val="400"/>
                </a:spcBef>
                <a:defRPr sz="5200">
                  <a:solidFill>
                    <a:srgbClr val="FFFFFF"/>
                  </a:solidFill>
                  <a:uFill>
                    <a:solidFill>
                      <a:srgbClr val="011585"/>
                    </a:solidFill>
                  </a:uFill>
                  <a:latin typeface="+mn-lt"/>
                  <a:ea typeface="+mn-ea"/>
                  <a:cs typeface="+mn-cs"/>
                  <a:sym typeface="Arial"/>
                </a:defRPr>
              </a:lvl1pPr>
            </a:lstStyle>
            <a:p>
              <a:pPr/>
              <a:r>
                <a:t>?</a:t>
              </a:r>
            </a:p>
          </p:txBody>
        </p:sp>
      </p:grpSp>
      <p:grpSp>
        <p:nvGrpSpPr>
          <p:cNvPr id="463" name="Group"/>
          <p:cNvGrpSpPr/>
          <p:nvPr/>
        </p:nvGrpSpPr>
        <p:grpSpPr>
          <a:xfrm>
            <a:off x="254000" y="3375025"/>
            <a:ext cx="3429000" cy="2744788"/>
            <a:chOff x="0" y="0"/>
            <a:chExt cx="3429000" cy="2744787"/>
          </a:xfrm>
        </p:grpSpPr>
        <p:grpSp>
          <p:nvGrpSpPr>
            <p:cNvPr id="459" name="Group"/>
            <p:cNvGrpSpPr/>
            <p:nvPr/>
          </p:nvGrpSpPr>
          <p:grpSpPr>
            <a:xfrm>
              <a:off x="0" y="0"/>
              <a:ext cx="3429000" cy="1389063"/>
              <a:chOff x="0" y="0"/>
              <a:chExt cx="3429000" cy="1389062"/>
            </a:xfrm>
          </p:grpSpPr>
          <p:pic>
            <p:nvPicPr>
              <p:cNvPr id="457" name="DIS2.png" descr="DIS2.png"/>
              <p:cNvPicPr>
                <a:picLocks noChangeAspect="0"/>
              </p:cNvPicPr>
              <p:nvPr/>
            </p:nvPicPr>
            <p:blipFill>
              <a:blip r:embed="rId6">
                <a:extLst/>
              </a:blip>
              <a:stretch>
                <a:fillRect/>
              </a:stretch>
            </p:blipFill>
            <p:spPr>
              <a:xfrm>
                <a:off x="0" y="0"/>
                <a:ext cx="3429000" cy="1389063"/>
              </a:xfrm>
              <a:prstGeom prst="rect">
                <a:avLst/>
              </a:prstGeom>
              <a:ln w="12700" cap="flat">
                <a:noFill/>
                <a:miter lim="400000"/>
              </a:ln>
              <a:effectLst/>
            </p:spPr>
          </p:pic>
          <p:sp>
            <p:nvSpPr>
              <p:cNvPr id="458" name="?"/>
              <p:cNvSpPr txBox="1"/>
              <p:nvPr/>
            </p:nvSpPr>
            <p:spPr>
              <a:xfrm>
                <a:off x="2609850" y="304800"/>
                <a:ext cx="408940" cy="6769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buClr>
                    <a:srgbClr val="000000"/>
                  </a:buClr>
                  <a:buFont typeface="Times New Roman"/>
                  <a:defRPr b="1" sz="4000">
                    <a:uFill>
                      <a:solidFill>
                        <a:srgbClr val="000000"/>
                      </a:solidFill>
                    </a:uFill>
                    <a:latin typeface="Times New Roman"/>
                    <a:ea typeface="Times New Roman"/>
                    <a:cs typeface="Times New Roman"/>
                    <a:sym typeface="Times New Roman"/>
                  </a:defRPr>
                </a:lvl1pPr>
              </a:lstStyle>
              <a:p>
                <a:pPr/>
                <a:r>
                  <a:t>?</a:t>
                </a:r>
              </a:p>
            </p:txBody>
          </p:sp>
        </p:grpSp>
        <p:grpSp>
          <p:nvGrpSpPr>
            <p:cNvPr id="462" name="Group"/>
            <p:cNvGrpSpPr/>
            <p:nvPr/>
          </p:nvGrpSpPr>
          <p:grpSpPr>
            <a:xfrm>
              <a:off x="0" y="1476375"/>
              <a:ext cx="3429000" cy="1268413"/>
              <a:chOff x="0" y="0"/>
              <a:chExt cx="3429000" cy="1268412"/>
            </a:xfrm>
          </p:grpSpPr>
          <p:pic>
            <p:nvPicPr>
              <p:cNvPr id="460" name="DIS3.png" descr="DIS3.png"/>
              <p:cNvPicPr>
                <a:picLocks noChangeAspect="0"/>
              </p:cNvPicPr>
              <p:nvPr/>
            </p:nvPicPr>
            <p:blipFill>
              <a:blip r:embed="rId7">
                <a:extLst/>
              </a:blip>
              <a:stretch>
                <a:fillRect/>
              </a:stretch>
            </p:blipFill>
            <p:spPr>
              <a:xfrm>
                <a:off x="0" y="0"/>
                <a:ext cx="3429000" cy="1268413"/>
              </a:xfrm>
              <a:prstGeom prst="rect">
                <a:avLst/>
              </a:prstGeom>
              <a:ln w="12700" cap="flat">
                <a:noFill/>
                <a:miter lim="400000"/>
              </a:ln>
              <a:effectLst/>
            </p:spPr>
          </p:pic>
          <p:sp>
            <p:nvSpPr>
              <p:cNvPr id="461" name="?"/>
              <p:cNvSpPr txBox="1"/>
              <p:nvPr/>
            </p:nvSpPr>
            <p:spPr>
              <a:xfrm>
                <a:off x="2619375" y="304800"/>
                <a:ext cx="408940" cy="6769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buClr>
                    <a:srgbClr val="000000"/>
                  </a:buClr>
                  <a:buFont typeface="Times New Roman"/>
                  <a:defRPr b="1" sz="4000">
                    <a:uFill>
                      <a:solidFill>
                        <a:srgbClr val="000000"/>
                      </a:solidFill>
                    </a:uFill>
                    <a:latin typeface="Times New Roman"/>
                    <a:ea typeface="Times New Roman"/>
                    <a:cs typeface="Times New Roman"/>
                    <a:sym typeface="Times New Roman"/>
                  </a:defRPr>
                </a:lvl1pPr>
              </a:lstStyle>
              <a:p>
                <a:pPr/>
                <a:r>
                  <a:t>?</a:t>
                </a:r>
              </a:p>
            </p:txBody>
          </p:sp>
        </p:grpSp>
      </p:grpSp>
      <p:grpSp>
        <p:nvGrpSpPr>
          <p:cNvPr id="475" name="Group"/>
          <p:cNvGrpSpPr/>
          <p:nvPr/>
        </p:nvGrpSpPr>
        <p:grpSpPr>
          <a:xfrm>
            <a:off x="263525" y="1889856"/>
            <a:ext cx="8553450" cy="3479926"/>
            <a:chOff x="0" y="0"/>
            <a:chExt cx="8553450" cy="3479925"/>
          </a:xfrm>
        </p:grpSpPr>
        <p:grpSp>
          <p:nvGrpSpPr>
            <p:cNvPr id="466" name="Group"/>
            <p:cNvGrpSpPr/>
            <p:nvPr/>
          </p:nvGrpSpPr>
          <p:grpSpPr>
            <a:xfrm>
              <a:off x="0" y="0"/>
              <a:ext cx="8553451" cy="3479926"/>
              <a:chOff x="0" y="0"/>
              <a:chExt cx="8553450" cy="3479925"/>
            </a:xfrm>
          </p:grpSpPr>
          <p:pic>
            <p:nvPicPr>
              <p:cNvPr id="464" name="A9R1150403.pdf" descr="A9R1150403.pdf"/>
              <p:cNvPicPr>
                <a:picLocks noChangeAspect="1"/>
              </p:cNvPicPr>
              <p:nvPr/>
            </p:nvPicPr>
            <p:blipFill>
              <a:blip r:embed="rId8">
                <a:extLst/>
              </a:blip>
              <a:srcRect l="45769" t="36666" r="1569" b="12373"/>
              <a:stretch>
                <a:fillRect/>
              </a:stretch>
            </p:blipFill>
            <p:spPr>
              <a:xfrm>
                <a:off x="3359150" y="0"/>
                <a:ext cx="5194301" cy="3479926"/>
              </a:xfrm>
              <a:prstGeom prst="rect">
                <a:avLst/>
              </a:prstGeom>
              <a:ln w="12700" cap="flat">
                <a:noFill/>
                <a:round/>
              </a:ln>
              <a:effectLst/>
            </p:spPr>
          </p:pic>
          <p:pic>
            <p:nvPicPr>
              <p:cNvPr id="465" name="droppedImage.png" descr="droppedImage.png"/>
              <p:cNvPicPr>
                <a:picLocks noChangeAspect="1"/>
              </p:cNvPicPr>
              <p:nvPr/>
            </p:nvPicPr>
            <p:blipFill>
              <a:blip r:embed="rId9">
                <a:extLst/>
              </a:blip>
              <a:srcRect l="24395" t="4301" r="1555" b="6093"/>
              <a:stretch>
                <a:fillRect/>
              </a:stretch>
            </p:blipFill>
            <p:spPr>
              <a:xfrm>
                <a:off x="0" y="12700"/>
                <a:ext cx="3288589" cy="3454400"/>
              </a:xfrm>
              <a:prstGeom prst="rect">
                <a:avLst/>
              </a:prstGeom>
              <a:ln w="12700" cap="flat">
                <a:noFill/>
                <a:round/>
              </a:ln>
              <a:effectLst/>
            </p:spPr>
          </p:pic>
        </p:grpSp>
        <p:sp>
          <p:nvSpPr>
            <p:cNvPr id="467" name="Target"/>
            <p:cNvSpPr txBox="1"/>
            <p:nvPr/>
          </p:nvSpPr>
          <p:spPr>
            <a:xfrm>
              <a:off x="3533775" y="1179798"/>
              <a:ext cx="1002070" cy="447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defRPr sz="2400">
                  <a:solidFill>
                    <a:srgbClr val="FFFFFF"/>
                  </a:solidFill>
                  <a:uFill>
                    <a:solidFill>
                      <a:srgbClr val="FFFFFF"/>
                    </a:solidFill>
                  </a:uFill>
                  <a:latin typeface="+mn-lt"/>
                  <a:ea typeface="+mn-ea"/>
                  <a:cs typeface="+mn-cs"/>
                  <a:sym typeface="Arial"/>
                </a:defRPr>
              </a:lvl1pPr>
            </a:lstStyle>
            <a:p>
              <a:pPr/>
              <a:r>
                <a:t>Target</a:t>
              </a:r>
            </a:p>
          </p:txBody>
        </p:sp>
        <p:sp>
          <p:nvSpPr>
            <p:cNvPr id="468" name="Detector"/>
            <p:cNvSpPr txBox="1"/>
            <p:nvPr/>
          </p:nvSpPr>
          <p:spPr>
            <a:xfrm>
              <a:off x="4510246" y="1916398"/>
              <a:ext cx="1306870" cy="447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defRPr sz="2400">
                  <a:solidFill>
                    <a:srgbClr val="FFFFFF"/>
                  </a:solidFill>
                  <a:uFill>
                    <a:solidFill>
                      <a:srgbClr val="FFFFFF"/>
                    </a:solidFill>
                  </a:uFill>
                  <a:latin typeface="+mn-lt"/>
                  <a:ea typeface="+mn-ea"/>
                  <a:cs typeface="+mn-cs"/>
                  <a:sym typeface="Arial"/>
                </a:defRPr>
              </a:lvl1pPr>
            </a:lstStyle>
            <a:p>
              <a:pPr/>
              <a:r>
                <a:t>Detector</a:t>
              </a:r>
            </a:p>
          </p:txBody>
        </p:sp>
        <p:sp>
          <p:nvSpPr>
            <p:cNvPr id="469" name="Line"/>
            <p:cNvSpPr/>
            <p:nvPr/>
          </p:nvSpPr>
          <p:spPr>
            <a:xfrm flipV="1">
              <a:off x="3521075" y="1586198"/>
              <a:ext cx="342901" cy="660401"/>
            </a:xfrm>
            <a:prstGeom prst="line">
              <a:avLst/>
            </a:prstGeom>
            <a:noFill/>
            <a:ln w="25400" cap="flat">
              <a:solidFill>
                <a:srgbClr val="FFFFFF"/>
              </a:solidFill>
              <a:prstDash val="solid"/>
              <a:round/>
              <a:headEnd type="triangle" w="med" len="med"/>
            </a:ln>
            <a:effectLst/>
          </p:spPr>
          <p:txBody>
            <a:bodyPr wrap="square" lIns="0" tIns="0" rIns="0" bIns="0" numCol="1" anchor="t">
              <a:noAutofit/>
            </a:bodyPr>
            <a:lstStyle/>
            <a:p>
              <a:pPr/>
            </a:p>
          </p:txBody>
        </p:sp>
        <p:sp>
          <p:nvSpPr>
            <p:cNvPr id="470" name="Detector"/>
            <p:cNvSpPr txBox="1"/>
            <p:nvPr/>
          </p:nvSpPr>
          <p:spPr>
            <a:xfrm>
              <a:off x="7026275" y="1268698"/>
              <a:ext cx="1306870" cy="447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defRPr sz="2400">
                  <a:solidFill>
                    <a:srgbClr val="FFFFFF"/>
                  </a:solidFill>
                  <a:uFill>
                    <a:solidFill>
                      <a:srgbClr val="FFFFFF"/>
                    </a:solidFill>
                  </a:uFill>
                  <a:latin typeface="+mn-lt"/>
                  <a:ea typeface="+mn-ea"/>
                  <a:cs typeface="+mn-cs"/>
                  <a:sym typeface="Arial"/>
                </a:defRPr>
              </a:lvl1pPr>
            </a:lstStyle>
            <a:p>
              <a:pPr/>
              <a:r>
                <a:t>Detector</a:t>
              </a:r>
            </a:p>
          </p:txBody>
        </p:sp>
        <p:grpSp>
          <p:nvGrpSpPr>
            <p:cNvPr id="474" name="Group"/>
            <p:cNvGrpSpPr/>
            <p:nvPr/>
          </p:nvGrpSpPr>
          <p:grpSpPr>
            <a:xfrm>
              <a:off x="866775" y="406462"/>
              <a:ext cx="2019301" cy="1752601"/>
              <a:chOff x="0" y="0"/>
              <a:chExt cx="2019300" cy="1752600"/>
            </a:xfrm>
          </p:grpSpPr>
          <p:sp>
            <p:nvSpPr>
              <p:cNvPr id="471" name="Oval"/>
              <p:cNvSpPr/>
              <p:nvPr/>
            </p:nvSpPr>
            <p:spPr>
              <a:xfrm>
                <a:off x="0" y="1308100"/>
                <a:ext cx="635000" cy="444500"/>
              </a:xfrm>
              <a:prstGeom prst="ellipse">
                <a:avLst/>
              </a:prstGeom>
              <a:noFill/>
              <a:ln w="50800" cap="flat">
                <a:solidFill>
                  <a:srgbClr val="FFFFFF"/>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472" name="Line"/>
              <p:cNvSpPr/>
              <p:nvPr/>
            </p:nvSpPr>
            <p:spPr>
              <a:xfrm flipV="1">
                <a:off x="482600" y="203200"/>
                <a:ext cx="1536701" cy="838200"/>
              </a:xfrm>
              <a:prstGeom prst="line">
                <a:avLst/>
              </a:prstGeom>
              <a:noFill/>
              <a:ln w="50800" cap="flat">
                <a:solidFill>
                  <a:srgbClr val="FFFFFF"/>
                </a:solidFill>
                <a:prstDash val="solid"/>
                <a:round/>
                <a:headEnd type="triangle" w="med" len="med"/>
              </a:ln>
              <a:effectLst/>
            </p:spPr>
            <p:txBody>
              <a:bodyPr wrap="square" lIns="0" tIns="0" rIns="0" bIns="0" numCol="1" anchor="t">
                <a:noAutofit/>
              </a:bodyPr>
              <a:lstStyle/>
              <a:p>
                <a:pPr/>
              </a:p>
            </p:txBody>
          </p:sp>
          <p:sp>
            <p:nvSpPr>
              <p:cNvPr id="473" name="electron…"/>
              <p:cNvSpPr txBox="1"/>
              <p:nvPr/>
            </p:nvSpPr>
            <p:spPr>
              <a:xfrm>
                <a:off x="177800" y="0"/>
                <a:ext cx="1676400" cy="8028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40639" marR="40639" defTabSz="914400">
                  <a:defRPr sz="2400">
                    <a:solidFill>
                      <a:srgbClr val="FFFFFF"/>
                    </a:solidFill>
                    <a:uFill>
                      <a:solidFill>
                        <a:srgbClr val="FFFFFF"/>
                      </a:solidFill>
                    </a:uFill>
                    <a:latin typeface="+mn-lt"/>
                    <a:ea typeface="+mn-ea"/>
                    <a:cs typeface="+mn-cs"/>
                    <a:sym typeface="Arial"/>
                  </a:defRPr>
                </a:pPr>
                <a:r>
                  <a:t>   electron</a:t>
                </a:r>
              </a:p>
              <a:p>
                <a:pPr marL="40639" marR="40639" defTabSz="914400">
                  <a:defRPr sz="2400">
                    <a:solidFill>
                      <a:srgbClr val="FFFFFF"/>
                    </a:solidFill>
                    <a:uFill>
                      <a:solidFill>
                        <a:srgbClr val="FFFFFF"/>
                      </a:solidFill>
                    </a:uFill>
                    <a:latin typeface="+mn-lt"/>
                    <a:ea typeface="+mn-ea"/>
                    <a:cs typeface="+mn-cs"/>
                    <a:sym typeface="Arial"/>
                  </a:defRPr>
                </a:pPr>
                <a:r>
                  <a:t>beam</a:t>
                </a:r>
              </a:p>
            </p:txBody>
          </p:sp>
        </p:grpSp>
      </p:grpSp>
      <p:pic>
        <p:nvPicPr>
          <p:cNvPr id="476" name="Image" descr="Image"/>
          <p:cNvPicPr>
            <a:picLocks noChangeAspect="1"/>
          </p:cNvPicPr>
          <p:nvPr/>
        </p:nvPicPr>
        <p:blipFill>
          <a:blip r:embed="rId10">
            <a:extLst/>
          </a:blip>
          <a:stretch>
            <a:fillRect/>
          </a:stretch>
        </p:blipFill>
        <p:spPr>
          <a:xfrm>
            <a:off x="443830" y="1775880"/>
            <a:ext cx="8192840" cy="4027861"/>
          </a:xfrm>
          <a:prstGeom prst="rect">
            <a:avLst/>
          </a:prstGeom>
          <a:ln w="12700"/>
        </p:spPr>
      </p:pic>
      <p:grpSp>
        <p:nvGrpSpPr>
          <p:cNvPr id="486" name="Group"/>
          <p:cNvGrpSpPr/>
          <p:nvPr/>
        </p:nvGrpSpPr>
        <p:grpSpPr>
          <a:xfrm>
            <a:off x="190500" y="1525364"/>
            <a:ext cx="8775700" cy="5308601"/>
            <a:chOff x="0" y="0"/>
            <a:chExt cx="8775700" cy="5308600"/>
          </a:xfrm>
        </p:grpSpPr>
        <p:grpSp>
          <p:nvGrpSpPr>
            <p:cNvPr id="480" name="Group"/>
            <p:cNvGrpSpPr/>
            <p:nvPr/>
          </p:nvGrpSpPr>
          <p:grpSpPr>
            <a:xfrm>
              <a:off x="0" y="0"/>
              <a:ext cx="4648200" cy="5308600"/>
              <a:chOff x="0" y="0"/>
              <a:chExt cx="4648200" cy="5308600"/>
            </a:xfrm>
          </p:grpSpPr>
          <p:pic>
            <p:nvPicPr>
              <p:cNvPr id="477" name="quark_nobel_plot.pdf" descr="quark_nobel_plot.pdf"/>
              <p:cNvPicPr>
                <a:picLocks noChangeAspect="1"/>
              </p:cNvPicPr>
              <p:nvPr/>
            </p:nvPicPr>
            <p:blipFill>
              <a:blip r:embed="rId11">
                <a:extLst/>
              </a:blip>
              <a:srcRect l="50512" t="15555" r="2564" b="7037"/>
              <a:stretch>
                <a:fillRect/>
              </a:stretch>
            </p:blipFill>
            <p:spPr>
              <a:xfrm>
                <a:off x="0" y="0"/>
                <a:ext cx="4648200" cy="5308600"/>
              </a:xfrm>
              <a:prstGeom prst="rect">
                <a:avLst/>
              </a:prstGeom>
              <a:ln w="12700" cap="flat">
                <a:noFill/>
                <a:round/>
              </a:ln>
              <a:effectLst/>
            </p:spPr>
          </p:pic>
          <p:sp>
            <p:nvSpPr>
              <p:cNvPr id="478" name="elastic"/>
              <p:cNvSpPr txBox="1"/>
              <p:nvPr/>
            </p:nvSpPr>
            <p:spPr>
              <a:xfrm rot="2699998">
                <a:off x="2443230" y="3177840"/>
                <a:ext cx="766904" cy="3485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defRPr sz="1700">
                    <a:uFill>
                      <a:solidFill>
                        <a:srgbClr val="000000"/>
                      </a:solidFill>
                    </a:uFill>
                    <a:latin typeface="+mn-lt"/>
                    <a:ea typeface="+mn-ea"/>
                    <a:cs typeface="+mn-cs"/>
                    <a:sym typeface="Arial"/>
                  </a:defRPr>
                </a:lvl1pPr>
              </a:lstStyle>
              <a:p>
                <a:pPr/>
                <a:r>
                  <a:t>elastic</a:t>
                </a:r>
              </a:p>
            </p:txBody>
          </p:sp>
          <p:sp>
            <p:nvSpPr>
              <p:cNvPr id="479" name="inelastic"/>
              <p:cNvSpPr txBox="1"/>
              <p:nvPr/>
            </p:nvSpPr>
            <p:spPr>
              <a:xfrm>
                <a:off x="3467100" y="1384300"/>
                <a:ext cx="934942" cy="3485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defRPr sz="1700">
                    <a:uFill>
                      <a:solidFill>
                        <a:srgbClr val="000000"/>
                      </a:solidFill>
                    </a:uFill>
                    <a:latin typeface="+mn-lt"/>
                    <a:ea typeface="+mn-ea"/>
                    <a:cs typeface="+mn-cs"/>
                    <a:sym typeface="Arial"/>
                  </a:defRPr>
                </a:lvl1pPr>
              </a:lstStyle>
              <a:p>
                <a:pPr/>
                <a:r>
                  <a:t>inelastic</a:t>
                </a:r>
              </a:p>
            </p:txBody>
          </p:sp>
        </p:grpSp>
        <p:sp>
          <p:nvSpPr>
            <p:cNvPr id="481" name="Constant F(q2):…"/>
            <p:cNvSpPr txBox="1"/>
            <p:nvPr/>
          </p:nvSpPr>
          <p:spPr>
            <a:xfrm>
              <a:off x="4876800" y="2965226"/>
              <a:ext cx="3898900" cy="21528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40639" marR="40639" defTabSz="914400">
                <a:buClr>
                  <a:srgbClr val="0329D6"/>
                </a:buClr>
                <a:buFont typeface="Arial"/>
                <a:defRPr sz="2400">
                  <a:uFill>
                    <a:solidFill>
                      <a:srgbClr val="000000"/>
                    </a:solidFill>
                  </a:uFill>
                  <a:latin typeface="+mn-lt"/>
                  <a:ea typeface="+mn-ea"/>
                  <a:cs typeface="+mn-cs"/>
                  <a:sym typeface="Arial"/>
                </a:defRPr>
              </a:pPr>
              <a:r>
                <a:rPr sz="2800">
                  <a:solidFill>
                    <a:srgbClr val="0329D6"/>
                  </a:solidFill>
                  <a:uFill>
                    <a:solidFill>
                      <a:srgbClr val="0329D6"/>
                    </a:solidFill>
                  </a:uFill>
                </a:rPr>
                <a:t>Constant </a:t>
              </a:r>
              <a:r>
                <a:rPr i="1" sz="2800">
                  <a:solidFill>
                    <a:srgbClr val="0329D6"/>
                  </a:solidFill>
                  <a:uFill>
                    <a:solidFill>
                      <a:srgbClr val="0329D6"/>
                    </a:solidFill>
                  </a:uFill>
                </a:rPr>
                <a:t>F(q</a:t>
              </a:r>
              <a:r>
                <a:rPr baseline="29999" i="1" sz="2800">
                  <a:solidFill>
                    <a:srgbClr val="0329D6"/>
                  </a:solidFill>
                  <a:uFill>
                    <a:solidFill>
                      <a:srgbClr val="0329D6"/>
                    </a:solidFill>
                  </a:uFill>
                </a:rPr>
                <a:t>2</a:t>
              </a:r>
              <a:r>
                <a:rPr i="1" sz="2800">
                  <a:solidFill>
                    <a:srgbClr val="0329D6"/>
                  </a:solidFill>
                  <a:uFill>
                    <a:solidFill>
                      <a:srgbClr val="0329D6"/>
                    </a:solidFill>
                  </a:uFill>
                </a:rPr>
                <a:t>)</a:t>
              </a:r>
              <a:r>
                <a:rPr sz="2800">
                  <a:solidFill>
                    <a:srgbClr val="0329D6"/>
                  </a:solidFill>
                  <a:uFill>
                    <a:solidFill>
                      <a:srgbClr val="0329D6"/>
                    </a:solidFill>
                  </a:uFill>
                </a:rPr>
                <a:t>:</a:t>
              </a:r>
              <a:endParaRPr sz="2800">
                <a:solidFill>
                  <a:srgbClr val="0329D6"/>
                </a:solidFill>
                <a:uFill>
                  <a:solidFill>
                    <a:srgbClr val="0329D6"/>
                  </a:solidFill>
                </a:uFill>
              </a:endParaRPr>
            </a:p>
            <a:p>
              <a:pPr marL="40639" marR="40639" defTabSz="914400">
                <a:buClr>
                  <a:srgbClr val="0329D6"/>
                </a:buClr>
                <a:buFont typeface="Arial"/>
                <a:defRPr sz="2400">
                  <a:uFill>
                    <a:solidFill>
                      <a:srgbClr val="000000"/>
                    </a:solidFill>
                  </a:uFill>
                  <a:latin typeface="+mn-lt"/>
                  <a:ea typeface="+mn-ea"/>
                  <a:cs typeface="+mn-cs"/>
                  <a:sym typeface="Arial"/>
                </a:defRPr>
              </a:pPr>
              <a:r>
                <a:rPr sz="2800">
                  <a:solidFill>
                    <a:srgbClr val="0329D6"/>
                  </a:solidFill>
                  <a:uFill>
                    <a:solidFill>
                      <a:srgbClr val="0329D6"/>
                    </a:solidFill>
                  </a:uFill>
                  <a:latin typeface="Symbol"/>
                  <a:ea typeface="Symbol"/>
                  <a:cs typeface="Symbol"/>
                  <a:sym typeface="Symbol"/>
                </a:rPr>
                <a:t>Þ </a:t>
              </a:r>
              <a:r>
                <a:rPr sz="2800">
                  <a:solidFill>
                    <a:srgbClr val="0329D6"/>
                  </a:solidFill>
                  <a:uFill>
                    <a:solidFill>
                      <a:srgbClr val="0329D6"/>
                    </a:solidFill>
                  </a:uFill>
                </a:rPr>
                <a:t>scattering on point-like constituent of the nucleon</a:t>
              </a:r>
              <a:endParaRPr sz="2800">
                <a:solidFill>
                  <a:srgbClr val="0329D6"/>
                </a:solidFill>
                <a:uFill>
                  <a:solidFill>
                    <a:srgbClr val="0329D6"/>
                  </a:solidFill>
                </a:uFill>
              </a:endParaRPr>
            </a:p>
            <a:p>
              <a:pPr marL="40639" marR="40639" defTabSz="914400">
                <a:buClr>
                  <a:srgbClr val="0329D6"/>
                </a:buClr>
                <a:buFont typeface="Arial"/>
                <a:defRPr sz="2400">
                  <a:uFill>
                    <a:solidFill>
                      <a:srgbClr val="000000"/>
                    </a:solidFill>
                  </a:uFill>
                  <a:latin typeface="+mn-lt"/>
                  <a:ea typeface="+mn-ea"/>
                  <a:cs typeface="+mn-cs"/>
                  <a:sym typeface="Arial"/>
                </a:defRPr>
              </a:pPr>
              <a:r>
                <a:rPr sz="2800">
                  <a:solidFill>
                    <a:srgbClr val="0329D6"/>
                  </a:solidFill>
                  <a:uFill>
                    <a:solidFill>
                      <a:srgbClr val="0329D6"/>
                    </a:solidFill>
                  </a:uFill>
                </a:rPr>
                <a:t>	   </a:t>
              </a:r>
              <a:r>
                <a:rPr sz="2800">
                  <a:solidFill>
                    <a:srgbClr val="FF2600"/>
                  </a:solidFill>
                  <a:uFill>
                    <a:solidFill>
                      <a:srgbClr val="FF2600"/>
                    </a:solidFill>
                  </a:uFill>
                </a:rPr>
                <a:t>quarks</a:t>
              </a:r>
            </a:p>
          </p:txBody>
        </p:sp>
        <p:pic>
          <p:nvPicPr>
            <p:cNvPr id="482" name="Image" descr="Image"/>
            <p:cNvPicPr>
              <a:picLocks noChangeAspect="1"/>
            </p:cNvPicPr>
            <p:nvPr/>
          </p:nvPicPr>
          <p:blipFill>
            <a:blip r:embed="rId12">
              <a:extLst/>
            </a:blip>
            <a:stretch>
              <a:fillRect/>
            </a:stretch>
          </p:blipFill>
          <p:spPr>
            <a:xfrm>
              <a:off x="6246719" y="145826"/>
              <a:ext cx="2327462" cy="1258166"/>
            </a:xfrm>
            <a:prstGeom prst="rect">
              <a:avLst/>
            </a:prstGeom>
            <a:ln w="12700" cap="flat">
              <a:noFill/>
              <a:round/>
            </a:ln>
            <a:effectLst/>
          </p:spPr>
        </p:pic>
        <p:pic>
          <p:nvPicPr>
            <p:cNvPr id="483" name="Image" descr="Image"/>
            <p:cNvPicPr>
              <a:picLocks noChangeAspect="1"/>
            </p:cNvPicPr>
            <p:nvPr/>
          </p:nvPicPr>
          <p:blipFill>
            <a:blip r:embed="rId13">
              <a:extLst/>
            </a:blip>
            <a:stretch>
              <a:fillRect/>
            </a:stretch>
          </p:blipFill>
          <p:spPr>
            <a:xfrm>
              <a:off x="6246719" y="1484953"/>
              <a:ext cx="2327462" cy="1119882"/>
            </a:xfrm>
            <a:prstGeom prst="rect">
              <a:avLst/>
            </a:prstGeom>
            <a:ln w="12700" cap="flat">
              <a:noFill/>
              <a:round/>
            </a:ln>
            <a:effectLst/>
          </p:spPr>
        </p:pic>
        <p:sp>
          <p:nvSpPr>
            <p:cNvPr id="484" name="elastic:"/>
            <p:cNvSpPr txBox="1"/>
            <p:nvPr/>
          </p:nvSpPr>
          <p:spPr>
            <a:xfrm>
              <a:off x="4915994" y="539958"/>
              <a:ext cx="1062931"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lvl1pPr>
            </a:lstStyle>
            <a:p>
              <a:pPr/>
              <a:r>
                <a:t>elastic:</a:t>
              </a:r>
            </a:p>
          </p:txBody>
        </p:sp>
        <p:sp>
          <p:nvSpPr>
            <p:cNvPr id="485" name="inelastic:"/>
            <p:cNvSpPr txBox="1"/>
            <p:nvPr/>
          </p:nvSpPr>
          <p:spPr>
            <a:xfrm>
              <a:off x="4915994" y="1809943"/>
              <a:ext cx="1300164"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lvl1pPr>
            </a:lstStyle>
            <a:p>
              <a:pPr/>
              <a:r>
                <a:t>inelastic:</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xit" nodeType="clickEffect" presetSubtype="0" presetID="1" grpId="2" fill="hold">
                                  <p:stCondLst>
                                    <p:cond delay="0"/>
                                  </p:stCondLst>
                                  <p:iterate type="el" backwards="0">
                                    <p:tmAbs val="0"/>
                                  </p:iterate>
                                  <p:childTnLst>
                                    <p:set>
                                      <p:cBhvr>
                                        <p:cTn id="10" fill="hold">
                                          <p:stCondLst>
                                            <p:cond delay="0"/>
                                          </p:stCondLst>
                                        </p:cTn>
                                        <p:tgtEl>
                                          <p:spTgt spid="463"/>
                                        </p:tgtEl>
                                        <p:attrNameLst>
                                          <p:attrName>style.visibility</p:attrName>
                                        </p:attrNameLst>
                                      </p:cBhvr>
                                      <p:to>
                                        <p:strVal val="hidden"/>
                                      </p:to>
                                    </p:set>
                                  </p:childTnLst>
                                </p:cTn>
                              </p:par>
                            </p:childTnLst>
                          </p:cTn>
                        </p:par>
                        <p:par>
                          <p:cTn id="11" fill="hold">
                            <p:stCondLst>
                              <p:cond delay="0"/>
                            </p:stCondLst>
                            <p:childTnLst>
                              <p:par>
                                <p:cTn id="12" presetClass="exit" nodeType="afterEffect" presetSubtype="0" presetID="1" grpId="3" fill="hold">
                                  <p:stCondLst>
                                    <p:cond delay="0"/>
                                  </p:stCondLst>
                                  <p:iterate type="el" backwards="0">
                                    <p:tmAbs val="0"/>
                                  </p:iterate>
                                  <p:childTnLst>
                                    <p:set>
                                      <p:cBhvr>
                                        <p:cTn id="13" fill="hold">
                                          <p:stCondLst>
                                            <p:cond delay="0"/>
                                          </p:stCondLst>
                                        </p:cTn>
                                        <p:tgtEl>
                                          <p:spTgt spid="456"/>
                                        </p:tgtEl>
                                        <p:attrNameLst>
                                          <p:attrName>style.visibility</p:attrName>
                                        </p:attrNameLst>
                                      </p:cBhvr>
                                      <p:to>
                                        <p:strVal val="hidden"/>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47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xit" nodeType="clickEffect" presetSubtype="0" presetID="1" grpId="5" fill="hold">
                                  <p:stCondLst>
                                    <p:cond delay="0"/>
                                  </p:stCondLst>
                                  <p:iterate type="el" backwards="0">
                                    <p:tmAbs val="0"/>
                                  </p:iterate>
                                  <p:childTnLst>
                                    <p:set>
                                      <p:cBhvr>
                                        <p:cTn id="20" fill="hold">
                                          <p:stCondLst>
                                            <p:cond delay="0"/>
                                          </p:stCondLst>
                                        </p:cTn>
                                        <p:tgtEl>
                                          <p:spTgt spid="475"/>
                                        </p:tgtEl>
                                        <p:attrNameLst>
                                          <p:attrName>style.visibility</p:attrName>
                                        </p:attrNameLst>
                                      </p:cBhvr>
                                      <p:to>
                                        <p:strVal val="hidden"/>
                                      </p:to>
                                    </p:set>
                                  </p:childTnLst>
                                </p:cTn>
                              </p:par>
                            </p:childTnLst>
                          </p:cTn>
                        </p:par>
                        <p:par>
                          <p:cTn id="21" fill="hold">
                            <p:stCondLst>
                              <p:cond delay="0"/>
                            </p:stCondLst>
                            <p:childTnLst>
                              <p:par>
                                <p:cTn id="22" presetClass="entr" nodeType="afterEffect" presetSubtype="0" presetID="1" grpId="6" fill="hold">
                                  <p:stCondLst>
                                    <p:cond delay="0"/>
                                  </p:stCondLst>
                                  <p:iterate type="el" backwards="0">
                                    <p:tmAbs val="0"/>
                                  </p:iterate>
                                  <p:childTnLst>
                                    <p:set>
                                      <p:cBhvr>
                                        <p:cTn id="23" fill="hold"/>
                                        <p:tgtEl>
                                          <p:spTgt spid="47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Class="exit" nodeType="clickEffect" presetSubtype="0" presetID="1" grpId="7" fill="hold">
                                  <p:stCondLst>
                                    <p:cond delay="0"/>
                                  </p:stCondLst>
                                  <p:iterate type="el" backwards="0">
                                    <p:tmAbs val="0"/>
                                  </p:iterate>
                                  <p:childTnLst>
                                    <p:set>
                                      <p:cBhvr>
                                        <p:cTn id="27" fill="hold">
                                          <p:stCondLst>
                                            <p:cond delay="0"/>
                                          </p:stCondLst>
                                        </p:cTn>
                                        <p:tgtEl>
                                          <p:spTgt spid="476"/>
                                        </p:tgtEl>
                                        <p:attrNameLst>
                                          <p:attrName>style.visibility</p:attrName>
                                        </p:attrNameLst>
                                      </p:cBhvr>
                                      <p:to>
                                        <p:strVal val="hidden"/>
                                      </p:to>
                                    </p:set>
                                  </p:childTnLst>
                                </p:cTn>
                              </p:par>
                            </p:childTnLst>
                          </p:cTn>
                        </p:par>
                        <p:par>
                          <p:cTn id="28" fill="hold">
                            <p:stCondLst>
                              <p:cond delay="0"/>
                            </p:stCondLst>
                            <p:childTnLst>
                              <p:par>
                                <p:cTn id="29" presetClass="entr" nodeType="afterEffect" presetSubtype="0" presetID="1" grpId="8" fill="hold">
                                  <p:stCondLst>
                                    <p:cond delay="0"/>
                                  </p:stCondLst>
                                  <p:iterate type="el" backwards="0">
                                    <p:tmAbs val="0"/>
                                  </p:iterate>
                                  <p:childTnLst>
                                    <p:set>
                                      <p:cBhvr>
                                        <p:cTn id="30" fill="hold"/>
                                        <p:tgtEl>
                                          <p:spTgt spid="4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3" grpId="2"/>
      <p:bldP build="whole" bldLvl="1" animBg="1" rev="0" advAuto="0" spid="456" grpId="3"/>
      <p:bldP build="whole" bldLvl="1" animBg="1" rev="0" advAuto="0" spid="486" grpId="8"/>
      <p:bldP build="whole" bldLvl="1" animBg="1" rev="0" advAuto="0" spid="476" grpId="6"/>
      <p:bldP build="whole" bldLvl="1" animBg="1" rev="0" advAuto="0" spid="476" grpId="7"/>
      <p:bldP build="whole" bldLvl="1" animBg="1" rev="0" advAuto="0" spid="475" grpId="4"/>
      <p:bldP build="whole" bldLvl="1" animBg="1" rev="0" advAuto="0" spid="475" grpId="5"/>
      <p:bldP build="whole" bldLvl="1" animBg="1" rev="0" advAuto="0" spid="463"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0" name="Slide Number"/>
          <p:cNvSpPr txBox="1"/>
          <p:nvPr>
            <p:ph type="sldNum" sz="quarter" idx="2"/>
          </p:nvPr>
        </p:nvSpPr>
        <p:spPr>
          <a:xfrm>
            <a:off x="8788170" y="6556108"/>
            <a:ext cx="213185" cy="29898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91" name="Image" descr="Image"/>
          <p:cNvPicPr>
            <a:picLocks noChangeAspect="1"/>
          </p:cNvPicPr>
          <p:nvPr/>
        </p:nvPicPr>
        <p:blipFill>
          <a:blip r:embed="rId2">
            <a:extLst/>
          </a:blip>
          <a:stretch>
            <a:fillRect/>
          </a:stretch>
        </p:blipFill>
        <p:spPr>
          <a:xfrm>
            <a:off x="2100130" y="1768454"/>
            <a:ext cx="5445413" cy="4367652"/>
          </a:xfrm>
          <a:prstGeom prst="rect">
            <a:avLst/>
          </a:prstGeom>
          <a:ln w="12700"/>
        </p:spPr>
      </p:pic>
      <p:sp>
        <p:nvSpPr>
          <p:cNvPr id="492" name="Quarks Gluons and QCD"/>
          <p:cNvSpPr txBox="1"/>
          <p:nvPr/>
        </p:nvSpPr>
        <p:spPr>
          <a:xfrm>
            <a:off x="347425" y="216872"/>
            <a:ext cx="7108781"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740833" indent="-740833">
              <a:buSzPct val="100000"/>
              <a:buAutoNum type="arabicPeriod" startAt="2"/>
              <a:defRPr b="1" sz="4200">
                <a:solidFill>
                  <a:srgbClr val="021EAA"/>
                </a:solidFill>
              </a:defRPr>
            </a:lvl1pPr>
          </a:lstStyle>
          <a:p>
            <a:pPr/>
            <a:r>
              <a:t>Quarks Gluons and QCD</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D2A9"/>
        </a:solidFill>
        <a:ln w="12700" cap="flat">
          <a:solidFill>
            <a:srgbClr val="000000"/>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40639" marR="40639"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000000"/>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D2A9"/>
        </a:solidFill>
        <a:ln w="12700" cap="flat">
          <a:solidFill>
            <a:srgbClr val="000000"/>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40639" marR="40639"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000000"/>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