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6.jpe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8" name="Shape 138"/>
          <p:cNvSpPr/>
          <p:nvPr>
            <p:ph type="sldImg"/>
          </p:nvPr>
        </p:nvSpPr>
        <p:spPr>
          <a:xfrm>
            <a:off x="1143000" y="685800"/>
            <a:ext cx="4572000" cy="3429000"/>
          </a:xfrm>
          <a:prstGeom prst="rect">
            <a:avLst/>
          </a:prstGeom>
        </p:spPr>
        <p:txBody>
          <a:bodyPr/>
          <a:lstStyle/>
          <a:p>
            <a:pPr/>
          </a:p>
        </p:txBody>
      </p:sp>
      <p:sp>
        <p:nvSpPr>
          <p:cNvPr id="139" name="Shape 13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Shape 161"/>
          <p:cNvSpPr/>
          <p:nvPr>
            <p:ph type="sldImg"/>
          </p:nvPr>
        </p:nvSpPr>
        <p:spPr>
          <a:prstGeom prst="rect">
            <a:avLst/>
          </a:prstGeom>
        </p:spPr>
        <p:txBody>
          <a:bodyPr/>
          <a:lstStyle/>
          <a:p>
            <a:pPr/>
          </a:p>
        </p:txBody>
      </p:sp>
      <p:sp>
        <p:nvSpPr>
          <p:cNvPr id="162" name="Shape 162"/>
          <p:cNvSpPr/>
          <p:nvPr>
            <p:ph type="body" sz="quarter" idx="1"/>
          </p:nvPr>
        </p:nvSpPr>
        <p:spPr>
          <a:prstGeom prst="rect">
            <a:avLst/>
          </a:prstGeom>
        </p:spPr>
        <p:txBody>
          <a:bodyPr/>
          <a:lstStyle/>
          <a:p>
            <a:pPr/>
            <a:r>
              <a:t>TOP: QCD at high resolution (Q2) —weakly correlated quarks and gluons are well-described</a:t>
            </a:r>
          </a:p>
          <a:p>
            <a:pPr/>
            <a:r>
              <a:t>CGC: An exciting opportunity: Observation by EIC of a new regime in QCD of weakly coupled high density matter</a:t>
            </a: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Shape 473"/>
          <p:cNvSpPr/>
          <p:nvPr>
            <p:ph type="sldImg"/>
          </p:nvPr>
        </p:nvSpPr>
        <p:spPr>
          <a:prstGeom prst="rect">
            <a:avLst/>
          </a:prstGeom>
        </p:spPr>
        <p:txBody>
          <a:bodyPr/>
          <a:lstStyle/>
          <a:p>
            <a:pPr/>
          </a:p>
        </p:txBody>
      </p:sp>
      <p:sp>
        <p:nvSpPr>
          <p:cNvPr id="474" name="Shape 474"/>
          <p:cNvSpPr/>
          <p:nvPr>
            <p:ph type="body" sz="quarter" idx="1"/>
          </p:nvPr>
        </p:nvSpPr>
        <p:spPr>
          <a:prstGeom prst="rect">
            <a:avLst/>
          </a:prstGeom>
        </p:spPr>
        <p:txBody>
          <a:bodyPr/>
          <a:lstStyle/>
          <a:p>
            <a:pPr/>
            <a:r>
              <a:t>Dipole cross-section is closer to the unitarity limit than the proton - it is “blacker”. The elastic scattering probability  of a qq̅  dipole is maximal in the “black” limit</a:t>
            </a:r>
          </a:p>
          <a:p>
            <a:pPr/>
          </a:p>
          <a:p>
            <a:pPr/>
            <a:r>
              <a:t>The qq̅g component is suppressed for nuclei compared to the proton. </a:t>
            </a:r>
          </a:p>
          <a:p>
            <a:pPr/>
            <a:r>
              <a:t>This is due to the fact that in a nucleus the scattering amplitude</a:t>
            </a:r>
          </a:p>
          <a:p>
            <a:pPr/>
            <a:r>
              <a:t>is closer to the unitarity limit when the qq̅g  component vanishes</a:t>
            </a:r>
          </a:p>
          <a:p>
            <a:pPr/>
          </a:p>
          <a:p>
            <a:pPr/>
            <a:r>
              <a:t> different b -dependences from each other and from the inclusive</a:t>
            </a:r>
          </a:p>
          <a:p>
            <a:pPr/>
            <a:r>
              <a:t>cross section. The q ¯q -component is enhanced at small b  (closer to the black disk limit),</a:t>
            </a:r>
          </a:p>
          <a:p>
            <a:pPr/>
            <a:r>
              <a:t>whereas the q ¯qg -part is dominated by larger b  (because it vanishes in the black disk limit).</a:t>
            </a:r>
          </a:p>
          <a:p>
            <a:pPr/>
          </a:p>
          <a:p>
            <a:pPr/>
            <a:r>
              <a:t> Depending on the mass of the diffractive system MX</a:t>
            </a:r>
          </a:p>
          <a:p>
            <a:pPr/>
            <a:r>
              <a:t> or, equivalently,  , the diffractive structure function is</a:t>
            </a:r>
          </a:p>
          <a:p>
            <a:pPr/>
            <a:r>
              <a:t>dominated by either the q ¯q  or q ¯qg  Fock states.</a:t>
            </a:r>
          </a:p>
          <a:p>
            <a:pPr/>
          </a:p>
          <a:p>
            <a:pPr/>
            <a:r>
              <a:t> invariant mass of the diffractive system is large, and</a:t>
            </a:r>
          </a:p>
          <a:p>
            <a:pPr/>
            <a:r>
              <a:t>this large phase space is filled by radiation of additional</a:t>
            </a:r>
          </a:p>
          <a:p>
            <a:pPr/>
            <a:r>
              <a:t>gluons, each of them being suppressed by </a:t>
            </a:r>
          </a:p>
          <a:p>
            <a:pPr/>
            <a:r>
              <a:t>alpha_s .</a:t>
            </a:r>
          </a:p>
          <a:p>
            <a:pPr/>
          </a:p>
          <a:p>
            <a:pPr/>
            <a:r>
              <a:t> The q ¯q -components of</a:t>
            </a:r>
          </a:p>
          <a:p>
            <a:pPr/>
            <a:r>
              <a:t>the FD</a:t>
            </a:r>
          </a:p>
          <a:p>
            <a:pPr/>
            <a:r>
              <a:t>2A  are enhanced compared to A  times the proton</a:t>
            </a:r>
          </a:p>
          <a:p>
            <a:pPr/>
            <a:r>
              <a:t>diffractive structure functions. This is to be expected,</a:t>
            </a:r>
          </a:p>
          <a:p>
            <a:pPr/>
            <a:r>
              <a:t>because of the fact that in a gold nucleus the dipole cross</a:t>
            </a:r>
          </a:p>
          <a:p>
            <a:pPr/>
            <a:r>
              <a:t>section is, on average over the transverse area, closer to</a:t>
            </a:r>
          </a:p>
          <a:p>
            <a:pPr/>
            <a:r>
              <a:t>the unitarity limit than the proton - it is “blacker”. The</a:t>
            </a:r>
          </a:p>
          <a:p>
            <a:pPr/>
            <a:r>
              <a:t>elastic scattering probability of a q ¯q  dipole is maximal in</a:t>
            </a:r>
          </a:p>
          <a:p>
            <a:pPr/>
            <a:r>
              <a:t>the “black” limit and the approach to it is quicker in a</a:t>
            </a:r>
          </a:p>
          <a:p>
            <a:pPr/>
            <a:r>
              <a:t>large nucleus. The q ¯qg  component, on the other hand,</a:t>
            </a:r>
          </a:p>
          <a:p>
            <a:pPr/>
            <a:r>
              <a:t>is suppressed for nuclei compared to the proton. This is</a:t>
            </a:r>
          </a:p>
          <a:p>
            <a:pPr/>
            <a:r>
              <a:t>due to the fact that in a nucleus the scattering amplitude</a:t>
            </a:r>
          </a:p>
          <a:p>
            <a:pPr/>
            <a:r>
              <a:t>is closer to the unitarity limit when the q ¯qg  component</a:t>
            </a:r>
          </a:p>
          <a:p>
            <a:pPr/>
            <a:r>
              <a:t>vanishes, as can be seen e.g. from Eq. (13). This</a:t>
            </a:r>
          </a:p>
          <a:p>
            <a:pPr/>
            <a:r>
              <a:t>leads to a nuclear suppression of the diffractive structure</a:t>
            </a:r>
          </a:p>
          <a:p>
            <a:pPr/>
            <a:r>
              <a:t>function in the small   region, where the q ¯qg  component</a:t>
            </a:r>
          </a:p>
          <a:p>
            <a:pPr/>
            <a:r>
              <a:t>dominates. The net result of the different contributions</a:t>
            </a:r>
          </a:p>
          <a:p>
            <a:pPr/>
            <a:r>
              <a:t>is that FD</a:t>
            </a:r>
          </a:p>
          <a:p>
            <a:pPr/>
            <a:r>
              <a:t>2A , for a large range in  , is close to AFD</a:t>
            </a:r>
          </a:p>
          <a:p>
            <a:pPr/>
            <a:r>
              <a:t>2p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Shape 512"/>
          <p:cNvSpPr/>
          <p:nvPr>
            <p:ph type="sldImg"/>
          </p:nvPr>
        </p:nvSpPr>
        <p:spPr>
          <a:prstGeom prst="rect">
            <a:avLst/>
          </a:prstGeom>
        </p:spPr>
        <p:txBody>
          <a:bodyPr/>
          <a:lstStyle/>
          <a:p>
            <a:pPr/>
          </a:p>
        </p:txBody>
      </p:sp>
      <p:sp>
        <p:nvSpPr>
          <p:cNvPr id="513" name="Shape 513"/>
          <p:cNvSpPr/>
          <p:nvPr>
            <p:ph type="body" sz="quarter" idx="1"/>
          </p:nvPr>
        </p:nvSpPr>
        <p:spPr>
          <a:prstGeom prst="rect">
            <a:avLst/>
          </a:prstGeom>
        </p:spPr>
        <p:txBody>
          <a:bodyPr/>
          <a:lstStyle/>
          <a:p>
            <a:pPr/>
            <a:r>
              <a:t>TOP: QCD at high resolution (Q2) —weakly correlated quarks and gluons are well-described</a:t>
            </a:r>
          </a:p>
          <a:p>
            <a:pPr/>
            <a:r>
              <a:t>CGC: An exciting opportunity: Observation by EIC of a new regime in QCD of weakly coupled high density matter</a:t>
            </a:r>
          </a:p>
          <a:p>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Shape 552"/>
          <p:cNvSpPr/>
          <p:nvPr>
            <p:ph type="sldImg"/>
          </p:nvPr>
        </p:nvSpPr>
        <p:spPr>
          <a:prstGeom prst="rect">
            <a:avLst/>
          </a:prstGeom>
        </p:spPr>
        <p:txBody>
          <a:bodyPr/>
          <a:lstStyle/>
          <a:p>
            <a:pPr/>
          </a:p>
        </p:txBody>
      </p:sp>
      <p:sp>
        <p:nvSpPr>
          <p:cNvPr id="553" name="Shape 553"/>
          <p:cNvSpPr/>
          <p:nvPr>
            <p:ph type="body" sz="quarter" idx="1"/>
          </p:nvPr>
        </p:nvSpPr>
        <p:spPr>
          <a:prstGeom prst="rect">
            <a:avLst/>
          </a:prstGeom>
        </p:spPr>
        <p:txBody>
          <a:bodyPr/>
          <a:lstStyle>
            <a:lvl1pPr>
              <a:defRPr sz="2200">
                <a:latin typeface="Helvetica"/>
                <a:ea typeface="Helvetica"/>
                <a:cs typeface="Helvetica"/>
                <a:sym typeface="Helvetica"/>
              </a:defRPr>
            </a:lvl1pPr>
          </a:lstStyle>
          <a:p>
            <a:pPr/>
            <a:r>
              <a:t>If we do not understand the proton spin, we don’t understand QCD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Shape 571"/>
          <p:cNvSpPr/>
          <p:nvPr>
            <p:ph type="sldImg"/>
          </p:nvPr>
        </p:nvSpPr>
        <p:spPr>
          <a:prstGeom prst="rect">
            <a:avLst/>
          </a:prstGeom>
        </p:spPr>
        <p:txBody>
          <a:bodyPr/>
          <a:lstStyle/>
          <a:p>
            <a:pPr/>
          </a:p>
        </p:txBody>
      </p:sp>
      <p:sp>
        <p:nvSpPr>
          <p:cNvPr id="572" name="Shape 572"/>
          <p:cNvSpPr/>
          <p:nvPr>
            <p:ph type="body" sz="quarter" idx="1"/>
          </p:nvPr>
        </p:nvSpPr>
        <p:spPr>
          <a:prstGeom prst="rect">
            <a:avLst/>
          </a:prstGeom>
        </p:spPr>
        <p:txBody>
          <a:bodyPr/>
          <a:lstStyle/>
          <a:p>
            <a:pPr/>
            <a:r>
              <a:t>Mention: not even sign of L is constraint</a:t>
            </a:r>
          </a:p>
          <a:p>
            <a:pPr/>
          </a:p>
          <a:p>
            <a:pPr/>
            <a:r>
              <a:t>polarized</a:t>
            </a:r>
          </a:p>
          <a:p>
            <a:pPr/>
            <a:r>
              <a:t>gluon Δg(x,Q2) and quark Δq(x,Q2) distribution</a:t>
            </a:r>
          </a:p>
          <a:p>
            <a:pPr/>
          </a:p>
          <a:p>
            <a:pPr/>
            <a:r>
              <a:t>Figure 2-5 shows the running integral</a:t>
            </a:r>
          </a:p>
          <a:p>
            <a:pPr/>
            <a:r>
              <a:t>!"!ΔΣ(!, !!) !!!"#, which represents the contribution of all quark flavors to the spin of the proton</a:t>
            </a:r>
          </a:p>
          <a:p>
            <a:pPr/>
          </a:p>
          <a:p>
            <a:pPr/>
            <a:r>
              <a:t>experimental access to the ∆f in lepton- scattering is obtained through the spin-dependent structure function g1(x,Q2), which ap- pears in the polarization difference of cross sections when the lepton and the nucleon collide with their spins anti-aligned or aligned: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Shape 583"/>
          <p:cNvSpPr/>
          <p:nvPr>
            <p:ph type="sldImg"/>
          </p:nvPr>
        </p:nvSpPr>
        <p:spPr>
          <a:prstGeom prst="rect">
            <a:avLst/>
          </a:prstGeom>
        </p:spPr>
        <p:txBody>
          <a:bodyPr/>
          <a:lstStyle/>
          <a:p>
            <a:pPr/>
          </a:p>
        </p:txBody>
      </p:sp>
      <p:sp>
        <p:nvSpPr>
          <p:cNvPr id="584" name="Shape 584"/>
          <p:cNvSpPr/>
          <p:nvPr>
            <p:ph type="body" sz="quarter" idx="1"/>
          </p:nvPr>
        </p:nvSpPr>
        <p:spPr>
          <a:prstGeom prst="rect">
            <a:avLst/>
          </a:prstGeom>
        </p:spPr>
        <p:txBody>
          <a:bodyPr/>
          <a:lstStyle/>
          <a:p>
            <a:pPr/>
            <a:r>
              <a:t>Mention: not even sign of L is constraint</a:t>
            </a:r>
          </a:p>
          <a:p>
            <a:pPr/>
          </a:p>
          <a:p>
            <a:pPr/>
            <a:r>
              <a:t>polarized</a:t>
            </a:r>
          </a:p>
          <a:p>
            <a:pPr/>
            <a:r>
              <a:t>gluon Δg(x,Q2) and quark Δq(x,Q2) distribution</a:t>
            </a:r>
          </a:p>
          <a:p>
            <a:pPr/>
          </a:p>
          <a:p>
            <a:pPr/>
            <a:r>
              <a:t>Figure 2-5 shows the running integral</a:t>
            </a:r>
          </a:p>
          <a:p>
            <a:pPr/>
            <a:r>
              <a:t>!"!ΔΣ(!, !!) !!!"#, which represents the contribution of all quark flavors to the spin of the proton</a:t>
            </a:r>
          </a:p>
          <a:p>
            <a:pPr/>
          </a:p>
          <a:p>
            <a:pPr/>
            <a:r>
              <a:t>experimental access to the ∆f in lepton- scattering is obtained through the spin-dependent structure function g1(x,Q2), which ap- pears in the polarization difference of cross sections when the lepton and the nucleon collide with their spins anti-aligned or aligned: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Shape 604"/>
          <p:cNvSpPr/>
          <p:nvPr>
            <p:ph type="sldImg"/>
          </p:nvPr>
        </p:nvSpPr>
        <p:spPr>
          <a:prstGeom prst="rect">
            <a:avLst/>
          </a:prstGeom>
        </p:spPr>
        <p:txBody>
          <a:bodyPr/>
          <a:lstStyle/>
          <a:p>
            <a:pPr/>
          </a:p>
        </p:txBody>
      </p:sp>
      <p:sp>
        <p:nvSpPr>
          <p:cNvPr id="605" name="Shape 605"/>
          <p:cNvSpPr/>
          <p:nvPr>
            <p:ph type="body" sz="quarter" idx="1"/>
          </p:nvPr>
        </p:nvSpPr>
        <p:spPr>
          <a:prstGeom prst="rect">
            <a:avLst/>
          </a:prstGeom>
        </p:spPr>
        <p:txBody>
          <a:bodyPr/>
          <a:lstStyle>
            <a:lvl1pPr>
              <a:defRPr sz="1200">
                <a:latin typeface="Monaco"/>
                <a:ea typeface="Monaco"/>
                <a:cs typeface="Monaco"/>
                <a:sym typeface="Monaco"/>
              </a:defRPr>
            </a:lvl1pPr>
          </a:lstStyle>
          <a:p>
            <a:pPr/>
            <a:r>
              <a:t>\frac{d^2 \sigma^{eA\rightarrow eX}}{dx dQ^2} = \frac{4 \pi \alpha^2}{x Q^4} \left[ \left(1-y+\frac{y^2}{2}\right) {\color{blue}F_2(x, Q^2)} - \frac{y^2}{2} {\color{red}F_L(x, Q^2)}\right]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Shape 617"/>
          <p:cNvSpPr/>
          <p:nvPr>
            <p:ph type="sldImg"/>
          </p:nvPr>
        </p:nvSpPr>
        <p:spPr>
          <a:prstGeom prst="rect">
            <a:avLst/>
          </a:prstGeom>
        </p:spPr>
        <p:txBody>
          <a:bodyPr/>
          <a:lstStyle/>
          <a:p>
            <a:pPr/>
          </a:p>
        </p:txBody>
      </p:sp>
      <p:sp>
        <p:nvSpPr>
          <p:cNvPr id="618" name="Shape 618"/>
          <p:cNvSpPr/>
          <p:nvPr>
            <p:ph type="body" sz="quarter" idx="1"/>
          </p:nvPr>
        </p:nvSpPr>
        <p:spPr>
          <a:prstGeom prst="rect">
            <a:avLst/>
          </a:prstGeom>
        </p:spPr>
        <p:txBody>
          <a:bodyPr/>
          <a:lstStyle>
            <a:lvl1pPr>
              <a:defRPr sz="1200">
                <a:latin typeface="Monaco"/>
                <a:ea typeface="Monaco"/>
                <a:cs typeface="Monaco"/>
                <a:sym typeface="Monaco"/>
              </a:defRPr>
            </a:lvl1pPr>
          </a:lstStyle>
          <a:p>
            <a:pPr/>
            <a:r>
              <a:t>\frac{d^2 \sigma^{eA\rightarrow eX}}{dx dQ^2} = \frac{4 \pi \alpha^2}{x Q^4} \left[ \left(1-y+\frac{y^2}{2}\right) {\color{blue}F_2(x, Q^2)} - \frac{y^2}{2} {\color{red}F_L(x, Q^2)}\right]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Shape 631"/>
          <p:cNvSpPr/>
          <p:nvPr>
            <p:ph type="sldImg"/>
          </p:nvPr>
        </p:nvSpPr>
        <p:spPr>
          <a:prstGeom prst="rect">
            <a:avLst/>
          </a:prstGeom>
        </p:spPr>
        <p:txBody>
          <a:bodyPr/>
          <a:lstStyle/>
          <a:p>
            <a:pPr/>
          </a:p>
        </p:txBody>
      </p:sp>
      <p:sp>
        <p:nvSpPr>
          <p:cNvPr id="632" name="Shape 632"/>
          <p:cNvSpPr/>
          <p:nvPr>
            <p:ph type="body" sz="quarter" idx="1"/>
          </p:nvPr>
        </p:nvSpPr>
        <p:spPr>
          <a:prstGeom prst="rect">
            <a:avLst/>
          </a:prstGeom>
        </p:spPr>
        <p:txBody>
          <a:bodyPr/>
          <a:lstStyle>
            <a:lvl1pPr>
              <a:defRPr sz="1200">
                <a:latin typeface="Monaco"/>
                <a:ea typeface="Monaco"/>
                <a:cs typeface="Monaco"/>
                <a:sym typeface="Monaco"/>
              </a:defRPr>
            </a:lvl1pPr>
          </a:lstStyle>
          <a:p>
            <a:pPr/>
            <a:r>
              <a:t>\frac{d^2 \sigma^{eA\rightarrow eX}}{dx dQ^2} = \frac{4 \pi \alpha^2}{x Q^4} \left[ \left(1-y+\frac{y^2}{2}\right) {\color{blue}F_2(x, Q^2)} - \frac{y^2}{2} {\color{red}F_L(x, Q^2)}\right]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 name="Shape 641"/>
          <p:cNvSpPr/>
          <p:nvPr>
            <p:ph type="sldImg"/>
          </p:nvPr>
        </p:nvSpPr>
        <p:spPr>
          <a:prstGeom prst="rect">
            <a:avLst/>
          </a:prstGeom>
        </p:spPr>
        <p:txBody>
          <a:bodyPr/>
          <a:lstStyle/>
          <a:p>
            <a:pPr/>
          </a:p>
        </p:txBody>
      </p:sp>
      <p:sp>
        <p:nvSpPr>
          <p:cNvPr id="642" name="Shape 642"/>
          <p:cNvSpPr/>
          <p:nvPr>
            <p:ph type="body" sz="quarter" idx="1"/>
          </p:nvPr>
        </p:nvSpPr>
        <p:spPr>
          <a:prstGeom prst="rect">
            <a:avLst/>
          </a:prstGeom>
        </p:spPr>
        <p:txBody>
          <a:bodyPr/>
          <a:lstStyle>
            <a:lvl1pPr>
              <a:defRPr sz="1200">
                <a:latin typeface="Monaco"/>
                <a:ea typeface="Monaco"/>
                <a:cs typeface="Monaco"/>
                <a:sym typeface="Monaco"/>
              </a:defRPr>
            </a:lvl1pPr>
          </a:lstStyle>
          <a:p>
            <a:pPr/>
            <a:r>
              <a:t>\frac{d^2 \sigma^{eA\rightarrow eX}}{dx dQ^2} = \frac{4 \pi \alpha^2}{x Q^4} \left[ \left(1-y+\frac{y^2}{2}\right) {\color{blue}F_2(x, Q^2)} - \frac{y^2}{2} {\color{red}F_L(x, Q^2)}\right]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Shape 680"/>
          <p:cNvSpPr/>
          <p:nvPr>
            <p:ph type="sldImg"/>
          </p:nvPr>
        </p:nvSpPr>
        <p:spPr>
          <a:prstGeom prst="rect">
            <a:avLst/>
          </a:prstGeom>
        </p:spPr>
        <p:txBody>
          <a:bodyPr/>
          <a:lstStyle/>
          <a:p>
            <a:pPr/>
          </a:p>
        </p:txBody>
      </p:sp>
      <p:sp>
        <p:nvSpPr>
          <p:cNvPr id="681" name="Shape 681"/>
          <p:cNvSpPr/>
          <p:nvPr>
            <p:ph type="body" sz="quarter" idx="1"/>
          </p:nvPr>
        </p:nvSpPr>
        <p:spPr>
          <a:prstGeom prst="rect">
            <a:avLst/>
          </a:prstGeom>
        </p:spPr>
        <p:txBody>
          <a:bodyPr/>
          <a:lstStyle/>
          <a:p>
            <a:pPr/>
            <a:r>
              <a:t>Mention: not even sign of L is constraint</a:t>
            </a:r>
          </a:p>
          <a:p>
            <a:pPr/>
          </a:p>
          <a:p>
            <a:pPr/>
            <a:r>
              <a:t>polarized</a:t>
            </a:r>
          </a:p>
          <a:p>
            <a:pPr/>
            <a:r>
              <a:t>gluon Δg(x,Q2) and quark Δq(x,Q2) distribution</a:t>
            </a:r>
          </a:p>
          <a:p>
            <a:pPr/>
          </a:p>
          <a:p>
            <a:pPr/>
            <a:r>
              <a:t>Figure 2-5 shows the running integral</a:t>
            </a:r>
          </a:p>
          <a:p>
            <a:pPr/>
            <a:r>
              <a:t>!"!ΔΣ(!, !!) !!!"#, which represents the contribution of all quark flavors to the spin of the proton</a:t>
            </a:r>
          </a:p>
          <a:p>
            <a:pPr/>
          </a:p>
          <a:p>
            <a:pPr/>
            <a:r>
              <a:t>experimental access to the ∆f in lepton- scattering is obtained through the spin-dependent structure function g1(x,Q2), which ap- pears in the polarization difference of cross sections when the lepton and the nucleon collide with their spins anti-aligned or aligned: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Shape 191"/>
          <p:cNvSpPr/>
          <p:nvPr>
            <p:ph type="sldImg"/>
          </p:nvPr>
        </p:nvSpPr>
        <p:spPr>
          <a:prstGeom prst="rect">
            <a:avLst/>
          </a:prstGeom>
        </p:spPr>
        <p:txBody>
          <a:bodyPr/>
          <a:lstStyle/>
          <a:p>
            <a:pPr/>
          </a:p>
        </p:txBody>
      </p:sp>
      <p:sp>
        <p:nvSpPr>
          <p:cNvPr id="192" name="Shape 192"/>
          <p:cNvSpPr/>
          <p:nvPr>
            <p:ph type="body" sz="quarter" idx="1"/>
          </p:nvPr>
        </p:nvSpPr>
        <p:spPr>
          <a:prstGeom prst="rect">
            <a:avLst/>
          </a:prstGeom>
        </p:spPr>
        <p:txBody>
          <a:bodyPr/>
          <a:lstStyle/>
          <a:p>
            <a:pPr/>
            <a:r>
              <a:t>The designed frequency matching scheme allows operation with hadron energies down to 40 GeV/u, but the energies between 46 and 98 GeV/u cannot be used.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Shape 701"/>
          <p:cNvSpPr/>
          <p:nvPr>
            <p:ph type="sldImg"/>
          </p:nvPr>
        </p:nvSpPr>
        <p:spPr>
          <a:prstGeom prst="rect">
            <a:avLst/>
          </a:prstGeom>
        </p:spPr>
        <p:txBody>
          <a:bodyPr/>
          <a:lstStyle/>
          <a:p>
            <a:pPr/>
          </a:p>
        </p:txBody>
      </p:sp>
      <p:sp>
        <p:nvSpPr>
          <p:cNvPr id="702" name="Shape 702"/>
          <p:cNvSpPr/>
          <p:nvPr>
            <p:ph type="body" sz="quarter" idx="1"/>
          </p:nvPr>
        </p:nvSpPr>
        <p:spPr>
          <a:prstGeom prst="rect">
            <a:avLst/>
          </a:prstGeom>
        </p:spPr>
        <p:txBody>
          <a:bodyPr/>
          <a:lstStyle/>
          <a:p>
            <a:pPr/>
            <a:r>
              <a:t>The density in the transverse-momentum plane for unpolarized quarks with x = 0:1</a:t>
            </a:r>
          </a:p>
          <a:p>
            <a:pPr/>
            <a:r>
              <a:t>in a nucleon polarized along the ^y direction. The anisotropy due to the proton polarization is</a:t>
            </a:r>
          </a:p>
          <a:p>
            <a:pPr/>
            <a:r>
              <a:t>described by the Sivers function, for which the model of [77] is used. The deep red (blue)</a:t>
            </a:r>
          </a:p>
          <a:p>
            <a:pPr/>
            <a:r>
              <a:t>indicates large negative (positive) values for the Sivers function.</a:t>
            </a:r>
          </a:p>
          <a:p>
            <a:pPr/>
          </a:p>
          <a:p>
            <a:pPr/>
            <a:r>
              <a:t>Impact parameter dependent parton distribution u(x, b?) for the simple model</a:t>
            </a:r>
          </a:p>
          <a:p>
            <a:pPr/>
            <a:r>
              <a:t>First, there is a general decrease in magnitude with increasing x ,</a:t>
            </a:r>
          </a:p>
          <a:p>
            <a:pPr/>
            <a:r>
              <a:t>which arises mostly due to the decrease of q (x ). Furthermore, one can also a notice</a:t>
            </a:r>
          </a:p>
          <a:p>
            <a:pPr/>
            <a:r>
              <a:t>a decreasing transverse width of the distribution q (x, b⊥ ) as x  increases, which is</a:t>
            </a:r>
          </a:p>
          <a:p>
            <a:pPr/>
            <a:r>
              <a:t>in accord with our general prediction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Shape 772"/>
          <p:cNvSpPr/>
          <p:nvPr>
            <p:ph type="sldImg"/>
          </p:nvPr>
        </p:nvSpPr>
        <p:spPr>
          <a:prstGeom prst="rect">
            <a:avLst/>
          </a:prstGeom>
        </p:spPr>
        <p:txBody>
          <a:bodyPr/>
          <a:lstStyle/>
          <a:p>
            <a:pPr/>
          </a:p>
        </p:txBody>
      </p:sp>
      <p:sp>
        <p:nvSpPr>
          <p:cNvPr id="773" name="Shape 773"/>
          <p:cNvSpPr/>
          <p:nvPr>
            <p:ph type="body" sz="quarter" idx="1"/>
          </p:nvPr>
        </p:nvSpPr>
        <p:spPr>
          <a:prstGeom prst="rect">
            <a:avLst/>
          </a:prstGeom>
        </p:spPr>
        <p:txBody>
          <a:bodyPr/>
          <a:lstStyle/>
          <a:p>
            <a:pPr/>
            <a:r>
              <a:t>FIG. 2: (color online). Pedestal-subtracted cluster-π0 per- trigger correlation functions measured at forward rapidity (3.0 &lt; η &lt; 3.8) for, as indicated, p+p, d+Au peripheral (60–88% c√entrality) and d+Au central (0-20% centrality) col- lisions at sNN = 200 GeV; the correlation functions are for associated π0’s of pT = 0.5–0.75 GeV/c and trigger clusters over the indicated pT ranges. Systematic uncertainties of up to 30% on the near side (|∆φ| &lt; 0.5) are not shown. The subtracted pedestal values, b0, are also indicated.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9" name="Shape 809"/>
          <p:cNvSpPr/>
          <p:nvPr>
            <p:ph type="sldImg"/>
          </p:nvPr>
        </p:nvSpPr>
        <p:spPr>
          <a:prstGeom prst="rect">
            <a:avLst/>
          </a:prstGeom>
        </p:spPr>
        <p:txBody>
          <a:bodyPr/>
          <a:lstStyle/>
          <a:p>
            <a:pPr/>
          </a:p>
        </p:txBody>
      </p:sp>
      <p:sp>
        <p:nvSpPr>
          <p:cNvPr id="810" name="Shape 810"/>
          <p:cNvSpPr/>
          <p:nvPr>
            <p:ph type="body" sz="quarter" idx="1"/>
          </p:nvPr>
        </p:nvSpPr>
        <p:spPr>
          <a:prstGeom prst="rect">
            <a:avLst/>
          </a:prstGeom>
        </p:spPr>
        <p:txBody>
          <a:bodyPr/>
          <a:lstStyle/>
          <a:p>
            <a:pPr/>
            <a:r>
              <a:t>Dipole cross-section is closer to the unitarity limit than the proton - it is “blacker”. The elastic scattering probability  of a qq̅  dipole is maximal in the “black” limit</a:t>
            </a:r>
          </a:p>
          <a:p>
            <a:pPr/>
          </a:p>
          <a:p>
            <a:pPr/>
            <a:r>
              <a:t>The qq̅g component is suppressed for nuclei compared to the proton. </a:t>
            </a:r>
          </a:p>
          <a:p>
            <a:pPr/>
            <a:r>
              <a:t>This is due to the fact that in a nucleus the scattering amplitude</a:t>
            </a:r>
          </a:p>
          <a:p>
            <a:pPr/>
            <a:r>
              <a:t>is closer to the unitarity limit when the qq̅g  component vanishes</a:t>
            </a:r>
          </a:p>
          <a:p>
            <a:pPr/>
          </a:p>
          <a:p>
            <a:pPr/>
            <a:r>
              <a:t> different b -dependences from each other and from the inclusive</a:t>
            </a:r>
          </a:p>
          <a:p>
            <a:pPr/>
            <a:r>
              <a:t>cross section. The q ¯q -component is enhanced at small b  (closer to the black disk limit),</a:t>
            </a:r>
          </a:p>
          <a:p>
            <a:pPr/>
            <a:r>
              <a:t>whereas the q ¯qg -part is dominated by larger b  (because it vanishes in the black disk limit).</a:t>
            </a:r>
          </a:p>
          <a:p>
            <a:pPr/>
          </a:p>
          <a:p>
            <a:pPr/>
            <a:r>
              <a:t> Depending on the mass of the diffractive system MX</a:t>
            </a:r>
          </a:p>
          <a:p>
            <a:pPr/>
            <a:r>
              <a:t> or, equivalently,  , the diffractive structure function is</a:t>
            </a:r>
          </a:p>
          <a:p>
            <a:pPr/>
            <a:r>
              <a:t>dominated by either the q ¯q  or q ¯qg  Fock states.</a:t>
            </a:r>
          </a:p>
          <a:p>
            <a:pPr/>
          </a:p>
          <a:p>
            <a:pPr/>
            <a:r>
              <a:t> invariant mass of the diffractive system is large, and</a:t>
            </a:r>
          </a:p>
          <a:p>
            <a:pPr/>
            <a:r>
              <a:t>this large phase space is filled by radiation of additional</a:t>
            </a:r>
          </a:p>
          <a:p>
            <a:pPr/>
            <a:r>
              <a:t>gluons, each of them being suppressed by </a:t>
            </a:r>
          </a:p>
          <a:p>
            <a:pPr/>
            <a:r>
              <a:t>alpha_s .</a:t>
            </a:r>
          </a:p>
          <a:p>
            <a:pPr/>
          </a:p>
          <a:p>
            <a:pPr/>
            <a:r>
              <a:t> The q ¯q -components of</a:t>
            </a:r>
          </a:p>
          <a:p>
            <a:pPr/>
            <a:r>
              <a:t>the FD</a:t>
            </a:r>
          </a:p>
          <a:p>
            <a:pPr/>
            <a:r>
              <a:t>2A  are enhanced compared to A  times the proton</a:t>
            </a:r>
          </a:p>
          <a:p>
            <a:pPr/>
            <a:r>
              <a:t>diffractive structure functions. This is to be expected,</a:t>
            </a:r>
          </a:p>
          <a:p>
            <a:pPr/>
            <a:r>
              <a:t>because of the fact that in a gold nucleus the dipole cross</a:t>
            </a:r>
          </a:p>
          <a:p>
            <a:pPr/>
            <a:r>
              <a:t>section is, on average over the transverse area, closer to</a:t>
            </a:r>
          </a:p>
          <a:p>
            <a:pPr/>
            <a:r>
              <a:t>the unitarity limit than the proton - it is “blacker”. The</a:t>
            </a:r>
          </a:p>
          <a:p>
            <a:pPr/>
            <a:r>
              <a:t>elastic scattering probability of a q ¯q  dipole is maximal in</a:t>
            </a:r>
          </a:p>
          <a:p>
            <a:pPr/>
            <a:r>
              <a:t>the “black” limit and the approach to it is quicker in a</a:t>
            </a:r>
          </a:p>
          <a:p>
            <a:pPr/>
            <a:r>
              <a:t>large nucleus. The q ¯qg  component, on the other hand,</a:t>
            </a:r>
          </a:p>
          <a:p>
            <a:pPr/>
            <a:r>
              <a:t>is suppressed for nuclei compared to the proton. This is</a:t>
            </a:r>
          </a:p>
          <a:p>
            <a:pPr/>
            <a:r>
              <a:t>due to the fact that in a nucleus the scattering amplitude</a:t>
            </a:r>
          </a:p>
          <a:p>
            <a:pPr/>
            <a:r>
              <a:t>is closer to the unitarity limit when the q ¯qg  component</a:t>
            </a:r>
          </a:p>
          <a:p>
            <a:pPr/>
            <a:r>
              <a:t>vanishes, as can be seen e.g. from Eq. (13). This</a:t>
            </a:r>
          </a:p>
          <a:p>
            <a:pPr/>
            <a:r>
              <a:t>leads to a nuclear suppression of the diffractive structure</a:t>
            </a:r>
          </a:p>
          <a:p>
            <a:pPr/>
            <a:r>
              <a:t>function in the small   region, where the q ¯qg  component</a:t>
            </a:r>
          </a:p>
          <a:p>
            <a:pPr/>
            <a:r>
              <a:t>dominates. The net result of the different contributions</a:t>
            </a:r>
          </a:p>
          <a:p>
            <a:pPr/>
            <a:r>
              <a:t>is that FD</a:t>
            </a:r>
          </a:p>
          <a:p>
            <a:pPr/>
            <a:r>
              <a:t>2A , for a large range in  , is close to AFD</a:t>
            </a:r>
          </a:p>
          <a:p>
            <a:pPr/>
            <a:r>
              <a:t>2p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0" name="Shape 820"/>
          <p:cNvSpPr/>
          <p:nvPr>
            <p:ph type="sldImg"/>
          </p:nvPr>
        </p:nvSpPr>
        <p:spPr>
          <a:prstGeom prst="rect">
            <a:avLst/>
          </a:prstGeom>
        </p:spPr>
        <p:txBody>
          <a:bodyPr/>
          <a:lstStyle/>
          <a:p>
            <a:pPr/>
          </a:p>
        </p:txBody>
      </p:sp>
      <p:sp>
        <p:nvSpPr>
          <p:cNvPr id="821" name="Shape 821"/>
          <p:cNvSpPr/>
          <p:nvPr>
            <p:ph type="body" sz="quarter" idx="1"/>
          </p:nvPr>
        </p:nvSpPr>
        <p:spPr>
          <a:prstGeom prst="rect">
            <a:avLst/>
          </a:prstGeom>
        </p:spPr>
        <p:txBody>
          <a:bodyPr/>
          <a:lstStyle/>
          <a:p>
            <a:pPr/>
            <a:r>
              <a:t>I did something like what we discussed: I plot inclusive diffractive structure function ratio such that we see the sign change (qqg suppression at large Mx means negative result). </a:t>
            </a:r>
          </a:p>
          <a:p>
            <a:pPr/>
          </a:p>
          <a:p>
            <a:pPr/>
            <a:r>
              <a:t>Then, I do as follows: at each x,Q^2, go to the largest possible Mx^2 allowed by sqrt(s). Then see what is this ratio. Then I plot this ratio in x,Q^2 plane in the region where it is negative. So basically white means that we have no access into this region, and more “hot” the color is,  more deep we are within this region.</a:t>
            </a:r>
          </a:p>
          <a:p>
            <a:pPr/>
          </a:p>
          <a:p>
            <a:pPr/>
            <a:r>
              <a:t>The heatmap shows some artifacts of the smoothening as I had quite spare grid, but this can be improved. But let me know if this is useful. It might be “too complicated to explain quickly”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1" name="Shape 831"/>
          <p:cNvSpPr/>
          <p:nvPr>
            <p:ph type="sldImg"/>
          </p:nvPr>
        </p:nvSpPr>
        <p:spPr>
          <a:prstGeom prst="rect">
            <a:avLst/>
          </a:prstGeom>
        </p:spPr>
        <p:txBody>
          <a:bodyPr/>
          <a:lstStyle/>
          <a:p>
            <a:pPr/>
          </a:p>
        </p:txBody>
      </p:sp>
      <p:sp>
        <p:nvSpPr>
          <p:cNvPr id="832" name="Shape 832"/>
          <p:cNvSpPr/>
          <p:nvPr>
            <p:ph type="body" sz="quarter" idx="1"/>
          </p:nvPr>
        </p:nvSpPr>
        <p:spPr>
          <a:prstGeom prst="rect">
            <a:avLst/>
          </a:prstGeom>
        </p:spPr>
        <p:txBody>
          <a:bodyPr/>
          <a:lstStyle/>
          <a:p>
            <a:pPr/>
            <a:r>
              <a:t>Momentum transfer t conjugate to transverse position (bT)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7" name="Shape 857"/>
          <p:cNvSpPr/>
          <p:nvPr>
            <p:ph type="sldImg"/>
          </p:nvPr>
        </p:nvSpPr>
        <p:spPr>
          <a:prstGeom prst="rect">
            <a:avLst/>
          </a:prstGeom>
        </p:spPr>
        <p:txBody>
          <a:bodyPr/>
          <a:lstStyle/>
          <a:p>
            <a:pPr/>
          </a:p>
        </p:txBody>
      </p:sp>
      <p:sp>
        <p:nvSpPr>
          <p:cNvPr id="858" name="Shape 858"/>
          <p:cNvSpPr/>
          <p:nvPr>
            <p:ph type="body" sz="quarter" idx="1"/>
          </p:nvPr>
        </p:nvSpPr>
        <p:spPr>
          <a:prstGeom prst="rect">
            <a:avLst/>
          </a:prstGeom>
        </p:spPr>
        <p:txBody>
          <a:bodyPr/>
          <a:lstStyle/>
          <a:p>
            <a:pPr/>
            <a:r>
              <a:t>In general, t-slope of incoherent cross section probes the fluctuations at scale ~1/t (e.g. 1011.1988). That is, </a:t>
            </a:r>
            <a:r>
              <a:rPr b="1"/>
              <a:t>at small |t| one can see fluctuations of the nucleon positions (slope is given by the size of the nucleon), and at higher t the slope is (in our picture) size of the “constituent quark”.</a:t>
            </a:r>
          </a:p>
          <a:p>
            <a:pPr/>
          </a:p>
          <a:p>
            <a:pPr/>
            <a:r>
              <a:t>Without going to technical details, one could say that “incoherent part =&gt; variance/lumpiness at scale ~1/t”. Because if there is no small-scale structure, then incoherent cross section dies much faster at high |t| compared to the case where we have subnucleon structure that fluctuates. I can provide some plots also, but for the talk this more general discussion is probably enough.</a:t>
            </a:r>
          </a:p>
          <a:p>
            <a:pPr/>
          </a:p>
          <a:p>
            <a:pPr/>
            <a:r>
              <a:t>Heikki</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a:defRPr sz="1800">
                <a:latin typeface="Helvetica"/>
                <a:ea typeface="Helvetica"/>
                <a:cs typeface="Helvetica"/>
                <a:sym typeface="Helvetica"/>
              </a:defRPr>
            </a:pPr>
          </a:p>
          <a:p>
            <a:pPr>
              <a:defRPr sz="1800">
                <a:latin typeface="Helvetica"/>
                <a:ea typeface="Helvetica"/>
                <a:cs typeface="Helvetica"/>
                <a:sym typeface="Helvetica"/>
              </a:defRPr>
            </a:pPr>
          </a:p>
          <a:p>
            <a:pPr>
              <a:defRPr sz="1800">
                <a:latin typeface="Helvetica"/>
                <a:ea typeface="Helvetica"/>
                <a:cs typeface="Helvetica"/>
                <a:sym typeface="Helvetica"/>
              </a:defRPr>
            </a:pPr>
            <a:r>
              <a:t>W2 can also be interpreted as the center-of-mass energy of the gauge boson nucleon system.</a:t>
            </a:r>
          </a:p>
          <a:p>
            <a:pPr>
              <a:defRPr sz="1800">
                <a:latin typeface="Helvetica"/>
                <a:ea typeface="Helvetica"/>
                <a:cs typeface="Helvetica"/>
                <a:sym typeface="Helvetica"/>
              </a:defRPr>
            </a:pPr>
            <a:r>
              <a:t>Q2 max = s</a:t>
            </a:r>
          </a:p>
          <a:p>
            <a:pPr>
              <a:defRPr sz="1800">
                <a:latin typeface="Helvetica"/>
                <a:ea typeface="Helvetica"/>
                <a:cs typeface="Helvetica"/>
                <a:sym typeface="Helvetica"/>
              </a:defRPr>
            </a:pPr>
            <a:r>
              <a:t>Q2: negative square of the momentum transfer q, denotes virtuality</a:t>
            </a:r>
          </a:p>
          <a:p>
            <a:pPr>
              <a:defRPr sz="1800">
                <a:latin typeface="Helvetica"/>
                <a:ea typeface="Helvetica"/>
                <a:cs typeface="Helvetica"/>
                <a:sym typeface="Helvetica"/>
              </a:defRPr>
            </a:pPr>
            <a:r>
              <a:t>x:  make Remark that for e+p 0 &lt; x &lt; 1 while for e+A scattering 0 &lt; x &lt; A.</a:t>
            </a:r>
          </a:p>
          <a:p>
            <a:pPr>
              <a:defRPr sz="1800">
                <a:latin typeface="Helvetica"/>
                <a:ea typeface="Helvetica"/>
                <a:cs typeface="Helvetica"/>
                <a:sym typeface="Helvetica"/>
              </a:defRPr>
            </a:pPr>
            <a:r>
              <a:t>y: is the fraction of the lepton’s energy lost in the nucleon rest frame. It it thus also the fraction of the incoming electron energy (also known as inelasticity) carried by the exchange boson (photon) in the rest frame of the nucleon</a:t>
            </a:r>
          </a:p>
          <a:p>
            <a:pPr>
              <a:defRPr sz="1800">
                <a:latin typeface="Helvetica"/>
                <a:ea typeface="Helvetica"/>
                <a:cs typeface="Helvetica"/>
                <a:sym typeface="Helvetica"/>
              </a:defRPr>
            </a:p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latin typeface="Monaco"/>
                <a:ea typeface="Monaco"/>
                <a:cs typeface="Monaco"/>
                <a:sym typeface="Monaco"/>
              </a:defRPr>
            </a:pPr>
            <a:r>
              <a:t>Q^2 &amp;=&amp; -q^2 = - (k-k^\prime)^2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latin typeface="Monaco"/>
                <a:ea typeface="Monaco"/>
                <a:cs typeface="Monaco"/>
                <a:sym typeface="Monaco"/>
              </a:defRPr>
            </a:pPr>
            <a:r>
              <a:t>&amp;\approx&amp; 4 E E^\prime \sin^2\left(\frac{\theta}{2}\right)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a:p>
        </p:txBody>
      </p:sp>
      <p:sp>
        <p:nvSpPr>
          <p:cNvPr id="276" name="Shape 276"/>
          <p:cNvSpPr/>
          <p:nvPr>
            <p:ph type="body" sz="quarter" idx="1"/>
          </p:nvPr>
        </p:nvSpPr>
        <p:spPr>
          <a:prstGeom prst="rect">
            <a:avLst/>
          </a:prstGeom>
        </p:spPr>
        <p:txBody>
          <a:bodyPr/>
          <a:lstStyle/>
          <a:p>
            <a:pPr/>
            <a:r>
              <a:t> Inclusive DIS cross-section, simplified (reduced) by dividing out the Mott cross-section.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a:p>
        </p:txBody>
      </p:sp>
      <p:sp>
        <p:nvSpPr>
          <p:cNvPr id="326" name="Shape 326"/>
          <p:cNvSpPr/>
          <p:nvPr>
            <p:ph type="body" sz="quarter" idx="1"/>
          </p:nvPr>
        </p:nvSpPr>
        <p:spPr>
          <a:prstGeom prst="rect">
            <a:avLst/>
          </a:prstGeom>
        </p:spPr>
        <p:txBody>
          <a:bodyPr/>
          <a:lstStyle/>
          <a:p>
            <a:pPr/>
            <a:r>
              <a:t>This quantity changes by a factor 25 over</a:t>
            </a:r>
          </a:p>
          <a:p>
            <a:pPr/>
            <a:r>
              <a:t>the Q2 range at ps = 90 GeV, but only by 1.7 for</a:t>
            </a:r>
          </a:p>
          <a:p>
            <a:pPr/>
            <a:r>
              <a:t>the lower center-of-mass energy.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hape 351"/>
          <p:cNvSpPr/>
          <p:nvPr>
            <p:ph type="sldImg"/>
          </p:nvPr>
        </p:nvSpPr>
        <p:spPr>
          <a:prstGeom prst="rect">
            <a:avLst/>
          </a:prstGeom>
        </p:spPr>
        <p:txBody>
          <a:bodyPr/>
          <a:lstStyle/>
          <a:p>
            <a:pPr/>
          </a:p>
        </p:txBody>
      </p:sp>
      <p:sp>
        <p:nvSpPr>
          <p:cNvPr id="352" name="Shape 352"/>
          <p:cNvSpPr/>
          <p:nvPr>
            <p:ph type="body" sz="quarter" idx="1"/>
          </p:nvPr>
        </p:nvSpPr>
        <p:spPr>
          <a:prstGeom prst="rect">
            <a:avLst/>
          </a:prstGeom>
        </p:spPr>
        <p:txBody>
          <a:bodyPr/>
          <a:lstStyle>
            <a:lvl1pPr>
              <a:defRPr sz="2300">
                <a:latin typeface="Helvetica"/>
                <a:ea typeface="Helvetica"/>
                <a:cs typeface="Helvetica"/>
                <a:sym typeface="Helvetica"/>
              </a:defRPr>
            </a:lvl1pPr>
          </a:lstStyle>
          <a:p>
            <a:pPr/>
            <a:r>
              <a:t>spin-dependent gluon distribution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hape 376"/>
          <p:cNvSpPr/>
          <p:nvPr>
            <p:ph type="sldImg"/>
          </p:nvPr>
        </p:nvSpPr>
        <p:spPr>
          <a:prstGeom prst="rect">
            <a:avLst/>
          </a:prstGeom>
        </p:spPr>
        <p:txBody>
          <a:bodyPr/>
          <a:lstStyle/>
          <a:p>
            <a:pPr/>
          </a:p>
        </p:txBody>
      </p:sp>
      <p:sp>
        <p:nvSpPr>
          <p:cNvPr id="377" name="Shape 377"/>
          <p:cNvSpPr/>
          <p:nvPr>
            <p:ph type="body" sz="quarter" idx="1"/>
          </p:nvPr>
        </p:nvSpPr>
        <p:spPr>
          <a:prstGeom prst="rect">
            <a:avLst/>
          </a:prstGeom>
        </p:spPr>
        <p:txBody>
          <a:bodyPr/>
          <a:lstStyle/>
          <a:p>
            <a:pPr/>
            <a:r>
              <a:t>\begin{eqnarray*}</a:t>
            </a:r>
          </a:p>
          <a:p>
            <a:pPr/>
            <a:r>
              <a:t>\sigma_\text{incoherent} &amp;\propto &amp; \sum_{f \neq i} \left&lt; i|{\cal{A}}|f \right&gt;\left&lt; f|{\cal{A}}|i \right&gt;\\</a:t>
            </a:r>
          </a:p>
          <a:p>
            <a:pPr/>
            <a:r>
              <a:t>&amp;=&amp; {\color{blue} \left&lt; |{\cal{A}}|^2 \right&gt; } - {\color{red}\left&lt; |{\cal{A}}| \right&gt;^2}</a:t>
            </a:r>
          </a:p>
          <a:p>
            <a:pPr/>
            <a:r>
              <a:t>\end{eqnarray*}</a:t>
            </a:r>
          </a:p>
          <a:p>
            <a:pPr/>
          </a:p>
          <a:p>
            <a:pPr/>
            <a:r>
              <a:t>\color{red}\frac{\text{d}\sigma_\text{coherent}}{\text{d} t} = \frac{1}{16 \pi} \left&lt; |{\cal A}| \right&gt;^2</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Shape 385"/>
          <p:cNvSpPr/>
          <p:nvPr>
            <p:ph type="sldImg"/>
          </p:nvPr>
        </p:nvSpPr>
        <p:spPr>
          <a:prstGeom prst="rect">
            <a:avLst/>
          </a:prstGeom>
        </p:spPr>
        <p:txBody>
          <a:bodyPr/>
          <a:lstStyle/>
          <a:p>
            <a:pPr/>
          </a:p>
        </p:txBody>
      </p:sp>
      <p:sp>
        <p:nvSpPr>
          <p:cNvPr id="386" name="Shape 386"/>
          <p:cNvSpPr/>
          <p:nvPr>
            <p:ph type="body" sz="quarter" idx="1"/>
          </p:nvPr>
        </p:nvSpPr>
        <p:spPr>
          <a:prstGeom prst="rect">
            <a:avLst/>
          </a:prstGeom>
        </p:spPr>
        <p:txBody>
          <a:bodyPr/>
          <a:lstStyle>
            <a:lvl1pPr>
              <a:defRPr>
                <a:solidFill>
                  <a:srgbClr val="FF2600"/>
                </a:solidFill>
              </a:defRPr>
            </a:lvl1pPr>
          </a:lstStyle>
          <a:p>
            <a:pPr/>
            <a:r>
              <a:t>(WW) gluon distribution (G(1)) + linearly polarized partner (h(1))</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Shape 397"/>
          <p:cNvSpPr/>
          <p:nvPr>
            <p:ph type="sldImg"/>
          </p:nvPr>
        </p:nvSpPr>
        <p:spPr>
          <a:prstGeom prst="rect">
            <a:avLst/>
          </a:prstGeom>
        </p:spPr>
        <p:txBody>
          <a:bodyPr/>
          <a:lstStyle/>
          <a:p>
            <a:pPr/>
          </a:p>
        </p:txBody>
      </p:sp>
      <p:sp>
        <p:nvSpPr>
          <p:cNvPr id="398" name="Shape 398"/>
          <p:cNvSpPr/>
          <p:nvPr>
            <p:ph type="body" sz="quarter" idx="1"/>
          </p:nvPr>
        </p:nvSpPr>
        <p:spPr>
          <a:prstGeom prst="rect">
            <a:avLst/>
          </a:prstGeom>
        </p:spPr>
        <p:txBody>
          <a:bodyPr/>
          <a:lstStyle/>
          <a:p>
            <a:pPr/>
            <a:r>
              <a:t>Dijet production in e+A at high energies originates from long-ranged eikonal interactions ⇒ parameterizing the azimuthal structure arising from the linearly polarized gluon distribution also in terms of v2</a:t>
            </a:r>
          </a:p>
          <a:p>
            <a:pPr/>
          </a:p>
          <a:p>
            <a:pPr/>
            <a:r>
              <a:t>“Correlation limit” PT &gt;&gt; qT involves only 2-point functions / TMDs</a:t>
            </a:r>
          </a:p>
          <a:p>
            <a:pPr/>
            <a:r>
              <a:t>z: lightcone momentum fractions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12"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3" name="Title Text"/>
          <p:cNvSpPr txBox="1"/>
          <p:nvPr>
            <p:ph type="title"/>
          </p:nvPr>
        </p:nvSpPr>
        <p:spPr>
          <a:xfrm>
            <a:off x="136525" y="44450"/>
            <a:ext cx="8931275" cy="717550"/>
          </a:xfrm>
          <a:prstGeom prst="rect">
            <a:avLst/>
          </a:prstGeom>
        </p:spPr>
        <p:txBody>
          <a:bodyPr lIns="50800" tIns="50800" rIns="50800" bIns="50800">
            <a:noAutofit/>
          </a:bodyPr>
          <a:lstStyle>
            <a:lvl1pPr marL="41275" marR="41275" algn="l">
              <a:lnSpc>
                <a:spcPct val="100000"/>
              </a:lnSpc>
              <a:defRPr b="0" i="0" sz="3800">
                <a:solidFill>
                  <a:srgbClr val="021EAA"/>
                </a:solidFill>
                <a:uFill>
                  <a:solidFill>
                    <a:srgbClr val="021EAA"/>
                  </a:solidFill>
                </a:uFill>
                <a:latin typeface="+mn-lt"/>
                <a:ea typeface="+mn-ea"/>
                <a:cs typeface="+mn-cs"/>
                <a:sym typeface="Arial"/>
              </a:defRPr>
            </a:lvl1pPr>
          </a:lstStyle>
          <a:p>
            <a:pPr/>
            <a:r>
              <a:t>Title Text</a:t>
            </a:r>
          </a:p>
        </p:txBody>
      </p:sp>
      <p:sp>
        <p:nvSpPr>
          <p:cNvPr id="14" name="Body Level One…"/>
          <p:cNvSpPr txBox="1"/>
          <p:nvPr>
            <p:ph type="body" idx="1"/>
          </p:nvPr>
        </p:nvSpPr>
        <p:spPr>
          <a:xfrm>
            <a:off x="114300" y="812800"/>
            <a:ext cx="8763000" cy="5930900"/>
          </a:xfrm>
          <a:prstGeom prst="rect">
            <a:avLst/>
          </a:prstGeom>
        </p:spPr>
        <p:txBody>
          <a:bodyPr lIns="50800" tIns="50800" rIns="50800" bIns="50800"/>
          <a:lstStyle>
            <a:lvl1pPr marL="41275" marR="41275" indent="0">
              <a:spcBef>
                <a:spcPts val="400"/>
              </a:spcBef>
              <a:buClrTx/>
              <a:buSzTx/>
              <a:buNone/>
              <a:defRPr b="0" sz="2800">
                <a:solidFill>
                  <a:srgbClr val="000000"/>
                </a:solidFill>
                <a:uFill>
                  <a:solidFill>
                    <a:srgbClr val="000000"/>
                  </a:solidFill>
                </a:uFill>
                <a:latin typeface="+mn-lt"/>
                <a:ea typeface="+mn-ea"/>
                <a:cs typeface="+mn-cs"/>
                <a:sym typeface="Arial"/>
              </a:defRPr>
            </a:lvl1pPr>
            <a:lvl2pPr marL="508000" marR="41275" indent="-254000">
              <a:spcBef>
                <a:spcPts val="400"/>
              </a:spcBef>
              <a:buClr>
                <a:srgbClr val="FF2600"/>
              </a:buClr>
              <a:buSzPct val="150000"/>
              <a:buChar char="•"/>
              <a:defRPr b="0" sz="2600">
                <a:solidFill>
                  <a:srgbClr val="000000"/>
                </a:solidFill>
                <a:uFill>
                  <a:solidFill>
                    <a:srgbClr val="000000"/>
                  </a:solidFill>
                </a:uFill>
                <a:latin typeface="+mn-lt"/>
                <a:ea typeface="+mn-ea"/>
                <a:cs typeface="+mn-cs"/>
                <a:sym typeface="Arial"/>
              </a:defRPr>
            </a:lvl2pPr>
            <a:lvl3pPr marL="1184275" marR="41275" indent="-228600">
              <a:spcBef>
                <a:spcPts val="400"/>
              </a:spcBef>
              <a:buClr>
                <a:srgbClr val="434ED6"/>
              </a:buClr>
              <a:buSzPct val="115000"/>
              <a:buFont typeface="Lucida Grande"/>
              <a:buChar char="‣"/>
              <a:defRPr b="0" sz="2400">
                <a:solidFill>
                  <a:srgbClr val="000000"/>
                </a:solidFill>
                <a:uFill>
                  <a:solidFill>
                    <a:srgbClr val="000000"/>
                  </a:solidFill>
                </a:uFill>
                <a:latin typeface="+mn-lt"/>
                <a:ea typeface="+mn-ea"/>
                <a:cs typeface="+mn-cs"/>
                <a:sym typeface="Arial"/>
              </a:defRPr>
            </a:lvl3pPr>
            <a:lvl4pPr marL="1730375" marR="41275" indent="-317500">
              <a:spcBef>
                <a:spcPts val="400"/>
              </a:spcBef>
              <a:buClr>
                <a:srgbClr val="434ED6"/>
              </a:buClr>
              <a:buFont typeface="Lucida Grande"/>
              <a:buChar char="๏"/>
              <a:defRPr b="0">
                <a:solidFill>
                  <a:srgbClr val="000000"/>
                </a:solidFill>
                <a:uFill>
                  <a:solidFill>
                    <a:srgbClr val="000000"/>
                  </a:solidFill>
                </a:uFill>
                <a:latin typeface="+mn-lt"/>
                <a:ea typeface="+mn-ea"/>
                <a:cs typeface="+mn-cs"/>
                <a:sym typeface="Arial"/>
              </a:defRPr>
            </a:lvl4pPr>
            <a:lvl5pPr marL="2098675" marR="41275" indent="-228600">
              <a:spcBef>
                <a:spcPts val="400"/>
              </a:spcBef>
              <a:buClr>
                <a:srgbClr val="434ED6"/>
              </a:buClr>
              <a:buSzPct val="125000"/>
              <a:defRPr b="0" sz="20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5"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b="0" sz="1400">
                <a:solidFill>
                  <a:srgbClr val="011585"/>
                </a:solidFill>
                <a:uFill>
                  <a:solidFill>
                    <a:srgbClr val="011585"/>
                  </a:solidFill>
                </a:uFill>
                <a:latin typeface="+mn-lt"/>
                <a:ea typeface="+mn-ea"/>
                <a:cs typeface="+mn-cs"/>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7" name="Title Text"/>
          <p:cNvSpPr txBox="1"/>
          <p:nvPr>
            <p:ph type="title"/>
          </p:nvPr>
        </p:nvSpPr>
        <p:spPr>
          <a:xfrm>
            <a:off x="628650" y="0"/>
            <a:ext cx="7886700" cy="674403"/>
          </a:xfrm>
          <a:prstGeom prst="rect">
            <a:avLst/>
          </a:prstGeom>
        </p:spPr>
        <p:txBody>
          <a:bodyPr/>
          <a:lstStyle>
            <a:lvl1pPr algn="l">
              <a:lnSpc>
                <a:spcPct val="90000"/>
              </a:lnSpc>
              <a:defRPr b="0" i="0" sz="4400">
                <a:solidFill>
                  <a:srgbClr val="000000"/>
                </a:solidFill>
                <a:latin typeface="+mn-lt"/>
                <a:ea typeface="+mn-ea"/>
                <a:cs typeface="+mn-cs"/>
                <a:sym typeface="Arial"/>
              </a:defRPr>
            </a:lvl1pPr>
          </a:lstStyle>
          <a:p>
            <a:pPr/>
            <a:r>
              <a:t>Title Text</a:t>
            </a:r>
          </a:p>
        </p:txBody>
      </p:sp>
      <p:sp>
        <p:nvSpPr>
          <p:cNvPr id="98" name="Body Level One…"/>
          <p:cNvSpPr txBox="1"/>
          <p:nvPr>
            <p:ph type="body" idx="1"/>
          </p:nvPr>
        </p:nvSpPr>
        <p:spPr>
          <a:xfrm>
            <a:off x="628650" y="786096"/>
            <a:ext cx="7886700" cy="5431824"/>
          </a:xfrm>
          <a:prstGeom prst="rect">
            <a:avLst/>
          </a:prstGeom>
        </p:spPr>
        <p:txBody>
          <a:bodyPr>
            <a:normAutofit fontScale="100000" lnSpcReduction="0"/>
          </a:bodyPr>
          <a:lstStyle>
            <a:lvl1pPr marL="228600" indent="-228600">
              <a:lnSpc>
                <a:spcPct val="90000"/>
              </a:lnSpc>
              <a:spcBef>
                <a:spcPts val="1000"/>
              </a:spcBef>
              <a:buClrTx/>
              <a:buFont typeface="Arial"/>
              <a:buChar char="•"/>
              <a:defRPr b="0" sz="2800">
                <a:solidFill>
                  <a:srgbClr val="000000"/>
                </a:solidFill>
                <a:latin typeface="+mn-lt"/>
                <a:ea typeface="+mn-ea"/>
                <a:cs typeface="+mn-cs"/>
                <a:sym typeface="Arial"/>
              </a:defRPr>
            </a:lvl1pPr>
            <a:lvl2pPr marL="723900" indent="-266700">
              <a:lnSpc>
                <a:spcPct val="90000"/>
              </a:lnSpc>
              <a:spcBef>
                <a:spcPts val="1000"/>
              </a:spcBef>
              <a:buClrTx/>
              <a:buFont typeface="Arial"/>
              <a:buChar char="•"/>
              <a:defRPr b="0" sz="2800">
                <a:solidFill>
                  <a:srgbClr val="000000"/>
                </a:solidFill>
                <a:latin typeface="+mn-lt"/>
                <a:ea typeface="+mn-ea"/>
                <a:cs typeface="+mn-cs"/>
                <a:sym typeface="Arial"/>
              </a:defRPr>
            </a:lvl2pPr>
            <a:lvl3pPr marL="1234439" indent="-320039">
              <a:lnSpc>
                <a:spcPct val="90000"/>
              </a:lnSpc>
              <a:spcBef>
                <a:spcPts val="1000"/>
              </a:spcBef>
              <a:buClrTx/>
              <a:buSzPct val="100000"/>
              <a:buFont typeface="Arial"/>
              <a:buChar char="•"/>
              <a:defRPr b="0" sz="2800">
                <a:solidFill>
                  <a:srgbClr val="000000"/>
                </a:solidFill>
                <a:latin typeface="+mn-lt"/>
                <a:ea typeface="+mn-ea"/>
                <a:cs typeface="+mn-cs"/>
                <a:sym typeface="Arial"/>
              </a:defRPr>
            </a:lvl3pPr>
            <a:lvl4pPr marL="1727200" indent="-355600">
              <a:lnSpc>
                <a:spcPct val="90000"/>
              </a:lnSpc>
              <a:spcBef>
                <a:spcPts val="1000"/>
              </a:spcBef>
              <a:buClrTx/>
              <a:buFont typeface="Arial"/>
              <a:buChar char="•"/>
              <a:defRPr b="0" sz="2800">
                <a:solidFill>
                  <a:srgbClr val="000000"/>
                </a:solidFill>
                <a:latin typeface="+mn-lt"/>
                <a:ea typeface="+mn-ea"/>
                <a:cs typeface="+mn-cs"/>
                <a:sym typeface="Arial"/>
              </a:defRPr>
            </a:lvl4pPr>
            <a:lvl5pPr marL="2184400" indent="-355600">
              <a:lnSpc>
                <a:spcPct val="90000"/>
              </a:lnSpc>
              <a:spcBef>
                <a:spcPts val="1000"/>
              </a:spcBef>
              <a:buClrTx/>
              <a:buFont typeface="Arial"/>
              <a:buChar char="•"/>
              <a:defRPr b="0" sz="2800">
                <a:solidFill>
                  <a:srgbClr val="000000"/>
                </a:solid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99" name="Slide Number"/>
          <p:cNvSpPr txBox="1"/>
          <p:nvPr>
            <p:ph type="sldNum" sz="quarter" idx="2"/>
          </p:nvPr>
        </p:nvSpPr>
        <p:spPr>
          <a:xfrm>
            <a:off x="8296266" y="6519499"/>
            <a:ext cx="273656" cy="264255"/>
          </a:xfrm>
          <a:prstGeom prst="rect">
            <a:avLst/>
          </a:prstGeom>
        </p:spPr>
        <p:txBody>
          <a:bodyPr anchor="ctr"/>
          <a:lstStyle>
            <a:lvl1pPr algn="r">
              <a:defRPr b="0">
                <a:solidFill>
                  <a:srgbClr val="000000"/>
                </a:solidFill>
                <a:latin typeface="+mn-lt"/>
                <a:ea typeface="+mn-ea"/>
                <a:cs typeface="+mn-cs"/>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sp>
        <p:nvSpPr>
          <p:cNvPr id="106" name="Title Text"/>
          <p:cNvSpPr txBox="1"/>
          <p:nvPr>
            <p:ph type="title"/>
          </p:nvPr>
        </p:nvSpPr>
        <p:spPr>
          <a:xfrm>
            <a:off x="457200" y="274638"/>
            <a:ext cx="8229600" cy="1143001"/>
          </a:xfrm>
          <a:prstGeom prst="rect">
            <a:avLst/>
          </a:prstGeom>
        </p:spPr>
        <p:txBody>
          <a:bodyPr/>
          <a:lstStyle>
            <a:lvl1pPr algn="ctr" defTabSz="457200">
              <a:lnSpc>
                <a:spcPct val="100000"/>
              </a:lnSpc>
              <a:defRPr b="0" i="0" sz="4400">
                <a:solidFill>
                  <a:srgbClr val="000000"/>
                </a:solidFill>
                <a:latin typeface="Calibri"/>
                <a:ea typeface="Calibri"/>
                <a:cs typeface="Calibri"/>
                <a:sym typeface="Calibri"/>
              </a:defRPr>
            </a:lvl1pPr>
          </a:lstStyle>
          <a:p>
            <a:pPr/>
            <a:r>
              <a:t>Title Text</a:t>
            </a:r>
          </a:p>
        </p:txBody>
      </p:sp>
      <p:sp>
        <p:nvSpPr>
          <p:cNvPr id="107" name="Slide Number"/>
          <p:cNvSpPr txBox="1"/>
          <p:nvPr>
            <p:ph type="sldNum" sz="quarter" idx="2"/>
          </p:nvPr>
        </p:nvSpPr>
        <p:spPr>
          <a:xfrm>
            <a:off x="8422818" y="6404292"/>
            <a:ext cx="263983" cy="269241"/>
          </a:xfrm>
          <a:prstGeom prst="rect">
            <a:avLst/>
          </a:prstGeom>
        </p:spPr>
        <p:txBody>
          <a:bodyPr anchor="ctr"/>
          <a:lstStyle>
            <a:lvl1pPr algn="r" defTabSz="457200">
              <a:defRPr b="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14" name="Title Text"/>
          <p:cNvSpPr txBox="1"/>
          <p:nvPr>
            <p:ph type="title"/>
          </p:nvPr>
        </p:nvSpPr>
        <p:spPr>
          <a:xfrm>
            <a:off x="457200" y="274638"/>
            <a:ext cx="8229600" cy="1143001"/>
          </a:xfrm>
          <a:prstGeom prst="rect">
            <a:avLst/>
          </a:prstGeom>
        </p:spPr>
        <p:txBody>
          <a:bodyPr/>
          <a:lstStyle>
            <a:lvl1pPr algn="ctr" defTabSz="457200">
              <a:lnSpc>
                <a:spcPct val="100000"/>
              </a:lnSpc>
              <a:defRPr b="0" i="0" sz="4400">
                <a:solidFill>
                  <a:srgbClr val="000000"/>
                </a:solidFill>
                <a:latin typeface="Calibri"/>
                <a:ea typeface="Calibri"/>
                <a:cs typeface="Calibri"/>
                <a:sym typeface="Calibri"/>
              </a:defRPr>
            </a:lvl1pPr>
          </a:lstStyle>
          <a:p>
            <a:pPr/>
            <a:r>
              <a:t>Title Text</a:t>
            </a:r>
          </a:p>
        </p:txBody>
      </p:sp>
      <p:sp>
        <p:nvSpPr>
          <p:cNvPr id="115" name="Body Level One…"/>
          <p:cNvSpPr txBox="1"/>
          <p:nvPr>
            <p:ph type="body" idx="1"/>
          </p:nvPr>
        </p:nvSpPr>
        <p:spPr>
          <a:xfrm>
            <a:off x="457200" y="1600200"/>
            <a:ext cx="8229600" cy="4525963"/>
          </a:xfrm>
          <a:prstGeom prst="rect">
            <a:avLst/>
          </a:prstGeom>
        </p:spPr>
        <p:txBody>
          <a:bodyPr>
            <a:normAutofit fontScale="100000" lnSpcReduction="0"/>
          </a:bodyPr>
          <a:lstStyle>
            <a:lvl1pPr defTabSz="457200">
              <a:spcBef>
                <a:spcPts val="700"/>
              </a:spcBef>
              <a:buClrTx/>
              <a:buFont typeface="Arial"/>
              <a:buChar char="•"/>
              <a:defRPr b="0" sz="3200">
                <a:solidFill>
                  <a:srgbClr val="000000"/>
                </a:solidFill>
                <a:latin typeface="Calibri"/>
                <a:ea typeface="Calibri"/>
                <a:cs typeface="Calibri"/>
                <a:sym typeface="Calibri"/>
              </a:defRPr>
            </a:lvl1pPr>
            <a:lvl2pPr marL="783771" indent="-326571" defTabSz="457200">
              <a:spcBef>
                <a:spcPts val="700"/>
              </a:spcBef>
              <a:buClrTx/>
              <a:buFont typeface="Arial"/>
              <a:buChar char="–"/>
              <a:defRPr b="0" sz="3200">
                <a:solidFill>
                  <a:srgbClr val="000000"/>
                </a:solidFill>
                <a:latin typeface="Calibri"/>
                <a:ea typeface="Calibri"/>
                <a:cs typeface="Calibri"/>
                <a:sym typeface="Calibri"/>
              </a:defRPr>
            </a:lvl2pPr>
            <a:lvl3pPr marL="1219200" indent="-304800" defTabSz="457200">
              <a:spcBef>
                <a:spcPts val="700"/>
              </a:spcBef>
              <a:buClrTx/>
              <a:buSzPct val="100000"/>
              <a:buFont typeface="Arial"/>
              <a:buChar char="•"/>
              <a:defRPr b="0" sz="3200">
                <a:solidFill>
                  <a:srgbClr val="000000"/>
                </a:solidFill>
                <a:latin typeface="Calibri"/>
                <a:ea typeface="Calibri"/>
                <a:cs typeface="Calibri"/>
                <a:sym typeface="Calibri"/>
              </a:defRPr>
            </a:lvl3pPr>
            <a:lvl4pPr marL="1737360" indent="-365760" defTabSz="457200">
              <a:spcBef>
                <a:spcPts val="700"/>
              </a:spcBef>
              <a:buClrTx/>
              <a:buFont typeface="Arial"/>
              <a:buChar char="–"/>
              <a:defRPr b="0" sz="3200">
                <a:solidFill>
                  <a:srgbClr val="000000"/>
                </a:solidFill>
                <a:latin typeface="Calibri"/>
                <a:ea typeface="Calibri"/>
                <a:cs typeface="Calibri"/>
                <a:sym typeface="Calibri"/>
              </a:defRPr>
            </a:lvl4pPr>
            <a:lvl5pPr marL="2194560" indent="-365760" defTabSz="457200">
              <a:spcBef>
                <a:spcPts val="700"/>
              </a:spcBef>
              <a:buClrTx/>
              <a:buFont typeface="Arial"/>
              <a:buChar char="»"/>
              <a:defRPr b="0" sz="32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16" name="Slide Number"/>
          <p:cNvSpPr txBox="1"/>
          <p:nvPr>
            <p:ph type="sldNum" sz="quarter" idx="2"/>
          </p:nvPr>
        </p:nvSpPr>
        <p:spPr>
          <a:xfrm>
            <a:off x="8422818" y="6404292"/>
            <a:ext cx="263983" cy="269241"/>
          </a:xfrm>
          <a:prstGeom prst="rect">
            <a:avLst/>
          </a:prstGeom>
        </p:spPr>
        <p:txBody>
          <a:bodyPr anchor="ctr"/>
          <a:lstStyle>
            <a:lvl1pPr algn="r" defTabSz="457200">
              <a:defRPr b="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p:spTree>
      <p:nvGrpSpPr>
        <p:cNvPr id="1" name=""/>
        <p:cNvGrpSpPr/>
        <p:nvPr/>
      </p:nvGrpSpPr>
      <p:grpSpPr>
        <a:xfrm>
          <a:off x="0" y="0"/>
          <a:ext cx="0" cy="0"/>
          <a:chOff x="0" y="0"/>
          <a:chExt cx="0" cy="0"/>
        </a:xfrm>
      </p:grpSpPr>
      <p:pic>
        <p:nvPicPr>
          <p:cNvPr id="123" name="BNLppt_BG_Title_NewDOElogo_OffSci.jpg" descr="BNLppt_BG_Title_NewDOElogo_OffSci.jp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24" name="Title Text"/>
          <p:cNvSpPr txBox="1"/>
          <p:nvPr>
            <p:ph type="title"/>
          </p:nvPr>
        </p:nvSpPr>
        <p:spPr>
          <a:xfrm>
            <a:off x="457200" y="457200"/>
            <a:ext cx="6172200" cy="1600200"/>
          </a:xfrm>
          <a:prstGeom prst="rect">
            <a:avLst/>
          </a:prstGeom>
        </p:spPr>
        <p:txBody>
          <a:bodyPr anchor="b"/>
          <a:lstStyle>
            <a:lvl1pPr algn="l">
              <a:defRPr i="0" sz="3800">
                <a:solidFill>
                  <a:srgbClr val="FFFFFF"/>
                </a:solidFill>
                <a:latin typeface="+mn-lt"/>
                <a:ea typeface="+mn-ea"/>
                <a:cs typeface="+mn-cs"/>
                <a:sym typeface="Arial"/>
              </a:defRPr>
            </a:lvl1pPr>
          </a:lstStyle>
          <a:p>
            <a:pPr/>
            <a:r>
              <a:t>Title Text</a:t>
            </a:r>
          </a:p>
        </p:txBody>
      </p:sp>
      <p:sp>
        <p:nvSpPr>
          <p:cNvPr id="125" name="Slide Number"/>
          <p:cNvSpPr txBox="1"/>
          <p:nvPr>
            <p:ph type="sldNum" sz="quarter" idx="2"/>
          </p:nvPr>
        </p:nvSpPr>
        <p:spPr>
          <a:xfrm>
            <a:off x="6553200" y="5988050"/>
            <a:ext cx="21336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Slide Number"/>
          <p:cNvSpPr txBox="1"/>
          <p:nvPr>
            <p:ph type="sldNum" sz="quarter" idx="2"/>
          </p:nvPr>
        </p:nvSpPr>
        <p:spPr>
          <a:xfrm>
            <a:off x="8296266" y="6519499"/>
            <a:ext cx="273656" cy="264255"/>
          </a:xfrm>
          <a:prstGeom prst="rect">
            <a:avLst/>
          </a:prstGeom>
        </p:spPr>
        <p:txBody>
          <a:bodyPr anchor="ctr"/>
          <a:lstStyle>
            <a:lvl1pPr algn="r">
              <a:defRPr b="0">
                <a:solidFill>
                  <a:srgbClr val="000000"/>
                </a:solidFill>
                <a:latin typeface="+mn-lt"/>
                <a:ea typeface="+mn-ea"/>
                <a:cs typeface="+mn-cs"/>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Blank Slide">
    <p:spTree>
      <p:nvGrpSpPr>
        <p:cNvPr id="1" name=""/>
        <p:cNvGrpSpPr/>
        <p:nvPr/>
      </p:nvGrpSpPr>
      <p:grpSpPr>
        <a:xfrm>
          <a:off x="0" y="0"/>
          <a:ext cx="0" cy="0"/>
          <a:chOff x="0" y="0"/>
          <a:chExt cx="0" cy="0"/>
        </a:xfrm>
      </p:grpSpPr>
      <p:sp>
        <p:nvSpPr>
          <p:cNvPr id="22"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b="0" sz="1400">
                <a:solidFill>
                  <a:srgbClr val="011585"/>
                </a:solidFill>
                <a:uFill>
                  <a:solidFill>
                    <a:srgbClr val="011585"/>
                  </a:solidFill>
                </a:uFill>
                <a:latin typeface="+mn-lt"/>
                <a:ea typeface="+mn-ea"/>
                <a:cs typeface="+mn-cs"/>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2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0" name="Title Text"/>
          <p:cNvSpPr txBox="1"/>
          <p:nvPr>
            <p:ph type="title"/>
          </p:nvPr>
        </p:nvSpPr>
        <p:spPr>
          <a:xfrm>
            <a:off x="136525" y="44450"/>
            <a:ext cx="8931275" cy="717550"/>
          </a:xfrm>
          <a:prstGeom prst="rect">
            <a:avLst/>
          </a:prstGeom>
        </p:spPr>
        <p:txBody>
          <a:bodyPr lIns="50800" tIns="50800" rIns="50800" bIns="50800">
            <a:noAutofit/>
          </a:bodyPr>
          <a:lstStyle>
            <a:lvl1pPr marL="41275" marR="41275" algn="l">
              <a:lnSpc>
                <a:spcPct val="100000"/>
              </a:lnSpc>
              <a:defRPr b="0" i="0" sz="3800">
                <a:solidFill>
                  <a:srgbClr val="021EAA"/>
                </a:solidFill>
                <a:uFill>
                  <a:solidFill>
                    <a:srgbClr val="021EAA"/>
                  </a:solidFill>
                </a:uFill>
                <a:latin typeface="+mn-lt"/>
                <a:ea typeface="+mn-ea"/>
                <a:cs typeface="+mn-cs"/>
                <a:sym typeface="Arial"/>
              </a:defRPr>
            </a:lvl1pPr>
          </a:lstStyle>
          <a:p>
            <a:pPr/>
            <a:r>
              <a:t>Title Text</a:t>
            </a:r>
          </a:p>
        </p:txBody>
      </p:sp>
      <p:sp>
        <p:nvSpPr>
          <p:cNvPr id="31" name="Body Level One…"/>
          <p:cNvSpPr txBox="1"/>
          <p:nvPr>
            <p:ph type="body" idx="1"/>
          </p:nvPr>
        </p:nvSpPr>
        <p:spPr>
          <a:xfrm>
            <a:off x="114300" y="812800"/>
            <a:ext cx="8763000" cy="5930900"/>
          </a:xfrm>
          <a:prstGeom prst="rect">
            <a:avLst/>
          </a:prstGeom>
        </p:spPr>
        <p:txBody>
          <a:bodyPr lIns="50800" tIns="50800" rIns="50800" bIns="50800"/>
          <a:lstStyle>
            <a:lvl1pPr marL="41275" marR="41275" indent="0">
              <a:spcBef>
                <a:spcPts val="400"/>
              </a:spcBef>
              <a:buClrTx/>
              <a:buSzTx/>
              <a:buNone/>
              <a:defRPr b="0" sz="2800">
                <a:solidFill>
                  <a:srgbClr val="000000"/>
                </a:solidFill>
                <a:uFill>
                  <a:solidFill>
                    <a:srgbClr val="000000"/>
                  </a:solidFill>
                </a:uFill>
                <a:latin typeface="+mn-lt"/>
                <a:ea typeface="+mn-ea"/>
                <a:cs typeface="+mn-cs"/>
                <a:sym typeface="Arial"/>
              </a:defRPr>
            </a:lvl1pPr>
            <a:lvl2pPr marL="508000" marR="41275" indent="-254000">
              <a:spcBef>
                <a:spcPts val="400"/>
              </a:spcBef>
              <a:buClr>
                <a:srgbClr val="FF2600"/>
              </a:buClr>
              <a:buSzPct val="150000"/>
              <a:buChar char="•"/>
              <a:defRPr b="0" sz="2600">
                <a:solidFill>
                  <a:srgbClr val="000000"/>
                </a:solidFill>
                <a:uFill>
                  <a:solidFill>
                    <a:srgbClr val="000000"/>
                  </a:solidFill>
                </a:uFill>
                <a:latin typeface="+mn-lt"/>
                <a:ea typeface="+mn-ea"/>
                <a:cs typeface="+mn-cs"/>
                <a:sym typeface="Arial"/>
              </a:defRPr>
            </a:lvl2pPr>
            <a:lvl3pPr marL="1184275" marR="41275" indent="-228600">
              <a:spcBef>
                <a:spcPts val="400"/>
              </a:spcBef>
              <a:buClr>
                <a:srgbClr val="434ED6"/>
              </a:buClr>
              <a:buSzPct val="115000"/>
              <a:buFont typeface="Lucida Grande"/>
              <a:buChar char="‣"/>
              <a:defRPr b="0" sz="2400">
                <a:solidFill>
                  <a:srgbClr val="000000"/>
                </a:solidFill>
                <a:uFill>
                  <a:solidFill>
                    <a:srgbClr val="000000"/>
                  </a:solidFill>
                </a:uFill>
                <a:latin typeface="+mn-lt"/>
                <a:ea typeface="+mn-ea"/>
                <a:cs typeface="+mn-cs"/>
                <a:sym typeface="Arial"/>
              </a:defRPr>
            </a:lvl3pPr>
            <a:lvl4pPr marL="1730375" marR="41275" indent="-317500">
              <a:spcBef>
                <a:spcPts val="400"/>
              </a:spcBef>
              <a:buClr>
                <a:srgbClr val="434ED6"/>
              </a:buClr>
              <a:buFont typeface="Lucida Grande"/>
              <a:buChar char="๏"/>
              <a:defRPr b="0">
                <a:solidFill>
                  <a:srgbClr val="000000"/>
                </a:solidFill>
                <a:uFill>
                  <a:solidFill>
                    <a:srgbClr val="000000"/>
                  </a:solidFill>
                </a:uFill>
                <a:latin typeface="+mn-lt"/>
                <a:ea typeface="+mn-ea"/>
                <a:cs typeface="+mn-cs"/>
                <a:sym typeface="Arial"/>
              </a:defRPr>
            </a:lvl4pPr>
            <a:lvl5pPr marL="2098675" marR="41275" indent="-228600">
              <a:spcBef>
                <a:spcPts val="400"/>
              </a:spcBef>
              <a:buClr>
                <a:srgbClr val="434ED6"/>
              </a:buClr>
              <a:buSzPct val="125000"/>
              <a:defRPr b="0" sz="20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2"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b="0" sz="1400">
                <a:solidFill>
                  <a:srgbClr val="011585"/>
                </a:solidFill>
                <a:uFill>
                  <a:solidFill>
                    <a:srgbClr val="011585"/>
                  </a:solidFill>
                </a:uFill>
                <a:latin typeface="+mn-lt"/>
                <a:ea typeface="+mn-ea"/>
                <a:cs typeface="+mn-cs"/>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3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0" name="Title Text"/>
          <p:cNvSpPr txBox="1"/>
          <p:nvPr>
            <p:ph type="title"/>
          </p:nvPr>
        </p:nvSpPr>
        <p:spPr>
          <a:xfrm>
            <a:off x="106362" y="19050"/>
            <a:ext cx="8931276" cy="674490"/>
          </a:xfrm>
          <a:prstGeom prst="rect">
            <a:avLst/>
          </a:prstGeom>
        </p:spPr>
        <p:txBody>
          <a:bodyPr lIns="50800" tIns="50800" rIns="50800" bIns="50800">
            <a:noAutofit/>
          </a:bodyPr>
          <a:lstStyle>
            <a:lvl1pPr marL="41275" marR="41275" algn="l">
              <a:lnSpc>
                <a:spcPct val="100000"/>
              </a:lnSpc>
              <a:defRPr b="0" i="0" sz="3800">
                <a:solidFill>
                  <a:srgbClr val="021EAA"/>
                </a:solidFill>
                <a:uFill>
                  <a:solidFill>
                    <a:srgbClr val="021EAA"/>
                  </a:solidFill>
                </a:uFill>
                <a:latin typeface="+mn-lt"/>
                <a:ea typeface="+mn-ea"/>
                <a:cs typeface="+mn-cs"/>
                <a:sym typeface="Arial"/>
              </a:defRPr>
            </a:lvl1pPr>
          </a:lstStyle>
          <a:p>
            <a:pPr/>
            <a:r>
              <a:t>Title Text</a:t>
            </a:r>
          </a:p>
        </p:txBody>
      </p:sp>
      <p:sp>
        <p:nvSpPr>
          <p:cNvPr id="41" name="Body Level One…"/>
          <p:cNvSpPr txBox="1"/>
          <p:nvPr>
            <p:ph type="body" idx="1"/>
          </p:nvPr>
        </p:nvSpPr>
        <p:spPr>
          <a:xfrm>
            <a:off x="114300" y="812800"/>
            <a:ext cx="8763000" cy="5930900"/>
          </a:xfrm>
          <a:prstGeom prst="rect">
            <a:avLst/>
          </a:prstGeom>
        </p:spPr>
        <p:txBody>
          <a:bodyPr lIns="50800" tIns="50800" rIns="50800" bIns="50800"/>
          <a:lstStyle>
            <a:lvl1pPr marL="317500" marR="41275" indent="-317500">
              <a:spcBef>
                <a:spcPts val="400"/>
              </a:spcBef>
              <a:buClr>
                <a:srgbClr val="FF2600"/>
              </a:buClr>
              <a:buSzPct val="175000"/>
              <a:buChar char="•"/>
              <a:defRPr b="0" sz="2600">
                <a:solidFill>
                  <a:srgbClr val="000000"/>
                </a:solidFill>
                <a:uFill>
                  <a:solidFill>
                    <a:srgbClr val="000000"/>
                  </a:solidFill>
                </a:uFill>
                <a:latin typeface="+mn-lt"/>
                <a:ea typeface="+mn-ea"/>
                <a:cs typeface="+mn-cs"/>
                <a:sym typeface="Arial"/>
              </a:defRPr>
            </a:lvl1pPr>
            <a:lvl2pPr marL="635000" marR="41275" indent="-317500">
              <a:spcBef>
                <a:spcPts val="400"/>
              </a:spcBef>
              <a:buClr>
                <a:srgbClr val="011993"/>
              </a:buClr>
              <a:buSzPct val="104999"/>
              <a:buFont typeface="Lucida Grande"/>
              <a:buChar char="‣"/>
              <a:defRPr b="0" sz="2600">
                <a:solidFill>
                  <a:srgbClr val="000000"/>
                </a:solidFill>
                <a:uFill>
                  <a:solidFill>
                    <a:srgbClr val="000000"/>
                  </a:solidFill>
                </a:uFill>
                <a:latin typeface="+mn-lt"/>
                <a:ea typeface="+mn-ea"/>
                <a:cs typeface="+mn-cs"/>
                <a:sym typeface="Arial"/>
              </a:defRPr>
            </a:lvl2pPr>
            <a:lvl3pPr marL="952500" marR="41275" indent="-317500">
              <a:spcBef>
                <a:spcPts val="400"/>
              </a:spcBef>
              <a:buClr>
                <a:srgbClr val="011993"/>
              </a:buClr>
              <a:buSzPct val="80000"/>
              <a:buChar char="๏"/>
              <a:defRPr b="0" sz="2600">
                <a:solidFill>
                  <a:srgbClr val="000000"/>
                </a:solidFill>
                <a:uFill>
                  <a:solidFill>
                    <a:srgbClr val="000000"/>
                  </a:solidFill>
                </a:uFill>
                <a:latin typeface="+mn-lt"/>
                <a:ea typeface="+mn-ea"/>
                <a:cs typeface="+mn-cs"/>
                <a:sym typeface="Arial"/>
              </a:defRPr>
            </a:lvl3pPr>
            <a:lvl4pPr marL="1270000" marR="41275" indent="-317500">
              <a:spcBef>
                <a:spcPts val="400"/>
              </a:spcBef>
              <a:buClr>
                <a:srgbClr val="011993"/>
              </a:buClr>
              <a:buSzPct val="125000"/>
              <a:buChar char="-"/>
              <a:defRPr b="0" sz="2600">
                <a:solidFill>
                  <a:srgbClr val="000000"/>
                </a:solidFill>
                <a:uFill>
                  <a:solidFill>
                    <a:srgbClr val="000000"/>
                  </a:solidFill>
                </a:uFill>
                <a:latin typeface="+mn-lt"/>
                <a:ea typeface="+mn-ea"/>
                <a:cs typeface="+mn-cs"/>
                <a:sym typeface="Arial"/>
              </a:defRPr>
            </a:lvl4pPr>
            <a:lvl5pPr marL="1587500" marR="41275" indent="-317500">
              <a:spcBef>
                <a:spcPts val="400"/>
              </a:spcBef>
              <a:buClr>
                <a:srgbClr val="011993"/>
              </a:buClr>
              <a:buSzPct val="125000"/>
              <a:defRPr b="0" sz="26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42"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b="0" sz="1400">
                <a:solidFill>
                  <a:srgbClr val="011585"/>
                </a:solidFill>
                <a:uFill>
                  <a:solidFill>
                    <a:srgbClr val="011585"/>
                  </a:solidFill>
                </a:uFill>
                <a:latin typeface="+mn-lt"/>
                <a:ea typeface="+mn-ea"/>
                <a:cs typeface="+mn-cs"/>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Title">
    <p:spTree>
      <p:nvGrpSpPr>
        <p:cNvPr id="1" name=""/>
        <p:cNvGrpSpPr/>
        <p:nvPr/>
      </p:nvGrpSpPr>
      <p:grpSpPr>
        <a:xfrm>
          <a:off x="0" y="0"/>
          <a:ext cx="0" cy="0"/>
          <a:chOff x="0" y="0"/>
          <a:chExt cx="0" cy="0"/>
        </a:xfrm>
      </p:grpSpPr>
      <p:pic>
        <p:nvPicPr>
          <p:cNvPr id="49" name="bnl_logo.png" descr="bnl_logo.png"/>
          <p:cNvPicPr>
            <a:picLocks noChangeAspect="1"/>
          </p:cNvPicPr>
          <p:nvPr/>
        </p:nvPicPr>
        <p:blipFill>
          <a:blip r:embed="rId2">
            <a:extLst/>
          </a:blip>
          <a:stretch>
            <a:fillRect/>
          </a:stretch>
        </p:blipFill>
        <p:spPr>
          <a:xfrm>
            <a:off x="6661546" y="5932435"/>
            <a:ext cx="2171701" cy="850953"/>
          </a:xfrm>
          <a:prstGeom prst="rect">
            <a:avLst/>
          </a:prstGeom>
          <a:ln w="12700">
            <a:miter lim="400000"/>
          </a:ln>
        </p:spPr>
      </p:pic>
      <p:sp>
        <p:nvSpPr>
          <p:cNvPr id="50" name="Title Text"/>
          <p:cNvSpPr txBox="1"/>
          <p:nvPr>
            <p:ph type="title"/>
          </p:nvPr>
        </p:nvSpPr>
        <p:spPr>
          <a:xfrm>
            <a:off x="609600" y="0"/>
            <a:ext cx="7729538" cy="1617663"/>
          </a:xfrm>
          <a:prstGeom prst="rect">
            <a:avLst/>
          </a:prstGeom>
        </p:spPr>
        <p:txBody>
          <a:bodyPr lIns="50800" tIns="50800" rIns="50800" bIns="50800">
            <a:noAutofit/>
          </a:bodyPr>
          <a:lstStyle>
            <a:lvl1pPr marL="41275" marR="41275" algn="l">
              <a:lnSpc>
                <a:spcPct val="100000"/>
              </a:lnSpc>
              <a:defRPr b="0" i="0" sz="4900">
                <a:solidFill>
                  <a:srgbClr val="021EAA"/>
                </a:solidFill>
                <a:uFill>
                  <a:solidFill>
                    <a:srgbClr val="021EAA"/>
                  </a:solidFill>
                </a:uFill>
                <a:latin typeface="+mn-lt"/>
                <a:ea typeface="+mn-ea"/>
                <a:cs typeface="+mn-cs"/>
                <a:sym typeface="Arial"/>
              </a:defRPr>
            </a:lvl1pPr>
          </a:lstStyle>
          <a:p>
            <a:pPr/>
            <a:r>
              <a:t>Title Text</a:t>
            </a:r>
          </a:p>
        </p:txBody>
      </p:sp>
      <p:sp>
        <p:nvSpPr>
          <p:cNvPr id="51" name="Body Level One…"/>
          <p:cNvSpPr txBox="1"/>
          <p:nvPr>
            <p:ph type="body" sz="half" idx="1"/>
          </p:nvPr>
        </p:nvSpPr>
        <p:spPr>
          <a:xfrm>
            <a:off x="1371600" y="2192311"/>
            <a:ext cx="6400800" cy="3165476"/>
          </a:xfrm>
          <a:prstGeom prst="rect">
            <a:avLst/>
          </a:prstGeom>
        </p:spPr>
        <p:txBody>
          <a:bodyPr lIns="50800" tIns="50800" rIns="50800" bIns="50800"/>
          <a:lstStyle>
            <a:lvl1pPr marL="0" marR="41275" indent="0">
              <a:spcBef>
                <a:spcPts val="400"/>
              </a:spcBef>
              <a:buClrTx/>
              <a:buSzTx/>
              <a:buNone/>
              <a:defRPr b="0" sz="2500">
                <a:solidFill>
                  <a:srgbClr val="000000"/>
                </a:solidFill>
                <a:uFill>
                  <a:solidFill>
                    <a:srgbClr val="000000"/>
                  </a:solidFill>
                </a:uFill>
                <a:latin typeface="+mn-lt"/>
                <a:ea typeface="+mn-ea"/>
                <a:cs typeface="+mn-cs"/>
                <a:sym typeface="Arial"/>
              </a:defRPr>
            </a:lvl1pPr>
            <a:lvl2pPr marL="498475" marR="41275" indent="228600">
              <a:spcBef>
                <a:spcPts val="400"/>
              </a:spcBef>
              <a:buClrTx/>
              <a:buSzTx/>
              <a:buNone/>
              <a:defRPr b="0" sz="2500">
                <a:solidFill>
                  <a:srgbClr val="000000"/>
                </a:solidFill>
                <a:uFill>
                  <a:solidFill>
                    <a:srgbClr val="000000"/>
                  </a:solidFill>
                </a:uFill>
                <a:latin typeface="+mn-lt"/>
                <a:ea typeface="+mn-ea"/>
                <a:cs typeface="+mn-cs"/>
                <a:sym typeface="Arial"/>
              </a:defRPr>
            </a:lvl2pPr>
            <a:lvl3pPr marL="955675" marR="41275" indent="457200">
              <a:spcBef>
                <a:spcPts val="400"/>
              </a:spcBef>
              <a:buClrTx/>
              <a:buSzTx/>
              <a:buNone/>
              <a:defRPr b="0" sz="2500">
                <a:solidFill>
                  <a:srgbClr val="000000"/>
                </a:solidFill>
                <a:uFill>
                  <a:solidFill>
                    <a:srgbClr val="000000"/>
                  </a:solidFill>
                </a:uFill>
                <a:latin typeface="+mn-lt"/>
                <a:ea typeface="+mn-ea"/>
                <a:cs typeface="+mn-cs"/>
                <a:sym typeface="Arial"/>
              </a:defRPr>
            </a:lvl3pPr>
            <a:lvl4pPr marL="1412875" marR="41275" indent="685800">
              <a:spcBef>
                <a:spcPts val="400"/>
              </a:spcBef>
              <a:buClrTx/>
              <a:buSzTx/>
              <a:buNone/>
              <a:defRPr b="0" sz="2500">
                <a:solidFill>
                  <a:srgbClr val="000000"/>
                </a:solidFill>
                <a:uFill>
                  <a:solidFill>
                    <a:srgbClr val="000000"/>
                  </a:solidFill>
                </a:uFill>
                <a:latin typeface="+mn-lt"/>
                <a:ea typeface="+mn-ea"/>
                <a:cs typeface="+mn-cs"/>
                <a:sym typeface="Arial"/>
              </a:defRPr>
            </a:lvl4pPr>
            <a:lvl5pPr marL="1870075" marR="41275" indent="914400">
              <a:spcBef>
                <a:spcPts val="400"/>
              </a:spcBef>
              <a:buClrTx/>
              <a:buSzTx/>
              <a:buNone/>
              <a:defRPr b="0" sz="25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52" name="Slide Number"/>
          <p:cNvSpPr txBox="1"/>
          <p:nvPr>
            <p:ph type="sldNum" sz="quarter" idx="2"/>
          </p:nvPr>
        </p:nvSpPr>
        <p:spPr>
          <a:xfrm>
            <a:off x="4362450" y="6477000"/>
            <a:ext cx="419100" cy="431552"/>
          </a:xfrm>
          <a:prstGeom prst="rect">
            <a:avLst/>
          </a:prstGeom>
        </p:spPr>
        <p:txBody>
          <a:bodyPr lIns="50800" tIns="50800" rIns="50800" bIns="50800" anchor="t"/>
          <a:lstStyle>
            <a:lvl1pPr algn="ctr" defTabSz="457200">
              <a:defRPr b="0" sz="2400">
                <a:solidFill>
                  <a:srgbClr val="000000"/>
                </a:solidFill>
                <a:uFill>
                  <a:solidFill>
                    <a:srgbClr val="000000"/>
                  </a:solidFill>
                </a:u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5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60" name="Title Text"/>
          <p:cNvSpPr txBox="1"/>
          <p:nvPr>
            <p:ph type="title"/>
          </p:nvPr>
        </p:nvSpPr>
        <p:spPr>
          <a:xfrm>
            <a:off x="136525" y="44450"/>
            <a:ext cx="8931275" cy="717550"/>
          </a:xfrm>
          <a:prstGeom prst="rect">
            <a:avLst/>
          </a:prstGeom>
        </p:spPr>
        <p:txBody>
          <a:bodyPr lIns="50800" tIns="50800" rIns="50800" bIns="50800">
            <a:noAutofit/>
          </a:bodyPr>
          <a:lstStyle>
            <a:lvl1pPr marL="41275" marR="41275" algn="l">
              <a:lnSpc>
                <a:spcPct val="100000"/>
              </a:lnSpc>
              <a:defRPr b="0" i="0" sz="3800">
                <a:solidFill>
                  <a:srgbClr val="021EAA"/>
                </a:solidFill>
                <a:uFill>
                  <a:solidFill>
                    <a:srgbClr val="021EAA"/>
                  </a:solidFill>
                </a:uFill>
                <a:latin typeface="+mn-lt"/>
                <a:ea typeface="+mn-ea"/>
                <a:cs typeface="+mn-cs"/>
                <a:sym typeface="Arial"/>
              </a:defRPr>
            </a:lvl1pPr>
          </a:lstStyle>
          <a:p>
            <a:pPr/>
            <a:r>
              <a:t>Title Text</a:t>
            </a:r>
          </a:p>
        </p:txBody>
      </p:sp>
      <p:sp>
        <p:nvSpPr>
          <p:cNvPr id="61" name="Body Level One…"/>
          <p:cNvSpPr txBox="1"/>
          <p:nvPr>
            <p:ph type="body" idx="1"/>
          </p:nvPr>
        </p:nvSpPr>
        <p:spPr>
          <a:xfrm>
            <a:off x="114300" y="812800"/>
            <a:ext cx="8763000" cy="5930900"/>
          </a:xfrm>
          <a:prstGeom prst="rect">
            <a:avLst/>
          </a:prstGeom>
        </p:spPr>
        <p:txBody>
          <a:bodyPr lIns="50800" tIns="50800" rIns="50800" bIns="50800"/>
          <a:lstStyle>
            <a:lvl1pPr marL="41275" marR="41275" indent="0">
              <a:spcBef>
                <a:spcPts val="400"/>
              </a:spcBef>
              <a:buClrTx/>
              <a:buSzTx/>
              <a:buNone/>
              <a:defRPr b="0" sz="2800">
                <a:solidFill>
                  <a:srgbClr val="000000"/>
                </a:solidFill>
                <a:uFill>
                  <a:solidFill>
                    <a:srgbClr val="000000"/>
                  </a:solidFill>
                </a:uFill>
                <a:latin typeface="+mn-lt"/>
                <a:ea typeface="+mn-ea"/>
                <a:cs typeface="+mn-cs"/>
                <a:sym typeface="Arial"/>
              </a:defRPr>
            </a:lvl1pPr>
            <a:lvl2pPr marL="508000" marR="41275" indent="-254000">
              <a:spcBef>
                <a:spcPts val="400"/>
              </a:spcBef>
              <a:buClr>
                <a:srgbClr val="FF2600"/>
              </a:buClr>
              <a:buSzPct val="150000"/>
              <a:buChar char="•"/>
              <a:defRPr b="0" sz="2600">
                <a:solidFill>
                  <a:srgbClr val="000000"/>
                </a:solidFill>
                <a:uFill>
                  <a:solidFill>
                    <a:srgbClr val="000000"/>
                  </a:solidFill>
                </a:uFill>
                <a:latin typeface="+mn-lt"/>
                <a:ea typeface="+mn-ea"/>
                <a:cs typeface="+mn-cs"/>
                <a:sym typeface="Arial"/>
              </a:defRPr>
            </a:lvl2pPr>
            <a:lvl3pPr marL="1184275" marR="41275" indent="-228600">
              <a:spcBef>
                <a:spcPts val="400"/>
              </a:spcBef>
              <a:buClr>
                <a:srgbClr val="434ED6"/>
              </a:buClr>
              <a:buSzPct val="115000"/>
              <a:buFont typeface="Lucida Grande"/>
              <a:buChar char="‣"/>
              <a:defRPr b="0" sz="2400">
                <a:solidFill>
                  <a:srgbClr val="000000"/>
                </a:solidFill>
                <a:uFill>
                  <a:solidFill>
                    <a:srgbClr val="000000"/>
                  </a:solidFill>
                </a:uFill>
                <a:latin typeface="+mn-lt"/>
                <a:ea typeface="+mn-ea"/>
                <a:cs typeface="+mn-cs"/>
                <a:sym typeface="Arial"/>
              </a:defRPr>
            </a:lvl3pPr>
            <a:lvl4pPr marL="1730375" marR="41275" indent="-317500">
              <a:spcBef>
                <a:spcPts val="400"/>
              </a:spcBef>
              <a:buClr>
                <a:srgbClr val="434ED6"/>
              </a:buClr>
              <a:buFont typeface="Lucida Grande"/>
              <a:buChar char="๏"/>
              <a:defRPr b="0">
                <a:solidFill>
                  <a:srgbClr val="000000"/>
                </a:solidFill>
                <a:uFill>
                  <a:solidFill>
                    <a:srgbClr val="000000"/>
                  </a:solidFill>
                </a:uFill>
                <a:latin typeface="+mn-lt"/>
                <a:ea typeface="+mn-ea"/>
                <a:cs typeface="+mn-cs"/>
                <a:sym typeface="Arial"/>
              </a:defRPr>
            </a:lvl4pPr>
            <a:lvl5pPr marL="2098675" marR="41275" indent="-228600">
              <a:spcBef>
                <a:spcPts val="400"/>
              </a:spcBef>
              <a:buClr>
                <a:srgbClr val="434ED6"/>
              </a:buClr>
              <a:buSzPct val="125000"/>
              <a:defRPr b="0" sz="20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62"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b="0" sz="1400">
                <a:solidFill>
                  <a:srgbClr val="011585"/>
                </a:solidFill>
                <a:uFill>
                  <a:solidFill>
                    <a:srgbClr val="011585"/>
                  </a:solidFill>
                </a:uFill>
                <a:latin typeface="+mn-lt"/>
                <a:ea typeface="+mn-ea"/>
                <a:cs typeface="+mn-cs"/>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rento2009 Slide">
    <p:spTree>
      <p:nvGrpSpPr>
        <p:cNvPr id="1" name=""/>
        <p:cNvGrpSpPr/>
        <p:nvPr/>
      </p:nvGrpSpPr>
      <p:grpSpPr>
        <a:xfrm>
          <a:off x="0" y="0"/>
          <a:ext cx="0" cy="0"/>
          <a:chOff x="0" y="0"/>
          <a:chExt cx="0" cy="0"/>
        </a:xfrm>
      </p:grpSpPr>
      <p:sp>
        <p:nvSpPr>
          <p:cNvPr id="6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0" name="Title Text"/>
          <p:cNvSpPr txBox="1"/>
          <p:nvPr>
            <p:ph type="title"/>
          </p:nvPr>
        </p:nvSpPr>
        <p:spPr>
          <a:xfrm>
            <a:off x="136525" y="44450"/>
            <a:ext cx="8931275" cy="717550"/>
          </a:xfrm>
          <a:prstGeom prst="rect">
            <a:avLst/>
          </a:prstGeom>
        </p:spPr>
        <p:txBody>
          <a:bodyPr lIns="50800" tIns="50800" rIns="50800" bIns="50800">
            <a:noAutofit/>
          </a:bodyPr>
          <a:lstStyle>
            <a:lvl1pPr marL="41275" marR="41275" algn="l">
              <a:lnSpc>
                <a:spcPct val="100000"/>
              </a:lnSpc>
              <a:defRPr b="0" i="0" sz="3800">
                <a:solidFill>
                  <a:srgbClr val="021EAA"/>
                </a:solidFill>
                <a:uFill>
                  <a:solidFill>
                    <a:srgbClr val="021EAA"/>
                  </a:solidFill>
                </a:uFill>
                <a:latin typeface="+mn-lt"/>
                <a:ea typeface="+mn-ea"/>
                <a:cs typeface="+mn-cs"/>
                <a:sym typeface="Arial"/>
              </a:defRPr>
            </a:lvl1pPr>
          </a:lstStyle>
          <a:p>
            <a:pPr/>
            <a:r>
              <a:t>Title Text</a:t>
            </a:r>
          </a:p>
        </p:txBody>
      </p:sp>
      <p:sp>
        <p:nvSpPr>
          <p:cNvPr id="71" name="Body Level One…"/>
          <p:cNvSpPr txBox="1"/>
          <p:nvPr>
            <p:ph type="body" idx="1"/>
          </p:nvPr>
        </p:nvSpPr>
        <p:spPr>
          <a:xfrm>
            <a:off x="228600" y="812800"/>
            <a:ext cx="8763000" cy="5930900"/>
          </a:xfrm>
          <a:prstGeom prst="rect">
            <a:avLst/>
          </a:prstGeom>
        </p:spPr>
        <p:txBody>
          <a:bodyPr lIns="50800" tIns="50800" rIns="50800" bIns="50800"/>
          <a:lstStyle>
            <a:lvl1pPr marL="41275" marR="41275" indent="0">
              <a:spcBef>
                <a:spcPts val="400"/>
              </a:spcBef>
              <a:buClrTx/>
              <a:buSzTx/>
              <a:buNone/>
              <a:defRPr b="0" sz="2800">
                <a:solidFill>
                  <a:srgbClr val="000000"/>
                </a:solidFill>
                <a:uFill>
                  <a:solidFill>
                    <a:srgbClr val="000000"/>
                  </a:solidFill>
                </a:uFill>
                <a:latin typeface="+mn-lt"/>
                <a:ea typeface="+mn-ea"/>
                <a:cs typeface="+mn-cs"/>
                <a:sym typeface="Arial"/>
              </a:defRPr>
            </a:lvl1pPr>
            <a:lvl2pPr marL="508000" marR="41275" indent="-254000">
              <a:spcBef>
                <a:spcPts val="400"/>
              </a:spcBef>
              <a:buClr>
                <a:srgbClr val="FF2600"/>
              </a:buClr>
              <a:buSzPct val="150000"/>
              <a:buChar char="•"/>
              <a:defRPr b="0" sz="2600">
                <a:solidFill>
                  <a:srgbClr val="000000"/>
                </a:solidFill>
                <a:uFill>
                  <a:solidFill>
                    <a:srgbClr val="000000"/>
                  </a:solidFill>
                </a:uFill>
                <a:latin typeface="+mn-lt"/>
                <a:ea typeface="+mn-ea"/>
                <a:cs typeface="+mn-cs"/>
                <a:sym typeface="Arial"/>
              </a:defRPr>
            </a:lvl2pPr>
            <a:lvl3pPr marL="1184275" marR="41275" indent="-228600">
              <a:spcBef>
                <a:spcPts val="400"/>
              </a:spcBef>
              <a:buClr>
                <a:srgbClr val="434ED6"/>
              </a:buClr>
              <a:buSzPct val="115000"/>
              <a:buFont typeface="Lucida Grande"/>
              <a:buChar char="‣"/>
              <a:defRPr b="0" sz="2400">
                <a:solidFill>
                  <a:srgbClr val="000000"/>
                </a:solidFill>
                <a:uFill>
                  <a:solidFill>
                    <a:srgbClr val="000000"/>
                  </a:solidFill>
                </a:uFill>
                <a:latin typeface="+mn-lt"/>
                <a:ea typeface="+mn-ea"/>
                <a:cs typeface="+mn-cs"/>
                <a:sym typeface="Arial"/>
              </a:defRPr>
            </a:lvl3pPr>
            <a:lvl4pPr marL="1730375" marR="41275" indent="-317500">
              <a:spcBef>
                <a:spcPts val="400"/>
              </a:spcBef>
              <a:buClr>
                <a:srgbClr val="434ED6"/>
              </a:buClr>
              <a:buFont typeface="Lucida Grande"/>
              <a:buChar char="๏"/>
              <a:defRPr b="0">
                <a:solidFill>
                  <a:srgbClr val="000000"/>
                </a:solidFill>
                <a:uFill>
                  <a:solidFill>
                    <a:srgbClr val="000000"/>
                  </a:solidFill>
                </a:uFill>
                <a:latin typeface="+mn-lt"/>
                <a:ea typeface="+mn-ea"/>
                <a:cs typeface="+mn-cs"/>
                <a:sym typeface="Arial"/>
              </a:defRPr>
            </a:lvl4pPr>
            <a:lvl5pPr marL="2098675" marR="41275" indent="-228600">
              <a:spcBef>
                <a:spcPts val="400"/>
              </a:spcBef>
              <a:buClr>
                <a:srgbClr val="434ED6"/>
              </a:buClr>
              <a:buSzPct val="125000"/>
              <a:defRPr b="0" sz="20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72"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b="0" sz="1400">
                <a:solidFill>
                  <a:srgbClr val="011585"/>
                </a:solidFill>
                <a:uFill>
                  <a:solidFill>
                    <a:srgbClr val="011585"/>
                  </a:solidFill>
                </a:uFill>
                <a:latin typeface="+mn-lt"/>
                <a:ea typeface="+mn-ea"/>
                <a:cs typeface="+mn-cs"/>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U Slide">
    <p:spTree>
      <p:nvGrpSpPr>
        <p:cNvPr id="1" name=""/>
        <p:cNvGrpSpPr/>
        <p:nvPr/>
      </p:nvGrpSpPr>
      <p:grpSpPr>
        <a:xfrm>
          <a:off x="0" y="0"/>
          <a:ext cx="0" cy="0"/>
          <a:chOff x="0" y="0"/>
          <a:chExt cx="0" cy="0"/>
        </a:xfrm>
      </p:grpSpPr>
      <p:sp>
        <p:nvSpPr>
          <p:cNvPr id="79" name="Line"/>
          <p:cNvSpPr/>
          <p:nvPr/>
        </p:nvSpPr>
        <p:spPr>
          <a:xfrm>
            <a:off x="152399" y="685800"/>
            <a:ext cx="8839201" cy="1588"/>
          </a:xfrm>
          <a:prstGeom prst="line">
            <a:avLst/>
          </a:prstGeom>
          <a:ln w="38100">
            <a:solidFill>
              <a:srgbClr val="021EAA"/>
            </a:solidFill>
          </a:ln>
        </p:spPr>
        <p:txBody>
          <a:bodyPr lIns="45718" tIns="45718" rIns="45718" bIns="45718"/>
          <a:lstStyle/>
          <a:p>
            <a:pPr>
              <a:defRPr>
                <a:latin typeface="+mn-lt"/>
                <a:ea typeface="+mn-ea"/>
                <a:cs typeface="+mn-cs"/>
                <a:sym typeface="Arial"/>
              </a:defRPr>
            </a:pPr>
          </a:p>
        </p:txBody>
      </p:sp>
      <p:sp>
        <p:nvSpPr>
          <p:cNvPr id="80" name="Title Text"/>
          <p:cNvSpPr txBox="1"/>
          <p:nvPr>
            <p:ph type="title"/>
          </p:nvPr>
        </p:nvSpPr>
        <p:spPr>
          <a:xfrm>
            <a:off x="136525" y="44450"/>
            <a:ext cx="8931275" cy="717550"/>
          </a:xfrm>
          <a:prstGeom prst="rect">
            <a:avLst/>
          </a:prstGeom>
        </p:spPr>
        <p:txBody>
          <a:bodyPr lIns="50800" tIns="50800" rIns="50800" bIns="50800"/>
          <a:lstStyle>
            <a:lvl1pPr marR="41275" indent="41275" algn="l">
              <a:lnSpc>
                <a:spcPct val="100000"/>
              </a:lnSpc>
              <a:defRPr b="0" i="0" sz="3800">
                <a:solidFill>
                  <a:srgbClr val="021EAA"/>
                </a:solidFill>
                <a:uFill>
                  <a:solidFill>
                    <a:srgbClr val="021EAA"/>
                  </a:solidFill>
                </a:uFill>
                <a:latin typeface="+mn-lt"/>
                <a:ea typeface="+mn-ea"/>
                <a:cs typeface="+mn-cs"/>
                <a:sym typeface="Arial"/>
              </a:defRPr>
            </a:lvl1pPr>
          </a:lstStyle>
          <a:p>
            <a:pPr/>
            <a:r>
              <a:t>Title Text</a:t>
            </a:r>
          </a:p>
        </p:txBody>
      </p:sp>
      <p:sp>
        <p:nvSpPr>
          <p:cNvPr id="81" name="Body Level One…"/>
          <p:cNvSpPr txBox="1"/>
          <p:nvPr>
            <p:ph type="body" idx="1"/>
          </p:nvPr>
        </p:nvSpPr>
        <p:spPr>
          <a:xfrm>
            <a:off x="114300" y="812800"/>
            <a:ext cx="8763000" cy="5930900"/>
          </a:xfrm>
          <a:prstGeom prst="rect">
            <a:avLst/>
          </a:prstGeom>
        </p:spPr>
        <p:txBody>
          <a:bodyPr lIns="50800" tIns="50800" rIns="50800" bIns="50800">
            <a:normAutofit fontScale="100000" lnSpcReduction="0"/>
          </a:bodyPr>
          <a:lstStyle>
            <a:lvl1pPr marL="0" marR="41275" indent="41275">
              <a:spcBef>
                <a:spcPts val="400"/>
              </a:spcBef>
              <a:buClrTx/>
              <a:buSzTx/>
              <a:buNone/>
              <a:defRPr b="0" sz="2800">
                <a:solidFill>
                  <a:srgbClr val="000000"/>
                </a:solidFill>
                <a:uFill>
                  <a:solidFill>
                    <a:srgbClr val="000000"/>
                  </a:solidFill>
                </a:uFill>
                <a:latin typeface="+mn-lt"/>
                <a:ea typeface="+mn-ea"/>
                <a:cs typeface="+mn-cs"/>
                <a:sym typeface="Arial"/>
              </a:defRPr>
            </a:lvl1pPr>
            <a:lvl2pPr marL="527538" marR="41275" indent="-273538">
              <a:spcBef>
                <a:spcPts val="400"/>
              </a:spcBef>
              <a:buClrTx/>
              <a:buSzPct val="150000"/>
              <a:buChar char="•"/>
              <a:defRPr b="0" sz="2800">
                <a:solidFill>
                  <a:srgbClr val="000000"/>
                </a:solidFill>
                <a:uFill>
                  <a:solidFill>
                    <a:srgbClr val="000000"/>
                  </a:solidFill>
                </a:uFill>
                <a:latin typeface="+mn-lt"/>
                <a:ea typeface="+mn-ea"/>
                <a:cs typeface="+mn-cs"/>
                <a:sym typeface="Arial"/>
              </a:defRPr>
            </a:lvl2pPr>
            <a:lvl3pPr marL="1222375" marR="41275" indent="-266700">
              <a:spcBef>
                <a:spcPts val="400"/>
              </a:spcBef>
              <a:buClrTx/>
              <a:buSzPct val="115000"/>
              <a:buChar char="‣"/>
              <a:defRPr b="0" sz="2800">
                <a:solidFill>
                  <a:srgbClr val="000000"/>
                </a:solidFill>
                <a:uFill>
                  <a:solidFill>
                    <a:srgbClr val="000000"/>
                  </a:solidFill>
                </a:uFill>
                <a:latin typeface="+mn-lt"/>
                <a:ea typeface="+mn-ea"/>
                <a:cs typeface="+mn-cs"/>
                <a:sym typeface="Arial"/>
              </a:defRPr>
            </a:lvl3pPr>
            <a:lvl4pPr marL="1816965" marR="41275" indent="-404090">
              <a:spcBef>
                <a:spcPts val="400"/>
              </a:spcBef>
              <a:buClrTx/>
              <a:buChar char="๏"/>
              <a:defRPr b="0" sz="2800">
                <a:solidFill>
                  <a:srgbClr val="000000"/>
                </a:solidFill>
                <a:uFill>
                  <a:solidFill>
                    <a:srgbClr val="000000"/>
                  </a:solidFill>
                </a:uFill>
                <a:latin typeface="+mn-lt"/>
                <a:ea typeface="+mn-ea"/>
                <a:cs typeface="+mn-cs"/>
                <a:sym typeface="Arial"/>
              </a:defRPr>
            </a:lvl4pPr>
            <a:lvl5pPr marL="2190114" marR="41275" indent="-320039">
              <a:spcBef>
                <a:spcPts val="400"/>
              </a:spcBef>
              <a:buClrTx/>
              <a:buSzPct val="125000"/>
              <a:defRPr b="0" sz="2800">
                <a:solidFill>
                  <a:srgbClr val="000000"/>
                </a:solidFill>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xfrm>
            <a:off x="8738728" y="6556108"/>
            <a:ext cx="312069" cy="298984"/>
          </a:xfrm>
          <a:prstGeom prst="rect">
            <a:avLst/>
          </a:prstGeom>
        </p:spPr>
        <p:txBody>
          <a:bodyPr lIns="50800" tIns="50800" rIns="50800" bIns="50800" anchor="ctr"/>
          <a:lstStyle>
            <a:lvl1pPr algn="ctr" defTabSz="457200">
              <a:defRPr b="0" sz="1400">
                <a:solidFill>
                  <a:srgbClr val="011585"/>
                </a:solidFill>
                <a:uFill>
                  <a:solidFill>
                    <a:srgbClr val="011585"/>
                  </a:solidFill>
                </a:uFill>
                <a:latin typeface="+mn-lt"/>
                <a:ea typeface="+mn-ea"/>
                <a:cs typeface="+mn-cs"/>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89" name="Title Text"/>
          <p:cNvSpPr txBox="1"/>
          <p:nvPr>
            <p:ph type="title"/>
          </p:nvPr>
        </p:nvSpPr>
        <p:spPr>
          <a:prstGeom prst="rect">
            <a:avLst/>
          </a:prstGeom>
        </p:spPr>
        <p:txBody>
          <a:bodyPr/>
          <a:lstStyle/>
          <a:p>
            <a:pPr/>
            <a:r>
              <a:t>Title Text</a:t>
            </a:r>
          </a:p>
        </p:txBody>
      </p:sp>
      <p:sp>
        <p:nvSpPr>
          <p:cNvPr id="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REVBG_Slide4_Blue" descr="REVBG_Slide4_Blue"/>
          <p:cNvPicPr>
            <a:picLocks noChangeAspect="1"/>
          </p:cNvPicPr>
          <p:nvPr/>
        </p:nvPicPr>
        <p:blipFill>
          <a:blip r:embed="rId2">
            <a:extLst/>
          </a:blip>
          <a:stretch>
            <a:fillRect/>
          </a:stretch>
        </p:blipFill>
        <p:spPr>
          <a:xfrm>
            <a:off x="0" y="10583"/>
            <a:ext cx="9145589" cy="6859589"/>
          </a:xfrm>
          <a:prstGeom prst="rect">
            <a:avLst/>
          </a:prstGeom>
          <a:ln w="12700">
            <a:miter lim="400000"/>
          </a:ln>
        </p:spPr>
      </p:pic>
      <p:sp>
        <p:nvSpPr>
          <p:cNvPr id="3" name="Title Text"/>
          <p:cNvSpPr txBox="1"/>
          <p:nvPr>
            <p:ph type="title"/>
          </p:nvPr>
        </p:nvSpPr>
        <p:spPr>
          <a:xfrm>
            <a:off x="762000" y="0"/>
            <a:ext cx="8382000" cy="6096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4" name="Slide Number"/>
          <p:cNvSpPr txBox="1"/>
          <p:nvPr>
            <p:ph type="sldNum" sz="quarter" idx="2"/>
          </p:nvPr>
        </p:nvSpPr>
        <p:spPr>
          <a:xfrm>
            <a:off x="143929" y="6582534"/>
            <a:ext cx="256541" cy="275466"/>
          </a:xfrm>
          <a:prstGeom prst="rect">
            <a:avLst/>
          </a:prstGeom>
          <a:ln w="12700">
            <a:miter lim="400000"/>
          </a:ln>
        </p:spPr>
        <p:txBody>
          <a:bodyPr wrap="none" lIns="45719" rIns="45719" anchor="b">
            <a:spAutoFit/>
          </a:bodyPr>
          <a:lstStyle>
            <a:lvl1pPr defTabSz="914400">
              <a:defRPr b="1">
                <a:solidFill>
                  <a:srgbClr val="0000FF"/>
                </a:solidFill>
                <a:effectLst>
                  <a:outerShdw sx="100000" sy="100000" kx="0" ky="0" algn="b" rotWithShape="0" blurRad="38100" dist="38100" dir="2700000">
                    <a:srgbClr val="000000">
                      <a:alpha val="43137"/>
                    </a:srgbClr>
                  </a:outerShdw>
                </a:effectLst>
                <a:latin typeface="Times New Roman"/>
                <a:ea typeface="Times New Roman"/>
                <a:cs typeface="Times New Roman"/>
                <a:sym typeface="Times New Roman"/>
              </a:defRPr>
            </a:lvl1pPr>
          </a:lstStyle>
          <a:p>
            <a:pPr/>
            <a:fld id="{86CB4B4D-7CA3-9044-876B-883B54F8677D}" type="slidenum"/>
          </a:p>
        </p:txBody>
      </p:sp>
      <p:sp>
        <p:nvSpPr>
          <p:cNvPr id="5" name="Body Level One…"/>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transition xmlns:p14="http://schemas.microsoft.com/office/powerpoint/2010/main" spd="med" advClick="1"/>
  <p:txStyles>
    <p:titleStyle>
      <a:lvl1pPr marL="0" marR="0" indent="0" algn="r" defTabSz="914400" latinLnBrk="0">
        <a:lnSpc>
          <a:spcPct val="80000"/>
        </a:lnSpc>
        <a:spcBef>
          <a:spcPts val="0"/>
        </a:spcBef>
        <a:spcAft>
          <a:spcPts val="0"/>
        </a:spcAft>
        <a:buClrTx/>
        <a:buSzTx/>
        <a:buFontTx/>
        <a:buNone/>
        <a:tabLst/>
        <a:defRPr b="1" baseline="0" cap="none" i="1" spc="0" strike="noStrike" sz="2800" u="none">
          <a:ln>
            <a:noFill/>
          </a:ln>
          <a:solidFill>
            <a:srgbClr val="0000FF"/>
          </a:solidFill>
          <a:uFillTx/>
          <a:latin typeface="Times New Roman"/>
          <a:ea typeface="Times New Roman"/>
          <a:cs typeface="Times New Roman"/>
          <a:sym typeface="Times New Roman"/>
        </a:defRPr>
      </a:lvl1pPr>
      <a:lvl2pPr marL="0" marR="0" indent="0" algn="r" defTabSz="914400" latinLnBrk="0">
        <a:lnSpc>
          <a:spcPct val="80000"/>
        </a:lnSpc>
        <a:spcBef>
          <a:spcPts val="0"/>
        </a:spcBef>
        <a:spcAft>
          <a:spcPts val="0"/>
        </a:spcAft>
        <a:buClrTx/>
        <a:buSzTx/>
        <a:buFontTx/>
        <a:buNone/>
        <a:tabLst/>
        <a:defRPr b="1" baseline="0" cap="none" i="1" spc="0" strike="noStrike" sz="2800" u="none">
          <a:ln>
            <a:noFill/>
          </a:ln>
          <a:solidFill>
            <a:srgbClr val="0000FF"/>
          </a:solidFill>
          <a:uFillTx/>
          <a:latin typeface="Times New Roman"/>
          <a:ea typeface="Times New Roman"/>
          <a:cs typeface="Times New Roman"/>
          <a:sym typeface="Times New Roman"/>
        </a:defRPr>
      </a:lvl2pPr>
      <a:lvl3pPr marL="0" marR="0" indent="0" algn="r" defTabSz="914400" latinLnBrk="0">
        <a:lnSpc>
          <a:spcPct val="80000"/>
        </a:lnSpc>
        <a:spcBef>
          <a:spcPts val="0"/>
        </a:spcBef>
        <a:spcAft>
          <a:spcPts val="0"/>
        </a:spcAft>
        <a:buClrTx/>
        <a:buSzTx/>
        <a:buFontTx/>
        <a:buNone/>
        <a:tabLst/>
        <a:defRPr b="1" baseline="0" cap="none" i="1" spc="0" strike="noStrike" sz="2800" u="none">
          <a:ln>
            <a:noFill/>
          </a:ln>
          <a:solidFill>
            <a:srgbClr val="0000FF"/>
          </a:solidFill>
          <a:uFillTx/>
          <a:latin typeface="Times New Roman"/>
          <a:ea typeface="Times New Roman"/>
          <a:cs typeface="Times New Roman"/>
          <a:sym typeface="Times New Roman"/>
        </a:defRPr>
      </a:lvl3pPr>
      <a:lvl4pPr marL="0" marR="0" indent="0" algn="r" defTabSz="914400" latinLnBrk="0">
        <a:lnSpc>
          <a:spcPct val="80000"/>
        </a:lnSpc>
        <a:spcBef>
          <a:spcPts val="0"/>
        </a:spcBef>
        <a:spcAft>
          <a:spcPts val="0"/>
        </a:spcAft>
        <a:buClrTx/>
        <a:buSzTx/>
        <a:buFontTx/>
        <a:buNone/>
        <a:tabLst/>
        <a:defRPr b="1" baseline="0" cap="none" i="1" spc="0" strike="noStrike" sz="2800" u="none">
          <a:ln>
            <a:noFill/>
          </a:ln>
          <a:solidFill>
            <a:srgbClr val="0000FF"/>
          </a:solidFill>
          <a:uFillTx/>
          <a:latin typeface="Times New Roman"/>
          <a:ea typeface="Times New Roman"/>
          <a:cs typeface="Times New Roman"/>
          <a:sym typeface="Times New Roman"/>
        </a:defRPr>
      </a:lvl4pPr>
      <a:lvl5pPr marL="0" marR="0" indent="0" algn="r" defTabSz="914400" latinLnBrk="0">
        <a:lnSpc>
          <a:spcPct val="80000"/>
        </a:lnSpc>
        <a:spcBef>
          <a:spcPts val="0"/>
        </a:spcBef>
        <a:spcAft>
          <a:spcPts val="0"/>
        </a:spcAft>
        <a:buClrTx/>
        <a:buSzTx/>
        <a:buFontTx/>
        <a:buNone/>
        <a:tabLst/>
        <a:defRPr b="1" baseline="0" cap="none" i="1" spc="0" strike="noStrike" sz="2800" u="none">
          <a:ln>
            <a:noFill/>
          </a:ln>
          <a:solidFill>
            <a:srgbClr val="0000FF"/>
          </a:solidFill>
          <a:uFillTx/>
          <a:latin typeface="Times New Roman"/>
          <a:ea typeface="Times New Roman"/>
          <a:cs typeface="Times New Roman"/>
          <a:sym typeface="Times New Roman"/>
        </a:defRPr>
      </a:lvl5pPr>
      <a:lvl6pPr marL="0" marR="0" indent="457200" algn="r" defTabSz="914400" latinLnBrk="0">
        <a:lnSpc>
          <a:spcPct val="80000"/>
        </a:lnSpc>
        <a:spcBef>
          <a:spcPts val="0"/>
        </a:spcBef>
        <a:spcAft>
          <a:spcPts val="0"/>
        </a:spcAft>
        <a:buClrTx/>
        <a:buSzTx/>
        <a:buFontTx/>
        <a:buNone/>
        <a:tabLst/>
        <a:defRPr b="1" baseline="0" cap="none" i="1" spc="0" strike="noStrike" sz="2800" u="none">
          <a:ln>
            <a:noFill/>
          </a:ln>
          <a:solidFill>
            <a:srgbClr val="0000FF"/>
          </a:solidFill>
          <a:uFillTx/>
          <a:latin typeface="Times New Roman"/>
          <a:ea typeface="Times New Roman"/>
          <a:cs typeface="Times New Roman"/>
          <a:sym typeface="Times New Roman"/>
        </a:defRPr>
      </a:lvl6pPr>
      <a:lvl7pPr marL="0" marR="0" indent="914400" algn="r" defTabSz="914400" latinLnBrk="0">
        <a:lnSpc>
          <a:spcPct val="80000"/>
        </a:lnSpc>
        <a:spcBef>
          <a:spcPts val="0"/>
        </a:spcBef>
        <a:spcAft>
          <a:spcPts val="0"/>
        </a:spcAft>
        <a:buClrTx/>
        <a:buSzTx/>
        <a:buFontTx/>
        <a:buNone/>
        <a:tabLst/>
        <a:defRPr b="1" baseline="0" cap="none" i="1" spc="0" strike="noStrike" sz="2800" u="none">
          <a:ln>
            <a:noFill/>
          </a:ln>
          <a:solidFill>
            <a:srgbClr val="0000FF"/>
          </a:solidFill>
          <a:uFillTx/>
          <a:latin typeface="Times New Roman"/>
          <a:ea typeface="Times New Roman"/>
          <a:cs typeface="Times New Roman"/>
          <a:sym typeface="Times New Roman"/>
        </a:defRPr>
      </a:lvl7pPr>
      <a:lvl8pPr marL="0" marR="0" indent="1371600" algn="r" defTabSz="914400" latinLnBrk="0">
        <a:lnSpc>
          <a:spcPct val="80000"/>
        </a:lnSpc>
        <a:spcBef>
          <a:spcPts val="0"/>
        </a:spcBef>
        <a:spcAft>
          <a:spcPts val="0"/>
        </a:spcAft>
        <a:buClrTx/>
        <a:buSzTx/>
        <a:buFontTx/>
        <a:buNone/>
        <a:tabLst/>
        <a:defRPr b="1" baseline="0" cap="none" i="1" spc="0" strike="noStrike" sz="2800" u="none">
          <a:ln>
            <a:noFill/>
          </a:ln>
          <a:solidFill>
            <a:srgbClr val="0000FF"/>
          </a:solidFill>
          <a:uFillTx/>
          <a:latin typeface="Times New Roman"/>
          <a:ea typeface="Times New Roman"/>
          <a:cs typeface="Times New Roman"/>
          <a:sym typeface="Times New Roman"/>
        </a:defRPr>
      </a:lvl8pPr>
      <a:lvl9pPr marL="0" marR="0" indent="1828800" algn="r" defTabSz="914400" latinLnBrk="0">
        <a:lnSpc>
          <a:spcPct val="80000"/>
        </a:lnSpc>
        <a:spcBef>
          <a:spcPts val="0"/>
        </a:spcBef>
        <a:spcAft>
          <a:spcPts val="0"/>
        </a:spcAft>
        <a:buClrTx/>
        <a:buSzTx/>
        <a:buFontTx/>
        <a:buNone/>
        <a:tabLst/>
        <a:defRPr b="1" baseline="0" cap="none" i="1" spc="0" strike="noStrike" sz="2800" u="none">
          <a:ln>
            <a:noFill/>
          </a:ln>
          <a:solidFill>
            <a:srgbClr val="0000FF"/>
          </a:solidFill>
          <a:uFillTx/>
          <a:latin typeface="Times New Roman"/>
          <a:ea typeface="Times New Roman"/>
          <a:cs typeface="Times New Roman"/>
          <a:sym typeface="Times New Roman"/>
        </a:defRPr>
      </a:lvl9pPr>
    </p:titleStyle>
    <p:bodyStyle>
      <a:lvl1pPr marL="342900" marR="0" indent="-342900" algn="l" defTabSz="914400" latinLnBrk="0">
        <a:lnSpc>
          <a:spcPct val="100000"/>
        </a:lnSpc>
        <a:spcBef>
          <a:spcPts val="500"/>
        </a:spcBef>
        <a:spcAft>
          <a:spcPts val="0"/>
        </a:spcAft>
        <a:buClr>
          <a:srgbClr val="0000FF"/>
        </a:buClr>
        <a:buSzPct val="100000"/>
        <a:buFontTx/>
        <a:buChar char="❑"/>
        <a:tabLst/>
        <a:defRPr b="1" baseline="0" cap="none" i="0" spc="0" strike="noStrike" sz="2200" u="none">
          <a:ln>
            <a:noFill/>
          </a:ln>
          <a:solidFill>
            <a:srgbClr val="322F31"/>
          </a:solidFill>
          <a:uFillTx/>
          <a:latin typeface="Times New Roman"/>
          <a:ea typeface="Times New Roman"/>
          <a:cs typeface="Times New Roman"/>
          <a:sym typeface="Times New Roman"/>
        </a:defRPr>
      </a:lvl1pPr>
      <a:lvl2pPr marL="771525" marR="0" indent="-314325" algn="l" defTabSz="914400" latinLnBrk="0">
        <a:lnSpc>
          <a:spcPct val="100000"/>
        </a:lnSpc>
        <a:spcBef>
          <a:spcPts val="500"/>
        </a:spcBef>
        <a:spcAft>
          <a:spcPts val="0"/>
        </a:spcAft>
        <a:buClr>
          <a:srgbClr val="0000FF"/>
        </a:buClr>
        <a:buSzPct val="100000"/>
        <a:buFontTx/>
        <a:buChar char="➢"/>
        <a:tabLst/>
        <a:defRPr b="1" baseline="0" cap="none" i="0" spc="0" strike="noStrike" sz="2200" u="none">
          <a:ln>
            <a:noFill/>
          </a:ln>
          <a:solidFill>
            <a:srgbClr val="322F31"/>
          </a:solidFill>
          <a:uFillTx/>
          <a:latin typeface="Times New Roman"/>
          <a:ea typeface="Times New Roman"/>
          <a:cs typeface="Times New Roman"/>
          <a:sym typeface="Times New Roman"/>
        </a:defRPr>
      </a:lvl2pPr>
      <a:lvl3pPr marL="1136650" marR="0" indent="-279400" algn="l" defTabSz="914400" latinLnBrk="0">
        <a:lnSpc>
          <a:spcPct val="100000"/>
        </a:lnSpc>
        <a:spcBef>
          <a:spcPts val="500"/>
        </a:spcBef>
        <a:spcAft>
          <a:spcPts val="0"/>
        </a:spcAft>
        <a:buClr>
          <a:srgbClr val="0000FF"/>
        </a:buClr>
        <a:buSzPct val="110000"/>
        <a:buFontTx/>
        <a:buChar char="o"/>
        <a:tabLst/>
        <a:defRPr b="1" baseline="0" cap="none" i="0" spc="0" strike="noStrike" sz="2200" u="none">
          <a:ln>
            <a:noFill/>
          </a:ln>
          <a:solidFill>
            <a:srgbClr val="322F31"/>
          </a:solidFill>
          <a:uFillTx/>
          <a:latin typeface="Times New Roman"/>
          <a:ea typeface="Times New Roman"/>
          <a:cs typeface="Times New Roman"/>
          <a:sym typeface="Times New Roman"/>
        </a:defRPr>
      </a:lvl3pPr>
      <a:lvl4pPr marL="1514475" marR="0" indent="-314325" algn="l" defTabSz="914400" latinLnBrk="0">
        <a:lnSpc>
          <a:spcPct val="100000"/>
        </a:lnSpc>
        <a:spcBef>
          <a:spcPts val="500"/>
        </a:spcBef>
        <a:spcAft>
          <a:spcPts val="0"/>
        </a:spcAft>
        <a:buClr>
          <a:srgbClr val="0000FF"/>
        </a:buClr>
        <a:buSzPct val="100000"/>
        <a:buFontTx/>
        <a:buChar char="✓"/>
        <a:tabLst/>
        <a:defRPr b="1" baseline="0" cap="none" i="0" spc="0" strike="noStrike" sz="2200" u="none">
          <a:ln>
            <a:noFill/>
          </a:ln>
          <a:solidFill>
            <a:srgbClr val="322F31"/>
          </a:solidFill>
          <a:uFillTx/>
          <a:latin typeface="Times New Roman"/>
          <a:ea typeface="Times New Roman"/>
          <a:cs typeface="Times New Roman"/>
          <a:sym typeface="Times New Roman"/>
        </a:defRPr>
      </a:lvl4pPr>
      <a:lvl5pPr marL="1902278" marR="0" indent="-359228" algn="l" defTabSz="914400" latinLnBrk="0">
        <a:lnSpc>
          <a:spcPct val="100000"/>
        </a:lnSpc>
        <a:spcBef>
          <a:spcPts val="500"/>
        </a:spcBef>
        <a:spcAft>
          <a:spcPts val="0"/>
        </a:spcAft>
        <a:buClr>
          <a:srgbClr val="0000FF"/>
        </a:buClr>
        <a:buSzPct val="100000"/>
        <a:buFontTx/>
        <a:buChar char="-"/>
        <a:tabLst/>
        <a:defRPr b="1" baseline="0" cap="none" i="0" spc="0" strike="noStrike" sz="2200" u="none">
          <a:ln>
            <a:noFill/>
          </a:ln>
          <a:solidFill>
            <a:srgbClr val="322F31"/>
          </a:solidFill>
          <a:uFillTx/>
          <a:latin typeface="Times New Roman"/>
          <a:ea typeface="Times New Roman"/>
          <a:cs typeface="Times New Roman"/>
          <a:sym typeface="Times New Roman"/>
        </a:defRPr>
      </a:lvl5pPr>
      <a:lvl6pPr marL="2279650" marR="0" indent="-279400" algn="l" defTabSz="914400" latinLnBrk="0">
        <a:lnSpc>
          <a:spcPct val="100000"/>
        </a:lnSpc>
        <a:spcBef>
          <a:spcPts val="500"/>
        </a:spcBef>
        <a:spcAft>
          <a:spcPts val="0"/>
        </a:spcAft>
        <a:buClr>
          <a:srgbClr val="0000FF"/>
        </a:buClr>
        <a:buSzPct val="90000"/>
        <a:buFontTx/>
        <a:buChar char="-"/>
        <a:tabLst/>
        <a:defRPr b="1" baseline="0" cap="none" i="0" spc="0" strike="noStrike" sz="2200" u="none">
          <a:ln>
            <a:noFill/>
          </a:ln>
          <a:solidFill>
            <a:srgbClr val="322F31"/>
          </a:solidFill>
          <a:uFillTx/>
          <a:latin typeface="Times New Roman"/>
          <a:ea typeface="Times New Roman"/>
          <a:cs typeface="Times New Roman"/>
          <a:sym typeface="Times New Roman"/>
        </a:defRPr>
      </a:lvl6pPr>
      <a:lvl7pPr marL="2736850" marR="0" indent="-279400" algn="l" defTabSz="914400" latinLnBrk="0">
        <a:lnSpc>
          <a:spcPct val="100000"/>
        </a:lnSpc>
        <a:spcBef>
          <a:spcPts val="500"/>
        </a:spcBef>
        <a:spcAft>
          <a:spcPts val="0"/>
        </a:spcAft>
        <a:buClr>
          <a:srgbClr val="0000FF"/>
        </a:buClr>
        <a:buSzPct val="90000"/>
        <a:buFontTx/>
        <a:buChar char="-"/>
        <a:tabLst/>
        <a:defRPr b="1" baseline="0" cap="none" i="0" spc="0" strike="noStrike" sz="2200" u="none">
          <a:ln>
            <a:noFill/>
          </a:ln>
          <a:solidFill>
            <a:srgbClr val="322F31"/>
          </a:solidFill>
          <a:uFillTx/>
          <a:latin typeface="Times New Roman"/>
          <a:ea typeface="Times New Roman"/>
          <a:cs typeface="Times New Roman"/>
          <a:sym typeface="Times New Roman"/>
        </a:defRPr>
      </a:lvl7pPr>
      <a:lvl8pPr marL="3194050" marR="0" indent="-279400" algn="l" defTabSz="914400" latinLnBrk="0">
        <a:lnSpc>
          <a:spcPct val="100000"/>
        </a:lnSpc>
        <a:spcBef>
          <a:spcPts val="500"/>
        </a:spcBef>
        <a:spcAft>
          <a:spcPts val="0"/>
        </a:spcAft>
        <a:buClr>
          <a:srgbClr val="0000FF"/>
        </a:buClr>
        <a:buSzPct val="90000"/>
        <a:buFontTx/>
        <a:buChar char="-"/>
        <a:tabLst/>
        <a:defRPr b="1" baseline="0" cap="none" i="0" spc="0" strike="noStrike" sz="2200" u="none">
          <a:ln>
            <a:noFill/>
          </a:ln>
          <a:solidFill>
            <a:srgbClr val="322F31"/>
          </a:solidFill>
          <a:uFillTx/>
          <a:latin typeface="Times New Roman"/>
          <a:ea typeface="Times New Roman"/>
          <a:cs typeface="Times New Roman"/>
          <a:sym typeface="Times New Roman"/>
        </a:defRPr>
      </a:lvl8pPr>
      <a:lvl9pPr marL="3651250" marR="0" indent="-279400" algn="l" defTabSz="914400" latinLnBrk="0">
        <a:lnSpc>
          <a:spcPct val="100000"/>
        </a:lnSpc>
        <a:spcBef>
          <a:spcPts val="500"/>
        </a:spcBef>
        <a:spcAft>
          <a:spcPts val="0"/>
        </a:spcAft>
        <a:buClr>
          <a:srgbClr val="0000FF"/>
        </a:buClr>
        <a:buSzPct val="90000"/>
        <a:buFontTx/>
        <a:buChar char="-"/>
        <a:tabLst/>
        <a:defRPr b="1" baseline="0" cap="none" i="0" spc="0" strike="noStrike" sz="2200" u="none">
          <a:ln>
            <a:noFill/>
          </a:ln>
          <a:solidFill>
            <a:srgbClr val="322F31"/>
          </a:solidFill>
          <a:uFillTx/>
          <a:latin typeface="Times New Roman"/>
          <a:ea typeface="Times New Roman"/>
          <a:cs typeface="Times New Roman"/>
          <a:sym typeface="Times New Roman"/>
        </a:defRPr>
      </a:lvl9pPr>
    </p:bodyStyle>
    <p:otherStyle>
      <a:lvl1pPr marL="0" marR="0" indent="0" algn="l" defTabSz="914400" latinLnBrk="0">
        <a:lnSpc>
          <a:spcPct val="100000"/>
        </a:lnSpc>
        <a:spcBef>
          <a:spcPts val="0"/>
        </a:spcBef>
        <a:spcAft>
          <a:spcPts val="0"/>
        </a:spcAft>
        <a:buClrTx/>
        <a:buSzTx/>
        <a:buFontTx/>
        <a:buNone/>
        <a:tabLst/>
        <a:defRPr b="1" baseline="0" cap="none" i="0" spc="0" strike="noStrike" sz="1200" u="none">
          <a:ln>
            <a:noFill/>
          </a:ln>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Times New Roman"/>
        </a:defRPr>
      </a:lvl1pPr>
      <a:lvl2pPr marL="0" marR="0" indent="457200" algn="l" defTabSz="914400" latinLnBrk="0">
        <a:lnSpc>
          <a:spcPct val="100000"/>
        </a:lnSpc>
        <a:spcBef>
          <a:spcPts val="0"/>
        </a:spcBef>
        <a:spcAft>
          <a:spcPts val="0"/>
        </a:spcAft>
        <a:buClrTx/>
        <a:buSzTx/>
        <a:buFontTx/>
        <a:buNone/>
        <a:tabLst/>
        <a:defRPr b="1" baseline="0" cap="none" i="0" spc="0" strike="noStrike" sz="1200" u="none">
          <a:ln>
            <a:noFill/>
          </a:ln>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Times New Roman"/>
        </a:defRPr>
      </a:lvl2pPr>
      <a:lvl3pPr marL="0" marR="0" indent="914400" algn="l" defTabSz="914400" latinLnBrk="0">
        <a:lnSpc>
          <a:spcPct val="100000"/>
        </a:lnSpc>
        <a:spcBef>
          <a:spcPts val="0"/>
        </a:spcBef>
        <a:spcAft>
          <a:spcPts val="0"/>
        </a:spcAft>
        <a:buClrTx/>
        <a:buSzTx/>
        <a:buFontTx/>
        <a:buNone/>
        <a:tabLst/>
        <a:defRPr b="1" baseline="0" cap="none" i="0" spc="0" strike="noStrike" sz="1200" u="none">
          <a:ln>
            <a:noFill/>
          </a:ln>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Times New Roman"/>
        </a:defRPr>
      </a:lvl3pPr>
      <a:lvl4pPr marL="0" marR="0" indent="1371600" algn="l" defTabSz="914400" latinLnBrk="0">
        <a:lnSpc>
          <a:spcPct val="100000"/>
        </a:lnSpc>
        <a:spcBef>
          <a:spcPts val="0"/>
        </a:spcBef>
        <a:spcAft>
          <a:spcPts val="0"/>
        </a:spcAft>
        <a:buClrTx/>
        <a:buSzTx/>
        <a:buFontTx/>
        <a:buNone/>
        <a:tabLst/>
        <a:defRPr b="1" baseline="0" cap="none" i="0" spc="0" strike="noStrike" sz="1200" u="none">
          <a:ln>
            <a:noFill/>
          </a:ln>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Times New Roman"/>
        </a:defRPr>
      </a:lvl4pPr>
      <a:lvl5pPr marL="0" marR="0" indent="1828800" algn="l" defTabSz="914400" latinLnBrk="0">
        <a:lnSpc>
          <a:spcPct val="100000"/>
        </a:lnSpc>
        <a:spcBef>
          <a:spcPts val="0"/>
        </a:spcBef>
        <a:spcAft>
          <a:spcPts val="0"/>
        </a:spcAft>
        <a:buClrTx/>
        <a:buSzTx/>
        <a:buFontTx/>
        <a:buNone/>
        <a:tabLst/>
        <a:defRPr b="1" baseline="0" cap="none" i="0" spc="0" strike="noStrike" sz="1200" u="none">
          <a:ln>
            <a:noFill/>
          </a:ln>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Times New Roman"/>
        </a:defRPr>
      </a:lvl5pPr>
      <a:lvl6pPr marL="0" marR="0" indent="2286000" algn="l" defTabSz="914400" latinLnBrk="0">
        <a:lnSpc>
          <a:spcPct val="100000"/>
        </a:lnSpc>
        <a:spcBef>
          <a:spcPts val="0"/>
        </a:spcBef>
        <a:spcAft>
          <a:spcPts val="0"/>
        </a:spcAft>
        <a:buClrTx/>
        <a:buSzTx/>
        <a:buFontTx/>
        <a:buNone/>
        <a:tabLst/>
        <a:defRPr b="1" baseline="0" cap="none" i="0" spc="0" strike="noStrike" sz="1200" u="none">
          <a:ln>
            <a:noFill/>
          </a:ln>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Times New Roman"/>
        </a:defRPr>
      </a:lvl6pPr>
      <a:lvl7pPr marL="0" marR="0" indent="2743200" algn="l" defTabSz="914400" latinLnBrk="0">
        <a:lnSpc>
          <a:spcPct val="100000"/>
        </a:lnSpc>
        <a:spcBef>
          <a:spcPts val="0"/>
        </a:spcBef>
        <a:spcAft>
          <a:spcPts val="0"/>
        </a:spcAft>
        <a:buClrTx/>
        <a:buSzTx/>
        <a:buFontTx/>
        <a:buNone/>
        <a:tabLst/>
        <a:defRPr b="1" baseline="0" cap="none" i="0" spc="0" strike="noStrike" sz="1200" u="none">
          <a:ln>
            <a:noFill/>
          </a:ln>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Times New Roman"/>
        </a:defRPr>
      </a:lvl7pPr>
      <a:lvl8pPr marL="0" marR="0" indent="3200400" algn="l" defTabSz="914400" latinLnBrk="0">
        <a:lnSpc>
          <a:spcPct val="100000"/>
        </a:lnSpc>
        <a:spcBef>
          <a:spcPts val="0"/>
        </a:spcBef>
        <a:spcAft>
          <a:spcPts val="0"/>
        </a:spcAft>
        <a:buClrTx/>
        <a:buSzTx/>
        <a:buFontTx/>
        <a:buNone/>
        <a:tabLst/>
        <a:defRPr b="1" baseline="0" cap="none" i="0" spc="0" strike="noStrike" sz="1200" u="none">
          <a:ln>
            <a:noFill/>
          </a:ln>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Times New Roman"/>
        </a:defRPr>
      </a:lvl8pPr>
      <a:lvl9pPr marL="0" marR="0" indent="3657600" algn="l" defTabSz="914400" latinLnBrk="0">
        <a:lnSpc>
          <a:spcPct val="100000"/>
        </a:lnSpc>
        <a:spcBef>
          <a:spcPts val="0"/>
        </a:spcBef>
        <a:spcAft>
          <a:spcPts val="0"/>
        </a:spcAft>
        <a:buClrTx/>
        <a:buSzTx/>
        <a:buFontTx/>
        <a:buNone/>
        <a:tabLst/>
        <a:defRPr b="1" baseline="0" cap="none" i="0" spc="0" strike="noStrike" sz="1200" u="none">
          <a:ln>
            <a:noFill/>
          </a:ln>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Times New Roma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2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 Id="rId3" Type="http://schemas.openxmlformats.org/officeDocument/2006/relationships/image" Target="../media/image5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eicug.org" TargetMode="Externa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png"/><Relationship Id="rId3" Type="http://schemas.openxmlformats.org/officeDocument/2006/relationships/image" Target="../media/image17.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image" Target="../media/image68.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png"/><Relationship Id="rId3" Type="http://schemas.openxmlformats.org/officeDocument/2006/relationships/image" Target="../media/image70.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png"/><Relationship Id="rId3" Type="http://schemas.openxmlformats.org/officeDocument/2006/relationships/image" Target="../media/image7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6.png"/><Relationship Id="rId4" Type="http://schemas.openxmlformats.org/officeDocument/2006/relationships/image" Target="../media/image8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8.png"/><Relationship Id="rId4" Type="http://schemas.openxmlformats.org/officeDocument/2006/relationships/image" Target="../media/image89.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1.g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2.png"/><Relationship Id="rId4" Type="http://schemas.openxmlformats.org/officeDocument/2006/relationships/image" Target="../media/image93.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4.png"/><Relationship Id="rId3" Type="http://schemas.openxmlformats.org/officeDocument/2006/relationships/image" Target="../media/image95.png"/><Relationship Id="rId4" Type="http://schemas.openxmlformats.org/officeDocument/2006/relationships/image" Target="../media/image6.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96.png"/><Relationship Id="rId8" Type="http://schemas.openxmlformats.org/officeDocument/2006/relationships/image" Target="../media/image97.png"/><Relationship Id="rId9" Type="http://schemas.openxmlformats.org/officeDocument/2006/relationships/image" Target="../media/image98.png"/><Relationship Id="rId10" Type="http://schemas.openxmlformats.org/officeDocument/2006/relationships/image" Target="../media/image99.png"/><Relationship Id="rId11" Type="http://schemas.openxmlformats.org/officeDocument/2006/relationships/image" Target="../media/image100.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image" Target="../media/image68.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png"/><Relationship Id="rId3" Type="http://schemas.openxmlformats.org/officeDocument/2006/relationships/image" Target="../media/image104.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png"/><Relationship Id="rId3" Type="http://schemas.openxmlformats.org/officeDocument/2006/relationships/image" Target="../media/image72.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6.png"/><Relationship Id="rId3" Type="http://schemas.openxmlformats.org/officeDocument/2006/relationships/image" Target="../media/image107.png"/><Relationship Id="rId4" Type="http://schemas.openxmlformats.org/officeDocument/2006/relationships/image" Target="../media/image92.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8.png"/><Relationship Id="rId4" Type="http://schemas.openxmlformats.org/officeDocument/2006/relationships/image" Target="../media/image109.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0.png"/><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5.png"/><Relationship Id="rId8" Type="http://schemas.openxmlformats.org/officeDocument/2006/relationships/image" Target="../media/image116.png"/><Relationship Id="rId9" Type="http://schemas.openxmlformats.org/officeDocument/2006/relationships/image" Target="../media/image117.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7.png"/><Relationship Id="rId4" Type="http://schemas.openxmlformats.org/officeDocument/2006/relationships/image" Target="../media/image118.png"/><Relationship Id="rId5" Type="http://schemas.openxmlformats.org/officeDocument/2006/relationships/image" Target="../media/image119.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36.png"/><Relationship Id="rId5" Type="http://schemas.openxmlformats.org/officeDocument/2006/relationships/image" Target="../media/image120.png"/><Relationship Id="rId6" Type="http://schemas.openxmlformats.org/officeDocument/2006/relationships/image" Target="../media/image121.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5.jpeg"/><Relationship Id="rId4" Type="http://schemas.openxmlformats.org/officeDocument/2006/relationships/image" Target="../media/image1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142" name="Picture 6" descr="Picture 6"/>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43" name="Thomas Ullrich (BNL/Yale)…"/>
          <p:cNvSpPr txBox="1"/>
          <p:nvPr/>
        </p:nvSpPr>
        <p:spPr>
          <a:xfrm>
            <a:off x="4145598" y="5620202"/>
            <a:ext cx="4994606" cy="1083060"/>
          </a:xfrm>
          <a:prstGeom prst="rect">
            <a:avLst/>
          </a:prstGeom>
          <a:gradFill>
            <a:gsLst>
              <a:gs pos="0">
                <a:srgbClr val="112236"/>
              </a:gs>
              <a:gs pos="100000">
                <a:srgbClr val="103952"/>
              </a:gs>
            </a:gsLst>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i="1" sz="2200">
                <a:solidFill>
                  <a:srgbClr val="FFFFFF"/>
                </a:solidFill>
                <a:uFill>
                  <a:solidFill>
                    <a:srgbClr val="000000"/>
                  </a:solidFill>
                </a:uFill>
                <a:latin typeface="+mn-lt"/>
                <a:ea typeface="+mn-ea"/>
                <a:cs typeface="+mn-cs"/>
                <a:sym typeface="Arial"/>
              </a:defRPr>
            </a:pPr>
            <a:r>
              <a:t>Thomas Ullrich (BNL/Yale)</a:t>
            </a:r>
          </a:p>
          <a:p>
            <a:pPr marL="40639" marR="40639" defTabSz="914400">
              <a:defRPr sz="2200">
                <a:solidFill>
                  <a:srgbClr val="FFFFFF"/>
                </a:solidFill>
                <a:uFill>
                  <a:solidFill>
                    <a:srgbClr val="000000"/>
                  </a:solidFill>
                </a:uFill>
                <a:latin typeface="+mn-lt"/>
                <a:ea typeface="+mn-ea"/>
                <a:cs typeface="+mn-cs"/>
                <a:sym typeface="Arial"/>
              </a:defRPr>
            </a:pPr>
            <a:r>
              <a:t>Initial Stages 2017</a:t>
            </a:r>
          </a:p>
          <a:p>
            <a:pPr marL="40639" marR="40639" defTabSz="914400">
              <a:defRPr sz="2200">
                <a:solidFill>
                  <a:srgbClr val="FFFFFF"/>
                </a:solidFill>
                <a:uFill>
                  <a:solidFill>
                    <a:srgbClr val="000000"/>
                  </a:solidFill>
                </a:uFill>
                <a:latin typeface="+mn-lt"/>
                <a:ea typeface="+mn-ea"/>
                <a:cs typeface="+mn-cs"/>
                <a:sym typeface="Arial"/>
              </a:defRPr>
            </a:pPr>
            <a:r>
              <a:t>Kraków, September 22, 2017</a:t>
            </a:r>
          </a:p>
        </p:txBody>
      </p:sp>
      <p:sp>
        <p:nvSpPr>
          <p:cNvPr id="144" name="Physics of a U.S.-Based Electron Ion-Collider"/>
          <p:cNvSpPr txBox="1"/>
          <p:nvPr>
            <p:ph type="title" idx="4294967295"/>
          </p:nvPr>
        </p:nvSpPr>
        <p:spPr>
          <a:xfrm>
            <a:off x="4165842" y="2793883"/>
            <a:ext cx="4954118" cy="2626761"/>
          </a:xfrm>
          <a:prstGeom prst="rect">
            <a:avLst/>
          </a:prstGeom>
        </p:spPr>
        <p:txBody>
          <a:bodyPr lIns="50800" tIns="50800" rIns="50800" bIns="50800" anchor="t">
            <a:noAutofit/>
          </a:bodyPr>
          <a:lstStyle>
            <a:lvl1pPr marL="41275" marR="41275" algn="l">
              <a:lnSpc>
                <a:spcPct val="100000"/>
              </a:lnSpc>
              <a:defRPr i="0" sz="4300">
                <a:solidFill>
                  <a:srgbClr val="FFFFFF"/>
                </a:solidFill>
                <a:uFill>
                  <a:solidFill>
                    <a:srgbClr val="021EAA"/>
                  </a:solidFill>
                </a:uFill>
                <a:latin typeface="+mn-lt"/>
                <a:ea typeface="+mn-ea"/>
                <a:cs typeface="+mn-cs"/>
                <a:sym typeface="Arial"/>
              </a:defRPr>
            </a:lvl1pPr>
          </a:lstStyle>
          <a:p>
            <a:pPr/>
            <a:r>
              <a:t>Physics of a U.S.-Based Electron Ion-Collider</a:t>
            </a:r>
          </a:p>
        </p:txBody>
      </p:sp>
      <p:pic>
        <p:nvPicPr>
          <p:cNvPr id="145" name="BNL_Logo.pdf" descr="BNL_Logo.pdf"/>
          <p:cNvPicPr>
            <a:picLocks noChangeAspect="1"/>
          </p:cNvPicPr>
          <p:nvPr/>
        </p:nvPicPr>
        <p:blipFill>
          <a:blip r:embed="rId3">
            <a:extLst/>
          </a:blip>
          <a:stretch>
            <a:fillRect/>
          </a:stretch>
        </p:blipFill>
        <p:spPr>
          <a:xfrm>
            <a:off x="6951968" y="74938"/>
            <a:ext cx="1966639" cy="727548"/>
          </a:xfrm>
          <a:prstGeom prst="rect">
            <a:avLst/>
          </a:prstGeom>
          <a:ln w="12700"/>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230" name="Parton Distribution Functions"/>
          <p:cNvSpPr txBox="1"/>
          <p:nvPr>
            <p:ph type="title"/>
          </p:nvPr>
        </p:nvSpPr>
        <p:spPr>
          <a:prstGeom prst="rect">
            <a:avLst/>
          </a:prstGeom>
        </p:spPr>
        <p:txBody>
          <a:bodyPr/>
          <a:lstStyle/>
          <a:p>
            <a:pPr/>
            <a:r>
              <a:t>Parton Distribution Functions</a:t>
            </a:r>
          </a:p>
        </p:txBody>
      </p:sp>
      <p:sp>
        <p:nvSpPr>
          <p:cNvPr id="231" name="Gluon PDFs via…"/>
          <p:cNvSpPr txBox="1"/>
          <p:nvPr>
            <p:ph type="body" sz="quarter" idx="1"/>
          </p:nvPr>
        </p:nvSpPr>
        <p:spPr>
          <a:xfrm>
            <a:off x="114300" y="812800"/>
            <a:ext cx="4575870" cy="1993433"/>
          </a:xfrm>
          <a:prstGeom prst="rect">
            <a:avLst/>
          </a:prstGeom>
        </p:spPr>
        <p:txBody>
          <a:bodyPr/>
          <a:lstStyle/>
          <a:p>
            <a:pPr>
              <a:defRPr sz="2600"/>
            </a:pPr>
            <a:r>
              <a:t>Gluon PDFs via</a:t>
            </a:r>
          </a:p>
          <a:p>
            <a:pPr lvl="1">
              <a:defRPr sz="2400"/>
            </a:pPr>
            <a:r>
              <a:t>Scaling violation dF</a:t>
            </a:r>
            <a:r>
              <a:rPr baseline="-5999"/>
              <a:t>2</a:t>
            </a:r>
            <a:r>
              <a:t> /dlnQ</a:t>
            </a:r>
            <a:r>
              <a:rPr baseline="31999"/>
              <a:t>2</a:t>
            </a:r>
            <a:r>
              <a:t> </a:t>
            </a:r>
          </a:p>
          <a:p>
            <a:pPr lvl="1" marL="498230" indent="-244230">
              <a:spcBef>
                <a:spcPts val="900"/>
              </a:spcBef>
              <a:defRPr sz="2400"/>
            </a:pPr>
            <a:r>
              <a:t>Charm production</a:t>
            </a:r>
          </a:p>
          <a:p>
            <a:pPr lvl="1" marL="498230" indent="-244230">
              <a:spcBef>
                <a:spcPts val="900"/>
              </a:spcBef>
              <a:defRPr sz="2400"/>
            </a:pPr>
            <a:r>
              <a:t>Directly via </a:t>
            </a:r>
            <a:r>
              <a:rPr i="1"/>
              <a:t>F</a:t>
            </a:r>
            <a:r>
              <a:rPr baseline="-5998" i="1"/>
              <a:t>L</a:t>
            </a:r>
            <a:r>
              <a:t> (~</a:t>
            </a:r>
            <a:r>
              <a:rPr i="1"/>
              <a:t>G(x,Q</a:t>
            </a:r>
            <a:r>
              <a:rPr baseline="31999" i="1"/>
              <a:t>2</a:t>
            </a:r>
            <a:r>
              <a:rPr i="1"/>
              <a:t>)</a:t>
            </a:r>
            <a:r>
              <a:t>) </a:t>
            </a:r>
          </a:p>
        </p:txBody>
      </p:sp>
      <p:sp>
        <p:nvSpPr>
          <p:cNvPr id="2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233" name="HERA_PDF_1.pdf" descr="HERA_PDF_1.pdf"/>
          <p:cNvPicPr>
            <a:picLocks noChangeAspect="1"/>
          </p:cNvPicPr>
          <p:nvPr/>
        </p:nvPicPr>
        <p:blipFill>
          <a:blip r:embed="rId3">
            <a:extLst/>
          </a:blip>
          <a:stretch>
            <a:fillRect/>
          </a:stretch>
        </p:blipFill>
        <p:spPr>
          <a:xfrm>
            <a:off x="331551" y="2912595"/>
            <a:ext cx="3638449" cy="3823849"/>
          </a:xfrm>
          <a:prstGeom prst="rect">
            <a:avLst/>
          </a:prstGeom>
          <a:ln w="12700"/>
        </p:spPr>
      </p:pic>
      <p:grpSp>
        <p:nvGrpSpPr>
          <p:cNvPr id="236" name="Group"/>
          <p:cNvGrpSpPr/>
          <p:nvPr/>
        </p:nvGrpSpPr>
        <p:grpSpPr>
          <a:xfrm>
            <a:off x="3893413" y="1030451"/>
            <a:ext cx="4904907" cy="5495598"/>
            <a:chOff x="0" y="0"/>
            <a:chExt cx="4904906" cy="5495596"/>
          </a:xfrm>
        </p:grpSpPr>
        <p:pic>
          <p:nvPicPr>
            <p:cNvPr id="234" name="F2_HERA2_layers_3.pdf" descr="F2_HERA2_layers_3.pdf"/>
            <p:cNvPicPr>
              <a:picLocks noChangeAspect="1"/>
            </p:cNvPicPr>
            <p:nvPr/>
          </p:nvPicPr>
          <p:blipFill>
            <a:blip r:embed="rId4">
              <a:extLst/>
            </a:blip>
            <a:stretch>
              <a:fillRect/>
            </a:stretch>
          </p:blipFill>
          <p:spPr>
            <a:xfrm>
              <a:off x="1097350" y="0"/>
              <a:ext cx="3807557" cy="5495597"/>
            </a:xfrm>
            <a:prstGeom prst="rect">
              <a:avLst/>
            </a:prstGeom>
            <a:ln w="12700" cap="flat">
              <a:noFill/>
              <a:round/>
            </a:ln>
            <a:effectLst/>
          </p:spPr>
        </p:pic>
        <p:sp>
          <p:nvSpPr>
            <p:cNvPr id="235" name="Arrow"/>
            <p:cNvSpPr/>
            <p:nvPr/>
          </p:nvSpPr>
          <p:spPr>
            <a:xfrm rot="8814074">
              <a:off x="53002" y="2468070"/>
              <a:ext cx="1270001" cy="571501"/>
            </a:xfrm>
            <a:prstGeom prst="rightArrow">
              <a:avLst>
                <a:gd name="adj1" fmla="val 26593"/>
                <a:gd name="adj2" fmla="val 60166"/>
              </a:avLst>
            </a:prstGeom>
            <a:solidFill>
              <a:srgbClr val="00D2A9"/>
            </a:soli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239" name="Group"/>
          <p:cNvGrpSpPr/>
          <p:nvPr/>
        </p:nvGrpSpPr>
        <p:grpSpPr>
          <a:xfrm>
            <a:off x="4423386" y="812799"/>
            <a:ext cx="4608863" cy="6011855"/>
            <a:chOff x="0" y="0"/>
            <a:chExt cx="4608862" cy="6011853"/>
          </a:xfrm>
        </p:grpSpPr>
        <p:pic>
          <p:nvPicPr>
            <p:cNvPr id="237" name="Image" descr="Image"/>
            <p:cNvPicPr>
              <a:picLocks noChangeAspect="1"/>
            </p:cNvPicPr>
            <p:nvPr/>
          </p:nvPicPr>
          <p:blipFill>
            <a:blip r:embed="rId5">
              <a:extLst/>
            </a:blip>
            <a:stretch>
              <a:fillRect/>
            </a:stretch>
          </p:blipFill>
          <p:spPr>
            <a:xfrm>
              <a:off x="0" y="1864365"/>
              <a:ext cx="4608863" cy="4147489"/>
            </a:xfrm>
            <a:prstGeom prst="rect">
              <a:avLst/>
            </a:prstGeom>
            <a:ln w="12700" cap="flat">
              <a:noFill/>
              <a:round/>
            </a:ln>
            <a:effectLst/>
          </p:spPr>
        </p:pic>
        <p:sp>
          <p:nvSpPr>
            <p:cNvPr id="238" name="proton PDFs well known thanks to ep at HERA…"/>
            <p:cNvSpPr txBox="1"/>
            <p:nvPr/>
          </p:nvSpPr>
          <p:spPr>
            <a:xfrm>
              <a:off x="662963" y="0"/>
              <a:ext cx="3823672" cy="20960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lvl="2" marL="244230" marR="41275" indent="-244230" defTabSz="914400">
                <a:spcBef>
                  <a:spcPts val="900"/>
                </a:spcBef>
                <a:buClr>
                  <a:srgbClr val="FF2600"/>
                </a:buClr>
                <a:buSzPct val="150000"/>
                <a:buChar char="•"/>
                <a:defRPr sz="2300">
                  <a:uFill>
                    <a:solidFill>
                      <a:srgbClr val="000000"/>
                    </a:solidFill>
                  </a:uFill>
                  <a:latin typeface="+mn-lt"/>
                  <a:ea typeface="+mn-ea"/>
                  <a:cs typeface="+mn-cs"/>
                  <a:sym typeface="Arial"/>
                </a:defRPr>
              </a:pPr>
              <a:r>
                <a:t>proton PDFs well known thanks to ep at HERA</a:t>
              </a:r>
            </a:p>
            <a:p>
              <a:pPr lvl="2" marL="244230" marR="41275" indent="-244230" defTabSz="914400">
                <a:spcBef>
                  <a:spcPts val="900"/>
                </a:spcBef>
                <a:buClr>
                  <a:srgbClr val="FF2600"/>
                </a:buClr>
                <a:buSzPct val="150000"/>
                <a:buChar char="•"/>
                <a:defRPr sz="2300">
                  <a:uFill>
                    <a:solidFill>
                      <a:srgbClr val="000000"/>
                    </a:solidFill>
                  </a:uFill>
                  <a:latin typeface="+mn-lt"/>
                  <a:ea typeface="+mn-ea"/>
                  <a:cs typeface="+mn-cs"/>
                  <a:sym typeface="Arial"/>
                </a:defRPr>
              </a:pPr>
              <a:r>
                <a:t>EIC (high √s version) can improve in ep at large-x, large-Q</a:t>
              </a:r>
              <a:r>
                <a:rPr baseline="31999"/>
                <a:t>2</a:t>
              </a:r>
            </a:p>
          </p:txBody>
        </p:sp>
      </p:grpSp>
      <p:sp>
        <p:nvSpPr>
          <p:cNvPr id="240" name="pQCD/…"/>
          <p:cNvSpPr txBox="1"/>
          <p:nvPr/>
        </p:nvSpPr>
        <p:spPr>
          <a:xfrm>
            <a:off x="4176706" y="4320063"/>
            <a:ext cx="977913" cy="205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solidFill>
                  <a:srgbClr val="008F00"/>
                </a:solidFill>
              </a:defRPr>
            </a:pPr>
            <a:r>
              <a:t>pQCD/</a:t>
            </a:r>
          </a:p>
          <a:p>
            <a:pPr>
              <a:defRPr b="1" sz="1800">
                <a:solidFill>
                  <a:srgbClr val="008F00"/>
                </a:solidFill>
              </a:defRPr>
            </a:pPr>
            <a:r>
              <a:t>DGLAP</a:t>
            </a:r>
          </a:p>
          <a:p>
            <a:pPr>
              <a:defRPr sz="1800">
                <a:solidFill>
                  <a:srgbClr val="008F00"/>
                </a:solidFill>
              </a:defRPr>
            </a:pPr>
            <a:r>
              <a:t>in</a:t>
            </a:r>
          </a:p>
          <a:p>
            <a:pPr>
              <a:defRPr b="1" sz="1800">
                <a:solidFill>
                  <a:srgbClr val="008F00"/>
                </a:solidFill>
              </a:defRPr>
            </a:pPr>
            <a:r>
              <a:t>LO</a:t>
            </a:r>
          </a:p>
          <a:p>
            <a:pPr>
              <a:defRPr b="1" sz="1800">
                <a:solidFill>
                  <a:srgbClr val="008F00"/>
                </a:solidFill>
              </a:defRPr>
            </a:pPr>
            <a:r>
              <a:t>NLO</a:t>
            </a:r>
          </a:p>
          <a:p>
            <a:pPr>
              <a:defRPr b="1" sz="1800">
                <a:solidFill>
                  <a:srgbClr val="008F00"/>
                </a:solidFill>
              </a:defRPr>
            </a:pPr>
            <a:r>
              <a:t>NNLO</a:t>
            </a:r>
          </a:p>
          <a:p>
            <a:pPr>
              <a:defRPr b="1" sz="1800">
                <a:solidFill>
                  <a:srgbClr val="008F00"/>
                </a:solidFill>
              </a:defRPr>
            </a:pPr>
            <a:r>
              <a:t>…</a:t>
            </a:r>
          </a:p>
        </p:txBody>
      </p:sp>
      <p:sp>
        <p:nvSpPr>
          <p:cNvPr id="241" name="proton"/>
          <p:cNvSpPr txBox="1"/>
          <p:nvPr/>
        </p:nvSpPr>
        <p:spPr>
          <a:xfrm>
            <a:off x="2770364" y="3247117"/>
            <a:ext cx="65445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a:r>
              <a:t>proton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236"/>
                                        </p:tgtEl>
                                        <p:attrNameLst>
                                          <p:attrName>style.visibility</p:attrName>
                                        </p:attrNameLst>
                                      </p:cBhvr>
                                      <p:to>
                                        <p:strVal val="hidden"/>
                                      </p:to>
                                    </p:set>
                                  </p:childTnLst>
                                </p:cTn>
                              </p:par>
                            </p:childTnLst>
                          </p:cTn>
                        </p:par>
                        <p:par>
                          <p:cTn id="7" fill="hold">
                            <p:stCondLst>
                              <p:cond delay="0"/>
                            </p:stCondLst>
                            <p:childTnLst>
                              <p:par>
                                <p:cTn id="8" presetClass="exit" nodeType="afterEffect" presetSubtype="0" presetID="1" grpId="2" fill="hold">
                                  <p:stCondLst>
                                    <p:cond delay="0"/>
                                  </p:stCondLst>
                                  <p:iterate type="el" backwards="0">
                                    <p:tmAbs val="0"/>
                                  </p:iterate>
                                  <p:childTnLst>
                                    <p:set>
                                      <p:cBhvr>
                                        <p:cTn id="9" fill="hold">
                                          <p:stCondLst>
                                            <p:cond delay="0"/>
                                          </p:stCondLst>
                                        </p:cTn>
                                        <p:tgtEl>
                                          <p:spTgt spid="240"/>
                                        </p:tgtEl>
                                        <p:attrNameLst>
                                          <p:attrName>style.visibility</p:attrName>
                                        </p:attrNameLst>
                                      </p:cBhvr>
                                      <p:to>
                                        <p:strVal val="hidden"/>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2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0" grpId="2"/>
      <p:bldP build="whole" bldLvl="1" animBg="1" rev="0" advAuto="0" spid="236" grpId="1"/>
      <p:bldP build="whole" bldLvl="1" animBg="1" rev="0" advAuto="0" spid="239" grpId="3"/>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246" name="Nuclear PDFs"/>
          <p:cNvSpPr txBox="1"/>
          <p:nvPr>
            <p:ph type="title"/>
          </p:nvPr>
        </p:nvSpPr>
        <p:spPr>
          <a:prstGeom prst="rect">
            <a:avLst/>
          </a:prstGeom>
        </p:spPr>
        <p:txBody>
          <a:bodyPr/>
          <a:lstStyle/>
          <a:p>
            <a:pPr/>
            <a:r>
              <a:t>Nuclear PDFs</a:t>
            </a:r>
          </a:p>
        </p:txBody>
      </p:sp>
      <p:sp>
        <p:nvSpPr>
          <p:cNvPr id="247" name="nPDFs less well known due to lack of data"/>
          <p:cNvSpPr txBox="1"/>
          <p:nvPr>
            <p:ph type="body" sz="quarter" idx="1"/>
          </p:nvPr>
        </p:nvSpPr>
        <p:spPr>
          <a:xfrm>
            <a:off x="114300" y="812800"/>
            <a:ext cx="8763000" cy="493534"/>
          </a:xfrm>
          <a:prstGeom prst="rect">
            <a:avLst/>
          </a:prstGeom>
        </p:spPr>
        <p:txBody>
          <a:bodyPr/>
          <a:lstStyle/>
          <a:p>
            <a:pPr/>
            <a:r>
              <a:t>nPDFs less well known due to lack of data</a:t>
            </a:r>
          </a:p>
        </p:txBody>
      </p:sp>
      <p:sp>
        <p:nvSpPr>
          <p:cNvPr id="248" name="Slide Number"/>
          <p:cNvSpPr txBox="1"/>
          <p:nvPr>
            <p:ph type="sldNum" sz="quarter" idx="2"/>
          </p:nvPr>
        </p:nvSpPr>
        <p:spPr>
          <a:xfrm>
            <a:off x="8745326" y="6556108"/>
            <a:ext cx="298873" cy="298984"/>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249" name="x-q2-epeA_combo.pdf" descr="x-q2-epeA_combo.pdf"/>
          <p:cNvPicPr>
            <a:picLocks noChangeAspect="1"/>
          </p:cNvPicPr>
          <p:nvPr/>
        </p:nvPicPr>
        <p:blipFill>
          <a:blip r:embed="rId2">
            <a:extLst/>
          </a:blip>
          <a:srcRect l="51445" t="0" r="0" b="0"/>
          <a:stretch>
            <a:fillRect/>
          </a:stretch>
        </p:blipFill>
        <p:spPr>
          <a:xfrm>
            <a:off x="209767" y="1412696"/>
            <a:ext cx="4512682" cy="3309270"/>
          </a:xfrm>
          <a:prstGeom prst="rect">
            <a:avLst/>
          </a:prstGeom>
          <a:ln w="12700"/>
        </p:spPr>
      </p:pic>
      <p:sp>
        <p:nvSpPr>
          <p:cNvPr id="250" name="Shape 203"/>
          <p:cNvSpPr txBox="1"/>
          <p:nvPr/>
        </p:nvSpPr>
        <p:spPr>
          <a:xfrm>
            <a:off x="523647" y="4828202"/>
            <a:ext cx="4154919" cy="17677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0639" indent="40639" defTabSz="914400">
              <a:defRPr sz="2200">
                <a:solidFill>
                  <a:srgbClr val="FF0000"/>
                </a:solidFill>
                <a:uFill>
                  <a:solidFill>
                    <a:srgbClr val="000000"/>
                  </a:solidFill>
                </a:uFill>
                <a:latin typeface="+mn-lt"/>
                <a:ea typeface="+mn-ea"/>
                <a:cs typeface="+mn-cs"/>
                <a:sym typeface="Arial"/>
              </a:defRPr>
            </a:pPr>
            <a:r>
              <a:t>EIC: </a:t>
            </a:r>
            <a:r>
              <a:rPr>
                <a:solidFill>
                  <a:srgbClr val="000000"/>
                </a:solidFill>
              </a:rPr>
              <a:t>Aim at extending our knowledge on structure functions into the realm where gluon saturation effects emerge </a:t>
            </a:r>
            <a:r>
              <a:rPr>
                <a:solidFill>
                  <a:srgbClr val="000000"/>
                </a:solidFill>
                <a:latin typeface="Symbol"/>
                <a:ea typeface="Symbol"/>
                <a:cs typeface="Symbol"/>
                <a:sym typeface="Symbol"/>
              </a:rPr>
              <a:t>Þ</a:t>
            </a:r>
            <a:r>
              <a:rPr>
                <a:solidFill>
                  <a:srgbClr val="000000"/>
                </a:solidFill>
              </a:rPr>
              <a:t> different evolution (JIMWLK)</a:t>
            </a:r>
          </a:p>
        </p:txBody>
      </p:sp>
      <p:sp>
        <p:nvSpPr>
          <p:cNvPr id="251" name="Theory/models have to be able to describe the structure functions and their evolution…"/>
          <p:cNvSpPr txBox="1"/>
          <p:nvPr/>
        </p:nvSpPr>
        <p:spPr>
          <a:xfrm>
            <a:off x="5025117" y="1412696"/>
            <a:ext cx="3928330" cy="52609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defTabSz="914400">
              <a:spcBef>
                <a:spcPts val="400"/>
              </a:spcBef>
              <a:defRPr sz="2200">
                <a:solidFill>
                  <a:srgbClr val="021EAA"/>
                </a:solidFill>
                <a:uFill>
                  <a:solidFill>
                    <a:srgbClr val="000000"/>
                  </a:solidFill>
                </a:uFill>
                <a:latin typeface="+mn-lt"/>
                <a:ea typeface="+mn-ea"/>
                <a:cs typeface="+mn-cs"/>
                <a:sym typeface="Arial"/>
              </a:defRPr>
            </a:pPr>
            <a:r>
              <a:t>Theory/models have to be able to describe the structure functions </a:t>
            </a:r>
            <a:r>
              <a:rPr>
                <a:solidFill>
                  <a:srgbClr val="FF2600"/>
                </a:solidFill>
              </a:rPr>
              <a:t>and their evolution</a:t>
            </a:r>
          </a:p>
          <a:p>
            <a:pPr lvl="1" marL="254000" marR="41275" indent="-254000" defTabSz="914400">
              <a:spcBef>
                <a:spcPts val="400"/>
              </a:spcBef>
              <a:buClr>
                <a:srgbClr val="FF2600"/>
              </a:buClr>
              <a:buSzPct val="150000"/>
              <a:buChar char="•"/>
              <a:defRPr sz="2200">
                <a:uFill>
                  <a:solidFill>
                    <a:srgbClr val="000000"/>
                  </a:solidFill>
                </a:uFill>
                <a:latin typeface="+mn-lt"/>
                <a:ea typeface="+mn-ea"/>
                <a:cs typeface="+mn-cs"/>
                <a:sym typeface="Arial"/>
              </a:defRPr>
            </a:pPr>
            <a:r>
              <a:t>DGLAP: </a:t>
            </a:r>
          </a:p>
          <a:p>
            <a:pPr lvl="2" marL="736600" marR="41275" indent="-228600" defTabSz="914400">
              <a:spcBef>
                <a:spcPts val="400"/>
              </a:spcBef>
              <a:buClr>
                <a:srgbClr val="434ED6"/>
              </a:buClr>
              <a:buSzPct val="115000"/>
              <a:buFont typeface="Lucida Grande"/>
              <a:buChar char="‣"/>
              <a:defRPr sz="2200">
                <a:uFill>
                  <a:solidFill>
                    <a:srgbClr val="000000"/>
                  </a:solidFill>
                </a:uFill>
                <a:latin typeface="+mn-lt"/>
                <a:ea typeface="+mn-ea"/>
                <a:cs typeface="+mn-cs"/>
                <a:sym typeface="Arial"/>
              </a:defRPr>
            </a:pPr>
            <a:r>
              <a:t>predicts Q</a:t>
            </a:r>
            <a:r>
              <a:rPr baseline="31999"/>
              <a:t>2</a:t>
            </a:r>
            <a:r>
              <a:t> but not A and x dependence </a:t>
            </a:r>
          </a:p>
          <a:p>
            <a:pPr lvl="1" marL="254000" marR="41275" indent="-254000" defTabSz="914400">
              <a:spcBef>
                <a:spcPts val="400"/>
              </a:spcBef>
              <a:buClr>
                <a:srgbClr val="FF2600"/>
              </a:buClr>
              <a:buSzPct val="150000"/>
              <a:buChar char="•"/>
              <a:defRPr sz="2200">
                <a:uFill>
                  <a:solidFill>
                    <a:srgbClr val="000000"/>
                  </a:solidFill>
                </a:uFill>
                <a:latin typeface="+mn-lt"/>
                <a:ea typeface="+mn-ea"/>
                <a:cs typeface="+mn-cs"/>
                <a:sym typeface="Arial"/>
              </a:defRPr>
            </a:pPr>
            <a:r>
              <a:t>Saturation models (</a:t>
            </a:r>
            <a:r>
              <a:rPr>
                <a:latin typeface="Arial Narrow"/>
                <a:ea typeface="Arial Narrow"/>
                <a:cs typeface="Arial Narrow"/>
                <a:sym typeface="Arial Narrow"/>
              </a:rPr>
              <a:t>JIMWLK</a:t>
            </a:r>
            <a:r>
              <a:t>): </a:t>
            </a:r>
          </a:p>
          <a:p>
            <a:pPr lvl="2" marL="736600" marR="41275" indent="-228600" defTabSz="914400">
              <a:spcBef>
                <a:spcPts val="400"/>
              </a:spcBef>
              <a:buClr>
                <a:srgbClr val="434ED6"/>
              </a:buClr>
              <a:buSzPct val="115000"/>
              <a:buFont typeface="Lucida Grande"/>
              <a:buChar char="‣"/>
              <a:defRPr sz="2200">
                <a:uFill>
                  <a:solidFill>
                    <a:srgbClr val="000000"/>
                  </a:solidFill>
                </a:uFill>
                <a:latin typeface="+mn-lt"/>
                <a:ea typeface="+mn-ea"/>
                <a:cs typeface="+mn-cs"/>
                <a:sym typeface="Arial"/>
              </a:defRPr>
            </a:pPr>
            <a:r>
              <a:t>predict A and x dependence but not Q</a:t>
            </a:r>
            <a:r>
              <a:rPr baseline="31999"/>
              <a:t>2</a:t>
            </a:r>
          </a:p>
          <a:p>
            <a:pPr lvl="1" marL="254000" marR="41275" indent="-254000" defTabSz="914400">
              <a:spcBef>
                <a:spcPts val="400"/>
              </a:spcBef>
              <a:buClr>
                <a:srgbClr val="FF2600"/>
              </a:buClr>
              <a:buSzPct val="150000"/>
              <a:buChar char="•"/>
              <a:defRPr sz="2200">
                <a:uFill>
                  <a:solidFill>
                    <a:srgbClr val="000000"/>
                  </a:solidFill>
                </a:uFill>
                <a:latin typeface="+mn-lt"/>
                <a:ea typeface="+mn-ea"/>
                <a:cs typeface="+mn-cs"/>
                <a:sym typeface="Arial"/>
              </a:defRPr>
            </a:pPr>
            <a:r>
              <a:t>Need: large Q</a:t>
            </a:r>
            <a:r>
              <a:rPr baseline="31999"/>
              <a:t>2</a:t>
            </a:r>
            <a:r>
              <a:t> lever-arm for fixed </a:t>
            </a:r>
            <a:r>
              <a:rPr i="1"/>
              <a:t>x</a:t>
            </a:r>
            <a:r>
              <a:t>, A-scan</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254" name="EIC: Structure Functions in eA"/>
          <p:cNvSpPr txBox="1"/>
          <p:nvPr>
            <p:ph type="title"/>
          </p:nvPr>
        </p:nvSpPr>
        <p:spPr>
          <a:prstGeom prst="rect">
            <a:avLst/>
          </a:prstGeom>
        </p:spPr>
        <p:txBody>
          <a:bodyPr/>
          <a:lstStyle/>
          <a:p>
            <a:pPr/>
            <a:r>
              <a:t>EIC: Structure Functions in eA</a:t>
            </a:r>
          </a:p>
        </p:txBody>
      </p:sp>
      <p:sp>
        <p:nvSpPr>
          <p:cNvPr id="255" name="EIC pseudo-data…"/>
          <p:cNvSpPr txBox="1"/>
          <p:nvPr>
            <p:ph type="body" sz="quarter" idx="1"/>
          </p:nvPr>
        </p:nvSpPr>
        <p:spPr>
          <a:xfrm>
            <a:off x="190500" y="788307"/>
            <a:ext cx="5417716" cy="1538625"/>
          </a:xfrm>
          <a:prstGeom prst="rect">
            <a:avLst/>
          </a:prstGeom>
        </p:spPr>
        <p:txBody>
          <a:bodyPr/>
          <a:lstStyle/>
          <a:p>
            <a:pPr>
              <a:defRPr sz="2400"/>
            </a:pPr>
            <a:r>
              <a:t>EIC pseudo-data</a:t>
            </a:r>
          </a:p>
          <a:p>
            <a:pPr lvl="1">
              <a:defRPr sz="2200"/>
            </a:pPr>
            <a:r>
              <a:t>F</a:t>
            </a:r>
            <a:r>
              <a:rPr baseline="-5999"/>
              <a:t>L</a:t>
            </a:r>
            <a:r>
              <a:t>, F</a:t>
            </a:r>
            <a:r>
              <a:rPr baseline="-5999"/>
              <a:t>2</a:t>
            </a:r>
            <a:r>
              <a:t>, σ</a:t>
            </a:r>
            <a:r>
              <a:rPr baseline="-5999"/>
              <a:t>red</a:t>
            </a:r>
            <a:r>
              <a:t>, F</a:t>
            </a:r>
            <a:r>
              <a:rPr baseline="-5999"/>
              <a:t>2</a:t>
            </a:r>
            <a:r>
              <a:rPr baseline="31999"/>
              <a:t>cc</a:t>
            </a:r>
            <a:r>
              <a:t> values from EPPS16</a:t>
            </a:r>
          </a:p>
          <a:p>
            <a:pPr lvl="1">
              <a:defRPr sz="2200"/>
            </a:pPr>
            <a:r>
              <a:t>Errors (sys and stat.) from simulations for ∫Ldt=10 fb</a:t>
            </a:r>
            <a:r>
              <a:rPr baseline="31999"/>
              <a:t>-1</a:t>
            </a:r>
            <a:r>
              <a:t>/A</a:t>
            </a:r>
          </a:p>
        </p:txBody>
      </p:sp>
      <p:sp>
        <p:nvSpPr>
          <p:cNvPr id="2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257" name="plot_RedCrossSecMinLogCombo.pdf" descr="plot_RedCrossSecMinLogCombo.pdf"/>
          <p:cNvPicPr>
            <a:picLocks noChangeAspect="1"/>
          </p:cNvPicPr>
          <p:nvPr/>
        </p:nvPicPr>
        <p:blipFill>
          <a:blip r:embed="rId2">
            <a:extLst/>
          </a:blip>
          <a:stretch>
            <a:fillRect/>
          </a:stretch>
        </p:blipFill>
        <p:spPr>
          <a:xfrm>
            <a:off x="289533" y="2665967"/>
            <a:ext cx="8137686" cy="4029340"/>
          </a:xfrm>
          <a:prstGeom prst="rect">
            <a:avLst/>
          </a:prstGeom>
          <a:ln w="12700"/>
        </p:spPr>
      </p:pic>
      <p:sp>
        <p:nvSpPr>
          <p:cNvPr id="258" name="arXiv:1708.01527, 1708.05654"/>
          <p:cNvSpPr txBox="1"/>
          <p:nvPr/>
        </p:nvSpPr>
        <p:spPr>
          <a:xfrm rot="5400000">
            <a:off x="7294675" y="4347735"/>
            <a:ext cx="3200175" cy="3485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1275" marR="41275" defTabSz="914400">
              <a:spcBef>
                <a:spcPts val="400"/>
              </a:spcBef>
              <a:defRPr sz="1700">
                <a:uFill>
                  <a:solidFill>
                    <a:srgbClr val="000000"/>
                  </a:solidFill>
                </a:uFill>
                <a:latin typeface="+mn-lt"/>
                <a:ea typeface="+mn-ea"/>
                <a:cs typeface="+mn-cs"/>
                <a:sym typeface="Arial"/>
              </a:defRPr>
            </a:lvl1pPr>
          </a:lstStyle>
          <a:p>
            <a:pPr/>
            <a:r>
              <a:t>arXiv:1708.01527, 1708.05654</a:t>
            </a:r>
          </a:p>
        </p:txBody>
      </p:sp>
      <p:pic>
        <p:nvPicPr>
          <p:cNvPr id="259" name="PhotonGluonFusion.pdf" descr="PhotonGluonFusion.pdf"/>
          <p:cNvPicPr>
            <a:picLocks noChangeAspect="1"/>
          </p:cNvPicPr>
          <p:nvPr/>
        </p:nvPicPr>
        <p:blipFill>
          <a:blip r:embed="rId3">
            <a:extLst/>
          </a:blip>
          <a:stretch>
            <a:fillRect/>
          </a:stretch>
        </p:blipFill>
        <p:spPr>
          <a:xfrm>
            <a:off x="6419695" y="947502"/>
            <a:ext cx="1350619" cy="1477401"/>
          </a:xfrm>
          <a:prstGeom prst="rect">
            <a:avLst/>
          </a:prstGeom>
          <a:ln w="12700"/>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262" name="EIC: FL Structure Function"/>
          <p:cNvSpPr txBox="1"/>
          <p:nvPr>
            <p:ph type="title"/>
          </p:nvPr>
        </p:nvSpPr>
        <p:spPr>
          <a:prstGeom prst="rect">
            <a:avLst/>
          </a:prstGeom>
        </p:spPr>
        <p:txBody>
          <a:bodyPr/>
          <a:lstStyle/>
          <a:p>
            <a:pPr/>
            <a:r>
              <a:t>EIC: F</a:t>
            </a:r>
            <a:r>
              <a:rPr baseline="-5999"/>
              <a:t>L</a:t>
            </a:r>
            <a:r>
              <a:t> Structure Function</a:t>
            </a:r>
          </a:p>
        </p:txBody>
      </p:sp>
      <p:sp>
        <p:nvSpPr>
          <p:cNvPr id="263" name="FL probes glue more directly…"/>
          <p:cNvSpPr txBox="1"/>
          <p:nvPr>
            <p:ph type="body" sz="quarter" idx="1"/>
          </p:nvPr>
        </p:nvSpPr>
        <p:spPr>
          <a:xfrm>
            <a:off x="114300" y="812800"/>
            <a:ext cx="8763000" cy="1377741"/>
          </a:xfrm>
          <a:prstGeom prst="rect">
            <a:avLst/>
          </a:prstGeom>
        </p:spPr>
        <p:txBody>
          <a:bodyPr/>
          <a:lstStyle/>
          <a:p>
            <a:pPr lvl="1"/>
            <a:r>
              <a:t>F</a:t>
            </a:r>
            <a:r>
              <a:rPr baseline="-5999"/>
              <a:t>L</a:t>
            </a:r>
            <a:r>
              <a:t> probes glue more directly</a:t>
            </a:r>
          </a:p>
          <a:p>
            <a:pPr lvl="1"/>
            <a:r>
              <a:t>F</a:t>
            </a:r>
            <a:r>
              <a:rPr baseline="-5999"/>
              <a:t>L</a:t>
            </a:r>
            <a:r>
              <a:t> is small and requires running at different √s and thus has larger systemic uncertainties than F</a:t>
            </a:r>
            <a:r>
              <a:rPr baseline="-5999"/>
              <a:t>2</a:t>
            </a:r>
          </a:p>
        </p:txBody>
      </p:sp>
      <p:sp>
        <p:nvSpPr>
          <p:cNvPr id="2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265" name="FL_Combo.pdf" descr="FL_Combo.pdf"/>
          <p:cNvPicPr>
            <a:picLocks noChangeAspect="1"/>
          </p:cNvPicPr>
          <p:nvPr/>
        </p:nvPicPr>
        <p:blipFill>
          <a:blip r:embed="rId2">
            <a:extLst/>
          </a:blip>
          <a:stretch>
            <a:fillRect/>
          </a:stretch>
        </p:blipFill>
        <p:spPr>
          <a:xfrm>
            <a:off x="537213" y="2296903"/>
            <a:ext cx="7917174" cy="3763420"/>
          </a:xfrm>
          <a:prstGeom prst="rect">
            <a:avLst/>
          </a:prstGeom>
          <a:ln w="12700"/>
        </p:spPr>
      </p:pic>
      <p:sp>
        <p:nvSpPr>
          <p:cNvPr id="266" name="Dramatic improvements with EIC at highest energy"/>
          <p:cNvSpPr txBox="1"/>
          <p:nvPr/>
        </p:nvSpPr>
        <p:spPr>
          <a:xfrm>
            <a:off x="220662" y="6166684"/>
            <a:ext cx="8763001" cy="51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508000" marR="41275" indent="-254000" defTabSz="914400">
              <a:spcBef>
                <a:spcPts val="400"/>
              </a:spcBef>
              <a:buClr>
                <a:srgbClr val="FF2600"/>
              </a:buClr>
              <a:buSzPct val="150000"/>
              <a:buChar char="•"/>
              <a:defRPr sz="2600">
                <a:uFill>
                  <a:solidFill>
                    <a:srgbClr val="000000"/>
                  </a:solidFill>
                </a:uFill>
                <a:latin typeface="+mn-lt"/>
                <a:ea typeface="+mn-ea"/>
                <a:cs typeface="+mn-cs"/>
                <a:sym typeface="Arial"/>
              </a:defRPr>
            </a:pPr>
            <a:r>
              <a:t>Dramatic improvements with EIC at highest energy</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269" name="EIC’s Impact on nPDFs"/>
          <p:cNvSpPr txBox="1"/>
          <p:nvPr>
            <p:ph type="title"/>
          </p:nvPr>
        </p:nvSpPr>
        <p:spPr>
          <a:prstGeom prst="rect">
            <a:avLst/>
          </a:prstGeom>
        </p:spPr>
        <p:txBody>
          <a:bodyPr/>
          <a:lstStyle/>
          <a:p>
            <a:pPr/>
            <a:r>
              <a:t>EIC’s Impact on nPDFs</a:t>
            </a:r>
          </a:p>
        </p:txBody>
      </p:sp>
      <p:sp>
        <p:nvSpPr>
          <p:cNvPr id="270" name="Methods:…"/>
          <p:cNvSpPr txBox="1"/>
          <p:nvPr>
            <p:ph type="body" idx="1"/>
          </p:nvPr>
        </p:nvSpPr>
        <p:spPr>
          <a:xfrm>
            <a:off x="114300" y="785018"/>
            <a:ext cx="8763001" cy="2920664"/>
          </a:xfrm>
          <a:prstGeom prst="rect">
            <a:avLst/>
          </a:prstGeom>
        </p:spPr>
        <p:txBody>
          <a:bodyPr/>
          <a:lstStyle/>
          <a:p>
            <a:pPr>
              <a:defRPr b="1" sz="2600">
                <a:solidFill>
                  <a:srgbClr val="021EAA"/>
                </a:solidFill>
              </a:defRPr>
            </a:pPr>
            <a:r>
              <a:t>Methods:</a:t>
            </a:r>
          </a:p>
          <a:p>
            <a:pPr lvl="1">
              <a:defRPr sz="2400"/>
            </a:pPr>
            <a:r>
              <a:t>Use σ</a:t>
            </a:r>
            <a:r>
              <a:rPr baseline="-5999"/>
              <a:t>red</a:t>
            </a:r>
            <a:r>
              <a:t> (includes F</a:t>
            </a:r>
            <a:r>
              <a:rPr baseline="-5999"/>
              <a:t>2</a:t>
            </a:r>
            <a:r>
              <a:t> and F</a:t>
            </a:r>
            <a:r>
              <a:rPr baseline="-5999"/>
              <a:t>L</a:t>
            </a:r>
            <a:r>
              <a:t>) pseudo data</a:t>
            </a:r>
          </a:p>
          <a:p>
            <a:pPr lvl="1">
              <a:defRPr sz="2400"/>
            </a:pPr>
            <a:r>
              <a:t>Re-weighting EPPS16</a:t>
            </a:r>
          </a:p>
          <a:p>
            <a:pPr lvl="2">
              <a:defRPr sz="2200"/>
            </a:pPr>
            <a:r>
              <a:t>EPPS16 is a bit stiff at low-x, over-constraints at low-x</a:t>
            </a:r>
          </a:p>
          <a:p>
            <a:pPr lvl="1">
              <a:defRPr sz="2400"/>
            </a:pPr>
            <a:r>
              <a:t>EPPS16* (arXiv:1708.05654, Hannu Paukkunen)</a:t>
            </a:r>
          </a:p>
          <a:p>
            <a:pPr lvl="2">
              <a:defRPr sz="2200"/>
            </a:pPr>
            <a:r>
              <a:t>more flexible form cures EPPS16 problem</a:t>
            </a:r>
          </a:p>
          <a:p>
            <a:pPr lvl="2">
              <a:defRPr sz="2200"/>
            </a:pPr>
            <a:r>
              <a:t>might underestimate impact?</a:t>
            </a:r>
          </a:p>
        </p:txBody>
      </p:sp>
      <p:sp>
        <p:nvSpPr>
          <p:cNvPr id="2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274" name="Group"/>
          <p:cNvGrpSpPr/>
          <p:nvPr/>
        </p:nvGrpSpPr>
        <p:grpSpPr>
          <a:xfrm>
            <a:off x="477247" y="3784263"/>
            <a:ext cx="8037106" cy="2920664"/>
            <a:chOff x="0" y="0"/>
            <a:chExt cx="8037104" cy="2920663"/>
          </a:xfrm>
        </p:grpSpPr>
        <p:pic>
          <p:nvPicPr>
            <p:cNvPr id="272" name="Image" descr="Image"/>
            <p:cNvPicPr>
              <a:picLocks noChangeAspect="1"/>
            </p:cNvPicPr>
            <p:nvPr/>
          </p:nvPicPr>
          <p:blipFill>
            <a:blip r:embed="rId3">
              <a:extLst/>
            </a:blip>
            <a:srcRect l="0" t="50327" r="0" b="0"/>
            <a:stretch>
              <a:fillRect/>
            </a:stretch>
          </p:blipFill>
          <p:spPr>
            <a:xfrm>
              <a:off x="3833339" y="1394"/>
              <a:ext cx="4203766" cy="2882041"/>
            </a:xfrm>
            <a:prstGeom prst="rect">
              <a:avLst/>
            </a:prstGeom>
            <a:ln w="12700" cap="flat">
              <a:noFill/>
              <a:round/>
            </a:ln>
            <a:effectLst/>
          </p:spPr>
        </p:pic>
        <p:pic>
          <p:nvPicPr>
            <p:cNvPr id="273" name="Image" descr="Image"/>
            <p:cNvPicPr>
              <a:picLocks noChangeAspect="1"/>
            </p:cNvPicPr>
            <p:nvPr/>
          </p:nvPicPr>
          <p:blipFill>
            <a:blip r:embed="rId3">
              <a:extLst/>
            </a:blip>
            <a:srcRect l="0" t="0" r="0" b="49661"/>
            <a:stretch>
              <a:fillRect/>
            </a:stretch>
          </p:blipFill>
          <p:spPr>
            <a:xfrm>
              <a:off x="0" y="0"/>
              <a:ext cx="4203766" cy="2920664"/>
            </a:xfrm>
            <a:prstGeom prst="rect">
              <a:avLst/>
            </a:prstGeom>
            <a:ln w="12700" cap="flat">
              <a:noFill/>
              <a:round/>
            </a:ln>
            <a:effectLst/>
          </p:spPr>
        </p:pic>
      </p:gr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279" name="EIC’s Impact on nPDFs (Rglue)"/>
          <p:cNvSpPr txBox="1"/>
          <p:nvPr>
            <p:ph type="title"/>
          </p:nvPr>
        </p:nvSpPr>
        <p:spPr>
          <a:prstGeom prst="rect">
            <a:avLst/>
          </a:prstGeom>
        </p:spPr>
        <p:txBody>
          <a:bodyPr/>
          <a:lstStyle/>
          <a:p>
            <a:pPr/>
            <a:r>
              <a:t>EIC’s Impact on nPDFs (R</a:t>
            </a:r>
            <a:r>
              <a:rPr baseline="-5999"/>
              <a:t>glue</a:t>
            </a:r>
            <a:r>
              <a:t>)</a:t>
            </a:r>
          </a:p>
        </p:txBody>
      </p:sp>
      <p:sp>
        <p:nvSpPr>
          <p:cNvPr id="280" name="Improves uncertainties substantially out to 10-4…"/>
          <p:cNvSpPr txBox="1"/>
          <p:nvPr>
            <p:ph type="body" sz="half" idx="1"/>
          </p:nvPr>
        </p:nvSpPr>
        <p:spPr>
          <a:xfrm>
            <a:off x="4270755" y="1872401"/>
            <a:ext cx="4747880" cy="4815278"/>
          </a:xfrm>
          <a:prstGeom prst="rect">
            <a:avLst/>
          </a:prstGeom>
        </p:spPr>
        <p:txBody>
          <a:bodyPr/>
          <a:lstStyle/>
          <a:p>
            <a:pPr lvl="1"/>
            <a:r>
              <a:t>Improves uncertainties substantially out to 10</a:t>
            </a:r>
            <a:r>
              <a:rPr baseline="31999"/>
              <a:t>-4</a:t>
            </a:r>
          </a:p>
          <a:p>
            <a:pPr lvl="1"/>
            <a:r>
              <a:t>Shrinks uncertainty band by factors 4-8</a:t>
            </a:r>
          </a:p>
          <a:p>
            <a:pPr lvl="1"/>
            <a:r>
              <a:t>Charm: no additional constraint at low-x but dramatic impact at large-x</a:t>
            </a:r>
          </a:p>
          <a:p>
            <a:pPr lvl="1"/>
            <a:r>
              <a:t>Highest EIC √s is key for low-x reach</a:t>
            </a:r>
          </a:p>
        </p:txBody>
      </p:sp>
      <p:sp>
        <p:nvSpPr>
          <p:cNvPr id="2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282" name="nPDF_EIC.pdf" descr="nPDF_EIC.pdf"/>
          <p:cNvPicPr>
            <a:picLocks noChangeAspect="1"/>
          </p:cNvPicPr>
          <p:nvPr/>
        </p:nvPicPr>
        <p:blipFill>
          <a:blip r:embed="rId2">
            <a:extLst/>
          </a:blip>
          <a:srcRect l="50234" t="0" r="0" b="0"/>
          <a:stretch>
            <a:fillRect/>
          </a:stretch>
        </p:blipFill>
        <p:spPr>
          <a:xfrm>
            <a:off x="79242" y="840978"/>
            <a:ext cx="3900505" cy="5965895"/>
          </a:xfrm>
          <a:prstGeom prst="rect">
            <a:avLst/>
          </a:prstGeom>
          <a:ln w="12700"/>
        </p:spPr>
      </p:pic>
      <p:sp>
        <p:nvSpPr>
          <p:cNvPr id="283" name="Q2 ~ 1.7 GeV2"/>
          <p:cNvSpPr txBox="1"/>
          <p:nvPr/>
        </p:nvSpPr>
        <p:spPr>
          <a:xfrm>
            <a:off x="632089" y="2683261"/>
            <a:ext cx="1239413"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400"/>
            </a:pPr>
            <a:r>
              <a:t>Q</a:t>
            </a:r>
            <a:r>
              <a:rPr baseline="31999"/>
              <a:t>2</a:t>
            </a:r>
            <a:r>
              <a:t> ~ 1.7 GeV</a:t>
            </a:r>
            <a:r>
              <a:rPr baseline="31999"/>
              <a:t>2</a:t>
            </a:r>
          </a:p>
        </p:txBody>
      </p:sp>
      <p:sp>
        <p:nvSpPr>
          <p:cNvPr id="284" name="Q2 ~ 10 GeV2"/>
          <p:cNvSpPr txBox="1"/>
          <p:nvPr/>
        </p:nvSpPr>
        <p:spPr>
          <a:xfrm>
            <a:off x="570419" y="5664863"/>
            <a:ext cx="1190014"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400"/>
            </a:pPr>
            <a:r>
              <a:t>Q</a:t>
            </a:r>
            <a:r>
              <a:rPr baseline="31999"/>
              <a:t>2</a:t>
            </a:r>
            <a:r>
              <a:t> ~ 10 GeV</a:t>
            </a:r>
            <a:r>
              <a:rPr baseline="31999"/>
              <a:t>2</a:t>
            </a:r>
          </a:p>
        </p:txBody>
      </p:sp>
      <p:pic>
        <p:nvPicPr>
          <p:cNvPr id="285" name="nPDF_EIC.pdf" descr="nPDF_EIC.pdf"/>
          <p:cNvPicPr>
            <a:picLocks noChangeAspect="1"/>
          </p:cNvPicPr>
          <p:nvPr/>
        </p:nvPicPr>
        <p:blipFill>
          <a:blip r:embed="rId2">
            <a:extLst/>
          </a:blip>
          <a:srcRect l="19133" t="72377" r="56415" b="21837"/>
          <a:stretch>
            <a:fillRect/>
          </a:stretch>
        </p:blipFill>
        <p:spPr>
          <a:xfrm>
            <a:off x="4435937" y="840978"/>
            <a:ext cx="4210061" cy="758300"/>
          </a:xfrm>
          <a:prstGeom prst="rect">
            <a:avLst/>
          </a:prstGeom>
          <a:ln w="12700"/>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288" name="Diffraction for the 21st Century"/>
          <p:cNvSpPr txBox="1"/>
          <p:nvPr>
            <p:ph type="title"/>
          </p:nvPr>
        </p:nvSpPr>
        <p:spPr>
          <a:prstGeom prst="rect">
            <a:avLst/>
          </a:prstGeom>
        </p:spPr>
        <p:txBody>
          <a:bodyPr/>
          <a:lstStyle/>
          <a:p>
            <a:pPr/>
            <a:r>
              <a:t>Diffraction for the 21</a:t>
            </a:r>
            <a:r>
              <a:rPr baseline="31999"/>
              <a:t>st</a:t>
            </a:r>
            <a:r>
              <a:t> Century</a:t>
            </a:r>
          </a:p>
        </p:txBody>
      </p:sp>
      <p:sp>
        <p:nvSpPr>
          <p:cNvPr id="2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290" name="Diffractive physics will be a major component of the e+A program at an EIC"/>
          <p:cNvSpPr txBox="1"/>
          <p:nvPr/>
        </p:nvSpPr>
        <p:spPr>
          <a:xfrm>
            <a:off x="152396" y="802246"/>
            <a:ext cx="8839208" cy="8777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defRPr sz="2700">
                <a:uFill>
                  <a:solidFill>
                    <a:srgbClr val="021EAA"/>
                  </a:solidFill>
                </a:uFill>
                <a:latin typeface="+mn-lt"/>
                <a:ea typeface="+mn-ea"/>
                <a:cs typeface="+mn-cs"/>
                <a:sym typeface="Arial"/>
              </a:defRPr>
            </a:lvl1pPr>
          </a:lstStyle>
          <a:p>
            <a:pPr/>
            <a:r>
              <a:t>Diffractive physics will be a major component of the e+A program at an EIC</a:t>
            </a:r>
          </a:p>
        </p:txBody>
      </p:sp>
      <p:grpSp>
        <p:nvGrpSpPr>
          <p:cNvPr id="296" name="Group"/>
          <p:cNvGrpSpPr/>
          <p:nvPr/>
        </p:nvGrpSpPr>
        <p:grpSpPr>
          <a:xfrm>
            <a:off x="178709" y="2677924"/>
            <a:ext cx="5500241" cy="3826659"/>
            <a:chOff x="0" y="0"/>
            <a:chExt cx="5500240" cy="3826658"/>
          </a:xfrm>
        </p:grpSpPr>
        <p:sp>
          <p:nvSpPr>
            <p:cNvPr id="291" name="p/A stays intact"/>
            <p:cNvSpPr txBox="1"/>
            <p:nvPr/>
          </p:nvSpPr>
          <p:spPr>
            <a:xfrm>
              <a:off x="589744" y="3441268"/>
              <a:ext cx="1863239" cy="385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000">
                  <a:uFill>
                    <a:solidFill>
                      <a:srgbClr val="000000"/>
                    </a:solidFill>
                  </a:uFill>
                  <a:latin typeface="+mn-lt"/>
                  <a:ea typeface="+mn-ea"/>
                  <a:cs typeface="+mn-cs"/>
                  <a:sym typeface="Arial"/>
                </a:defRPr>
              </a:lvl1pPr>
            </a:lstStyle>
            <a:p>
              <a:pPr/>
              <a:r>
                <a:t>p/A stays intact</a:t>
              </a:r>
            </a:p>
          </p:txBody>
        </p:sp>
        <p:sp>
          <p:nvSpPr>
            <p:cNvPr id="292" name="coherent"/>
            <p:cNvSpPr txBox="1"/>
            <p:nvPr/>
          </p:nvSpPr>
          <p:spPr>
            <a:xfrm>
              <a:off x="582698" y="3143119"/>
              <a:ext cx="1227619" cy="385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b="1" sz="2000">
                  <a:solidFill>
                    <a:srgbClr val="0056D6"/>
                  </a:solidFill>
                  <a:uFill>
                    <a:solidFill>
                      <a:srgbClr val="000000"/>
                    </a:solidFill>
                  </a:uFill>
                  <a:latin typeface="+mn-lt"/>
                  <a:ea typeface="+mn-ea"/>
                  <a:cs typeface="+mn-cs"/>
                  <a:sym typeface="Arial"/>
                </a:defRPr>
              </a:lvl1pPr>
            </a:lstStyle>
            <a:p>
              <a:pPr/>
              <a:r>
                <a:t>coherent</a:t>
              </a:r>
            </a:p>
          </p:txBody>
        </p:sp>
        <p:sp>
          <p:nvSpPr>
            <p:cNvPr id="293" name="incoherent"/>
            <p:cNvSpPr txBox="1"/>
            <p:nvPr/>
          </p:nvSpPr>
          <p:spPr>
            <a:xfrm>
              <a:off x="3080139" y="3136353"/>
              <a:ext cx="1453342" cy="3853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b="1" sz="2000">
                  <a:solidFill>
                    <a:srgbClr val="0056D6"/>
                  </a:solidFill>
                  <a:uFill>
                    <a:solidFill>
                      <a:srgbClr val="000000"/>
                    </a:solidFill>
                  </a:uFill>
                  <a:latin typeface="+mn-lt"/>
                  <a:ea typeface="+mn-ea"/>
                  <a:cs typeface="+mn-cs"/>
                  <a:sym typeface="Arial"/>
                </a:defRPr>
              </a:lvl1pPr>
            </a:lstStyle>
            <a:p>
              <a:pPr/>
              <a:r>
                <a:t>incoherent</a:t>
              </a:r>
            </a:p>
          </p:txBody>
        </p:sp>
        <p:sp>
          <p:nvSpPr>
            <p:cNvPr id="294" name="p/A breaks up"/>
            <p:cNvSpPr txBox="1"/>
            <p:nvPr/>
          </p:nvSpPr>
          <p:spPr>
            <a:xfrm>
              <a:off x="3080139" y="3437942"/>
              <a:ext cx="1708211" cy="385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000">
                  <a:uFill>
                    <a:solidFill>
                      <a:srgbClr val="000000"/>
                    </a:solidFill>
                  </a:uFill>
                  <a:latin typeface="+mn-lt"/>
                  <a:ea typeface="+mn-ea"/>
                  <a:cs typeface="+mn-cs"/>
                  <a:sym typeface="Arial"/>
                </a:defRPr>
              </a:lvl1pPr>
            </a:lstStyle>
            <a:p>
              <a:pPr/>
              <a:r>
                <a:t>p/A breaks up</a:t>
              </a:r>
            </a:p>
          </p:txBody>
        </p:sp>
        <p:pic>
          <p:nvPicPr>
            <p:cNvPr id="295" name="diffractiveGraph.pdf" descr="diffractiveGraph.pdf"/>
            <p:cNvPicPr>
              <a:picLocks noChangeAspect="1"/>
            </p:cNvPicPr>
            <p:nvPr/>
          </p:nvPicPr>
          <p:blipFill>
            <a:blip r:embed="rId2">
              <a:extLst/>
            </a:blip>
            <a:stretch>
              <a:fillRect/>
            </a:stretch>
          </p:blipFill>
          <p:spPr>
            <a:xfrm>
              <a:off x="0" y="0"/>
              <a:ext cx="5500241" cy="3200571"/>
            </a:xfrm>
            <a:prstGeom prst="rect">
              <a:avLst/>
            </a:prstGeom>
            <a:ln w="12700" cap="flat">
              <a:noFill/>
              <a:round/>
            </a:ln>
            <a:effectLst/>
          </p:spPr>
        </p:pic>
      </p:grpSp>
      <p:sp>
        <p:nvSpPr>
          <p:cNvPr id="297" name="t: momentum transfer…"/>
          <p:cNvSpPr txBox="1"/>
          <p:nvPr/>
        </p:nvSpPr>
        <p:spPr>
          <a:xfrm>
            <a:off x="6236881" y="5506880"/>
            <a:ext cx="2766564" cy="123629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buClr>
                <a:srgbClr val="000000"/>
              </a:buClr>
              <a:defRPr sz="2000">
                <a:uFill>
                  <a:solidFill>
                    <a:srgbClr val="000000"/>
                  </a:solidFill>
                </a:uFill>
                <a:latin typeface="+mn-lt"/>
                <a:ea typeface="+mn-ea"/>
                <a:cs typeface="+mn-cs"/>
                <a:sym typeface="Arial"/>
              </a:defRPr>
            </a:pPr>
            <a:r>
              <a:rPr b="1">
                <a:solidFill>
                  <a:srgbClr val="0056D6"/>
                </a:solidFill>
                <a:uFill>
                  <a:solidFill>
                    <a:srgbClr val="0056D6"/>
                  </a:solidFill>
                </a:uFill>
              </a:rPr>
              <a:t>t</a:t>
            </a:r>
            <a:r>
              <a:t>:	momentum transfer </a:t>
            </a:r>
          </a:p>
          <a:p>
            <a:pPr>
              <a:buClr>
                <a:srgbClr val="000000"/>
              </a:buClr>
              <a:defRPr sz="2000">
                <a:uFill>
                  <a:solidFill>
                    <a:srgbClr val="000000"/>
                  </a:solidFill>
                </a:uFill>
                <a:latin typeface="+mn-lt"/>
                <a:ea typeface="+mn-ea"/>
                <a:cs typeface="+mn-cs"/>
                <a:sym typeface="Arial"/>
              </a:defRPr>
            </a:pPr>
            <a:r>
              <a:t>	squared</a:t>
            </a:r>
          </a:p>
          <a:p>
            <a:pPr>
              <a:buClr>
                <a:srgbClr val="000000"/>
              </a:buClr>
              <a:defRPr sz="2000">
                <a:uFill>
                  <a:solidFill>
                    <a:srgbClr val="000000"/>
                  </a:solidFill>
                </a:uFill>
                <a:latin typeface="+mn-lt"/>
                <a:ea typeface="+mn-ea"/>
                <a:cs typeface="+mn-cs"/>
                <a:sym typeface="Arial"/>
              </a:defRPr>
            </a:pPr>
            <a:r>
              <a:rPr b="1">
                <a:solidFill>
                  <a:srgbClr val="0056D6"/>
                </a:solidFill>
                <a:uFill>
                  <a:solidFill>
                    <a:srgbClr val="0056D6"/>
                  </a:solidFill>
                </a:uFill>
              </a:rPr>
              <a:t>M</a:t>
            </a:r>
            <a:r>
              <a:rPr b="1" baseline="-5999">
                <a:solidFill>
                  <a:srgbClr val="0056D6"/>
                </a:solidFill>
                <a:uFill>
                  <a:solidFill>
                    <a:srgbClr val="0056D6"/>
                  </a:solidFill>
                </a:uFill>
              </a:rPr>
              <a:t>X</a:t>
            </a:r>
            <a:r>
              <a:t>:	mass of diffractive 	final-state</a:t>
            </a:r>
          </a:p>
        </p:txBody>
      </p:sp>
      <p:sp>
        <p:nvSpPr>
          <p:cNvPr id="298" name="HERA: σdiff/σtot ~ 14%"/>
          <p:cNvSpPr txBox="1"/>
          <p:nvPr/>
        </p:nvSpPr>
        <p:spPr>
          <a:xfrm>
            <a:off x="192915" y="2151452"/>
            <a:ext cx="2838800"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200">
                <a:uFill>
                  <a:solidFill>
                    <a:srgbClr val="000000"/>
                  </a:solidFill>
                </a:uFill>
                <a:latin typeface="+mn-lt"/>
                <a:ea typeface="+mn-ea"/>
                <a:cs typeface="+mn-cs"/>
                <a:sym typeface="Arial"/>
              </a:defRPr>
            </a:pPr>
            <a:r>
              <a:t>HERA: σ</a:t>
            </a:r>
            <a:r>
              <a:rPr baseline="-5999"/>
              <a:t>diff</a:t>
            </a:r>
            <a:r>
              <a:t>/σ</a:t>
            </a:r>
            <a:r>
              <a:rPr baseline="-5999"/>
              <a:t>tot</a:t>
            </a:r>
            <a:r>
              <a:t> ~ 14%</a:t>
            </a:r>
          </a:p>
        </p:txBody>
      </p:sp>
      <p:sp>
        <p:nvSpPr>
          <p:cNvPr id="299" name="High sensitivity to gluon density:  σ~[g(x,Q2)]2 due to color-neutral exchange…"/>
          <p:cNvSpPr txBox="1"/>
          <p:nvPr/>
        </p:nvSpPr>
        <p:spPr>
          <a:xfrm>
            <a:off x="4057880" y="2008580"/>
            <a:ext cx="4774800" cy="22517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94640" marR="40639" indent="-254000" defTabSz="914400">
              <a:buClr>
                <a:srgbClr val="FF2600"/>
              </a:buClr>
              <a:buSzPct val="125000"/>
              <a:buChar char="•"/>
              <a:defRPr sz="2400">
                <a:uFill>
                  <a:solidFill>
                    <a:srgbClr val="000000"/>
                  </a:solidFill>
                </a:uFill>
                <a:latin typeface="+mn-lt"/>
                <a:ea typeface="+mn-ea"/>
                <a:cs typeface="+mn-cs"/>
                <a:sym typeface="Arial"/>
              </a:defRPr>
            </a:pPr>
            <a:r>
              <a:rPr>
                <a:solidFill>
                  <a:srgbClr val="021EAA"/>
                </a:solidFill>
              </a:rPr>
              <a:t>High sensitivity to gluon density:  </a:t>
            </a:r>
            <a:r>
              <a:rPr>
                <a:solidFill>
                  <a:srgbClr val="021EAA"/>
                </a:solidFill>
                <a:latin typeface="Symbol"/>
                <a:ea typeface="Symbol"/>
                <a:cs typeface="Symbol"/>
                <a:sym typeface="Symbol"/>
              </a:rPr>
              <a:t>s</a:t>
            </a:r>
            <a:r>
              <a:rPr>
                <a:solidFill>
                  <a:srgbClr val="021EAA"/>
                </a:solidFill>
              </a:rPr>
              <a:t>~[g(x,Q</a:t>
            </a:r>
            <a:r>
              <a:rPr baseline="31999">
                <a:solidFill>
                  <a:srgbClr val="021EAA"/>
                </a:solidFill>
              </a:rPr>
              <a:t>2</a:t>
            </a:r>
            <a:r>
              <a:rPr>
                <a:solidFill>
                  <a:srgbClr val="021EAA"/>
                </a:solidFill>
              </a:rPr>
              <a:t>)]</a:t>
            </a:r>
            <a:r>
              <a:rPr b="1" baseline="31999">
                <a:solidFill>
                  <a:srgbClr val="FF2600"/>
                </a:solidFill>
                <a:uFill>
                  <a:solidFill>
                    <a:srgbClr val="FF2600"/>
                  </a:solidFill>
                </a:uFill>
              </a:rPr>
              <a:t>2 </a:t>
            </a:r>
            <a:r>
              <a:rPr>
                <a:solidFill>
                  <a:srgbClr val="021EAA"/>
                </a:solidFill>
                <a:uFill>
                  <a:solidFill>
                    <a:srgbClr val="FF2600"/>
                  </a:solidFill>
                </a:uFill>
              </a:rPr>
              <a:t>due to color-neutral exchange</a:t>
            </a:r>
            <a:endParaRPr b="1" baseline="31999">
              <a:solidFill>
                <a:srgbClr val="021EAA"/>
              </a:solidFill>
              <a:uFill>
                <a:solidFill>
                  <a:srgbClr val="FF2600"/>
                </a:solidFill>
              </a:uFill>
            </a:endParaRPr>
          </a:p>
          <a:p>
            <a:pPr marL="294640" marR="40639" indent="-254000" defTabSz="914400">
              <a:buClr>
                <a:srgbClr val="FF2600"/>
              </a:buClr>
              <a:buSzPct val="125000"/>
              <a:buChar char="•"/>
              <a:defRPr sz="2400">
                <a:uFill>
                  <a:solidFill>
                    <a:srgbClr val="000000"/>
                  </a:solidFill>
                </a:uFill>
                <a:latin typeface="+mn-lt"/>
                <a:ea typeface="+mn-ea"/>
                <a:cs typeface="+mn-cs"/>
                <a:sym typeface="Arial"/>
              </a:defRPr>
            </a:pPr>
            <a:r>
              <a:rPr>
                <a:solidFill>
                  <a:srgbClr val="021EAA"/>
                </a:solidFill>
              </a:rPr>
              <a:t>Only known process where</a:t>
            </a:r>
            <a:r>
              <a:t> </a:t>
            </a:r>
            <a:r>
              <a:rPr>
                <a:solidFill>
                  <a:srgbClr val="FF2600"/>
                </a:solidFill>
              </a:rPr>
              <a:t>spatial</a:t>
            </a:r>
            <a:r>
              <a:t> </a:t>
            </a:r>
            <a:r>
              <a:rPr>
                <a:solidFill>
                  <a:srgbClr val="021EAA"/>
                </a:solidFill>
              </a:rPr>
              <a:t>gluon distributions can be extracted </a:t>
            </a:r>
            <a:r>
              <a:t>(relevant for HI)</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02" name="Exclusive Diffractive Vector Meson Production"/>
          <p:cNvSpPr txBox="1"/>
          <p:nvPr>
            <p:ph type="title"/>
          </p:nvPr>
        </p:nvSpPr>
        <p:spPr>
          <a:xfrm>
            <a:off x="136525" y="31750"/>
            <a:ext cx="8931275" cy="717550"/>
          </a:xfrm>
          <a:prstGeom prst="rect">
            <a:avLst/>
          </a:prstGeom>
        </p:spPr>
        <p:txBody>
          <a:bodyPr/>
          <a:lstStyle>
            <a:lvl1pPr>
              <a:defRPr sz="3300"/>
            </a:lvl1pPr>
          </a:lstStyle>
          <a:p>
            <a:pPr/>
            <a:r>
              <a:t>Exclusive Diffractive Vector Meson Production</a:t>
            </a:r>
          </a:p>
        </p:txBody>
      </p:sp>
      <p:sp>
        <p:nvSpPr>
          <p:cNvPr id="303"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304" name="Allows to measure momentum transfer t in eA…"/>
          <p:cNvSpPr txBox="1"/>
          <p:nvPr>
            <p:ph type="body" sz="quarter" idx="1"/>
          </p:nvPr>
        </p:nvSpPr>
        <p:spPr>
          <a:xfrm>
            <a:off x="165100" y="787400"/>
            <a:ext cx="8763000" cy="1013817"/>
          </a:xfrm>
          <a:prstGeom prst="rect">
            <a:avLst/>
          </a:prstGeom>
        </p:spPr>
        <p:txBody>
          <a:bodyPr/>
          <a:lstStyle/>
          <a:p>
            <a:pPr lvl="1" marL="253999" indent="-253999"/>
            <a:r>
              <a:t>Allows to measure momentum transfer </a:t>
            </a:r>
            <a:r>
              <a:rPr i="1"/>
              <a:t>t</a:t>
            </a:r>
            <a:r>
              <a:t> in eA</a:t>
            </a:r>
          </a:p>
          <a:p>
            <a:pPr lvl="2" marL="508000" indent="-254000"/>
            <a:r>
              <a:t>in general, cannot detect the outgoing nucleus and its </a:t>
            </a:r>
            <a:r>
              <a:rPr b="1"/>
              <a:t>p</a:t>
            </a:r>
          </a:p>
        </p:txBody>
      </p:sp>
      <p:grpSp>
        <p:nvGrpSpPr>
          <p:cNvPr id="311" name="Group"/>
          <p:cNvGrpSpPr/>
          <p:nvPr/>
        </p:nvGrpSpPr>
        <p:grpSpPr>
          <a:xfrm>
            <a:off x="5316103" y="2504007"/>
            <a:ext cx="3668375" cy="4182723"/>
            <a:chOff x="0" y="0"/>
            <a:chExt cx="3668373" cy="4182722"/>
          </a:xfrm>
        </p:grpSpPr>
        <p:pic>
          <p:nvPicPr>
            <p:cNvPr id="305" name="2r1∼s2Qsaturation.pdf" descr="2r1∼s2Qsaturation.pdf"/>
            <p:cNvPicPr>
              <a:picLocks noChangeAspect="1"/>
            </p:cNvPicPr>
            <p:nvPr/>
          </p:nvPicPr>
          <p:blipFill>
            <a:blip r:embed="rId3">
              <a:extLst/>
            </a:blip>
            <a:srcRect l="0" t="0" r="0" b="0"/>
            <a:stretch>
              <a:fillRect/>
            </a:stretch>
          </p:blipFill>
          <p:spPr>
            <a:xfrm>
              <a:off x="0" y="461477"/>
              <a:ext cx="3462134" cy="3123093"/>
            </a:xfrm>
            <a:prstGeom prst="rect">
              <a:avLst/>
            </a:prstGeom>
            <a:ln w="12700" cap="flat">
              <a:noFill/>
              <a:round/>
            </a:ln>
            <a:effectLst/>
          </p:spPr>
        </p:pic>
        <p:sp>
          <p:nvSpPr>
            <p:cNvPr id="306" name="Dipole Cross-Section:"/>
            <p:cNvSpPr txBox="1"/>
            <p:nvPr/>
          </p:nvSpPr>
          <p:spPr>
            <a:xfrm>
              <a:off x="351653" y="0"/>
              <a:ext cx="3316721" cy="4751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1900">
                  <a:solidFill>
                    <a:srgbClr val="9E2611"/>
                  </a:solidFill>
                  <a:uFill>
                    <a:solidFill>
                      <a:srgbClr val="9E2611"/>
                    </a:solidFill>
                  </a:uFill>
                  <a:latin typeface="+mn-lt"/>
                  <a:ea typeface="+mn-ea"/>
                  <a:cs typeface="+mn-cs"/>
                  <a:sym typeface="Arial"/>
                </a:defRPr>
              </a:lvl1pPr>
            </a:lstStyle>
            <a:p>
              <a:pPr/>
              <a:r>
                <a:t>Dipole Cross-Section:</a:t>
              </a:r>
            </a:p>
          </p:txBody>
        </p:sp>
        <p:sp>
          <p:nvSpPr>
            <p:cNvPr id="307" name="Line"/>
            <p:cNvSpPr/>
            <p:nvPr/>
          </p:nvSpPr>
          <p:spPr>
            <a:xfrm flipV="1">
              <a:off x="508831" y="3705537"/>
              <a:ext cx="969903" cy="7"/>
            </a:xfrm>
            <a:prstGeom prst="line">
              <a:avLst/>
            </a:prstGeom>
            <a:noFill/>
            <a:ln w="12700" cap="flat">
              <a:solidFill>
                <a:srgbClr val="000000"/>
              </a:solidFill>
              <a:prstDash val="solid"/>
              <a:round/>
              <a:headEnd type="stealth" w="med" len="med"/>
              <a:tailEnd type="stealth" w="med" len="med"/>
            </a:ln>
            <a:effectLst/>
          </p:spPr>
          <p:txBody>
            <a:bodyPr wrap="square" lIns="0" tIns="0" rIns="0" bIns="0" numCol="1" anchor="t">
              <a:noAutofit/>
            </a:bodyPr>
            <a:lstStyle/>
            <a:p>
              <a:pPr/>
            </a:p>
          </p:txBody>
        </p:sp>
        <p:sp>
          <p:nvSpPr>
            <p:cNvPr id="308" name="Line"/>
            <p:cNvSpPr/>
            <p:nvPr/>
          </p:nvSpPr>
          <p:spPr>
            <a:xfrm flipV="1">
              <a:off x="495254" y="4167137"/>
              <a:ext cx="1877830" cy="24"/>
            </a:xfrm>
            <a:prstGeom prst="line">
              <a:avLst/>
            </a:prstGeom>
            <a:noFill/>
            <a:ln w="12700" cap="flat">
              <a:solidFill>
                <a:srgbClr val="000000"/>
              </a:solidFill>
              <a:prstDash val="solid"/>
              <a:round/>
              <a:headEnd type="stealth" w="med" len="med"/>
              <a:tailEnd type="stealth" w="med" len="med"/>
            </a:ln>
            <a:effectLst/>
          </p:spPr>
          <p:txBody>
            <a:bodyPr wrap="square" lIns="0" tIns="0" rIns="0" bIns="0" numCol="1" anchor="t">
              <a:noAutofit/>
            </a:bodyPr>
            <a:lstStyle/>
            <a:p>
              <a:pPr/>
            </a:p>
          </p:txBody>
        </p:sp>
        <p:sp>
          <p:nvSpPr>
            <p:cNvPr id="309" name="J/ψ"/>
            <p:cNvSpPr txBox="1"/>
            <p:nvPr/>
          </p:nvSpPr>
          <p:spPr>
            <a:xfrm>
              <a:off x="658483" y="3340949"/>
              <a:ext cx="563138" cy="4344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marL="40639" marR="40639" defTabSz="914400">
                <a:defRPr sz="2000">
                  <a:uFill>
                    <a:solidFill>
                      <a:srgbClr val="000000"/>
                    </a:solidFill>
                  </a:uFill>
                  <a:latin typeface="+mn-lt"/>
                  <a:ea typeface="+mn-ea"/>
                  <a:cs typeface="+mn-cs"/>
                  <a:sym typeface="Arial"/>
                </a:defRPr>
              </a:pPr>
              <a:r>
                <a:t>J/</a:t>
              </a:r>
              <a:r>
                <a:rPr>
                  <a:latin typeface="Symbol"/>
                  <a:ea typeface="Symbol"/>
                  <a:cs typeface="Symbol"/>
                  <a:sym typeface="Symbol"/>
                </a:rPr>
                <a:t>y</a:t>
              </a:r>
            </a:p>
          </p:txBody>
        </p:sp>
        <p:sp>
          <p:nvSpPr>
            <p:cNvPr id="310" name="ϕ"/>
            <p:cNvSpPr txBox="1"/>
            <p:nvPr/>
          </p:nvSpPr>
          <p:spPr>
            <a:xfrm>
              <a:off x="1174409" y="3748258"/>
              <a:ext cx="362135" cy="4344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2400">
                  <a:uFill>
                    <a:solidFill>
                      <a:srgbClr val="000000"/>
                    </a:solidFill>
                  </a:uFill>
                  <a:latin typeface="Symbol"/>
                  <a:ea typeface="Symbol"/>
                  <a:cs typeface="Symbol"/>
                  <a:sym typeface="Symbol"/>
                </a:defRPr>
              </a:lvl1pPr>
            </a:lstStyle>
            <a:p>
              <a:pPr>
                <a:defRPr>
                  <a:latin typeface="+mn-lt"/>
                  <a:ea typeface="+mn-ea"/>
                  <a:cs typeface="+mn-cs"/>
                  <a:sym typeface="Arial"/>
                </a:defRPr>
              </a:pPr>
              <a:r>
                <a:rPr>
                  <a:latin typeface="Symbol"/>
                  <a:ea typeface="Symbol"/>
                  <a:cs typeface="Symbol"/>
                  <a:sym typeface="Symbol"/>
                </a:rPr>
                <a:t>j</a:t>
              </a:r>
            </a:p>
          </p:txBody>
        </p:sp>
      </p:grpSp>
      <p:grpSp>
        <p:nvGrpSpPr>
          <p:cNvPr id="316" name="Group"/>
          <p:cNvGrpSpPr/>
          <p:nvPr/>
        </p:nvGrpSpPr>
        <p:grpSpPr>
          <a:xfrm>
            <a:off x="5739527" y="3070892"/>
            <a:ext cx="2871073" cy="2755846"/>
            <a:chOff x="0" y="0"/>
            <a:chExt cx="2871072" cy="2755844"/>
          </a:xfrm>
        </p:grpSpPr>
        <p:sp>
          <p:nvSpPr>
            <p:cNvPr id="312" name="Rectangle"/>
            <p:cNvSpPr/>
            <p:nvPr/>
          </p:nvSpPr>
          <p:spPr>
            <a:xfrm>
              <a:off x="1296272" y="27907"/>
              <a:ext cx="1574801" cy="419101"/>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13" name="non-sat"/>
            <p:cNvSpPr txBox="1"/>
            <p:nvPr/>
          </p:nvSpPr>
          <p:spPr>
            <a:xfrm>
              <a:off x="64372" y="205707"/>
              <a:ext cx="917425"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1800">
                  <a:solidFill>
                    <a:srgbClr val="FF2600"/>
                  </a:solidFill>
                  <a:uFill>
                    <a:solidFill>
                      <a:srgbClr val="FF2600"/>
                    </a:solidFill>
                  </a:uFill>
                  <a:latin typeface="+mn-lt"/>
                  <a:ea typeface="+mn-ea"/>
                  <a:cs typeface="+mn-cs"/>
                  <a:sym typeface="Arial"/>
                </a:defRPr>
              </a:lvl1pPr>
            </a:lstStyle>
            <a:p>
              <a:pPr/>
              <a:r>
                <a:t>non-sat</a:t>
              </a:r>
            </a:p>
          </p:txBody>
        </p:sp>
        <p:sp>
          <p:nvSpPr>
            <p:cNvPr id="314" name="Line"/>
            <p:cNvSpPr/>
            <p:nvPr/>
          </p:nvSpPr>
          <p:spPr>
            <a:xfrm>
              <a:off x="0" y="0"/>
              <a:ext cx="1864121" cy="2755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4209" y="21230"/>
                    <a:pt x="8987" y="20563"/>
                    <a:pt x="11375" y="18786"/>
                  </a:cubicBezTo>
                  <a:cubicBezTo>
                    <a:pt x="13764" y="17009"/>
                    <a:pt x="15888" y="13099"/>
                    <a:pt x="16825" y="10997"/>
                  </a:cubicBezTo>
                  <a:cubicBezTo>
                    <a:pt x="18985" y="6152"/>
                    <a:pt x="19554" y="5998"/>
                    <a:pt x="21600" y="0"/>
                  </a:cubicBezTo>
                </a:path>
              </a:pathLst>
            </a:custGeom>
            <a:noFill/>
            <a:ln w="38100" cap="flat">
              <a:solidFill>
                <a:srgbClr val="FF2600"/>
              </a:solidFill>
              <a:custDash>
                <a:ds d="200000" sp="200000"/>
              </a:custDash>
              <a:round/>
            </a:ln>
            <a:effectLst/>
          </p:spPr>
          <p:txBody>
            <a:bodyPr wrap="square" lIns="50800" tIns="50800" rIns="50800" bIns="5080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15" name="Line"/>
            <p:cNvSpPr/>
            <p:nvPr/>
          </p:nvSpPr>
          <p:spPr>
            <a:xfrm flipH="1" flipV="1">
              <a:off x="716214" y="686781"/>
              <a:ext cx="784894" cy="372825"/>
            </a:xfrm>
            <a:prstGeom prst="line">
              <a:avLst/>
            </a:prstGeom>
            <a:noFill/>
            <a:ln w="25400" cap="flat">
              <a:solidFill>
                <a:srgbClr val="FF2600"/>
              </a:solidFill>
              <a:prstDash val="solid"/>
              <a:round/>
              <a:headEnd type="stealth" w="med" len="med"/>
            </a:ln>
            <a:effectLst/>
          </p:spPr>
          <p:txBody>
            <a:bodyPr wrap="square" lIns="0" tIns="0" rIns="0" bIns="0" numCol="1" anchor="t">
              <a:noAutofit/>
            </a:bodyPr>
            <a:lstStyle/>
            <a:p>
              <a:pPr/>
            </a:p>
          </p:txBody>
        </p:sp>
      </p:grpSp>
      <p:sp>
        <p:nvSpPr>
          <p:cNvPr id="317" name="sat"/>
          <p:cNvSpPr txBox="1"/>
          <p:nvPr/>
        </p:nvSpPr>
        <p:spPr>
          <a:xfrm>
            <a:off x="8047385" y="3122984"/>
            <a:ext cx="459890" cy="3608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1800">
                <a:solidFill>
                  <a:srgbClr val="021EAA"/>
                </a:solidFill>
                <a:uFill>
                  <a:solidFill>
                    <a:srgbClr val="FF2600"/>
                  </a:solidFill>
                </a:uFill>
                <a:latin typeface="+mn-lt"/>
                <a:ea typeface="+mn-ea"/>
                <a:cs typeface="+mn-cs"/>
                <a:sym typeface="Arial"/>
              </a:defRPr>
            </a:lvl1pPr>
          </a:lstStyle>
          <a:p>
            <a:pPr/>
            <a:r>
              <a:t>sat</a:t>
            </a:r>
          </a:p>
        </p:txBody>
      </p:sp>
      <p:pic>
        <p:nvPicPr>
          <p:cNvPr id="318" name="q2qs_shaded.pdf" descr="q2qs_shaded.pdf"/>
          <p:cNvPicPr>
            <a:picLocks noChangeAspect="1"/>
          </p:cNvPicPr>
          <p:nvPr/>
        </p:nvPicPr>
        <p:blipFill>
          <a:blip r:embed="rId4">
            <a:extLst/>
          </a:blip>
          <a:stretch>
            <a:fillRect/>
          </a:stretch>
        </p:blipFill>
        <p:spPr>
          <a:xfrm>
            <a:off x="84236" y="2784680"/>
            <a:ext cx="5107908" cy="3897075"/>
          </a:xfrm>
          <a:prstGeom prst="rect">
            <a:avLst/>
          </a:prstGeom>
          <a:ln w="12700"/>
        </p:spPr>
      </p:pic>
      <p:grpSp>
        <p:nvGrpSpPr>
          <p:cNvPr id="323" name="Group"/>
          <p:cNvGrpSpPr/>
          <p:nvPr/>
        </p:nvGrpSpPr>
        <p:grpSpPr>
          <a:xfrm>
            <a:off x="76200" y="2189214"/>
            <a:ext cx="5562600" cy="4623208"/>
            <a:chOff x="0" y="0"/>
            <a:chExt cx="5562600" cy="4623206"/>
          </a:xfrm>
        </p:grpSpPr>
        <p:pic>
          <p:nvPicPr>
            <p:cNvPr id="319" name="dipole.pdf" descr="dipole.pdf"/>
            <p:cNvPicPr>
              <a:picLocks noChangeAspect="1"/>
            </p:cNvPicPr>
            <p:nvPr/>
          </p:nvPicPr>
          <p:blipFill>
            <a:blip r:embed="rId5">
              <a:extLst/>
            </a:blip>
            <a:srcRect l="0" t="4464" r="0" b="637"/>
            <a:stretch>
              <a:fillRect/>
            </a:stretch>
          </p:blipFill>
          <p:spPr>
            <a:xfrm>
              <a:off x="386754" y="1040612"/>
              <a:ext cx="4636746" cy="2593797"/>
            </a:xfrm>
            <a:prstGeom prst="rect">
              <a:avLst/>
            </a:prstGeom>
            <a:ln w="12700" cap="flat">
              <a:noFill/>
              <a:round/>
            </a:ln>
            <a:effectLst/>
          </p:spPr>
        </p:pic>
        <p:sp>
          <p:nvSpPr>
            <p:cNvPr id="320" name="small size (J/Ψ): cuts off saturation region…"/>
            <p:cNvSpPr txBox="1"/>
            <p:nvPr/>
          </p:nvSpPr>
          <p:spPr>
            <a:xfrm>
              <a:off x="0" y="3754385"/>
              <a:ext cx="5562600" cy="868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marL="190500" indent="-190500">
                <a:buClr>
                  <a:srgbClr val="FF2600"/>
                </a:buClr>
                <a:buSzPct val="125000"/>
                <a:buChar char="•"/>
                <a:defRPr sz="1800">
                  <a:uFill>
                    <a:solidFill>
                      <a:srgbClr val="000000"/>
                    </a:solidFill>
                  </a:uFill>
                  <a:latin typeface="+mn-lt"/>
                  <a:ea typeface="+mn-ea"/>
                  <a:cs typeface="+mn-cs"/>
                  <a:sym typeface="Arial"/>
                </a:defRPr>
              </a:pPr>
              <a:r>
                <a:rPr b="1"/>
                <a:t>small size (J/Ψ)</a:t>
              </a:r>
              <a:r>
                <a:t>: cuts off saturation region</a:t>
              </a:r>
            </a:p>
            <a:p>
              <a:pPr marL="190500" indent="-190500">
                <a:buClr>
                  <a:srgbClr val="FF2600"/>
                </a:buClr>
                <a:buSzPct val="125000"/>
                <a:buChar char="•"/>
                <a:defRPr sz="1800">
                  <a:uFill>
                    <a:solidFill>
                      <a:srgbClr val="000000"/>
                    </a:solidFill>
                  </a:uFill>
                  <a:latin typeface="+mn-lt"/>
                  <a:ea typeface="+mn-ea"/>
                  <a:cs typeface="+mn-cs"/>
                  <a:sym typeface="Arial"/>
                </a:defRPr>
              </a:pPr>
              <a:r>
                <a:rPr b="1"/>
                <a:t>large size (φ,ρ, ...)</a:t>
              </a:r>
              <a:r>
                <a:t>: “sees more of dipole amplitude” → more sensitive to saturation</a:t>
              </a:r>
            </a:p>
          </p:txBody>
        </p:sp>
        <p:pic>
          <p:nvPicPr>
            <p:cNvPr id="321" name="Image" descr="Image"/>
            <p:cNvPicPr>
              <a:picLocks noChangeAspect="1"/>
            </p:cNvPicPr>
            <p:nvPr/>
          </p:nvPicPr>
          <p:blipFill>
            <a:blip r:embed="rId6">
              <a:extLst/>
            </a:blip>
            <a:srcRect l="0" t="0" r="0" b="50854"/>
            <a:stretch>
              <a:fillRect/>
            </a:stretch>
          </p:blipFill>
          <p:spPr>
            <a:xfrm>
              <a:off x="236537" y="431070"/>
              <a:ext cx="4937155" cy="385140"/>
            </a:xfrm>
            <a:prstGeom prst="rect">
              <a:avLst/>
            </a:prstGeom>
            <a:ln w="12700" cap="flat">
              <a:noFill/>
              <a:round/>
            </a:ln>
            <a:effectLst/>
          </p:spPr>
        </p:pic>
        <p:sp>
          <p:nvSpPr>
            <p:cNvPr id="322" name="Here:"/>
            <p:cNvSpPr txBox="1"/>
            <p:nvPr/>
          </p:nvSpPr>
          <p:spPr>
            <a:xfrm>
              <a:off x="166515" y="-1"/>
              <a:ext cx="859633"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vl1pPr>
            </a:lstStyle>
            <a:p>
              <a:pPr/>
              <a:r>
                <a:t>Here:</a:t>
              </a:r>
            </a:p>
          </p:txBody>
        </p:sp>
      </p:grpSp>
      <p:sp>
        <p:nvSpPr>
          <p:cNvPr id="324" name="Apropos dipole cross-section:"/>
          <p:cNvSpPr txBox="1"/>
          <p:nvPr/>
        </p:nvSpPr>
        <p:spPr>
          <a:xfrm>
            <a:off x="206757" y="2284112"/>
            <a:ext cx="4112569"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Apropos dipole cross-section: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323"/>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18"/>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3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8" grpId="2"/>
      <p:bldP build="whole" bldLvl="1" animBg="1" rev="0" advAuto="0" spid="323" grpId="1"/>
      <p:bldP build="whole" bldLvl="1" animBg="1" rev="0" advAuto="0" spid="324" grpId="3"/>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29" name="Spatial Gluon Distribution from dσ/dt"/>
          <p:cNvSpPr txBox="1"/>
          <p:nvPr>
            <p:ph type="title"/>
          </p:nvPr>
        </p:nvSpPr>
        <p:spPr>
          <a:xfrm>
            <a:off x="106362" y="33352"/>
            <a:ext cx="8931276" cy="664537"/>
          </a:xfrm>
          <a:prstGeom prst="rect">
            <a:avLst/>
          </a:prstGeom>
        </p:spPr>
        <p:txBody>
          <a:bodyPr/>
          <a:lstStyle/>
          <a:p>
            <a:pPr>
              <a:defRPr sz="3400"/>
            </a:pPr>
            <a:r>
              <a:t>Spatial Gluon Distribution from d</a:t>
            </a:r>
            <a:r>
              <a:rPr>
                <a:latin typeface="Symbol"/>
                <a:ea typeface="Symbol"/>
                <a:cs typeface="Symbol"/>
                <a:sym typeface="Symbol"/>
              </a:rPr>
              <a:t>s</a:t>
            </a:r>
            <a:r>
              <a:t>/d</a:t>
            </a:r>
            <a:r>
              <a:rPr i="1"/>
              <a:t>t</a:t>
            </a:r>
          </a:p>
        </p:txBody>
      </p:sp>
      <p:sp>
        <p:nvSpPr>
          <p:cNvPr id="330"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331" name="Diffractive vector meson production:"/>
          <p:cNvSpPr txBox="1"/>
          <p:nvPr/>
        </p:nvSpPr>
        <p:spPr>
          <a:xfrm>
            <a:off x="86914" y="732485"/>
            <a:ext cx="5064563" cy="4472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defRPr sz="2400">
                <a:uFill>
                  <a:solidFill>
                    <a:srgbClr val="000000"/>
                  </a:solidFill>
                </a:uFill>
                <a:latin typeface="+mn-lt"/>
                <a:ea typeface="+mn-ea"/>
                <a:cs typeface="+mn-cs"/>
                <a:sym typeface="Arial"/>
              </a:defRPr>
            </a:lvl1pPr>
          </a:lstStyle>
          <a:p>
            <a:pPr/>
            <a:r>
              <a:t>Diffractive vector meson production:</a:t>
            </a:r>
          </a:p>
        </p:txBody>
      </p:sp>
      <p:sp>
        <p:nvSpPr>
          <p:cNvPr id="332" name="e + Au → e′ + Au′ + J/ψ, φ, ρ"/>
          <p:cNvSpPr txBox="1"/>
          <p:nvPr/>
        </p:nvSpPr>
        <p:spPr>
          <a:xfrm>
            <a:off x="5123483" y="719239"/>
            <a:ext cx="3958392" cy="4737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0000"/>
                  </a:solidFill>
                </a:uFill>
                <a:latin typeface="+mn-lt"/>
                <a:ea typeface="+mn-ea"/>
                <a:cs typeface="+mn-cs"/>
                <a:sym typeface="Arial"/>
              </a:defRPr>
            </a:pPr>
            <a:r>
              <a:t>e + Au → e</a:t>
            </a:r>
            <a:r>
              <a:rPr>
                <a:latin typeface="Symbol"/>
                <a:ea typeface="Symbol"/>
                <a:cs typeface="Symbol"/>
                <a:sym typeface="Symbol"/>
              </a:rPr>
              <a:t>¢</a:t>
            </a:r>
            <a:r>
              <a:t> + Au</a:t>
            </a:r>
            <a:r>
              <a:rPr>
                <a:latin typeface="Symbol"/>
                <a:ea typeface="Symbol"/>
                <a:cs typeface="Symbol"/>
                <a:sym typeface="Symbol"/>
              </a:rPr>
              <a:t>¢</a:t>
            </a:r>
            <a:r>
              <a:t> + J/</a:t>
            </a:r>
            <a:r>
              <a:rPr>
                <a:latin typeface="Symbol"/>
                <a:ea typeface="Symbol"/>
                <a:cs typeface="Symbol"/>
                <a:sym typeface="Symbol"/>
              </a:rPr>
              <a:t>y,</a:t>
            </a:r>
            <a:r>
              <a:t> </a:t>
            </a:r>
            <a:r>
              <a:rPr>
                <a:latin typeface="Symbol"/>
                <a:ea typeface="Symbol"/>
                <a:cs typeface="Symbol"/>
                <a:sym typeface="Symbol"/>
              </a:rPr>
              <a:t>f, r</a:t>
            </a:r>
          </a:p>
        </p:txBody>
      </p:sp>
      <p:grpSp>
        <p:nvGrpSpPr>
          <p:cNvPr id="338" name="Group"/>
          <p:cNvGrpSpPr/>
          <p:nvPr/>
        </p:nvGrpSpPr>
        <p:grpSpPr>
          <a:xfrm>
            <a:off x="4232839" y="1833750"/>
            <a:ext cx="5039823" cy="1575487"/>
            <a:chOff x="0" y="0"/>
            <a:chExt cx="5039822" cy="1575486"/>
          </a:xfrm>
        </p:grpSpPr>
        <p:grpSp>
          <p:nvGrpSpPr>
            <p:cNvPr id="335" name="Group"/>
            <p:cNvGrpSpPr/>
            <p:nvPr/>
          </p:nvGrpSpPr>
          <p:grpSpPr>
            <a:xfrm>
              <a:off x="572857" y="0"/>
              <a:ext cx="4466966" cy="1473780"/>
              <a:chOff x="0" y="0"/>
              <a:chExt cx="4466965" cy="1473779"/>
            </a:xfrm>
          </p:grpSpPr>
          <p:pic>
            <p:nvPicPr>
              <p:cNvPr id="333" name="droppedImage.png" descr="droppedImage.png"/>
              <p:cNvPicPr>
                <a:picLocks noChangeAspect="1"/>
              </p:cNvPicPr>
              <p:nvPr/>
            </p:nvPicPr>
            <p:blipFill>
              <a:blip r:embed="rId3">
                <a:extLst/>
              </a:blip>
              <a:stretch>
                <a:fillRect/>
              </a:stretch>
            </p:blipFill>
            <p:spPr>
              <a:xfrm>
                <a:off x="0" y="0"/>
                <a:ext cx="4466966" cy="1473780"/>
              </a:xfrm>
              <a:prstGeom prst="rect">
                <a:avLst/>
              </a:prstGeom>
              <a:ln w="12700" cap="flat">
                <a:noFill/>
                <a:round/>
              </a:ln>
              <a:effectLst/>
            </p:spPr>
          </p:pic>
          <p:sp>
            <p:nvSpPr>
              <p:cNvPr id="334" name="~"/>
              <p:cNvSpPr txBox="1"/>
              <p:nvPr/>
            </p:nvSpPr>
            <p:spPr>
              <a:xfrm>
                <a:off x="674863" y="445412"/>
                <a:ext cx="280826" cy="374926"/>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2200">
                    <a:uFill>
                      <a:solidFill>
                        <a:srgbClr val="000000"/>
                      </a:solidFill>
                    </a:uFill>
                    <a:latin typeface="+mn-lt"/>
                    <a:ea typeface="+mn-ea"/>
                    <a:cs typeface="+mn-cs"/>
                    <a:sym typeface="Arial"/>
                  </a:defRPr>
                </a:lvl1pPr>
              </a:lstStyle>
              <a:p>
                <a:pPr/>
                <a:r>
                  <a:t>~</a:t>
                </a:r>
              </a:p>
            </p:txBody>
          </p:sp>
        </p:grpSp>
        <p:sp>
          <p:nvSpPr>
            <p:cNvPr id="336" name="Line"/>
            <p:cNvSpPr/>
            <p:nvPr/>
          </p:nvSpPr>
          <p:spPr>
            <a:xfrm flipH="1">
              <a:off x="0" y="627325"/>
              <a:ext cx="580461" cy="1"/>
            </a:xfrm>
            <a:prstGeom prst="line">
              <a:avLst/>
            </a:prstGeom>
            <a:noFill/>
            <a:ln w="88900" cap="flat">
              <a:solidFill>
                <a:srgbClr val="000000"/>
              </a:solidFill>
              <a:prstDash val="solid"/>
              <a:round/>
              <a:headEnd type="stealth" w="med" len="med"/>
            </a:ln>
            <a:effectLst/>
          </p:spPr>
          <p:txBody>
            <a:bodyPr wrap="square" lIns="0" tIns="0" rIns="0" bIns="0" numCol="1" anchor="t">
              <a:noAutofit/>
            </a:bodyPr>
            <a:lstStyle/>
            <a:p>
              <a:pPr/>
            </a:p>
          </p:txBody>
        </p:sp>
        <p:sp>
          <p:nvSpPr>
            <p:cNvPr id="337" name="t =  Δ2/(1-x) ≈ Δ2"/>
            <p:cNvSpPr txBox="1"/>
            <p:nvPr/>
          </p:nvSpPr>
          <p:spPr>
            <a:xfrm>
              <a:off x="3158560" y="1226949"/>
              <a:ext cx="1687817" cy="3485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defRPr sz="1700">
                  <a:uFill>
                    <a:solidFill>
                      <a:srgbClr val="000000"/>
                    </a:solidFill>
                  </a:uFill>
                  <a:latin typeface="+mn-lt"/>
                  <a:ea typeface="+mn-ea"/>
                  <a:cs typeface="+mn-cs"/>
                  <a:sym typeface="Arial"/>
                </a:defRPr>
              </a:pPr>
              <a:r>
                <a:t>t =  Δ</a:t>
              </a:r>
              <a:r>
                <a:rPr baseline="31999"/>
                <a:t>2</a:t>
              </a:r>
              <a:r>
                <a:t>/(1-x) ≈ Δ</a:t>
              </a:r>
              <a:r>
                <a:rPr baseline="31999"/>
                <a:t>2</a:t>
              </a:r>
            </a:p>
          </p:txBody>
        </p:sp>
      </p:grpSp>
      <p:grpSp>
        <p:nvGrpSpPr>
          <p:cNvPr id="343" name="Group"/>
          <p:cNvGrpSpPr/>
          <p:nvPr/>
        </p:nvGrpSpPr>
        <p:grpSpPr>
          <a:xfrm>
            <a:off x="4400809" y="3547372"/>
            <a:ext cx="4744556" cy="2490044"/>
            <a:chOff x="55694" y="83001"/>
            <a:chExt cx="4744554" cy="2490043"/>
          </a:xfrm>
        </p:grpSpPr>
        <p:grpSp>
          <p:nvGrpSpPr>
            <p:cNvPr id="341" name="Group"/>
            <p:cNvGrpSpPr/>
            <p:nvPr/>
          </p:nvGrpSpPr>
          <p:grpSpPr>
            <a:xfrm>
              <a:off x="55694" y="83001"/>
              <a:ext cx="4744556" cy="2490044"/>
              <a:chOff x="55694" y="83001"/>
              <a:chExt cx="4744554" cy="2490043"/>
            </a:xfrm>
          </p:grpSpPr>
          <p:pic>
            <p:nvPicPr>
              <p:cNvPr id="339" name="source_all.pdf" descr="source_all.pdf"/>
              <p:cNvPicPr>
                <a:picLocks noChangeAspect="1"/>
              </p:cNvPicPr>
              <p:nvPr/>
            </p:nvPicPr>
            <p:blipFill>
              <a:blip r:embed="rId4">
                <a:extLst/>
              </a:blip>
              <a:srcRect l="0" t="0" r="50437" b="50689"/>
              <a:stretch>
                <a:fillRect/>
              </a:stretch>
            </p:blipFill>
            <p:spPr>
              <a:xfrm>
                <a:off x="55694" y="83001"/>
                <a:ext cx="4744556" cy="2490044"/>
              </a:xfrm>
              <a:prstGeom prst="rect">
                <a:avLst/>
              </a:prstGeom>
              <a:ln w="12700" cap="flat">
                <a:noFill/>
                <a:round/>
              </a:ln>
              <a:effectLst/>
            </p:spPr>
          </p:pic>
          <p:sp>
            <p:nvSpPr>
              <p:cNvPr id="340" name="Rectangle"/>
              <p:cNvSpPr/>
              <p:nvPr/>
            </p:nvSpPr>
            <p:spPr>
              <a:xfrm>
                <a:off x="802347" y="166002"/>
                <a:ext cx="332006" cy="304340"/>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342" name="PRC 87 (2013) 024913"/>
            <p:cNvSpPr txBox="1"/>
            <p:nvPr/>
          </p:nvSpPr>
          <p:spPr>
            <a:xfrm>
              <a:off x="1798595" y="1588363"/>
              <a:ext cx="1900307" cy="4798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1300">
                  <a:solidFill>
                    <a:srgbClr val="008F00"/>
                  </a:solidFill>
                  <a:uFill>
                    <a:solidFill>
                      <a:srgbClr val="000000"/>
                    </a:solidFill>
                  </a:uFill>
                  <a:latin typeface="+mn-lt"/>
                  <a:ea typeface="+mn-ea"/>
                  <a:cs typeface="+mn-cs"/>
                  <a:sym typeface="Arial"/>
                </a:defRPr>
              </a:lvl1pPr>
            </a:lstStyle>
            <a:p>
              <a:pPr/>
              <a:r>
                <a:t>PRC 87 (2013) 024913</a:t>
              </a:r>
            </a:p>
          </p:txBody>
        </p:sp>
      </p:grpSp>
      <p:grpSp>
        <p:nvGrpSpPr>
          <p:cNvPr id="346" name="Group"/>
          <p:cNvGrpSpPr/>
          <p:nvPr/>
        </p:nvGrpSpPr>
        <p:grpSpPr>
          <a:xfrm>
            <a:off x="79669" y="1931684"/>
            <a:ext cx="4261391" cy="3943028"/>
            <a:chOff x="145510" y="82924"/>
            <a:chExt cx="4261389" cy="3943027"/>
          </a:xfrm>
        </p:grpSpPr>
        <p:pic>
          <p:nvPicPr>
            <p:cNvPr id="344" name="dsigma_dt_jpsi_phi.pdf" descr="dsigma_dt_jpsi_phi.pdf"/>
            <p:cNvPicPr>
              <a:picLocks noChangeAspect="1"/>
            </p:cNvPicPr>
            <p:nvPr/>
          </p:nvPicPr>
          <p:blipFill>
            <a:blip r:embed="rId5">
              <a:extLst/>
            </a:blip>
            <a:srcRect l="0" t="0" r="51035" b="0"/>
            <a:stretch>
              <a:fillRect/>
            </a:stretch>
          </p:blipFill>
          <p:spPr>
            <a:xfrm>
              <a:off x="145510" y="82924"/>
              <a:ext cx="4261391" cy="3943028"/>
            </a:xfrm>
            <a:prstGeom prst="rect">
              <a:avLst/>
            </a:prstGeom>
            <a:ln w="12700" cap="flat">
              <a:noFill/>
              <a:round/>
            </a:ln>
            <a:effectLst/>
          </p:spPr>
        </p:pic>
        <p:sp>
          <p:nvSpPr>
            <p:cNvPr id="345" name="Rectangle"/>
            <p:cNvSpPr/>
            <p:nvPr/>
          </p:nvSpPr>
          <p:spPr>
            <a:xfrm>
              <a:off x="942355" y="3062655"/>
              <a:ext cx="332597" cy="304881"/>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347" name="Momentum transfer t = |pAu-pAu′|2 conjugate to bT"/>
          <p:cNvSpPr txBox="1"/>
          <p:nvPr/>
        </p:nvSpPr>
        <p:spPr>
          <a:xfrm>
            <a:off x="127797" y="1283260"/>
            <a:ext cx="6447571" cy="446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54000" marR="41275" indent="-254000" defTabSz="914400">
              <a:buClr>
                <a:srgbClr val="FF2600"/>
              </a:buClr>
              <a:buSzPct val="150000"/>
              <a:buChar char="•"/>
              <a:defRPr sz="2200">
                <a:uFill>
                  <a:solidFill>
                    <a:srgbClr val="000000"/>
                  </a:solidFill>
                </a:uFill>
                <a:latin typeface="+mn-lt"/>
                <a:ea typeface="+mn-ea"/>
                <a:cs typeface="+mn-cs"/>
                <a:sym typeface="Arial"/>
              </a:defRPr>
            </a:pPr>
            <a:r>
              <a:t>Momentum transfer </a:t>
            </a:r>
            <a:r>
              <a:rPr i="1"/>
              <a:t>t</a:t>
            </a:r>
            <a:r>
              <a:t> = |</a:t>
            </a:r>
            <a:r>
              <a:rPr b="1"/>
              <a:t>p</a:t>
            </a:r>
            <a:r>
              <a:rPr baseline="-5999"/>
              <a:t>Au</a:t>
            </a:r>
            <a:r>
              <a:t>-</a:t>
            </a:r>
            <a:r>
              <a:rPr b="1"/>
              <a:t>p</a:t>
            </a:r>
            <a:r>
              <a:rPr baseline="-5999"/>
              <a:t>Au</a:t>
            </a:r>
            <a:r>
              <a:rPr baseline="-5999">
                <a:latin typeface="Symbol"/>
                <a:ea typeface="Symbol"/>
                <a:cs typeface="Symbol"/>
                <a:sym typeface="Symbol"/>
              </a:rPr>
              <a:t>¢</a:t>
            </a:r>
            <a:r>
              <a:t>|</a:t>
            </a:r>
            <a:r>
              <a:rPr baseline="31999"/>
              <a:t>2 </a:t>
            </a:r>
            <a:r>
              <a:t>conjugate to </a:t>
            </a:r>
            <a:r>
              <a:rPr i="1"/>
              <a:t>b</a:t>
            </a:r>
            <a:r>
              <a:rPr baseline="-5999" i="1"/>
              <a:t>T</a:t>
            </a:r>
            <a:r>
              <a:t> </a:t>
            </a:r>
          </a:p>
        </p:txBody>
      </p:sp>
      <p:sp>
        <p:nvSpPr>
          <p:cNvPr id="348" name="Converges to input F(b) rapidly: |t| &lt; 0.1 almost enough…"/>
          <p:cNvSpPr txBox="1"/>
          <p:nvPr/>
        </p:nvSpPr>
        <p:spPr>
          <a:xfrm>
            <a:off x="295944" y="5921035"/>
            <a:ext cx="7277039" cy="81128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54000" marR="41275" indent="-254000" defTabSz="914400">
              <a:buClr>
                <a:srgbClr val="FF2600"/>
              </a:buClr>
              <a:buSzPct val="150000"/>
              <a:buChar char="•"/>
              <a:defRPr sz="2200">
                <a:uFill>
                  <a:solidFill>
                    <a:srgbClr val="000000"/>
                  </a:solidFill>
                </a:uFill>
                <a:latin typeface="+mn-lt"/>
                <a:ea typeface="+mn-ea"/>
                <a:cs typeface="+mn-cs"/>
                <a:sym typeface="Arial"/>
              </a:defRPr>
            </a:pPr>
            <a:r>
              <a:t>Converges to input F(b) rapidly: |</a:t>
            </a:r>
            <a:r>
              <a:rPr i="1"/>
              <a:t>t</a:t>
            </a:r>
            <a:r>
              <a:t>| &lt; 0.1 almost enough</a:t>
            </a:r>
          </a:p>
          <a:p>
            <a:pPr lvl="1" marL="214923" marR="41275" indent="-214923" defTabSz="914400">
              <a:spcBef>
                <a:spcPts val="400"/>
              </a:spcBef>
              <a:buClr>
                <a:srgbClr val="FF2600"/>
              </a:buClr>
              <a:buSzPct val="150000"/>
              <a:buChar char="•"/>
              <a:defRPr sz="2200">
                <a:uFill>
                  <a:solidFill>
                    <a:srgbClr val="000000"/>
                  </a:solidFill>
                </a:uFill>
                <a:latin typeface="+mn-lt"/>
                <a:ea typeface="+mn-ea"/>
                <a:cs typeface="+mn-cs"/>
                <a:sym typeface="Arial"/>
              </a:defRPr>
            </a:pPr>
            <a:r>
              <a:t>Provides constraints on nuclear GPDs</a:t>
            </a:r>
          </a:p>
        </p:txBody>
      </p:sp>
      <p:pic>
        <p:nvPicPr>
          <p:cNvPr id="349" name="dsigma_dt_jpsi_phi.pdf" descr="dsigma_dt_jpsi_phi.pdf"/>
          <p:cNvPicPr>
            <a:picLocks noChangeAspect="1"/>
          </p:cNvPicPr>
          <p:nvPr/>
        </p:nvPicPr>
        <p:blipFill>
          <a:blip r:embed="rId5">
            <a:extLst/>
          </a:blip>
          <a:srcRect l="50407" t="0" r="0" b="0"/>
          <a:stretch>
            <a:fillRect/>
          </a:stretch>
        </p:blipFill>
        <p:spPr>
          <a:xfrm>
            <a:off x="18693" y="1939637"/>
            <a:ext cx="4288519" cy="3917926"/>
          </a:xfrm>
          <a:prstGeom prst="rect">
            <a:avLst/>
          </a:prstGeom>
          <a:ln w="12700"/>
        </p:spPr>
      </p:pic>
      <p:sp>
        <p:nvSpPr>
          <p:cNvPr id="350" name="Line"/>
          <p:cNvSpPr/>
          <p:nvPr/>
        </p:nvSpPr>
        <p:spPr>
          <a:xfrm flipH="1" flipV="1">
            <a:off x="6963339" y="2863137"/>
            <a:ext cx="8962" cy="482600"/>
          </a:xfrm>
          <a:prstGeom prst="line">
            <a:avLst/>
          </a:prstGeom>
          <a:ln w="88900">
            <a:solidFill>
              <a:srgbClr val="000000"/>
            </a:solidFill>
            <a:headEnd type="stealth"/>
          </a:ln>
        </p:spPr>
        <p:txBody>
          <a:bodyPr lIns="0" tIns="0" rIns="0" bIns="0"/>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349"/>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4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33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350"/>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343"/>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3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9" grpId="1"/>
      <p:bldP build="whole" bldLvl="1" animBg="1" rev="0" advAuto="0" spid="350" grpId="4"/>
      <p:bldP build="whole" bldLvl="1" animBg="1" rev="0" advAuto="0" spid="338" grpId="3"/>
      <p:bldP build="whole" bldLvl="1" animBg="1" rev="0" advAuto="0" spid="346" grpId="2"/>
      <p:bldP build="whole" bldLvl="1" animBg="1" rev="0" advAuto="0" spid="343" grpId="5"/>
      <p:bldP build="whole" bldLvl="1" animBg="1" rev="0" advAuto="0" spid="348" grpId="6"/>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55" name="Importance of Incoherent Diffraction"/>
          <p:cNvSpPr txBox="1"/>
          <p:nvPr>
            <p:ph type="title"/>
          </p:nvPr>
        </p:nvSpPr>
        <p:spPr>
          <a:xfrm>
            <a:off x="136525" y="44450"/>
            <a:ext cx="8931275" cy="661988"/>
          </a:xfrm>
          <a:prstGeom prst="rect">
            <a:avLst/>
          </a:prstGeom>
        </p:spPr>
        <p:txBody>
          <a:bodyPr/>
          <a:lstStyle/>
          <a:p>
            <a:pPr/>
            <a:r>
              <a:t>Importance of Incoherent Diffraction</a:t>
            </a:r>
          </a:p>
        </p:txBody>
      </p:sp>
      <p:sp>
        <p:nvSpPr>
          <p:cNvPr id="3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357" name="Image" descr="Image"/>
          <p:cNvPicPr>
            <a:picLocks noChangeAspect="1"/>
          </p:cNvPicPr>
          <p:nvPr/>
        </p:nvPicPr>
        <p:blipFill>
          <a:blip r:embed="rId3">
            <a:extLst/>
          </a:blip>
          <a:stretch>
            <a:fillRect/>
          </a:stretch>
        </p:blipFill>
        <p:spPr>
          <a:xfrm>
            <a:off x="166859" y="879019"/>
            <a:ext cx="2331899" cy="2948886"/>
          </a:xfrm>
          <a:prstGeom prst="rect">
            <a:avLst/>
          </a:prstGeom>
          <a:ln w="12700"/>
        </p:spPr>
      </p:pic>
      <p:sp>
        <p:nvSpPr>
          <p:cNvPr id="358" name="Nucleus dissociates: f ≠ i"/>
          <p:cNvSpPr txBox="1"/>
          <p:nvPr/>
        </p:nvSpPr>
        <p:spPr>
          <a:xfrm>
            <a:off x="2767576" y="823240"/>
            <a:ext cx="348332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rPr>
                <a:latin typeface="+mn-lt"/>
                <a:ea typeface="+mn-ea"/>
                <a:cs typeface="+mn-cs"/>
                <a:sym typeface="Arial"/>
              </a:rPr>
              <a:t>Nucleus dissociates:</a:t>
            </a:r>
            <a:r>
              <a:t> </a:t>
            </a:r>
            <a:r>
              <a:rPr i="1">
                <a:latin typeface="Times New Roman"/>
                <a:ea typeface="Times New Roman"/>
                <a:cs typeface="Times New Roman"/>
                <a:sym typeface="Times New Roman"/>
              </a:rPr>
              <a:t>f</a:t>
            </a:r>
            <a:r>
              <a:t> </a:t>
            </a:r>
            <a:r>
              <a:rPr>
                <a:latin typeface="Times New Roman"/>
                <a:ea typeface="Times New Roman"/>
                <a:cs typeface="Times New Roman"/>
                <a:sym typeface="Times New Roman"/>
              </a:rPr>
              <a:t>≠</a:t>
            </a:r>
            <a:r>
              <a:t> </a:t>
            </a:r>
            <a:r>
              <a:rPr i="1">
                <a:latin typeface="Times New Roman"/>
                <a:ea typeface="Times New Roman"/>
                <a:cs typeface="Times New Roman"/>
                <a:sym typeface="Times New Roman"/>
              </a:rPr>
              <a:t>i</a:t>
            </a:r>
          </a:p>
        </p:txBody>
      </p:sp>
      <p:pic>
        <p:nvPicPr>
          <p:cNvPr id="359" name="Image" descr="Image"/>
          <p:cNvPicPr>
            <a:picLocks noChangeAspect="1"/>
          </p:cNvPicPr>
          <p:nvPr/>
        </p:nvPicPr>
        <p:blipFill>
          <a:blip r:embed="rId4">
            <a:extLst/>
          </a:blip>
          <a:stretch>
            <a:fillRect/>
          </a:stretch>
        </p:blipFill>
        <p:spPr>
          <a:xfrm>
            <a:off x="2760680" y="1354381"/>
            <a:ext cx="4794850" cy="1333906"/>
          </a:xfrm>
          <a:prstGeom prst="rect">
            <a:avLst/>
          </a:prstGeom>
          <a:ln w="12700"/>
        </p:spPr>
      </p:pic>
      <p:pic>
        <p:nvPicPr>
          <p:cNvPr id="360" name="Image" descr="Image"/>
          <p:cNvPicPr>
            <a:picLocks noChangeAspect="1"/>
          </p:cNvPicPr>
          <p:nvPr/>
        </p:nvPicPr>
        <p:blipFill>
          <a:blip r:embed="rId5">
            <a:extLst/>
          </a:blip>
          <a:stretch>
            <a:fillRect/>
          </a:stretch>
        </p:blipFill>
        <p:spPr>
          <a:xfrm>
            <a:off x="2911879" y="3012911"/>
            <a:ext cx="2410492" cy="573413"/>
          </a:xfrm>
          <a:prstGeom prst="rect">
            <a:avLst/>
          </a:prstGeom>
          <a:ln w="12700"/>
        </p:spPr>
      </p:pic>
      <p:pic>
        <p:nvPicPr>
          <p:cNvPr id="361" name="Image" descr="Image"/>
          <p:cNvPicPr>
            <a:picLocks noChangeAspect="1"/>
          </p:cNvPicPr>
          <p:nvPr/>
        </p:nvPicPr>
        <p:blipFill>
          <a:blip r:embed="rId6">
            <a:extLst/>
          </a:blip>
          <a:stretch>
            <a:fillRect/>
          </a:stretch>
        </p:blipFill>
        <p:spPr>
          <a:xfrm>
            <a:off x="6111123" y="3012911"/>
            <a:ext cx="2718375" cy="573413"/>
          </a:xfrm>
          <a:prstGeom prst="rect">
            <a:avLst/>
          </a:prstGeom>
          <a:ln w="12700"/>
        </p:spPr>
      </p:pic>
      <p:sp>
        <p:nvSpPr>
          <p:cNvPr id="362" name="Line"/>
          <p:cNvSpPr/>
          <p:nvPr/>
        </p:nvSpPr>
        <p:spPr>
          <a:xfrm flipV="1">
            <a:off x="3907548" y="2651902"/>
            <a:ext cx="973376" cy="453080"/>
          </a:xfrm>
          <a:prstGeom prst="line">
            <a:avLst/>
          </a:prstGeom>
          <a:ln w="25400">
            <a:solidFill>
              <a:srgbClr val="0200FF"/>
            </a:solidFill>
            <a:tailEnd type="triangle"/>
          </a:ln>
        </p:spPr>
        <p:txBody>
          <a:bodyPr lIns="0" tIns="0" rIns="0" bIns="0"/>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63" name="Line"/>
          <p:cNvSpPr/>
          <p:nvPr/>
        </p:nvSpPr>
        <p:spPr>
          <a:xfrm flipH="1" flipV="1">
            <a:off x="7113020" y="2524688"/>
            <a:ext cx="300723" cy="567706"/>
          </a:xfrm>
          <a:prstGeom prst="line">
            <a:avLst/>
          </a:prstGeom>
          <a:ln w="25400">
            <a:solidFill>
              <a:srgbClr val="FF0000"/>
            </a:solidFill>
            <a:tailEnd type="triangle"/>
          </a:ln>
        </p:spPr>
        <p:txBody>
          <a:bodyPr lIns="0" tIns="0" rIns="0" bIns="0"/>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64" name="Incoherent CS is the variance of the amplitude                            ⇒ measure of fluctuation of the source G(x, Q2, b)…"/>
          <p:cNvSpPr txBox="1"/>
          <p:nvPr>
            <p:ph type="body" sz="quarter" idx="1"/>
          </p:nvPr>
        </p:nvSpPr>
        <p:spPr>
          <a:xfrm>
            <a:off x="102575" y="4000486"/>
            <a:ext cx="4189064" cy="2574274"/>
          </a:xfrm>
          <a:prstGeom prst="rect">
            <a:avLst/>
          </a:prstGeom>
        </p:spPr>
        <p:txBody>
          <a:bodyPr/>
          <a:lstStyle/>
          <a:p>
            <a:pPr lvl="1" marL="254000">
              <a:defRPr sz="2200"/>
            </a:pPr>
            <a:r>
              <a:t>Incoherent CS is the </a:t>
            </a:r>
            <a:r>
              <a:rPr>
                <a:solidFill>
                  <a:srgbClr val="FF0000"/>
                </a:solidFill>
              </a:rPr>
              <a:t>variance</a:t>
            </a:r>
            <a:r>
              <a:t> of the amplitude                            </a:t>
            </a:r>
            <a:r>
              <a:rPr>
                <a:latin typeface="Symbol"/>
                <a:ea typeface="Symbol"/>
                <a:cs typeface="Symbol"/>
                <a:sym typeface="Symbol"/>
              </a:rPr>
              <a:t>Þ </a:t>
            </a:r>
            <a:r>
              <a:t>measure of fluctuation of the source </a:t>
            </a:r>
            <a:r>
              <a:rPr i="1"/>
              <a:t>G</a:t>
            </a:r>
            <a:r>
              <a:t>(</a:t>
            </a:r>
            <a:r>
              <a:rPr i="1"/>
              <a:t>x</a:t>
            </a:r>
            <a:r>
              <a:t>, </a:t>
            </a:r>
            <a:r>
              <a:rPr i="1"/>
              <a:t>Q</a:t>
            </a:r>
            <a:r>
              <a:rPr baseline="31999"/>
              <a:t>2</a:t>
            </a:r>
            <a:r>
              <a:t>, </a:t>
            </a:r>
            <a:r>
              <a:rPr i="1"/>
              <a:t>b</a:t>
            </a:r>
            <a:r>
              <a:t>)</a:t>
            </a:r>
          </a:p>
          <a:p>
            <a:pPr lvl="1" marL="254000">
              <a:defRPr sz="2200"/>
            </a:pPr>
            <a:r>
              <a:t>Substantial impact on understanding of A+A, p+A correlations/shape fluctuations </a:t>
            </a:r>
          </a:p>
        </p:txBody>
      </p:sp>
      <p:grpSp>
        <p:nvGrpSpPr>
          <p:cNvPr id="375" name="Group"/>
          <p:cNvGrpSpPr/>
          <p:nvPr/>
        </p:nvGrpSpPr>
        <p:grpSpPr>
          <a:xfrm>
            <a:off x="4381005" y="3981051"/>
            <a:ext cx="4610066" cy="2861343"/>
            <a:chOff x="0" y="0"/>
            <a:chExt cx="4610065" cy="2861341"/>
          </a:xfrm>
        </p:grpSpPr>
        <p:grpSp>
          <p:nvGrpSpPr>
            <p:cNvPr id="367" name="Group"/>
            <p:cNvGrpSpPr/>
            <p:nvPr/>
          </p:nvGrpSpPr>
          <p:grpSpPr>
            <a:xfrm>
              <a:off x="0" y="490389"/>
              <a:ext cx="3224284" cy="2370953"/>
              <a:chOff x="0" y="0"/>
              <a:chExt cx="3224283" cy="2370951"/>
            </a:xfrm>
          </p:grpSpPr>
          <p:pic>
            <p:nvPicPr>
              <p:cNvPr id="365" name="Image" descr="Image"/>
              <p:cNvPicPr>
                <a:picLocks noChangeAspect="1"/>
              </p:cNvPicPr>
              <p:nvPr/>
            </p:nvPicPr>
            <p:blipFill>
              <a:blip r:embed="rId7">
                <a:extLst/>
              </a:blip>
              <a:srcRect l="0" t="0" r="0" b="0"/>
              <a:stretch>
                <a:fillRect/>
              </a:stretch>
            </p:blipFill>
            <p:spPr>
              <a:xfrm>
                <a:off x="0" y="0"/>
                <a:ext cx="3224284" cy="2370952"/>
              </a:xfrm>
              <a:prstGeom prst="rect">
                <a:avLst/>
              </a:prstGeom>
              <a:ln w="12700" cap="flat">
                <a:noFill/>
                <a:round/>
              </a:ln>
              <a:effectLst/>
            </p:spPr>
          </p:pic>
          <p:sp>
            <p:nvSpPr>
              <p:cNvPr id="366" name="Rectangle"/>
              <p:cNvSpPr/>
              <p:nvPr/>
            </p:nvSpPr>
            <p:spPr>
              <a:xfrm>
                <a:off x="562118" y="1561435"/>
                <a:ext cx="429963" cy="286285"/>
              </a:xfrm>
              <a:prstGeom prst="rect">
                <a:avLst/>
              </a:prstGeom>
              <a:solidFill>
                <a:srgbClr val="FFFFFF"/>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368" name="Example from ep(see Bjorn’s talk):"/>
            <p:cNvSpPr txBox="1"/>
            <p:nvPr/>
          </p:nvSpPr>
          <p:spPr>
            <a:xfrm>
              <a:off x="131799" y="-1"/>
              <a:ext cx="4420655" cy="422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1275" marR="41275" defTabSz="914400">
                <a:spcBef>
                  <a:spcPts val="400"/>
                </a:spcBef>
                <a:defRPr sz="2200">
                  <a:uFill>
                    <a:solidFill>
                      <a:srgbClr val="000000"/>
                    </a:solidFill>
                  </a:uFill>
                  <a:latin typeface="+mn-lt"/>
                  <a:ea typeface="+mn-ea"/>
                  <a:cs typeface="+mn-cs"/>
                  <a:sym typeface="Arial"/>
                </a:defRPr>
              </a:lvl1pPr>
            </a:lstStyle>
            <a:p>
              <a:pPr/>
              <a:r>
                <a:t>Example from ep(see Bjorn’s talk):</a:t>
              </a:r>
            </a:p>
          </p:txBody>
        </p:sp>
        <p:grpSp>
          <p:nvGrpSpPr>
            <p:cNvPr id="371" name="Group"/>
            <p:cNvGrpSpPr/>
            <p:nvPr/>
          </p:nvGrpSpPr>
          <p:grpSpPr>
            <a:xfrm>
              <a:off x="3197669" y="490389"/>
              <a:ext cx="1412397" cy="2314502"/>
              <a:chOff x="0" y="0"/>
              <a:chExt cx="1412396" cy="2314501"/>
            </a:xfrm>
          </p:grpSpPr>
          <p:pic>
            <p:nvPicPr>
              <p:cNvPr id="369" name="Image" descr="Image"/>
              <p:cNvPicPr>
                <a:picLocks noChangeAspect="1"/>
              </p:cNvPicPr>
              <p:nvPr/>
            </p:nvPicPr>
            <p:blipFill>
              <a:blip r:embed="rId8">
                <a:extLst/>
              </a:blip>
              <a:srcRect l="0" t="0" r="0" b="9012"/>
              <a:stretch>
                <a:fillRect/>
              </a:stretch>
            </p:blipFill>
            <p:spPr>
              <a:xfrm>
                <a:off x="0" y="1174235"/>
                <a:ext cx="1412397" cy="1140267"/>
              </a:xfrm>
              <a:prstGeom prst="rect">
                <a:avLst/>
              </a:prstGeom>
              <a:ln w="12700" cap="flat">
                <a:noFill/>
                <a:round/>
              </a:ln>
              <a:effectLst/>
            </p:spPr>
          </p:pic>
          <p:pic>
            <p:nvPicPr>
              <p:cNvPr id="370" name="Image" descr="Image"/>
              <p:cNvPicPr>
                <a:picLocks noChangeAspect="1"/>
              </p:cNvPicPr>
              <p:nvPr/>
            </p:nvPicPr>
            <p:blipFill>
              <a:blip r:embed="rId9">
                <a:extLst/>
              </a:blip>
              <a:srcRect l="0" t="0" r="0" b="8219"/>
              <a:stretch>
                <a:fillRect/>
              </a:stretch>
            </p:blipFill>
            <p:spPr>
              <a:xfrm>
                <a:off x="0" y="0"/>
                <a:ext cx="1412397" cy="1177686"/>
              </a:xfrm>
              <a:prstGeom prst="rect">
                <a:avLst/>
              </a:prstGeom>
              <a:ln w="12700" cap="flat">
                <a:noFill/>
                <a:round/>
              </a:ln>
              <a:effectLst/>
            </p:spPr>
          </p:pic>
        </p:grpSp>
        <p:sp>
          <p:nvSpPr>
            <p:cNvPr id="372" name="Line"/>
            <p:cNvSpPr/>
            <p:nvPr/>
          </p:nvSpPr>
          <p:spPr>
            <a:xfrm flipH="1">
              <a:off x="1925915" y="1031487"/>
              <a:ext cx="1281483" cy="251231"/>
            </a:xfrm>
            <a:prstGeom prst="line">
              <a:avLst/>
            </a:prstGeom>
            <a:noFill/>
            <a:ln w="19050" cap="flat">
              <a:solidFill>
                <a:srgbClr val="000000"/>
              </a:solidFill>
              <a:prstDash val="solid"/>
              <a:round/>
              <a:tailEnd type="triangle" w="med" len="me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73" name="Line"/>
            <p:cNvSpPr/>
            <p:nvPr/>
          </p:nvSpPr>
          <p:spPr>
            <a:xfrm flipH="1" flipV="1">
              <a:off x="698370" y="1499979"/>
              <a:ext cx="2523902" cy="676941"/>
            </a:xfrm>
            <a:prstGeom prst="line">
              <a:avLst/>
            </a:prstGeom>
            <a:noFill/>
            <a:ln w="19050" cap="flat">
              <a:solidFill>
                <a:srgbClr val="000000"/>
              </a:solidFill>
              <a:prstDash val="solid"/>
              <a:round/>
              <a:tailEnd type="triangle" w="med" len="med"/>
            </a:ln>
            <a:effectLst/>
          </p:spPr>
          <p:txBody>
            <a:bodyPr wrap="square" lIns="0" tIns="0" rIns="0" bIns="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374" name="H. Mäntysaari,…"/>
            <p:cNvSpPr txBox="1"/>
            <p:nvPr/>
          </p:nvSpPr>
          <p:spPr>
            <a:xfrm>
              <a:off x="457818" y="1911744"/>
              <a:ext cx="1724324" cy="635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H. Mäntysaari, </a:t>
              </a:r>
            </a:p>
            <a:p>
              <a:pPr/>
              <a:r>
                <a:t>B. Schenke,</a:t>
              </a:r>
            </a:p>
            <a:p>
              <a:pPr/>
              <a:r>
                <a:t>PRL 117 (2016) 052301</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5"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48" name="QCD Landscape (T ≥ 0 Picture)"/>
          <p:cNvSpPr txBox="1"/>
          <p:nvPr>
            <p:ph type="title"/>
          </p:nvPr>
        </p:nvSpPr>
        <p:spPr>
          <a:prstGeom prst="rect">
            <a:avLst/>
          </a:prstGeom>
        </p:spPr>
        <p:txBody>
          <a:bodyPr/>
          <a:lstStyle/>
          <a:p>
            <a:pPr/>
            <a:r>
              <a:t>QCD Landscape (T ≥ 0 Picture)</a:t>
            </a:r>
          </a:p>
        </p:txBody>
      </p:sp>
      <p:sp>
        <p:nvSpPr>
          <p:cNvPr id="149"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150" name="QCD_PhaseDiagram.pdf" descr="QCD_PhaseDiagram.pdf"/>
          <p:cNvPicPr>
            <a:picLocks noChangeAspect="1"/>
          </p:cNvPicPr>
          <p:nvPr/>
        </p:nvPicPr>
        <p:blipFill>
          <a:blip r:embed="rId2">
            <a:extLst/>
          </a:blip>
          <a:stretch>
            <a:fillRect/>
          </a:stretch>
        </p:blipFill>
        <p:spPr>
          <a:xfrm>
            <a:off x="360002" y="854124"/>
            <a:ext cx="8423996" cy="5149752"/>
          </a:xfrm>
          <a:prstGeom prst="rect">
            <a:avLst/>
          </a:prstGeom>
          <a:ln w="12700"/>
        </p:spPr>
      </p:pic>
      <p:sp>
        <p:nvSpPr>
          <p:cNvPr id="151" name="Physics of the “Initial State” is not encapsulated in this Phase Diagram"/>
          <p:cNvSpPr txBox="1"/>
          <p:nvPr/>
        </p:nvSpPr>
        <p:spPr>
          <a:xfrm>
            <a:off x="204353" y="6151562"/>
            <a:ext cx="8795619"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pPr>
            <a:r>
              <a:t>Physics of the “Initial State” is </a:t>
            </a:r>
            <a:r>
              <a:rPr i="1"/>
              <a:t>not</a:t>
            </a:r>
            <a:r>
              <a:t> encapsulated in this Phase Diagram</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80" name="EIC: Gluon TMDs from Dijet Production"/>
          <p:cNvSpPr txBox="1"/>
          <p:nvPr>
            <p:ph type="title"/>
          </p:nvPr>
        </p:nvSpPr>
        <p:spPr>
          <a:prstGeom prst="rect">
            <a:avLst/>
          </a:prstGeom>
        </p:spPr>
        <p:txBody>
          <a:bodyPr/>
          <a:lstStyle/>
          <a:p>
            <a:pPr/>
            <a:r>
              <a:t>EIC: Gluon TMDs from Dijet Production</a:t>
            </a:r>
          </a:p>
        </p:txBody>
      </p:sp>
      <p:sp>
        <p:nvSpPr>
          <p:cNvPr id="3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382" name="Thus far, focus on quark TMDs while the available studies of gluon TMDs are sparse…"/>
          <p:cNvSpPr txBox="1"/>
          <p:nvPr>
            <p:ph type="body" sz="half" idx="1"/>
          </p:nvPr>
        </p:nvSpPr>
        <p:spPr>
          <a:xfrm>
            <a:off x="190500" y="800239"/>
            <a:ext cx="8763000" cy="2599980"/>
          </a:xfrm>
          <a:prstGeom prst="rect">
            <a:avLst/>
          </a:prstGeom>
        </p:spPr>
        <p:txBody>
          <a:bodyPr/>
          <a:lstStyle/>
          <a:p>
            <a:pPr marL="317500" indent="-317500">
              <a:buClr>
                <a:srgbClr val="FF2600"/>
              </a:buClr>
              <a:buSzPct val="175000"/>
              <a:buChar char="•"/>
              <a:defRPr sz="2600"/>
            </a:pPr>
            <a:r>
              <a:t>Thus far, focus on quark TMDs while the available studies of gluon TMDs are sparse</a:t>
            </a:r>
          </a:p>
          <a:p>
            <a:pPr marL="317500" indent="-317500">
              <a:buClr>
                <a:srgbClr val="FF2600"/>
              </a:buClr>
              <a:buSzPct val="175000"/>
              <a:buChar char="•"/>
              <a:defRPr sz="2600"/>
            </a:pPr>
            <a:r>
              <a:t>Of particular interest: WW gluon distribution </a:t>
            </a:r>
            <a:r>
              <a:rPr b="1">
                <a:solidFill>
                  <a:srgbClr val="941100"/>
                </a:solidFill>
              </a:rPr>
              <a:t>G</a:t>
            </a:r>
            <a:r>
              <a:rPr b="1" baseline="31999">
                <a:solidFill>
                  <a:srgbClr val="941100"/>
                </a:solidFill>
              </a:rPr>
              <a:t>(1) </a:t>
            </a:r>
            <a:r>
              <a:t>and its linearly polarized partner </a:t>
            </a:r>
            <a:r>
              <a:rPr b="1">
                <a:solidFill>
                  <a:srgbClr val="941100"/>
                </a:solidFill>
              </a:rPr>
              <a:t>h</a:t>
            </a:r>
            <a:r>
              <a:rPr b="1" baseline="-5999">
                <a:solidFill>
                  <a:srgbClr val="941100"/>
                </a:solidFill>
              </a:rPr>
              <a:t>T</a:t>
            </a:r>
            <a:r>
              <a:rPr b="1" baseline="31999">
                <a:solidFill>
                  <a:srgbClr val="941100"/>
                </a:solidFill>
              </a:rPr>
              <a:t>(1)  </a:t>
            </a:r>
            <a:r>
              <a:t>inside unpolarized hadron</a:t>
            </a:r>
          </a:p>
          <a:p>
            <a:pPr marL="317500" indent="-317500">
              <a:buClr>
                <a:srgbClr val="FF2600"/>
              </a:buClr>
              <a:buSzPct val="175000"/>
              <a:buChar char="•"/>
              <a:defRPr sz="2600"/>
            </a:pPr>
            <a:r>
              <a:t>These gluon distributions play also central role in small-x saturation phenomena.</a:t>
            </a:r>
          </a:p>
        </p:txBody>
      </p:sp>
      <p:sp>
        <p:nvSpPr>
          <p:cNvPr id="383" name="A. Metz and J. Zhou, Phys. Rev. D84 , 051503 (2011), arXiv:1105.1991.…"/>
          <p:cNvSpPr txBox="1"/>
          <p:nvPr/>
        </p:nvSpPr>
        <p:spPr>
          <a:xfrm>
            <a:off x="223324" y="5013638"/>
            <a:ext cx="8019270" cy="172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300"/>
            </a:pPr>
            <a:r>
              <a:t>A. Metz and J. Zhou, Phys. Rev. D84 , 051503 (2011), arXiv:1105.1991. </a:t>
            </a:r>
          </a:p>
          <a:p>
            <a:pPr>
              <a:defRPr sz="1300"/>
            </a:pPr>
            <a:r>
              <a:t>D. Boer, P. J. Mulders, and C. Pisano, Phys. Rev. D80 , 094017 (2009), arXiv:0909.4652</a:t>
            </a:r>
          </a:p>
          <a:p>
            <a:pPr>
              <a:defRPr sz="1300"/>
            </a:pPr>
            <a:r>
              <a:t>D. Boer, S. J. Brodsky, P. J. Mulders, and C. Pisano, Phys. Rev. Lett. 106 , 132001 (2011), arXiv:1011.4225.</a:t>
            </a:r>
          </a:p>
          <a:p>
            <a:pPr>
              <a:defRPr sz="1300"/>
            </a:pPr>
            <a:r>
              <a:t>F. Dominguez, J.-W. Qiu, B.-W. Xiao, and F. Yuan, Phys. Rev. D85 , 045003 (2012), arXiv:1109.6293.</a:t>
            </a:r>
          </a:p>
          <a:p>
            <a:pPr>
              <a:defRPr sz="1300"/>
            </a:pPr>
            <a:r>
              <a:t>A. Dumitru, L. McLerran, and V. Skokov, Phys. Lett. B743 , 134 (2015), arXiv:1410.4844.</a:t>
            </a:r>
          </a:p>
          <a:p>
            <a:pPr>
              <a:defRPr sz="1300"/>
            </a:pPr>
            <a:r>
              <a:t>A. Dumitru and V. Skokov, Phys. Rev. D91 , 074006 (2015), arXiv:1411.6630.</a:t>
            </a:r>
          </a:p>
          <a:p>
            <a:pPr>
              <a:defRPr sz="1300"/>
            </a:pPr>
            <a:r>
              <a:t>A. Dumitru, T. Lappi, and V. Skokov, Phys. Rev. Lett. 115 , 252301 (2015), arXiv:1508.04438.</a:t>
            </a:r>
          </a:p>
          <a:p>
            <a:pPr>
              <a:defRPr sz="1300"/>
            </a:pPr>
            <a:r>
              <a:t>A. Dumitru and V. Skokov, Phys. Rev. D94 , 014030 (2016), arXiv:1605.02739.</a:t>
            </a:r>
          </a:p>
        </p:txBody>
      </p:sp>
      <p:sp>
        <p:nvSpPr>
          <p:cNvPr id="384" name="G(1) and hT(1) can be accessed through measuring azimuthal anisotropies in processes such as jet pair (dijet) production in e+p and e+A scattering."/>
          <p:cNvSpPr txBox="1"/>
          <p:nvPr/>
        </p:nvSpPr>
        <p:spPr>
          <a:xfrm>
            <a:off x="753336" y="3494219"/>
            <a:ext cx="7637328" cy="1271898"/>
          </a:xfrm>
          <a:prstGeom prst="rect">
            <a:avLst/>
          </a:prstGeom>
          <a:solidFill>
            <a:srgbClr val="0083D6"/>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R="41275" indent="0" defTabSz="914400">
              <a:spcBef>
                <a:spcPts val="400"/>
              </a:spcBef>
              <a:buClr>
                <a:srgbClr val="011993"/>
              </a:buClr>
              <a:buFont typeface="Lucida Grande"/>
              <a:defRPr sz="2600">
                <a:solidFill>
                  <a:srgbClr val="FFFFFF"/>
                </a:solidFill>
                <a:uFill>
                  <a:solidFill>
                    <a:srgbClr val="000000"/>
                  </a:solidFill>
                </a:uFill>
                <a:latin typeface="+mn-lt"/>
                <a:ea typeface="+mn-ea"/>
                <a:cs typeface="+mn-cs"/>
                <a:sym typeface="Arial"/>
              </a:defRPr>
            </a:pPr>
            <a:r>
              <a:t>G</a:t>
            </a:r>
            <a:r>
              <a:rPr baseline="31999"/>
              <a:t>(1)</a:t>
            </a:r>
            <a:r>
              <a:t> and h</a:t>
            </a:r>
            <a:r>
              <a:rPr baseline="-5999"/>
              <a:t>T</a:t>
            </a:r>
            <a:r>
              <a:rPr baseline="31999"/>
              <a:t>(1) </a:t>
            </a:r>
            <a:r>
              <a:t>can be accessed through measuring azimuthal anisotropies in processes such as </a:t>
            </a:r>
            <a:r>
              <a:rPr b="1">
                <a:solidFill>
                  <a:srgbClr val="FF9300"/>
                </a:solidFill>
              </a:rPr>
              <a:t>jet pair (dijet) production</a:t>
            </a:r>
            <a:r>
              <a:t> in e+p and e+A scattering.</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Key observables: PT and qT…"/>
          <p:cNvSpPr txBox="1"/>
          <p:nvPr>
            <p:ph type="body" idx="1"/>
          </p:nvPr>
        </p:nvSpPr>
        <p:spPr>
          <a:xfrm>
            <a:off x="3880384" y="792787"/>
            <a:ext cx="5131588" cy="5576231"/>
          </a:xfrm>
          <a:prstGeom prst="rect">
            <a:avLst/>
          </a:prstGeom>
        </p:spPr>
        <p:txBody>
          <a:bodyPr/>
          <a:lstStyle/>
          <a:p>
            <a:pPr marL="0" indent="0">
              <a:spcBef>
                <a:spcPts val="800"/>
              </a:spcBef>
              <a:buSzTx/>
              <a:buNone/>
              <a:defRPr>
                <a:solidFill>
                  <a:srgbClr val="021EAA"/>
                </a:solidFill>
              </a:defRPr>
            </a:pPr>
            <a:r>
              <a:t>Key observables: P</a:t>
            </a:r>
            <a:r>
              <a:rPr baseline="-5999"/>
              <a:t>T</a:t>
            </a:r>
            <a:r>
              <a:t> and q</a:t>
            </a:r>
            <a:r>
              <a:rPr baseline="-5999"/>
              <a:t>T</a:t>
            </a:r>
          </a:p>
          <a:p>
            <a:pPr>
              <a:spcBef>
                <a:spcPts val="800"/>
              </a:spcBef>
              <a:defRPr sz="2400"/>
            </a:pPr>
            <a:r>
              <a:t>the difference in momenta (imbalance)</a:t>
            </a:r>
          </a:p>
          <a:p>
            <a:pPr marL="0" indent="0">
              <a:spcBef>
                <a:spcPts val="800"/>
              </a:spcBef>
              <a:buSzTx/>
              <a:buNone/>
              <a:defRPr sz="2400"/>
            </a:pPr>
          </a:p>
          <a:p>
            <a:pPr>
              <a:spcBef>
                <a:spcPts val="800"/>
              </a:spcBef>
              <a:defRPr sz="2400"/>
            </a:pPr>
            <a:r>
              <a:t>the average transverse momentum of the jets</a:t>
            </a:r>
          </a:p>
          <a:p>
            <a:pPr>
              <a:spcBef>
                <a:spcPts val="800"/>
              </a:spcBef>
              <a:defRPr sz="2400"/>
            </a:pPr>
          </a:p>
          <a:p>
            <a:pPr>
              <a:spcBef>
                <a:spcPts val="800"/>
              </a:spcBef>
              <a:defRPr sz="2400"/>
            </a:pPr>
            <a:r>
              <a:rPr>
                <a:latin typeface="Symbol"/>
                <a:ea typeface="Symbol"/>
                <a:cs typeface="Symbol"/>
                <a:sym typeface="Symbol"/>
              </a:rPr>
              <a:t>f</a:t>
            </a:r>
            <a:r>
              <a:t> is angle between P</a:t>
            </a:r>
            <a:r>
              <a:rPr baseline="-5999"/>
              <a:t>T</a:t>
            </a:r>
            <a:r>
              <a:t> and q</a:t>
            </a:r>
            <a:r>
              <a:rPr baseline="-5999"/>
              <a:t>T</a:t>
            </a:r>
            <a:endParaRPr baseline="-5999"/>
          </a:p>
          <a:p>
            <a:pPr>
              <a:spcBef>
                <a:spcPts val="800"/>
              </a:spcBef>
              <a:defRPr sz="2400"/>
            </a:pPr>
            <a:r>
              <a:t>work in “correlation limit” P</a:t>
            </a:r>
            <a:r>
              <a:rPr baseline="-5999"/>
              <a:t>T</a:t>
            </a:r>
            <a:r>
              <a:t> &gt;&gt; q</a:t>
            </a:r>
            <a:r>
              <a:rPr baseline="-5999"/>
              <a:t>T</a:t>
            </a:r>
            <a:endParaRPr baseline="-5999"/>
          </a:p>
          <a:p>
            <a:pPr>
              <a:spcBef>
                <a:spcPts val="800"/>
              </a:spcBef>
              <a:defRPr sz="2400"/>
            </a:pPr>
            <a:r>
              <a:t>azimuthal asymmetry arising from the linearly polarized gluon distribution: </a:t>
            </a:r>
            <a:r>
              <a:rPr>
                <a:solidFill>
                  <a:srgbClr val="E50000"/>
                </a:solidFill>
              </a:rPr>
              <a:t>v</a:t>
            </a:r>
            <a:r>
              <a:rPr baseline="-5999">
                <a:solidFill>
                  <a:srgbClr val="E50000"/>
                </a:solidFill>
              </a:rPr>
              <a:t>2</a:t>
            </a:r>
            <a:r>
              <a:rPr>
                <a:solidFill>
                  <a:srgbClr val="E50000"/>
                </a:solidFill>
              </a:rPr>
              <a:t> = </a:t>
            </a:r>
            <a:r>
              <a:rPr>
                <a:solidFill>
                  <a:srgbClr val="E50000"/>
                </a:solidFill>
                <a:latin typeface="Symbol"/>
                <a:ea typeface="Symbol"/>
                <a:cs typeface="Symbol"/>
                <a:sym typeface="Symbol"/>
              </a:rPr>
              <a:t>á</a:t>
            </a:r>
            <a:r>
              <a:rPr>
                <a:solidFill>
                  <a:srgbClr val="E50000"/>
                </a:solidFill>
              </a:rPr>
              <a:t>cos 2</a:t>
            </a:r>
            <a:r>
              <a:rPr>
                <a:solidFill>
                  <a:srgbClr val="E50000"/>
                </a:solidFill>
                <a:latin typeface="Symbol"/>
                <a:ea typeface="Symbol"/>
                <a:cs typeface="Symbol"/>
                <a:sym typeface="Symbol"/>
              </a:rPr>
              <a:t>fñ</a:t>
            </a:r>
          </a:p>
        </p:txBody>
      </p:sp>
      <p:sp>
        <p:nvSpPr>
          <p:cNvPr id="38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390" name="Kinematics: Dijets in γ*A"/>
          <p:cNvSpPr txBox="1"/>
          <p:nvPr>
            <p:ph type="title"/>
          </p:nvPr>
        </p:nvSpPr>
        <p:spPr>
          <a:prstGeom prst="rect">
            <a:avLst/>
          </a:prstGeom>
        </p:spPr>
        <p:txBody>
          <a:bodyPr/>
          <a:lstStyle/>
          <a:p>
            <a:pPr/>
            <a:r>
              <a:t>Kinematics: Dijets in </a:t>
            </a:r>
            <a:r>
              <a:rPr>
                <a:latin typeface="Symbol"/>
                <a:ea typeface="Symbol"/>
                <a:cs typeface="Symbol"/>
                <a:sym typeface="Symbol"/>
              </a:rPr>
              <a:t>g</a:t>
            </a:r>
            <a:r>
              <a:t>*A</a:t>
            </a:r>
          </a:p>
        </p:txBody>
      </p:sp>
      <p:sp>
        <p:nvSpPr>
          <p:cNvPr id="3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392" name="Dominguez, Marquet, Xiao, Yuan, PRD 2011"/>
          <p:cNvSpPr txBox="1"/>
          <p:nvPr/>
        </p:nvSpPr>
        <p:spPr>
          <a:xfrm>
            <a:off x="2027047" y="6376434"/>
            <a:ext cx="4648870"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solidFill>
                  <a:srgbClr val="007600"/>
                </a:solidFill>
              </a:defRPr>
            </a:lvl1pPr>
          </a:lstStyle>
          <a:p>
            <a:pPr/>
            <a:r>
              <a:t>Dominguez, Marquet, Xiao, Yuan, PRD 2011</a:t>
            </a:r>
          </a:p>
        </p:txBody>
      </p:sp>
      <p:pic>
        <p:nvPicPr>
          <p:cNvPr id="393" name="Image" descr="Image"/>
          <p:cNvPicPr>
            <a:picLocks noChangeAspect="1"/>
          </p:cNvPicPr>
          <p:nvPr/>
        </p:nvPicPr>
        <p:blipFill>
          <a:blip r:embed="rId3">
            <a:extLst/>
          </a:blip>
          <a:stretch>
            <a:fillRect/>
          </a:stretch>
        </p:blipFill>
        <p:spPr>
          <a:xfrm>
            <a:off x="288633" y="849116"/>
            <a:ext cx="3363847" cy="1680202"/>
          </a:xfrm>
          <a:prstGeom prst="rect">
            <a:avLst/>
          </a:prstGeom>
          <a:ln w="12700"/>
        </p:spPr>
      </p:pic>
      <p:pic>
        <p:nvPicPr>
          <p:cNvPr id="394" name="Image" descr="Image"/>
          <p:cNvPicPr>
            <a:picLocks noChangeAspect="1"/>
          </p:cNvPicPr>
          <p:nvPr/>
        </p:nvPicPr>
        <p:blipFill>
          <a:blip r:embed="rId4">
            <a:extLst/>
          </a:blip>
          <a:stretch>
            <a:fillRect/>
          </a:stretch>
        </p:blipFill>
        <p:spPr>
          <a:xfrm>
            <a:off x="4336304" y="2002274"/>
            <a:ext cx="1769436" cy="388193"/>
          </a:xfrm>
          <a:prstGeom prst="rect">
            <a:avLst/>
          </a:prstGeom>
          <a:ln w="12700"/>
        </p:spPr>
      </p:pic>
      <p:pic>
        <p:nvPicPr>
          <p:cNvPr id="395" name="Image" descr="Image"/>
          <p:cNvPicPr>
            <a:picLocks noChangeAspect="1"/>
          </p:cNvPicPr>
          <p:nvPr/>
        </p:nvPicPr>
        <p:blipFill>
          <a:blip r:embed="rId5">
            <a:extLst/>
          </a:blip>
          <a:stretch>
            <a:fillRect/>
          </a:stretch>
        </p:blipFill>
        <p:spPr>
          <a:xfrm>
            <a:off x="562603" y="2833441"/>
            <a:ext cx="2573186" cy="3651289"/>
          </a:xfrm>
          <a:prstGeom prst="rect">
            <a:avLst/>
          </a:prstGeom>
          <a:ln w="12700"/>
        </p:spPr>
      </p:pic>
      <p:pic>
        <p:nvPicPr>
          <p:cNvPr id="396" name="Image" descr="Image"/>
          <p:cNvPicPr>
            <a:picLocks noChangeAspect="1"/>
          </p:cNvPicPr>
          <p:nvPr/>
        </p:nvPicPr>
        <p:blipFill>
          <a:blip r:embed="rId6">
            <a:extLst/>
          </a:blip>
          <a:stretch>
            <a:fillRect/>
          </a:stretch>
        </p:blipFill>
        <p:spPr>
          <a:xfrm>
            <a:off x="4249938" y="3386806"/>
            <a:ext cx="2838118" cy="388193"/>
          </a:xfrm>
          <a:prstGeom prst="rect">
            <a:avLst/>
          </a:prstGeom>
          <a:ln w="12700"/>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01" name="Elliptic Anisotropy in DiJet Production (I)"/>
          <p:cNvSpPr txBox="1"/>
          <p:nvPr>
            <p:ph type="title"/>
          </p:nvPr>
        </p:nvSpPr>
        <p:spPr>
          <a:prstGeom prst="rect">
            <a:avLst/>
          </a:prstGeom>
        </p:spPr>
        <p:txBody>
          <a:bodyPr/>
          <a:lstStyle/>
          <a:p>
            <a:pPr/>
            <a:r>
              <a:t>Elliptic Anisotropy in DiJet Production (I)</a:t>
            </a:r>
          </a:p>
        </p:txBody>
      </p:sp>
      <p:sp>
        <p:nvSpPr>
          <p:cNvPr id="402" name="Dipartons from McDijet event generator (V. Skokov) → showers via Pythia → experimental cuts → jet-finding with ee-kt (FastJet)"/>
          <p:cNvSpPr txBox="1"/>
          <p:nvPr>
            <p:ph type="body" sz="quarter" idx="1"/>
          </p:nvPr>
        </p:nvSpPr>
        <p:spPr>
          <a:xfrm>
            <a:off x="210963" y="726749"/>
            <a:ext cx="8931276" cy="778996"/>
          </a:xfrm>
          <a:prstGeom prst="rect">
            <a:avLst/>
          </a:prstGeom>
        </p:spPr>
        <p:txBody>
          <a:bodyPr/>
          <a:lstStyle>
            <a:lvl1pPr>
              <a:defRPr sz="2100"/>
            </a:lvl1pPr>
          </a:lstStyle>
          <a:p>
            <a:pPr/>
            <a:r>
              <a:t>Dipartons from McDijet event generator (V. Skokov) → showers via Pythia → experimental cuts → jet-finding with ee-kt (FastJet)</a:t>
            </a:r>
          </a:p>
        </p:txBody>
      </p:sp>
      <p:sp>
        <p:nvSpPr>
          <p:cNvPr id="4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404" name="dijetCombo.pdf" descr="dijetCombo.pdf"/>
          <p:cNvPicPr>
            <a:picLocks noChangeAspect="1"/>
          </p:cNvPicPr>
          <p:nvPr/>
        </p:nvPicPr>
        <p:blipFill>
          <a:blip r:embed="rId2">
            <a:extLst/>
          </a:blip>
          <a:stretch>
            <a:fillRect/>
          </a:stretch>
        </p:blipFill>
        <p:spPr>
          <a:xfrm>
            <a:off x="112700" y="1776004"/>
            <a:ext cx="8664600" cy="2846597"/>
          </a:xfrm>
          <a:prstGeom prst="rect">
            <a:avLst/>
          </a:prstGeom>
          <a:ln w="12700"/>
        </p:spPr>
      </p:pic>
      <p:grpSp>
        <p:nvGrpSpPr>
          <p:cNvPr id="408" name="Group"/>
          <p:cNvGrpSpPr/>
          <p:nvPr/>
        </p:nvGrpSpPr>
        <p:grpSpPr>
          <a:xfrm>
            <a:off x="760491" y="1522349"/>
            <a:ext cx="7313659" cy="407467"/>
            <a:chOff x="0" y="0"/>
            <a:chExt cx="7313657" cy="407466"/>
          </a:xfrm>
        </p:grpSpPr>
        <p:sp>
          <p:nvSpPr>
            <p:cNvPr id="405" name="All polarizations"/>
            <p:cNvSpPr txBox="1"/>
            <p:nvPr/>
          </p:nvSpPr>
          <p:spPr>
            <a:xfrm>
              <a:off x="0" y="0"/>
              <a:ext cx="1933809" cy="385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000">
                  <a:uFill>
                    <a:solidFill>
                      <a:srgbClr val="000000"/>
                    </a:solidFill>
                  </a:uFill>
                  <a:latin typeface="+mn-lt"/>
                  <a:ea typeface="+mn-ea"/>
                  <a:cs typeface="+mn-cs"/>
                  <a:sym typeface="Arial"/>
                </a:defRPr>
              </a:lvl1pPr>
            </a:lstStyle>
            <a:p>
              <a:pPr/>
              <a:r>
                <a:t>All polarizations</a:t>
              </a:r>
            </a:p>
          </p:txBody>
        </p:sp>
        <p:sp>
          <p:nvSpPr>
            <p:cNvPr id="406" name="Trans. γ*"/>
            <p:cNvSpPr txBox="1"/>
            <p:nvPr/>
          </p:nvSpPr>
          <p:spPr>
            <a:xfrm>
              <a:off x="3241912" y="-1"/>
              <a:ext cx="1139191" cy="4074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40639" marR="40639" defTabSz="914400">
                <a:defRPr sz="2000">
                  <a:uFill>
                    <a:solidFill>
                      <a:srgbClr val="000000"/>
                    </a:solidFill>
                  </a:uFill>
                  <a:latin typeface="+mn-lt"/>
                  <a:ea typeface="+mn-ea"/>
                  <a:cs typeface="+mn-cs"/>
                  <a:sym typeface="Arial"/>
                </a:defRPr>
              </a:pPr>
              <a:r>
                <a:t>Trans. </a:t>
              </a:r>
              <a:r>
                <a:rPr>
                  <a:latin typeface="Symbol"/>
                  <a:ea typeface="Symbol"/>
                  <a:cs typeface="Symbol"/>
                  <a:sym typeface="Symbol"/>
                </a:rPr>
                <a:t>g</a:t>
              </a:r>
              <a:r>
                <a:t>*</a:t>
              </a:r>
            </a:p>
          </p:txBody>
        </p:sp>
        <p:sp>
          <p:nvSpPr>
            <p:cNvPr id="407" name="Long. γ*"/>
            <p:cNvSpPr txBox="1"/>
            <p:nvPr/>
          </p:nvSpPr>
          <p:spPr>
            <a:xfrm>
              <a:off x="6249253" y="-1"/>
              <a:ext cx="1064405" cy="4074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40639" marR="40639" defTabSz="914400">
                <a:defRPr sz="2000">
                  <a:uFill>
                    <a:solidFill>
                      <a:srgbClr val="000000"/>
                    </a:solidFill>
                  </a:uFill>
                  <a:latin typeface="+mn-lt"/>
                  <a:ea typeface="+mn-ea"/>
                  <a:cs typeface="+mn-cs"/>
                  <a:sym typeface="Arial"/>
                </a:defRPr>
              </a:pPr>
              <a:r>
                <a:t>Long. </a:t>
              </a:r>
              <a:r>
                <a:rPr>
                  <a:latin typeface="Symbol"/>
                  <a:ea typeface="Symbol"/>
                  <a:cs typeface="Symbol"/>
                  <a:sym typeface="Symbol"/>
                </a:rPr>
                <a:t>g</a:t>
              </a:r>
              <a:r>
                <a:t>*</a:t>
              </a:r>
            </a:p>
          </p:txBody>
        </p:sp>
      </p:grpSp>
      <p:sp>
        <p:nvSpPr>
          <p:cNvPr id="409" name="Dijets recover the anisotropy (v2) quite well…"/>
          <p:cNvSpPr txBox="1"/>
          <p:nvPr/>
        </p:nvSpPr>
        <p:spPr>
          <a:xfrm>
            <a:off x="406000" y="4690277"/>
            <a:ext cx="7978447" cy="7789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17500" marR="41275" indent="-317500" defTabSz="914400">
              <a:spcBef>
                <a:spcPts val="400"/>
              </a:spcBef>
              <a:buClr>
                <a:srgbClr val="FF2600"/>
              </a:buClr>
              <a:buSzPct val="175000"/>
              <a:buChar char="•"/>
              <a:defRPr sz="2100">
                <a:solidFill>
                  <a:srgbClr val="021EAA"/>
                </a:solidFill>
                <a:uFill>
                  <a:solidFill>
                    <a:srgbClr val="000000"/>
                  </a:solidFill>
                </a:uFill>
                <a:latin typeface="+mn-lt"/>
                <a:ea typeface="+mn-ea"/>
                <a:cs typeface="+mn-cs"/>
                <a:sym typeface="Arial"/>
              </a:defRPr>
            </a:pPr>
            <a:r>
              <a:t>Dijets recover the anisotropy (v</a:t>
            </a:r>
            <a:r>
              <a:rPr baseline="-5999"/>
              <a:t>2</a:t>
            </a:r>
            <a:r>
              <a:t>) quite well</a:t>
            </a:r>
          </a:p>
          <a:p>
            <a:pPr marL="317500" marR="41275" indent="-317500" defTabSz="914400">
              <a:spcBef>
                <a:spcPts val="400"/>
              </a:spcBef>
              <a:buClr>
                <a:srgbClr val="FF2600"/>
              </a:buClr>
              <a:buSzPct val="175000"/>
              <a:buChar char="•"/>
              <a:defRPr sz="2100">
                <a:solidFill>
                  <a:srgbClr val="021EAA"/>
                </a:solidFill>
                <a:uFill>
                  <a:solidFill>
                    <a:srgbClr val="000000"/>
                  </a:solidFill>
                </a:uFill>
                <a:latin typeface="+mn-lt"/>
                <a:ea typeface="+mn-ea"/>
                <a:cs typeface="+mn-cs"/>
                <a:sym typeface="Arial"/>
              </a:defRPr>
            </a:pPr>
            <a:r>
              <a:t>NOTE: phase shift between long. and trans. </a:t>
            </a:r>
            <a:r>
              <a:rPr>
                <a:latin typeface="Symbol"/>
                <a:ea typeface="Symbol"/>
                <a:cs typeface="Symbol"/>
                <a:sym typeface="Symbol"/>
              </a:rPr>
              <a:t>g</a:t>
            </a:r>
            <a:r>
              <a:t>* (dominated by T)</a:t>
            </a:r>
          </a:p>
        </p:txBody>
      </p:sp>
      <p:grpSp>
        <p:nvGrpSpPr>
          <p:cNvPr id="412" name="Group"/>
          <p:cNvGrpSpPr/>
          <p:nvPr/>
        </p:nvGrpSpPr>
        <p:grpSpPr>
          <a:xfrm>
            <a:off x="144026" y="5451483"/>
            <a:ext cx="8430361" cy="925869"/>
            <a:chOff x="0" y="0"/>
            <a:chExt cx="8430359" cy="925867"/>
          </a:xfrm>
        </p:grpSpPr>
        <p:pic>
          <p:nvPicPr>
            <p:cNvPr id="410" name="Image" descr="Image"/>
            <p:cNvPicPr>
              <a:picLocks noChangeAspect="1"/>
            </p:cNvPicPr>
            <p:nvPr/>
          </p:nvPicPr>
          <p:blipFill>
            <a:blip r:embed="rId3">
              <a:extLst/>
            </a:blip>
            <a:stretch>
              <a:fillRect/>
            </a:stretch>
          </p:blipFill>
          <p:spPr>
            <a:xfrm>
              <a:off x="2086216" y="0"/>
              <a:ext cx="6344144" cy="925868"/>
            </a:xfrm>
            <a:prstGeom prst="rect">
              <a:avLst/>
            </a:prstGeom>
            <a:ln w="12700" cap="flat">
              <a:noFill/>
              <a:round/>
            </a:ln>
            <a:effectLst/>
          </p:spPr>
        </p:pic>
        <p:sp>
          <p:nvSpPr>
            <p:cNvPr id="411" name="Gluon TMDs via:"/>
            <p:cNvSpPr txBox="1"/>
            <p:nvPr/>
          </p:nvSpPr>
          <p:spPr>
            <a:xfrm>
              <a:off x="0" y="266083"/>
              <a:ext cx="1906848" cy="393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900"/>
              </a:lvl1pPr>
            </a:lstStyle>
            <a:p>
              <a:pPr/>
              <a:r>
                <a:t>Gluon TMDs via:</a:t>
              </a:r>
            </a:p>
          </p:txBody>
        </p:sp>
      </p:grpSp>
      <p:sp>
        <p:nvSpPr>
          <p:cNvPr id="413" name="A. Dumitru, T. Lappi, and V. Skokov, Phys. Rev. Lett. 115 , 252301 (2015), arXiv:1508.04438."/>
          <p:cNvSpPr txBox="1"/>
          <p:nvPr/>
        </p:nvSpPr>
        <p:spPr>
          <a:xfrm>
            <a:off x="45386" y="6553200"/>
            <a:ext cx="6887834"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A. Dumitru, T. Lappi, and V. Skokov, Phys. Rev. Lett. 115 , 252301 (2015), arXiv:1508.04438.</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16" name="Elliptic Anisotropy in Dijet Production (III)"/>
          <p:cNvSpPr txBox="1"/>
          <p:nvPr>
            <p:ph type="title"/>
          </p:nvPr>
        </p:nvSpPr>
        <p:spPr>
          <a:prstGeom prst="rect">
            <a:avLst/>
          </a:prstGeom>
        </p:spPr>
        <p:txBody>
          <a:bodyPr/>
          <a:lstStyle/>
          <a:p>
            <a:pPr/>
            <a:r>
              <a:t>Elliptic Anisotropy in Dijet Production (III)</a:t>
            </a:r>
          </a:p>
        </p:txBody>
      </p:sp>
      <p:sp>
        <p:nvSpPr>
          <p:cNvPr id="417" name="Detailed simulations show that the in eA an EIC can perform this challenging measurement…"/>
          <p:cNvSpPr txBox="1"/>
          <p:nvPr>
            <p:ph type="body" sz="half" idx="1"/>
          </p:nvPr>
        </p:nvSpPr>
        <p:spPr>
          <a:xfrm>
            <a:off x="190500" y="812800"/>
            <a:ext cx="8763000" cy="1754214"/>
          </a:xfrm>
          <a:prstGeom prst="rect">
            <a:avLst/>
          </a:prstGeom>
        </p:spPr>
        <p:txBody>
          <a:bodyPr/>
          <a:lstStyle/>
          <a:p>
            <a:pPr>
              <a:defRPr sz="2400"/>
            </a:pPr>
            <a:r>
              <a:t>Detailed simulations show that the in eA an EIC can perform this challenging measurement</a:t>
            </a:r>
          </a:p>
          <a:p>
            <a:pPr lvl="1">
              <a:defRPr sz="2300"/>
            </a:pPr>
            <a:r>
              <a:t>Can separate background from signal djets</a:t>
            </a:r>
          </a:p>
          <a:p>
            <a:pPr lvl="1">
              <a:defRPr sz="2300"/>
            </a:pPr>
            <a:r>
              <a:t>Can separate v</a:t>
            </a:r>
            <a:r>
              <a:rPr baseline="-5999"/>
              <a:t>2</a:t>
            </a:r>
            <a:r>
              <a:rPr baseline="31999"/>
              <a:t>L</a:t>
            </a:r>
            <a:r>
              <a:t> and v</a:t>
            </a:r>
            <a:r>
              <a:rPr baseline="-5999"/>
              <a:t>2</a:t>
            </a:r>
            <a:r>
              <a:rPr baseline="31999"/>
              <a:t>T</a:t>
            </a:r>
          </a:p>
        </p:txBody>
      </p:sp>
      <p:sp>
        <p:nvSpPr>
          <p:cNvPr id="4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419" name="KinePieCombo.pdf" descr="KinePieCombo.pdf"/>
          <p:cNvPicPr>
            <a:picLocks noChangeAspect="1"/>
          </p:cNvPicPr>
          <p:nvPr/>
        </p:nvPicPr>
        <p:blipFill>
          <a:blip r:embed="rId2">
            <a:extLst/>
          </a:blip>
          <a:stretch>
            <a:fillRect/>
          </a:stretch>
        </p:blipFill>
        <p:spPr>
          <a:xfrm>
            <a:off x="1013758" y="2607730"/>
            <a:ext cx="6848342" cy="3280760"/>
          </a:xfrm>
          <a:prstGeom prst="rect">
            <a:avLst/>
          </a:prstGeom>
          <a:ln w="12700"/>
        </p:spPr>
      </p:pic>
      <p:sp>
        <p:nvSpPr>
          <p:cNvPr id="420" name="Measurement requires large EIC energies (~ √s = 90 GeV)"/>
          <p:cNvSpPr txBox="1"/>
          <p:nvPr/>
        </p:nvSpPr>
        <p:spPr>
          <a:xfrm>
            <a:off x="267293" y="6026101"/>
            <a:ext cx="8341272"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17500" marR="41275" indent="-317500" defTabSz="914400">
              <a:spcBef>
                <a:spcPts val="400"/>
              </a:spcBef>
              <a:buClr>
                <a:srgbClr val="FF2600"/>
              </a:buClr>
              <a:buSzPct val="175000"/>
              <a:buChar char="•"/>
              <a:defRPr sz="2400">
                <a:uFill>
                  <a:solidFill>
                    <a:srgbClr val="000000"/>
                  </a:solidFill>
                </a:uFill>
                <a:latin typeface="+mn-lt"/>
                <a:ea typeface="+mn-ea"/>
                <a:cs typeface="+mn-cs"/>
                <a:sym typeface="Arial"/>
              </a:defRPr>
            </a:lvl1pPr>
          </a:lstStyle>
          <a:p>
            <a:pPr/>
            <a:r>
              <a:t>Measurement requires large EIC energies (~ √s = 90 GeV)</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23" name="Relation to Chiral Magnetic Effect"/>
          <p:cNvSpPr txBox="1"/>
          <p:nvPr>
            <p:ph type="title"/>
          </p:nvPr>
        </p:nvSpPr>
        <p:spPr>
          <a:prstGeom prst="rect">
            <a:avLst/>
          </a:prstGeom>
        </p:spPr>
        <p:txBody>
          <a:bodyPr/>
          <a:lstStyle/>
          <a:p>
            <a:pPr/>
            <a:r>
              <a:t>Relation to Chiral Magnetic Effect</a:t>
            </a:r>
          </a:p>
        </p:txBody>
      </p:sp>
      <p:sp>
        <p:nvSpPr>
          <p:cNvPr id="424" name="RHIC &amp; LHC: intriguing hints of CME…"/>
          <p:cNvSpPr txBox="1"/>
          <p:nvPr>
            <p:ph type="body" idx="1"/>
          </p:nvPr>
        </p:nvSpPr>
        <p:spPr>
          <a:xfrm>
            <a:off x="190500" y="800618"/>
            <a:ext cx="8839207" cy="3624663"/>
          </a:xfrm>
          <a:prstGeom prst="rect">
            <a:avLst/>
          </a:prstGeom>
        </p:spPr>
        <p:txBody>
          <a:bodyPr/>
          <a:lstStyle/>
          <a:p>
            <a:pPr>
              <a:spcBef>
                <a:spcPts val="900"/>
              </a:spcBef>
              <a:defRPr sz="2300"/>
            </a:pPr>
            <a:r>
              <a:t>RHIC &amp; LHC: intriguing hints of CME </a:t>
            </a:r>
          </a:p>
          <a:p>
            <a:pPr>
              <a:spcBef>
                <a:spcPts val="900"/>
              </a:spcBef>
              <a:defRPr sz="2300"/>
            </a:pPr>
            <a:r>
              <a:t>Key challenge: understanding dynamics of axial charge production during the very early pre-equilibrium stages (see talk by Niklas Mueller)</a:t>
            </a:r>
          </a:p>
          <a:p>
            <a:pPr>
              <a:spcBef>
                <a:spcPts val="900"/>
              </a:spcBef>
              <a:defRPr sz="2300"/>
            </a:pPr>
            <a:r>
              <a:t>Tuomas Lappi, Soren Schlichting, arXiv:1708.08625</a:t>
            </a:r>
          </a:p>
          <a:p>
            <a:pPr lvl="1">
              <a:spcBef>
                <a:spcPts val="900"/>
              </a:spcBef>
              <a:defRPr sz="2300"/>
            </a:pPr>
            <a:r>
              <a:t>Chern-Simons current correlator (the source of axial charge) </a:t>
            </a:r>
          </a:p>
        </p:txBody>
      </p:sp>
      <p:sp>
        <p:nvSpPr>
          <p:cNvPr id="4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426" name="Immediate link between dijet DIS (and TMDs) and CME"/>
          <p:cNvSpPr txBox="1"/>
          <p:nvPr/>
        </p:nvSpPr>
        <p:spPr>
          <a:xfrm>
            <a:off x="628789" y="5906779"/>
            <a:ext cx="7833272" cy="599629"/>
          </a:xfrm>
          <a:prstGeom prst="rect">
            <a:avLst/>
          </a:prstGeom>
          <a:solidFill>
            <a:srgbClr val="0083D6"/>
          </a:solidFill>
          <a:ln w="12700">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lvl1pPr marR="41275" defTabSz="914400">
              <a:spcBef>
                <a:spcPts val="400"/>
              </a:spcBef>
              <a:buClr>
                <a:srgbClr val="FF2600"/>
              </a:buClr>
              <a:defRPr sz="2400">
                <a:solidFill>
                  <a:srgbClr val="FFFFFF"/>
                </a:solidFill>
                <a:uFill>
                  <a:solidFill>
                    <a:srgbClr val="000000"/>
                  </a:solidFill>
                </a:uFill>
                <a:latin typeface="+mn-lt"/>
                <a:ea typeface="+mn-ea"/>
                <a:cs typeface="+mn-cs"/>
                <a:sym typeface="Arial"/>
              </a:defRPr>
            </a:lvl1pPr>
          </a:lstStyle>
          <a:p>
            <a:pPr/>
            <a:r>
              <a:t>Immediate link between dijet DIS (and TMDs) and CME </a:t>
            </a:r>
          </a:p>
        </p:txBody>
      </p:sp>
      <p:grpSp>
        <p:nvGrpSpPr>
          <p:cNvPr id="429" name="Group"/>
          <p:cNvGrpSpPr/>
          <p:nvPr/>
        </p:nvGrpSpPr>
        <p:grpSpPr>
          <a:xfrm>
            <a:off x="125909" y="3726670"/>
            <a:ext cx="8892182" cy="1262342"/>
            <a:chOff x="0" y="0"/>
            <a:chExt cx="8892181" cy="1262340"/>
          </a:xfrm>
        </p:grpSpPr>
        <p:pic>
          <p:nvPicPr>
            <p:cNvPr id="427" name="Image" descr="Image"/>
            <p:cNvPicPr>
              <a:picLocks noChangeAspect="1"/>
            </p:cNvPicPr>
            <p:nvPr/>
          </p:nvPicPr>
          <p:blipFill>
            <a:blip r:embed="rId2">
              <a:extLst/>
            </a:blip>
            <a:srcRect l="1967" t="16126" r="82712" b="55809"/>
            <a:stretch>
              <a:fillRect/>
            </a:stretch>
          </p:blipFill>
          <p:spPr>
            <a:xfrm>
              <a:off x="0" y="0"/>
              <a:ext cx="1870445" cy="428346"/>
            </a:xfrm>
            <a:prstGeom prst="rect">
              <a:avLst/>
            </a:prstGeom>
            <a:ln w="12700" cap="flat">
              <a:noFill/>
              <a:round/>
            </a:ln>
            <a:effectLst/>
          </p:spPr>
        </p:pic>
        <p:pic>
          <p:nvPicPr>
            <p:cNvPr id="428" name="Image" descr="Image"/>
            <p:cNvPicPr>
              <a:picLocks noChangeAspect="1"/>
            </p:cNvPicPr>
            <p:nvPr/>
          </p:nvPicPr>
          <p:blipFill>
            <a:blip r:embed="rId2">
              <a:extLst/>
            </a:blip>
            <a:srcRect l="11487" t="41319" r="5851" b="0"/>
            <a:stretch>
              <a:fillRect/>
            </a:stretch>
          </p:blipFill>
          <p:spPr>
            <a:xfrm>
              <a:off x="53066" y="477856"/>
              <a:ext cx="8839116" cy="784485"/>
            </a:xfrm>
            <a:prstGeom prst="rect">
              <a:avLst/>
            </a:prstGeom>
            <a:ln w="12700" cap="flat">
              <a:noFill/>
              <a:round/>
            </a:ln>
            <a:effectLst/>
          </p:spPr>
        </p:pic>
      </p:gr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32" name="Summary"/>
          <p:cNvSpPr txBox="1"/>
          <p:nvPr>
            <p:ph type="title"/>
          </p:nvPr>
        </p:nvSpPr>
        <p:spPr>
          <a:prstGeom prst="rect">
            <a:avLst/>
          </a:prstGeom>
        </p:spPr>
        <p:txBody>
          <a:bodyPr/>
          <a:lstStyle/>
          <a:p>
            <a:pPr/>
            <a:r>
              <a:t>Summary</a:t>
            </a:r>
          </a:p>
        </p:txBody>
      </p:sp>
      <p:sp>
        <p:nvSpPr>
          <p:cNvPr id="433" name="EIC effort is making excellent progress…"/>
          <p:cNvSpPr txBox="1"/>
          <p:nvPr>
            <p:ph type="body" idx="1"/>
          </p:nvPr>
        </p:nvSpPr>
        <p:spPr>
          <a:xfrm>
            <a:off x="152396" y="744209"/>
            <a:ext cx="8839208" cy="5930901"/>
          </a:xfrm>
          <a:prstGeom prst="rect">
            <a:avLst/>
          </a:prstGeom>
        </p:spPr>
        <p:txBody>
          <a:bodyPr/>
          <a:lstStyle/>
          <a:p>
            <a:pPr lvl="1">
              <a:spcBef>
                <a:spcPts val="500"/>
              </a:spcBef>
              <a:defRPr sz="2500">
                <a:solidFill>
                  <a:srgbClr val="021EAA"/>
                </a:solidFill>
              </a:defRPr>
            </a:pPr>
            <a:r>
              <a:t>EIC effort is making excellent progress</a:t>
            </a:r>
          </a:p>
          <a:p>
            <a:pPr lvl="2" marL="762000" indent="-254000">
              <a:spcBef>
                <a:spcPts val="500"/>
              </a:spcBef>
              <a:defRPr sz="2300"/>
            </a:pPr>
            <a:r>
              <a:t>Strong and large user community (</a:t>
            </a:r>
            <a:r>
              <a:rPr u="sng">
                <a:hlinkClick r:id="rId2" invalidUrl="" action="" tgtFrame="" tooltip="" history="1" highlightClick="0" endSnd="0"/>
              </a:rPr>
              <a:t>eicug.org</a:t>
            </a:r>
            <a:r>
              <a:t>)</a:t>
            </a:r>
          </a:p>
          <a:p>
            <a:pPr lvl="2" marL="762000" indent="-254000">
              <a:spcBef>
                <a:spcPts val="500"/>
              </a:spcBef>
              <a:defRPr sz="2300"/>
            </a:pPr>
            <a:r>
              <a:t>NP Long Range Plan recommendation for construction</a:t>
            </a:r>
          </a:p>
          <a:p>
            <a:pPr lvl="2" marL="762000" indent="-254000">
              <a:spcBef>
                <a:spcPts val="500"/>
              </a:spcBef>
              <a:defRPr sz="2300"/>
            </a:pPr>
            <a:r>
              <a:t>Ongoing National Academy of Science review</a:t>
            </a:r>
          </a:p>
          <a:p>
            <a:pPr lvl="2" marL="762000" indent="-254000">
              <a:spcBef>
                <a:spcPts val="500"/>
              </a:spcBef>
              <a:defRPr sz="2300"/>
            </a:pPr>
            <a:r>
              <a:t>CD-0 likely in 2018 after release of NAS report</a:t>
            </a:r>
          </a:p>
          <a:p>
            <a:pPr lvl="1">
              <a:spcBef>
                <a:spcPts val="500"/>
              </a:spcBef>
              <a:defRPr sz="2500">
                <a:solidFill>
                  <a:srgbClr val="021EAA"/>
                </a:solidFill>
              </a:defRPr>
            </a:pPr>
            <a:r>
              <a:t>Physics studies continue enriching the EIC’s program</a:t>
            </a:r>
          </a:p>
          <a:p>
            <a:pPr lvl="2" marL="762000" indent="-254000">
              <a:spcBef>
                <a:spcPts val="500"/>
              </a:spcBef>
              <a:defRPr sz="2300"/>
            </a:pPr>
            <a:r>
              <a:t>Recent: assessments of energy dependence of key measurements (arXiv: 1708.01527) </a:t>
            </a:r>
          </a:p>
          <a:p>
            <a:pPr lvl="1">
              <a:spcBef>
                <a:spcPts val="500"/>
              </a:spcBef>
              <a:defRPr sz="2500">
                <a:solidFill>
                  <a:srgbClr val="021EAA"/>
                </a:solidFill>
              </a:defRPr>
            </a:pPr>
            <a:r>
              <a:t>Impact of EIC eA program on Heavy-Ions Physics will be substantial</a:t>
            </a:r>
          </a:p>
          <a:p>
            <a:pPr lvl="2" marL="762000" indent="-254000">
              <a:spcBef>
                <a:spcPts val="500"/>
              </a:spcBef>
              <a:defRPr sz="2300"/>
            </a:pPr>
            <a:r>
              <a:t>Initial state: nPDFs, nTMDs, nGPDs (not studied yet), spatial gluon distribution, CME, …</a:t>
            </a:r>
          </a:p>
          <a:p>
            <a:pPr lvl="2" marL="762000" indent="-254000">
              <a:spcBef>
                <a:spcPts val="500"/>
              </a:spcBef>
              <a:defRPr sz="2300"/>
            </a:pPr>
            <a:r>
              <a:t>Role of saturation in p/A+A and impact on final state</a:t>
            </a:r>
          </a:p>
          <a:p>
            <a:pPr lvl="2" marL="762000" indent="-254000">
              <a:spcBef>
                <a:spcPts val="500"/>
              </a:spcBef>
              <a:defRPr sz="2300"/>
            </a:pPr>
            <a:r>
              <a:t>Energy loss, attenuation in cold matter (not discussed here)</a:t>
            </a:r>
          </a:p>
        </p:txBody>
      </p:sp>
      <p:sp>
        <p:nvSpPr>
          <p:cNvPr id="4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437" name="Image" descr="Image"/>
          <p:cNvPicPr>
            <a:picLocks noChangeAspect="1"/>
          </p:cNvPicPr>
          <p:nvPr/>
        </p:nvPicPr>
        <p:blipFill>
          <a:blip r:embed="rId2">
            <a:extLst/>
          </a:blip>
          <a:stretch>
            <a:fillRect/>
          </a:stretch>
        </p:blipFill>
        <p:spPr>
          <a:xfrm>
            <a:off x="585865" y="1319948"/>
            <a:ext cx="8167132" cy="5444755"/>
          </a:xfrm>
          <a:prstGeom prst="rect">
            <a:avLst/>
          </a:prstGeom>
          <a:ln w="12700"/>
        </p:spPr>
      </p:pic>
      <p:sp>
        <p:nvSpPr>
          <p:cNvPr id="438" name="Backup Slides"/>
          <p:cNvSpPr txBox="1"/>
          <p:nvPr/>
        </p:nvSpPr>
        <p:spPr>
          <a:xfrm>
            <a:off x="1158516" y="1123"/>
            <a:ext cx="6552605"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a:r>
              <a:t>Backup Slides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41" name="Q2 and A Scaling of Diffractive VM Production"/>
          <p:cNvSpPr txBox="1"/>
          <p:nvPr>
            <p:ph type="title"/>
          </p:nvPr>
        </p:nvSpPr>
        <p:spPr>
          <a:xfrm>
            <a:off x="106362" y="20760"/>
            <a:ext cx="8931276" cy="717551"/>
          </a:xfrm>
          <a:prstGeom prst="rect">
            <a:avLst/>
          </a:prstGeom>
        </p:spPr>
        <p:txBody>
          <a:bodyPr/>
          <a:lstStyle/>
          <a:p>
            <a:pPr>
              <a:defRPr sz="3400"/>
            </a:pPr>
            <a:r>
              <a:t>Q</a:t>
            </a:r>
            <a:r>
              <a:rPr baseline="31999"/>
              <a:t>2</a:t>
            </a:r>
            <a:r>
              <a:t> and A Scaling of Diffractive VM Production </a:t>
            </a:r>
          </a:p>
        </p:txBody>
      </p:sp>
      <p:sp>
        <p:nvSpPr>
          <p:cNvPr id="442" name="Saturation models predict very special and strong dependencies in A  and Q2 that are different above and below Q2S"/>
          <p:cNvSpPr txBox="1"/>
          <p:nvPr>
            <p:ph type="body" sz="half" idx="1"/>
          </p:nvPr>
        </p:nvSpPr>
        <p:spPr>
          <a:xfrm>
            <a:off x="102455" y="753577"/>
            <a:ext cx="8839208" cy="1443710"/>
          </a:xfrm>
          <a:prstGeom prst="rect">
            <a:avLst/>
          </a:prstGeom>
        </p:spPr>
        <p:txBody>
          <a:bodyPr/>
          <a:lstStyle/>
          <a:p>
            <a:pPr lvl="1"/>
            <a:r>
              <a:t>Saturation models predict very special and strong dependencies in A  and Q</a:t>
            </a:r>
            <a:r>
              <a:rPr baseline="31999"/>
              <a:t>2</a:t>
            </a:r>
            <a:r>
              <a:t> that are different above and below Q</a:t>
            </a:r>
            <a:r>
              <a:rPr baseline="31999"/>
              <a:t>2</a:t>
            </a:r>
            <a:r>
              <a:rPr baseline="-5999"/>
              <a:t>S</a:t>
            </a:r>
          </a:p>
        </p:txBody>
      </p:sp>
      <p:sp>
        <p:nvSpPr>
          <p:cNvPr id="4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444" name="Q2 &gt; Q2S…"/>
          <p:cNvSpPr txBox="1"/>
          <p:nvPr/>
        </p:nvSpPr>
        <p:spPr>
          <a:xfrm>
            <a:off x="4996821" y="2114595"/>
            <a:ext cx="4069506" cy="36547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508000" marR="41275" indent="-254000" defTabSz="914400">
              <a:spcBef>
                <a:spcPts val="400"/>
              </a:spcBef>
              <a:buClr>
                <a:srgbClr val="FF2600"/>
              </a:buClr>
              <a:buSzPct val="150000"/>
              <a:buChar char="•"/>
              <a:defRPr sz="2600">
                <a:uFill>
                  <a:solidFill>
                    <a:srgbClr val="000000"/>
                  </a:solidFill>
                </a:uFill>
                <a:latin typeface="+mn-lt"/>
                <a:ea typeface="+mn-ea"/>
                <a:cs typeface="+mn-cs"/>
                <a:sym typeface="Arial"/>
              </a:defRPr>
            </a:pPr>
            <a:r>
              <a:t>Q</a:t>
            </a:r>
            <a:r>
              <a:rPr baseline="31999"/>
              <a:t>2</a:t>
            </a:r>
            <a:r>
              <a:t> &gt; Q</a:t>
            </a:r>
            <a:r>
              <a:rPr baseline="31999"/>
              <a:t>2</a:t>
            </a:r>
            <a:r>
              <a:rPr baseline="-5999"/>
              <a:t>S</a:t>
            </a:r>
            <a:r>
              <a:t>  </a:t>
            </a:r>
          </a:p>
          <a:p>
            <a:pPr lvl="2" marL="1184275" marR="41275" indent="-228600" defTabSz="914400">
              <a:spcBef>
                <a:spcPts val="400"/>
              </a:spcBef>
              <a:buClr>
                <a:srgbClr val="434ED6"/>
              </a:buClr>
              <a:buSzPct val="115000"/>
              <a:buFont typeface="Lucida Grande"/>
              <a:buChar char="‣"/>
              <a:defRPr sz="2400">
                <a:uFill>
                  <a:solidFill>
                    <a:srgbClr val="000000"/>
                  </a:solidFill>
                </a:uFill>
                <a:latin typeface="+mn-lt"/>
                <a:ea typeface="+mn-ea"/>
                <a:cs typeface="+mn-cs"/>
                <a:sym typeface="Arial"/>
              </a:defRPr>
            </a:pPr>
            <a:r>
              <a:t>σ ~ 1/Q</a:t>
            </a:r>
            <a:r>
              <a:rPr baseline="31999"/>
              <a:t>6</a:t>
            </a:r>
          </a:p>
          <a:p>
            <a:pPr lvl="2" marL="1184275" marR="41275" indent="-228600" defTabSz="914400">
              <a:spcBef>
                <a:spcPts val="400"/>
              </a:spcBef>
              <a:buClr>
                <a:srgbClr val="434ED6"/>
              </a:buClr>
              <a:buSzPct val="115000"/>
              <a:buFont typeface="Lucida Grande"/>
              <a:buChar char="‣"/>
              <a:defRPr sz="2400">
                <a:uFill>
                  <a:solidFill>
                    <a:srgbClr val="000000"/>
                  </a:solidFill>
                </a:uFill>
                <a:latin typeface="+mn-lt"/>
                <a:ea typeface="+mn-ea"/>
                <a:cs typeface="+mn-cs"/>
                <a:sym typeface="Arial"/>
              </a:defRPr>
            </a:pPr>
            <a:r>
              <a:t>σ(t=0) ~ A</a:t>
            </a:r>
            <a:r>
              <a:rPr baseline="31999"/>
              <a:t>2</a:t>
            </a:r>
          </a:p>
          <a:p>
            <a:pPr lvl="2" marL="1184275" marR="41275" indent="-228600" defTabSz="914400">
              <a:spcBef>
                <a:spcPts val="400"/>
              </a:spcBef>
              <a:buClr>
                <a:srgbClr val="434ED6"/>
              </a:buClr>
              <a:buSzPct val="115000"/>
              <a:buFont typeface="Lucida Grande"/>
              <a:buChar char="‣"/>
              <a:defRPr sz="2400">
                <a:uFill>
                  <a:solidFill>
                    <a:srgbClr val="000000"/>
                  </a:solidFill>
                </a:uFill>
                <a:latin typeface="+mn-lt"/>
                <a:ea typeface="+mn-ea"/>
                <a:cs typeface="+mn-cs"/>
                <a:sym typeface="Arial"/>
              </a:defRPr>
            </a:pPr>
            <a:r>
              <a:t>σ ~ A</a:t>
            </a:r>
            <a:r>
              <a:rPr baseline="31999"/>
              <a:t>4/3</a:t>
            </a:r>
            <a:endParaRPr baseline="31999"/>
          </a:p>
          <a:p>
            <a:pPr lvl="1" marL="508000" marR="41275" indent="-254000" defTabSz="914400">
              <a:spcBef>
                <a:spcPts val="400"/>
              </a:spcBef>
              <a:buClr>
                <a:srgbClr val="FF2600"/>
              </a:buClr>
              <a:buSzPct val="150000"/>
              <a:buChar char="•"/>
              <a:defRPr sz="2600">
                <a:uFill>
                  <a:solidFill>
                    <a:srgbClr val="000000"/>
                  </a:solidFill>
                </a:uFill>
                <a:latin typeface="+mn-lt"/>
                <a:ea typeface="+mn-ea"/>
                <a:cs typeface="+mn-cs"/>
                <a:sym typeface="Arial"/>
              </a:defRPr>
            </a:pPr>
            <a:r>
              <a:t>Q</a:t>
            </a:r>
            <a:r>
              <a:rPr baseline="31999"/>
              <a:t>2</a:t>
            </a:r>
            <a:r>
              <a:t> &lt; Q</a:t>
            </a:r>
            <a:r>
              <a:rPr baseline="31999"/>
              <a:t>2</a:t>
            </a:r>
            <a:r>
              <a:rPr baseline="-5999"/>
              <a:t>S</a:t>
            </a:r>
            <a:r>
              <a:t>  </a:t>
            </a:r>
          </a:p>
          <a:p>
            <a:pPr lvl="2" marL="1184275" marR="41275" indent="-228600" defTabSz="914400">
              <a:spcBef>
                <a:spcPts val="400"/>
              </a:spcBef>
              <a:buClr>
                <a:srgbClr val="434ED6"/>
              </a:buClr>
              <a:buSzPct val="115000"/>
              <a:buFont typeface="Lucida Grande"/>
              <a:buChar char="‣"/>
              <a:defRPr sz="2400">
                <a:uFill>
                  <a:solidFill>
                    <a:srgbClr val="000000"/>
                  </a:solidFill>
                </a:uFill>
                <a:latin typeface="+mn-lt"/>
                <a:ea typeface="+mn-ea"/>
                <a:cs typeface="+mn-cs"/>
                <a:sym typeface="Arial"/>
              </a:defRPr>
            </a:pPr>
            <a:r>
              <a:t>σ ~ Q</a:t>
            </a:r>
            <a:r>
              <a:rPr baseline="31999"/>
              <a:t>2</a:t>
            </a:r>
          </a:p>
          <a:p>
            <a:pPr lvl="2" marL="1184275" marR="41275" indent="-228600" defTabSz="914400">
              <a:spcBef>
                <a:spcPts val="400"/>
              </a:spcBef>
              <a:buClr>
                <a:srgbClr val="434ED6"/>
              </a:buClr>
              <a:buSzPct val="115000"/>
              <a:buFont typeface="Lucida Grande"/>
              <a:buChar char="‣"/>
              <a:defRPr sz="2400">
                <a:uFill>
                  <a:solidFill>
                    <a:srgbClr val="000000"/>
                  </a:solidFill>
                </a:uFill>
                <a:latin typeface="+mn-lt"/>
                <a:ea typeface="+mn-ea"/>
                <a:cs typeface="+mn-cs"/>
                <a:sym typeface="Arial"/>
              </a:defRPr>
            </a:pPr>
            <a:r>
              <a:t>σ(t=0) ~ A</a:t>
            </a:r>
            <a:r>
              <a:rPr baseline="31999"/>
              <a:t>4/3 </a:t>
            </a:r>
            <a:r>
              <a:rPr baseline="31999">
                <a:latin typeface="Symbol"/>
                <a:ea typeface="Symbol"/>
                <a:cs typeface="Symbol"/>
                <a:sym typeface="Symbol"/>
              </a:rPr>
              <a:t>«︎</a:t>
            </a:r>
            <a:r>
              <a:rPr baseline="31999"/>
              <a:t> </a:t>
            </a:r>
            <a:r>
              <a:t>A</a:t>
            </a:r>
            <a:r>
              <a:rPr baseline="31999"/>
              <a:t>5/3</a:t>
            </a:r>
          </a:p>
          <a:p>
            <a:pPr lvl="2" marL="1184275" marR="41275" indent="-228600" defTabSz="914400">
              <a:spcBef>
                <a:spcPts val="400"/>
              </a:spcBef>
              <a:buClr>
                <a:srgbClr val="434ED6"/>
              </a:buClr>
              <a:buSzPct val="115000"/>
              <a:buFont typeface="Lucida Grande"/>
              <a:buChar char="‣"/>
              <a:defRPr sz="2400">
                <a:uFill>
                  <a:solidFill>
                    <a:srgbClr val="000000"/>
                  </a:solidFill>
                </a:uFill>
                <a:latin typeface="+mn-lt"/>
                <a:ea typeface="+mn-ea"/>
                <a:cs typeface="+mn-cs"/>
                <a:sym typeface="Arial"/>
              </a:defRPr>
            </a:pPr>
            <a:r>
              <a:t>σ ~ A</a:t>
            </a:r>
            <a:r>
              <a:rPr baseline="31999"/>
              <a:t>2/3 </a:t>
            </a:r>
            <a:r>
              <a:rPr baseline="31999">
                <a:latin typeface="Symbol"/>
                <a:ea typeface="Symbol"/>
                <a:cs typeface="Symbol"/>
                <a:sym typeface="Symbol"/>
              </a:rPr>
              <a:t>«︎</a:t>
            </a:r>
            <a:r>
              <a:rPr baseline="31999"/>
              <a:t> </a:t>
            </a:r>
            <a:r>
              <a:t>A</a:t>
            </a:r>
          </a:p>
        </p:txBody>
      </p:sp>
      <p:sp>
        <p:nvSpPr>
          <p:cNvPr id="445" name="Non-Saturation models do not show this behavior making A, Q2 dependencies a key measurement"/>
          <p:cNvSpPr txBox="1"/>
          <p:nvPr/>
        </p:nvSpPr>
        <p:spPr>
          <a:xfrm>
            <a:off x="152396" y="5865419"/>
            <a:ext cx="8839208" cy="9575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508000" marR="41275" indent="-254000" defTabSz="914400">
              <a:spcBef>
                <a:spcPts val="400"/>
              </a:spcBef>
              <a:buClr>
                <a:srgbClr val="FF2600"/>
              </a:buClr>
              <a:buSzPct val="150000"/>
              <a:buChar char="•"/>
              <a:defRPr sz="2600">
                <a:uFill>
                  <a:solidFill>
                    <a:srgbClr val="000000"/>
                  </a:solidFill>
                </a:uFill>
                <a:latin typeface="+mn-lt"/>
                <a:ea typeface="+mn-ea"/>
                <a:cs typeface="+mn-cs"/>
                <a:sym typeface="Arial"/>
              </a:defRPr>
            </a:pPr>
            <a:r>
              <a:t>Non-Saturation models do not show this behavior making A, Q</a:t>
            </a:r>
            <a:r>
              <a:rPr baseline="31999"/>
              <a:t>2</a:t>
            </a:r>
            <a:r>
              <a:t> dependencies a key measurement</a:t>
            </a:r>
          </a:p>
        </p:txBody>
      </p:sp>
      <p:grpSp>
        <p:nvGrpSpPr>
          <p:cNvPr id="451" name="Group"/>
          <p:cNvGrpSpPr/>
          <p:nvPr/>
        </p:nvGrpSpPr>
        <p:grpSpPr>
          <a:xfrm>
            <a:off x="393439" y="1971276"/>
            <a:ext cx="4721763" cy="3746449"/>
            <a:chOff x="0" y="0"/>
            <a:chExt cx="4721761" cy="3746447"/>
          </a:xfrm>
        </p:grpSpPr>
        <p:grpSp>
          <p:nvGrpSpPr>
            <p:cNvPr id="448" name="Group"/>
            <p:cNvGrpSpPr/>
            <p:nvPr/>
          </p:nvGrpSpPr>
          <p:grpSpPr>
            <a:xfrm>
              <a:off x="0" y="0"/>
              <a:ext cx="4721762" cy="3746448"/>
              <a:chOff x="0" y="0"/>
              <a:chExt cx="4721761" cy="3746447"/>
            </a:xfrm>
          </p:grpSpPr>
          <p:pic>
            <p:nvPicPr>
              <p:cNvPr id="446" name="Image" descr="Image"/>
              <p:cNvPicPr>
                <a:picLocks noChangeAspect="1"/>
              </p:cNvPicPr>
              <p:nvPr/>
            </p:nvPicPr>
            <p:blipFill>
              <a:blip r:embed="rId2">
                <a:extLst/>
              </a:blip>
              <a:stretch>
                <a:fillRect/>
              </a:stretch>
            </p:blipFill>
            <p:spPr>
              <a:xfrm>
                <a:off x="0" y="0"/>
                <a:ext cx="3629822" cy="2916193"/>
              </a:xfrm>
              <a:prstGeom prst="rect">
                <a:avLst/>
              </a:prstGeom>
              <a:ln w="12700" cap="flat">
                <a:noFill/>
                <a:round/>
              </a:ln>
              <a:effectLst/>
            </p:spPr>
          </p:pic>
          <p:pic>
            <p:nvPicPr>
              <p:cNvPr id="447" name="Image" descr="Image"/>
              <p:cNvPicPr>
                <a:picLocks noChangeAspect="1"/>
              </p:cNvPicPr>
              <p:nvPr/>
            </p:nvPicPr>
            <p:blipFill>
              <a:blip r:embed="rId3">
                <a:alphaModFix amt="83919"/>
                <a:extLst/>
              </a:blip>
              <a:srcRect l="2990" t="7589" r="2990" b="0"/>
              <a:stretch>
                <a:fillRect/>
              </a:stretch>
            </p:blipFill>
            <p:spPr>
              <a:xfrm>
                <a:off x="1178849" y="1137510"/>
                <a:ext cx="3542913" cy="2608938"/>
              </a:xfrm>
              <a:prstGeom prst="rect">
                <a:avLst/>
              </a:prstGeom>
              <a:ln w="12700" cap="flat">
                <a:noFill/>
                <a:round/>
              </a:ln>
              <a:effectLst/>
            </p:spPr>
          </p:pic>
        </p:grpSp>
        <p:sp>
          <p:nvSpPr>
            <p:cNvPr id="449" name="Q2 scaling"/>
            <p:cNvSpPr txBox="1"/>
            <p:nvPr/>
          </p:nvSpPr>
          <p:spPr>
            <a:xfrm>
              <a:off x="607133" y="623249"/>
              <a:ext cx="1491485" cy="446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nSpc>
                  <a:spcPts val="3900"/>
                </a:lnSpc>
                <a:defRPr sz="2033">
                  <a:latin typeface="+mn-lt"/>
                  <a:ea typeface="+mn-ea"/>
                  <a:cs typeface="+mn-cs"/>
                  <a:sym typeface="Arial"/>
                </a:defRPr>
              </a:pPr>
              <a:r>
                <a:rPr i="1"/>
                <a:t>Q</a:t>
              </a:r>
              <a:r>
                <a:rPr baseline="31999"/>
                <a:t>2</a:t>
              </a:r>
              <a:r>
                <a:t> scaling</a:t>
              </a:r>
            </a:p>
          </p:txBody>
        </p:sp>
        <p:sp>
          <p:nvSpPr>
            <p:cNvPr id="450" name="1/Q6 scaling"/>
            <p:cNvSpPr txBox="1"/>
            <p:nvPr/>
          </p:nvSpPr>
          <p:spPr>
            <a:xfrm>
              <a:off x="2942293" y="2846838"/>
              <a:ext cx="1741166" cy="446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nSpc>
                  <a:spcPts val="3900"/>
                </a:lnSpc>
                <a:defRPr sz="2033">
                  <a:latin typeface="+mn-lt"/>
                  <a:ea typeface="+mn-ea"/>
                  <a:cs typeface="+mn-cs"/>
                  <a:sym typeface="Arial"/>
                </a:defRPr>
              </a:pPr>
              <a:r>
                <a:t>1/</a:t>
              </a:r>
              <a:r>
                <a:rPr i="1"/>
                <a:t>Q</a:t>
              </a:r>
              <a:r>
                <a:rPr baseline="31999"/>
                <a:t>6</a:t>
              </a:r>
              <a:r>
                <a:t> scaling</a:t>
              </a:r>
            </a:p>
          </p:txBody>
        </p:sp>
      </p:grpSp>
      <p:grpSp>
        <p:nvGrpSpPr>
          <p:cNvPr id="455" name="Group"/>
          <p:cNvGrpSpPr/>
          <p:nvPr/>
        </p:nvGrpSpPr>
        <p:grpSpPr>
          <a:xfrm>
            <a:off x="244778" y="2023039"/>
            <a:ext cx="4829781" cy="3837822"/>
            <a:chOff x="0" y="0"/>
            <a:chExt cx="4829780" cy="3837821"/>
          </a:xfrm>
        </p:grpSpPr>
        <p:pic>
          <p:nvPicPr>
            <p:cNvPr id="452" name="Image" descr="Image"/>
            <p:cNvPicPr>
              <a:picLocks noChangeAspect="1"/>
            </p:cNvPicPr>
            <p:nvPr/>
          </p:nvPicPr>
          <p:blipFill>
            <a:blip r:embed="rId4">
              <a:extLst/>
            </a:blip>
            <a:stretch>
              <a:fillRect/>
            </a:stretch>
          </p:blipFill>
          <p:spPr>
            <a:xfrm>
              <a:off x="0" y="0"/>
              <a:ext cx="4829781" cy="3837822"/>
            </a:xfrm>
            <a:prstGeom prst="rect">
              <a:avLst/>
            </a:prstGeom>
            <a:ln w="12700" cap="flat">
              <a:noFill/>
              <a:round/>
            </a:ln>
            <a:effectLst/>
          </p:spPr>
        </p:pic>
        <p:sp>
          <p:nvSpPr>
            <p:cNvPr id="453" name="H. Mantysaari and R. Venugopalan"/>
            <p:cNvSpPr txBox="1"/>
            <p:nvPr/>
          </p:nvSpPr>
          <p:spPr>
            <a:xfrm>
              <a:off x="1633600" y="2873540"/>
              <a:ext cx="2787601" cy="286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ts val="3000"/>
                </a:lnSpc>
                <a:spcBef>
                  <a:spcPts val="1200"/>
                </a:spcBef>
                <a:defRPr sz="1333">
                  <a:latin typeface="+mn-lt"/>
                  <a:ea typeface="+mn-ea"/>
                  <a:cs typeface="+mn-cs"/>
                  <a:sym typeface="Arial"/>
                </a:defRPr>
              </a:lvl1pPr>
            </a:lstStyle>
            <a:p>
              <a:pPr/>
              <a:r>
                <a:t>H. Mantysaari and R. Venugopalan </a:t>
              </a:r>
            </a:p>
          </p:txBody>
        </p:sp>
        <p:sp>
          <p:nvSpPr>
            <p:cNvPr id="454" name="t = 0…"/>
            <p:cNvSpPr txBox="1"/>
            <p:nvPr/>
          </p:nvSpPr>
          <p:spPr>
            <a:xfrm>
              <a:off x="872258" y="1067284"/>
              <a:ext cx="1257839" cy="6773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ts val="3900"/>
                </a:lnSpc>
                <a:defRPr sz="2033">
                  <a:latin typeface="+mn-lt"/>
                  <a:ea typeface="+mn-ea"/>
                  <a:cs typeface="+mn-cs"/>
                  <a:sym typeface="Arial"/>
                </a:defRPr>
              </a:pPr>
              <a:r>
                <a:rPr i="1"/>
                <a:t>t</a:t>
              </a:r>
              <a:r>
                <a:t> = 0</a:t>
              </a:r>
            </a:p>
            <a:p>
              <a:pPr>
                <a:lnSpc>
                  <a:spcPts val="3900"/>
                </a:lnSpc>
                <a:defRPr sz="2033">
                  <a:latin typeface="+mn-lt"/>
                  <a:ea typeface="+mn-ea"/>
                  <a:cs typeface="+mn-cs"/>
                  <a:sym typeface="Arial"/>
                </a:defRPr>
              </a:pPr>
              <a:r>
                <a:t>A</a:t>
              </a:r>
              <a:r>
                <a:rPr baseline="31999"/>
                <a:t>2</a:t>
              </a:r>
              <a:r>
                <a:t> scaling</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451"/>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5" grpId="2"/>
      <p:bldP build="whole" bldLvl="1" animBg="1" rev="0" advAuto="0" spid="451"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58" name="Day 1 Measurement: σdiffractive/σtotal"/>
          <p:cNvSpPr txBox="1"/>
          <p:nvPr>
            <p:ph type="title"/>
          </p:nvPr>
        </p:nvSpPr>
        <p:spPr>
          <a:prstGeom prst="rect">
            <a:avLst/>
          </a:prstGeom>
        </p:spPr>
        <p:txBody>
          <a:bodyPr/>
          <a:lstStyle/>
          <a:p>
            <a:pPr/>
            <a:r>
              <a:t>Day 1 Measurement: σ</a:t>
            </a:r>
            <a:r>
              <a:rPr baseline="-5999"/>
              <a:t>diffractive</a:t>
            </a:r>
            <a:r>
              <a:t>/σ</a:t>
            </a:r>
            <a:r>
              <a:rPr baseline="-5999"/>
              <a:t>total</a:t>
            </a:r>
          </a:p>
        </p:txBody>
      </p:sp>
      <p:sp>
        <p:nvSpPr>
          <p:cNvPr id="459" name="HERA observed: ~14% of all events are diffractive…"/>
          <p:cNvSpPr txBox="1"/>
          <p:nvPr>
            <p:ph type="body" sz="half" idx="1"/>
          </p:nvPr>
        </p:nvSpPr>
        <p:spPr>
          <a:xfrm>
            <a:off x="5184769" y="873490"/>
            <a:ext cx="3834854" cy="4380028"/>
          </a:xfrm>
          <a:prstGeom prst="rect">
            <a:avLst/>
          </a:prstGeom>
        </p:spPr>
        <p:txBody>
          <a:bodyPr/>
          <a:lstStyle/>
          <a:p>
            <a:pPr lvl="1" marL="254000">
              <a:defRPr sz="2200"/>
            </a:pPr>
            <a:r>
              <a:t>HERA observed: ~14% of all events are diffractive</a:t>
            </a:r>
          </a:p>
          <a:p>
            <a:pPr lvl="1" marL="254000">
              <a:defRPr sz="2200"/>
            </a:pPr>
            <a:r>
              <a:t>Saturation models (CGC) predict up to σ</a:t>
            </a:r>
            <a:r>
              <a:rPr baseline="-5999"/>
              <a:t>diff</a:t>
            </a:r>
            <a:r>
              <a:t>/σ</a:t>
            </a:r>
            <a:r>
              <a:rPr baseline="-5999"/>
              <a:t>tot</a:t>
            </a:r>
            <a:r>
              <a:t> ~ 25% in eA</a:t>
            </a:r>
            <a:r>
              <a:rPr baseline="-5999"/>
              <a:t> </a:t>
            </a:r>
            <a:endParaRPr baseline="-5999"/>
          </a:p>
          <a:p>
            <a:pPr lvl="1" marL="254000">
              <a:defRPr sz="2200"/>
            </a:pPr>
            <a:r>
              <a:t>Ratio </a:t>
            </a:r>
            <a:r>
              <a:rPr i="1"/>
              <a:t>enhanced</a:t>
            </a:r>
            <a:r>
              <a:t> for small M</a:t>
            </a:r>
            <a:r>
              <a:rPr baseline="-5999"/>
              <a:t>X</a:t>
            </a:r>
            <a:r>
              <a:t> and </a:t>
            </a:r>
            <a:r>
              <a:rPr i="1"/>
              <a:t>suppressed</a:t>
            </a:r>
            <a:r>
              <a:t> for large M</a:t>
            </a:r>
            <a:r>
              <a:rPr baseline="-5999"/>
              <a:t>X</a:t>
            </a:r>
            <a:endParaRPr>
              <a:solidFill>
                <a:srgbClr val="FF0000"/>
              </a:solidFill>
            </a:endParaRPr>
          </a:p>
          <a:p>
            <a:pPr lvl="1" marL="254000">
              <a:defRPr sz="2200"/>
            </a:pPr>
            <a:r>
              <a:t>Standard QCD predicts no M</a:t>
            </a:r>
            <a:r>
              <a:rPr baseline="-5999"/>
              <a:t>X</a:t>
            </a:r>
            <a:r>
              <a:t> dependence and a moderate suppression due to</a:t>
            </a:r>
            <a:r>
              <a:rPr baseline="-5999"/>
              <a:t> </a:t>
            </a:r>
            <a:r>
              <a:t>shadowing.</a:t>
            </a:r>
          </a:p>
        </p:txBody>
      </p:sp>
      <p:sp>
        <p:nvSpPr>
          <p:cNvPr id="4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461" name="2.25-Mx2_Q25_x1e-3-combo.pdf" descr="2.25-Mx2_Q25_x1e-3-combo.pdf"/>
          <p:cNvPicPr>
            <a:picLocks noChangeAspect="1"/>
          </p:cNvPicPr>
          <p:nvPr/>
        </p:nvPicPr>
        <p:blipFill>
          <a:blip r:embed="rId3">
            <a:extLst/>
          </a:blip>
          <a:stretch>
            <a:fillRect/>
          </a:stretch>
        </p:blipFill>
        <p:spPr>
          <a:xfrm>
            <a:off x="175883" y="798835"/>
            <a:ext cx="4644330" cy="5901373"/>
          </a:xfrm>
          <a:prstGeom prst="rect">
            <a:avLst/>
          </a:prstGeom>
          <a:ln w="12700"/>
        </p:spPr>
      </p:pic>
      <p:pic>
        <p:nvPicPr>
          <p:cNvPr id="462" name="image69.pdf" descr="image69.pdf"/>
          <p:cNvPicPr>
            <a:picLocks noChangeAspect="1"/>
          </p:cNvPicPr>
          <p:nvPr/>
        </p:nvPicPr>
        <p:blipFill>
          <a:blip r:embed="rId4">
            <a:extLst/>
          </a:blip>
          <a:stretch>
            <a:fillRect/>
          </a:stretch>
        </p:blipFill>
        <p:spPr>
          <a:xfrm>
            <a:off x="65412" y="1361132"/>
            <a:ext cx="4865272" cy="3404743"/>
          </a:xfrm>
          <a:prstGeom prst="rect">
            <a:avLst/>
          </a:prstGeom>
          <a:ln w="12700">
            <a:miter lim="400000"/>
          </a:ln>
        </p:spPr>
      </p:pic>
      <p:sp>
        <p:nvSpPr>
          <p:cNvPr id="463" name="Observing these dependencies…"/>
          <p:cNvSpPr txBox="1"/>
          <p:nvPr/>
        </p:nvSpPr>
        <p:spPr>
          <a:xfrm>
            <a:off x="478906" y="4858272"/>
            <a:ext cx="4427172" cy="14465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sz="2200">
                <a:solidFill>
                  <a:srgbClr val="021EAA"/>
                </a:solidFill>
                <a:latin typeface="+mn-lt"/>
                <a:ea typeface="+mn-ea"/>
                <a:cs typeface="+mn-cs"/>
                <a:sym typeface="Arial"/>
              </a:defRPr>
            </a:pPr>
            <a:r>
              <a:t>Observing these dependencies </a:t>
            </a:r>
          </a:p>
          <a:p>
            <a:pPr defTabSz="914400">
              <a:defRPr sz="2200">
                <a:solidFill>
                  <a:srgbClr val="021EAA"/>
                </a:solidFill>
                <a:latin typeface="+mn-lt"/>
                <a:ea typeface="+mn-ea"/>
                <a:cs typeface="+mn-cs"/>
                <a:sym typeface="Arial"/>
              </a:defRPr>
            </a:pPr>
            <a:r>
              <a:t>on M</a:t>
            </a:r>
            <a:r>
              <a:rPr baseline="-21545"/>
              <a:t>x</a:t>
            </a:r>
            <a:r>
              <a:t> over a wide range in x and Q</a:t>
            </a:r>
            <a:r>
              <a:rPr baseline="30363"/>
              <a:t>2 </a:t>
            </a:r>
            <a:r>
              <a:t>is crucial to study saturation.</a:t>
            </a:r>
          </a:p>
          <a:p>
            <a:pPr defTabSz="914400">
              <a:defRPr sz="2200">
                <a:latin typeface="+mn-lt"/>
                <a:ea typeface="+mn-ea"/>
                <a:cs typeface="+mn-cs"/>
                <a:sym typeface="Arial"/>
              </a:defRPr>
            </a:pPr>
            <a:r>
              <a:t>Maximizing √s is key</a:t>
            </a:r>
          </a:p>
        </p:txBody>
      </p:sp>
      <p:grpSp>
        <p:nvGrpSpPr>
          <p:cNvPr id="466" name="Group"/>
          <p:cNvGrpSpPr/>
          <p:nvPr/>
        </p:nvGrpSpPr>
        <p:grpSpPr>
          <a:xfrm>
            <a:off x="5268179" y="5167069"/>
            <a:ext cx="3668033" cy="1417975"/>
            <a:chOff x="0" y="0"/>
            <a:chExt cx="3668031" cy="1417974"/>
          </a:xfrm>
        </p:grpSpPr>
        <p:sp>
          <p:nvSpPr>
            <p:cNvPr id="464" name="Arrow"/>
            <p:cNvSpPr/>
            <p:nvPr/>
          </p:nvSpPr>
          <p:spPr>
            <a:xfrm rot="5400000">
              <a:off x="1400545" y="-64108"/>
              <a:ext cx="613219" cy="741434"/>
            </a:xfrm>
            <a:prstGeom prst="rightArrow">
              <a:avLst>
                <a:gd name="adj1" fmla="val 26782"/>
                <a:gd name="adj2" fmla="val 49582"/>
              </a:avLst>
            </a:prstGeom>
            <a:solidFill>
              <a:srgbClr val="00D2A9"/>
            </a:soli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465" name="Unambiguous signature for reaching the saturation limit"/>
            <p:cNvSpPr txBox="1"/>
            <p:nvPr/>
          </p:nvSpPr>
          <p:spPr>
            <a:xfrm>
              <a:off x="0" y="665115"/>
              <a:ext cx="3668032" cy="7528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200">
                  <a:solidFill>
                    <a:srgbClr val="941100"/>
                  </a:solidFill>
                  <a:latin typeface="+mn-lt"/>
                  <a:ea typeface="+mn-ea"/>
                  <a:cs typeface="+mn-cs"/>
                  <a:sym typeface="Arial"/>
                </a:defRPr>
              </a:lvl1pPr>
            </a:lstStyle>
            <a:p>
              <a:pPr/>
              <a:r>
                <a:t>Unambiguous signature for reaching the saturation limit</a:t>
              </a:r>
            </a:p>
          </p:txBody>
        </p:sp>
      </p:grpSp>
      <p:grpSp>
        <p:nvGrpSpPr>
          <p:cNvPr id="471" name="Group"/>
          <p:cNvGrpSpPr/>
          <p:nvPr/>
        </p:nvGrpSpPr>
        <p:grpSpPr>
          <a:xfrm>
            <a:off x="5275530" y="918439"/>
            <a:ext cx="3773821" cy="5400158"/>
            <a:chOff x="0" y="0"/>
            <a:chExt cx="3773820" cy="5400157"/>
          </a:xfrm>
        </p:grpSpPr>
        <p:sp>
          <p:nvSpPr>
            <p:cNvPr id="467" name="Nucleus is “blacker” than proton. Elastic scattering probability of a qq̅  dipole is maximal in the “black” limit"/>
            <p:cNvSpPr txBox="1"/>
            <p:nvPr/>
          </p:nvSpPr>
          <p:spPr>
            <a:xfrm>
              <a:off x="0" y="0"/>
              <a:ext cx="3773821" cy="12616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latin typeface="+mn-lt"/>
                  <a:ea typeface="+mn-ea"/>
                  <a:cs typeface="+mn-cs"/>
                  <a:sym typeface="Arial"/>
                </a:defRPr>
              </a:lvl1pPr>
            </a:lstStyle>
            <a:p>
              <a:pPr/>
              <a:r>
                <a:t>Nucleus is “blacker” than proton. Elastic scattering probability of a qq̅  dipole is maximal in the “black” limit</a:t>
              </a:r>
            </a:p>
          </p:txBody>
        </p:sp>
        <p:sp>
          <p:nvSpPr>
            <p:cNvPr id="468" name="qq̅g  component vanishes in black disk limit"/>
            <p:cNvSpPr txBox="1"/>
            <p:nvPr/>
          </p:nvSpPr>
          <p:spPr>
            <a:xfrm>
              <a:off x="100746" y="2959022"/>
              <a:ext cx="3572330" cy="702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100">
                  <a:latin typeface="+mn-lt"/>
                  <a:ea typeface="+mn-ea"/>
                  <a:cs typeface="+mn-cs"/>
                  <a:sym typeface="Arial"/>
                </a:defRPr>
              </a:lvl1pPr>
            </a:lstStyle>
            <a:p>
              <a:pPr/>
              <a:r>
                <a:t>qq̅g  component vanishes in black disk limit</a:t>
              </a:r>
            </a:p>
          </p:txBody>
        </p:sp>
        <p:pic>
          <p:nvPicPr>
            <p:cNvPr id="469" name="dipole-1.pdf" descr="dipole-1.pdf"/>
            <p:cNvPicPr>
              <a:picLocks noChangeAspect="1"/>
            </p:cNvPicPr>
            <p:nvPr/>
          </p:nvPicPr>
          <p:blipFill>
            <a:blip r:embed="rId5">
              <a:extLst/>
            </a:blip>
            <a:stretch>
              <a:fillRect/>
            </a:stretch>
          </p:blipFill>
          <p:spPr>
            <a:xfrm>
              <a:off x="512657" y="1317254"/>
              <a:ext cx="2540001" cy="1586205"/>
            </a:xfrm>
            <a:prstGeom prst="rect">
              <a:avLst/>
            </a:prstGeom>
            <a:ln w="12700" cap="flat">
              <a:noFill/>
              <a:round/>
            </a:ln>
            <a:effectLst/>
          </p:spPr>
        </p:pic>
        <p:pic>
          <p:nvPicPr>
            <p:cNvPr id="470" name="dipole-2.pdf" descr="dipole-2.pdf"/>
            <p:cNvPicPr>
              <a:picLocks noChangeAspect="1"/>
            </p:cNvPicPr>
            <p:nvPr/>
          </p:nvPicPr>
          <p:blipFill>
            <a:blip r:embed="rId6">
              <a:extLst/>
            </a:blip>
            <a:stretch>
              <a:fillRect/>
            </a:stretch>
          </p:blipFill>
          <p:spPr>
            <a:xfrm>
              <a:off x="616910" y="3679177"/>
              <a:ext cx="2540001" cy="1720981"/>
            </a:xfrm>
            <a:prstGeom prst="rect">
              <a:avLst/>
            </a:prstGeom>
            <a:ln w="12700" cap="flat">
              <a:noFill/>
              <a:round/>
            </a:ln>
            <a:effectLst/>
          </p:spPr>
        </p:pic>
      </p:grpSp>
      <p:sp>
        <p:nvSpPr>
          <p:cNvPr id="472" name="Sign Change:"/>
          <p:cNvSpPr txBox="1"/>
          <p:nvPr/>
        </p:nvSpPr>
        <p:spPr>
          <a:xfrm>
            <a:off x="170442" y="798835"/>
            <a:ext cx="1961407"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0000"/>
                </a:solidFill>
              </a:defRPr>
            </a:lvl1pPr>
          </a:lstStyle>
          <a:p>
            <a:pPr/>
            <a:r>
              <a:t>Sign Change: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461"/>
                                        </p:tgtEl>
                                        <p:attrNameLst>
                                          <p:attrName>style.visibility</p:attrName>
                                        </p:attrNameLst>
                                      </p:cBhvr>
                                      <p:to>
                                        <p:strVal val="hidden"/>
                                      </p:to>
                                    </p:set>
                                  </p:childTnLst>
                                </p:cTn>
                              </p:par>
                            </p:childTnLst>
                          </p:cTn>
                        </p:par>
                        <p:par>
                          <p:cTn id="7" fill="hold">
                            <p:stCondLst>
                              <p:cond delay="0"/>
                            </p:stCondLst>
                            <p:childTnLst>
                              <p:par>
                                <p:cTn id="8" presetClass="exit" nodeType="afterEffect" presetSubtype="0" presetID="1" grpId="2" fill="hold">
                                  <p:stCondLst>
                                    <p:cond delay="0"/>
                                  </p:stCondLst>
                                  <p:iterate type="el" backwards="0">
                                    <p:tmAbs val="0"/>
                                  </p:iterate>
                                  <p:childTnLst>
                                    <p:set>
                                      <p:cBhvr>
                                        <p:cTn id="9" fill="hold">
                                          <p:stCondLst>
                                            <p:cond delay="0"/>
                                          </p:stCondLst>
                                        </p:cTn>
                                        <p:tgtEl>
                                          <p:spTgt spid="466"/>
                                        </p:tgtEl>
                                        <p:attrNameLst>
                                          <p:attrName>style.visibility</p:attrName>
                                        </p:attrNameLst>
                                      </p:cBhvr>
                                      <p:to>
                                        <p:strVal val="hidden"/>
                                      </p:to>
                                    </p:set>
                                  </p:childTnLst>
                                </p:cTn>
                              </p:par>
                            </p:childTnLst>
                          </p:cTn>
                        </p:par>
                        <p:par>
                          <p:cTn id="10" fill="hold">
                            <p:stCondLst>
                              <p:cond delay="0"/>
                            </p:stCondLst>
                            <p:childTnLst>
                              <p:par>
                                <p:cTn id="11" presetClass="exit" nodeType="afterEffect" presetSubtype="0" presetID="1" grpId="3" fill="hold">
                                  <p:stCondLst>
                                    <p:cond delay="0"/>
                                  </p:stCondLst>
                                  <p:iterate type="el" backwards="0">
                                    <p:tmAbs val="0"/>
                                  </p:iterate>
                                  <p:childTnLst>
                                    <p:set>
                                      <p:cBhvr>
                                        <p:cTn id="12" fill="hold">
                                          <p:stCondLst>
                                            <p:cond delay="0"/>
                                          </p:stCondLst>
                                        </p:cTn>
                                        <p:tgtEl>
                                          <p:spTgt spid="459"/>
                                        </p:tgtEl>
                                        <p:attrNameLst>
                                          <p:attrName>style.visibility</p:attrName>
                                        </p:attrNameLst>
                                      </p:cBhvr>
                                      <p:to>
                                        <p:strVal val="hidden"/>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462"/>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472"/>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471"/>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7" fill="hold">
                                  <p:stCondLst>
                                    <p:cond delay="0"/>
                                  </p:stCondLst>
                                  <p:iterate type="el" backwards="0">
                                    <p:tmAbs val="0"/>
                                  </p:iterate>
                                  <p:childTnLst>
                                    <p:set>
                                      <p:cBhvr>
                                        <p:cTn id="24" fill="hold"/>
                                        <p:tgtEl>
                                          <p:spTgt spid="4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1" grpId="6"/>
      <p:bldP build="whole" bldLvl="1" animBg="1" rev="0" advAuto="0" spid="462" grpId="4"/>
      <p:bldP build="whole" bldLvl="1" animBg="1" rev="0" advAuto="0" spid="466" grpId="2"/>
      <p:bldP build="whole" bldLvl="1" animBg="1" rev="0" advAuto="0" spid="461" grpId="1"/>
      <p:bldP build="whole" bldLvl="1" animBg="1" rev="0" advAuto="0" spid="472" grpId="5"/>
      <p:bldP build="whole" bldLvl="1" animBg="1" rev="0" advAuto="0" spid="459" grpId="3"/>
      <p:bldP build="whole" bldLvl="1" animBg="1" rev="0" advAuto="0" spid="463" grpId="7"/>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77" name="EIC: Documenting the Physics Case"/>
          <p:cNvSpPr txBox="1"/>
          <p:nvPr>
            <p:ph type="title"/>
          </p:nvPr>
        </p:nvSpPr>
        <p:spPr>
          <a:prstGeom prst="rect">
            <a:avLst/>
          </a:prstGeom>
        </p:spPr>
        <p:txBody>
          <a:bodyPr/>
          <a:lstStyle/>
          <a:p>
            <a:pPr/>
            <a:r>
              <a:t>EIC: Documenting the Physics Case</a:t>
            </a:r>
          </a:p>
        </p:txBody>
      </p:sp>
      <p:sp>
        <p:nvSpPr>
          <p:cNvPr id="478" name="2012/2014:…"/>
          <p:cNvSpPr txBox="1"/>
          <p:nvPr>
            <p:ph type="body" sz="quarter" idx="1"/>
          </p:nvPr>
        </p:nvSpPr>
        <p:spPr>
          <a:xfrm>
            <a:off x="5184671" y="2543485"/>
            <a:ext cx="3895995" cy="1632119"/>
          </a:xfrm>
          <a:prstGeom prst="rect">
            <a:avLst/>
          </a:prstGeom>
        </p:spPr>
        <p:txBody>
          <a:bodyPr/>
          <a:lstStyle/>
          <a:p>
            <a:pPr>
              <a:defRPr sz="2200"/>
            </a:pPr>
            <a:r>
              <a:t>2012/2014:</a:t>
            </a:r>
          </a:p>
          <a:p>
            <a:pPr>
              <a:defRPr sz="2200"/>
            </a:pPr>
            <a:r>
              <a:t>White Paper defines Science Case of an EIC (Eur. Phys. J. A52 (2016), arXiv:1212.1701)</a:t>
            </a:r>
          </a:p>
        </p:txBody>
      </p:sp>
      <p:sp>
        <p:nvSpPr>
          <p:cNvPr id="4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480" name="eic_white_paper_frontcover.pdf.pdf" descr="eic_white_paper_frontcover.pdf.pdf"/>
          <p:cNvPicPr>
            <a:picLocks noChangeAspect="1"/>
          </p:cNvPicPr>
          <p:nvPr/>
        </p:nvPicPr>
        <p:blipFill>
          <a:blip r:embed="rId2">
            <a:extLst/>
          </a:blip>
          <a:stretch>
            <a:fillRect/>
          </a:stretch>
        </p:blipFill>
        <p:spPr>
          <a:xfrm>
            <a:off x="6764291" y="787473"/>
            <a:ext cx="1667403" cy="2157815"/>
          </a:xfrm>
          <a:prstGeom prst="rect">
            <a:avLst/>
          </a:prstGeom>
          <a:ln w="12700"/>
        </p:spPr>
      </p:pic>
      <p:sp>
        <p:nvSpPr>
          <p:cNvPr id="481" name="2010:…"/>
          <p:cNvSpPr txBox="1"/>
          <p:nvPr/>
        </p:nvSpPr>
        <p:spPr>
          <a:xfrm>
            <a:off x="38402" y="753403"/>
            <a:ext cx="2545448" cy="16321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algn="r" defTabSz="914400">
              <a:spcBef>
                <a:spcPts val="400"/>
              </a:spcBef>
              <a:defRPr sz="2200">
                <a:uFill>
                  <a:solidFill>
                    <a:srgbClr val="000000"/>
                  </a:solidFill>
                </a:uFill>
                <a:latin typeface="+mn-lt"/>
                <a:ea typeface="+mn-ea"/>
                <a:cs typeface="+mn-cs"/>
                <a:sym typeface="Arial"/>
              </a:defRPr>
            </a:pPr>
            <a:r>
              <a:t>2010:</a:t>
            </a:r>
          </a:p>
          <a:p>
            <a:pPr marL="41275" marR="41275" algn="r" defTabSz="914400">
              <a:spcBef>
                <a:spcPts val="400"/>
              </a:spcBef>
              <a:defRPr sz="2200">
                <a:uFill>
                  <a:solidFill>
                    <a:srgbClr val="000000"/>
                  </a:solidFill>
                </a:uFill>
                <a:latin typeface="+mn-lt"/>
                <a:ea typeface="+mn-ea"/>
                <a:cs typeface="+mn-cs"/>
                <a:sym typeface="Arial"/>
              </a:defRPr>
            </a:pPr>
            <a:r>
              <a:t>INT Workshop on EIC Science Case </a:t>
            </a:r>
          </a:p>
          <a:p>
            <a:pPr marL="41275" marR="41275" algn="r" defTabSz="914400">
              <a:spcBef>
                <a:spcPts val="400"/>
              </a:spcBef>
              <a:defRPr sz="2200">
                <a:uFill>
                  <a:solidFill>
                    <a:srgbClr val="000000"/>
                  </a:solidFill>
                </a:uFill>
                <a:latin typeface="+mn-lt"/>
                <a:ea typeface="+mn-ea"/>
                <a:cs typeface="+mn-cs"/>
                <a:sym typeface="Arial"/>
              </a:defRPr>
            </a:pPr>
            <a:r>
              <a:t>(arXiv:1108.1713 )</a:t>
            </a:r>
          </a:p>
        </p:txBody>
      </p:sp>
      <p:pic>
        <p:nvPicPr>
          <p:cNvPr id="482" name="cover.pdf" descr="cover.pdf"/>
          <p:cNvPicPr>
            <a:picLocks noChangeAspect="1"/>
          </p:cNvPicPr>
          <p:nvPr/>
        </p:nvPicPr>
        <p:blipFill>
          <a:blip r:embed="rId3">
            <a:extLst/>
          </a:blip>
          <a:stretch>
            <a:fillRect/>
          </a:stretch>
        </p:blipFill>
        <p:spPr>
          <a:xfrm>
            <a:off x="541838" y="3015383"/>
            <a:ext cx="1766487" cy="2286042"/>
          </a:xfrm>
          <a:prstGeom prst="rect">
            <a:avLst/>
          </a:prstGeom>
          <a:ln w="12700"/>
        </p:spPr>
      </p:pic>
      <p:sp>
        <p:nvSpPr>
          <p:cNvPr id="483" name="2017:…"/>
          <p:cNvSpPr txBox="1"/>
          <p:nvPr/>
        </p:nvSpPr>
        <p:spPr>
          <a:xfrm>
            <a:off x="262330" y="4914828"/>
            <a:ext cx="3000379" cy="20027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algn="r" defTabSz="914400">
              <a:spcBef>
                <a:spcPts val="400"/>
              </a:spcBef>
              <a:defRPr sz="2200">
                <a:uFill>
                  <a:solidFill>
                    <a:srgbClr val="000000"/>
                  </a:solidFill>
                </a:uFill>
                <a:latin typeface="+mn-lt"/>
                <a:ea typeface="+mn-ea"/>
                <a:cs typeface="+mn-cs"/>
                <a:sym typeface="Arial"/>
              </a:defRPr>
            </a:pPr>
            <a:r>
              <a:t>2017:</a:t>
            </a:r>
          </a:p>
          <a:p>
            <a:pPr marL="41275" marR="41275" algn="r" defTabSz="914400">
              <a:spcBef>
                <a:spcPts val="400"/>
              </a:spcBef>
              <a:defRPr sz="2200">
                <a:uFill>
                  <a:solidFill>
                    <a:srgbClr val="000000"/>
                  </a:solidFill>
                </a:uFill>
                <a:latin typeface="+mn-lt"/>
                <a:ea typeface="+mn-ea"/>
                <a:cs typeface="+mn-cs"/>
                <a:sym typeface="Arial"/>
              </a:defRPr>
            </a:pPr>
            <a:r>
              <a:t>Assessing the Energy Dependence of Key Measurements </a:t>
            </a:r>
          </a:p>
          <a:p>
            <a:pPr marL="41275" marR="41275" algn="r" defTabSz="914400">
              <a:spcBef>
                <a:spcPts val="400"/>
              </a:spcBef>
              <a:defRPr sz="2200">
                <a:uFill>
                  <a:solidFill>
                    <a:srgbClr val="000000"/>
                  </a:solidFill>
                </a:uFill>
                <a:latin typeface="+mn-lt"/>
                <a:ea typeface="+mn-ea"/>
                <a:cs typeface="+mn-cs"/>
                <a:sym typeface="Arial"/>
              </a:defRPr>
            </a:pPr>
            <a:r>
              <a:t>(arXiv:1708.01527)</a:t>
            </a:r>
          </a:p>
        </p:txBody>
      </p:sp>
      <p:grpSp>
        <p:nvGrpSpPr>
          <p:cNvPr id="486" name="Group"/>
          <p:cNvGrpSpPr/>
          <p:nvPr/>
        </p:nvGrpSpPr>
        <p:grpSpPr>
          <a:xfrm>
            <a:off x="2684244" y="788098"/>
            <a:ext cx="1668177" cy="2156565"/>
            <a:chOff x="0" y="0"/>
            <a:chExt cx="1668175" cy="2156564"/>
          </a:xfrm>
        </p:grpSpPr>
        <p:pic>
          <p:nvPicPr>
            <p:cNvPr id="484" name="Image" descr="Image"/>
            <p:cNvPicPr>
              <a:picLocks noChangeAspect="1"/>
            </p:cNvPicPr>
            <p:nvPr/>
          </p:nvPicPr>
          <p:blipFill>
            <a:blip r:embed="rId4">
              <a:extLst/>
            </a:blip>
            <a:stretch>
              <a:fillRect/>
            </a:stretch>
          </p:blipFill>
          <p:spPr>
            <a:xfrm>
              <a:off x="5948" y="24565"/>
              <a:ext cx="1608943" cy="1736692"/>
            </a:xfrm>
            <a:prstGeom prst="rect">
              <a:avLst/>
            </a:prstGeom>
            <a:ln w="12700" cap="flat">
              <a:noFill/>
              <a:miter lim="400000"/>
            </a:ln>
            <a:effectLst/>
          </p:spPr>
        </p:pic>
        <p:sp>
          <p:nvSpPr>
            <p:cNvPr id="485" name="Rectangle"/>
            <p:cNvSpPr/>
            <p:nvPr/>
          </p:nvSpPr>
          <p:spPr>
            <a:xfrm>
              <a:off x="0" y="0"/>
              <a:ext cx="1668176" cy="2156565"/>
            </a:xfrm>
            <a:prstGeom prst="rect">
              <a:avLst/>
            </a:prstGeom>
            <a:noFill/>
            <a:ln w="12700"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490" name="Group"/>
          <p:cNvGrpSpPr/>
          <p:nvPr/>
        </p:nvGrpSpPr>
        <p:grpSpPr>
          <a:xfrm>
            <a:off x="3813773" y="4348729"/>
            <a:ext cx="2018457" cy="2417502"/>
            <a:chOff x="0" y="0"/>
            <a:chExt cx="2018455" cy="2417501"/>
          </a:xfrm>
        </p:grpSpPr>
        <p:pic>
          <p:nvPicPr>
            <p:cNvPr id="487" name="Image" descr="Image"/>
            <p:cNvPicPr>
              <a:picLocks noChangeAspect="1"/>
            </p:cNvPicPr>
            <p:nvPr/>
          </p:nvPicPr>
          <p:blipFill>
            <a:blip r:embed="rId5">
              <a:extLst/>
            </a:blip>
            <a:stretch>
              <a:fillRect/>
            </a:stretch>
          </p:blipFill>
          <p:spPr>
            <a:xfrm>
              <a:off x="0" y="524899"/>
              <a:ext cx="1478463" cy="1892603"/>
            </a:xfrm>
            <a:prstGeom prst="rect">
              <a:avLst/>
            </a:prstGeom>
            <a:ln w="12700" cap="flat">
              <a:noFill/>
              <a:round/>
            </a:ln>
            <a:effectLst/>
          </p:spPr>
        </p:pic>
        <p:pic>
          <p:nvPicPr>
            <p:cNvPr id="488" name="Image" descr="Image"/>
            <p:cNvPicPr>
              <a:picLocks noChangeAspect="1"/>
            </p:cNvPicPr>
            <p:nvPr/>
          </p:nvPicPr>
          <p:blipFill>
            <a:blip r:embed="rId6">
              <a:extLst/>
            </a:blip>
            <a:stretch>
              <a:fillRect/>
            </a:stretch>
          </p:blipFill>
          <p:spPr>
            <a:xfrm>
              <a:off x="304980" y="253664"/>
              <a:ext cx="1408496" cy="1868755"/>
            </a:xfrm>
            <a:prstGeom prst="rect">
              <a:avLst/>
            </a:prstGeom>
            <a:ln w="12700" cap="flat">
              <a:noFill/>
              <a:round/>
            </a:ln>
            <a:effectLst/>
          </p:spPr>
        </p:pic>
        <p:pic>
          <p:nvPicPr>
            <p:cNvPr id="489" name="Image" descr="Image"/>
            <p:cNvPicPr>
              <a:picLocks noChangeAspect="1"/>
            </p:cNvPicPr>
            <p:nvPr/>
          </p:nvPicPr>
          <p:blipFill>
            <a:blip r:embed="rId7">
              <a:extLst/>
            </a:blip>
            <a:stretch>
              <a:fillRect/>
            </a:stretch>
          </p:blipFill>
          <p:spPr>
            <a:xfrm>
              <a:off x="649838" y="0"/>
              <a:ext cx="1368618" cy="1870441"/>
            </a:xfrm>
            <a:prstGeom prst="rect">
              <a:avLst/>
            </a:prstGeom>
            <a:ln w="12700" cap="flat">
              <a:noFill/>
              <a:round/>
            </a:ln>
            <a:effectLst/>
          </p:spPr>
        </p:pic>
      </p:grpSp>
      <p:sp>
        <p:nvSpPr>
          <p:cNvPr id="491" name="Scientific American (May 2015)…"/>
          <p:cNvSpPr txBox="1"/>
          <p:nvPr/>
        </p:nvSpPr>
        <p:spPr>
          <a:xfrm>
            <a:off x="5886002" y="4294354"/>
            <a:ext cx="3116200" cy="18791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defRPr sz="2200"/>
            </a:pPr>
            <a:r>
              <a:t>Scientific American (May 2015)</a:t>
            </a:r>
          </a:p>
          <a:p>
            <a:pPr>
              <a:defRPr i="1" sz="2200"/>
            </a:pPr>
            <a:r>
              <a:t>The Glue That Binds Us</a:t>
            </a:r>
          </a:p>
          <a:p>
            <a:pPr>
              <a:defRPr sz="2200"/>
            </a:pPr>
            <a:r>
              <a:t>by R. Ent, R. Venugopalan, TU</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54" name="QCD Landscape (x-Q2 Picture)"/>
          <p:cNvSpPr txBox="1"/>
          <p:nvPr>
            <p:ph type="title"/>
          </p:nvPr>
        </p:nvSpPr>
        <p:spPr>
          <a:prstGeom prst="rect">
            <a:avLst/>
          </a:prstGeom>
        </p:spPr>
        <p:txBody>
          <a:bodyPr/>
          <a:lstStyle/>
          <a:p>
            <a:pPr/>
            <a:r>
              <a:t>QCD Landscape (x-Q</a:t>
            </a:r>
            <a:r>
              <a:rPr baseline="31999"/>
              <a:t>2</a:t>
            </a:r>
            <a:r>
              <a:t> Picture)</a:t>
            </a:r>
          </a:p>
        </p:txBody>
      </p:sp>
      <p:sp>
        <p:nvSpPr>
          <p:cNvPr id="155"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156" name="bigpicture.pdf" descr="bigpicture.pdf"/>
          <p:cNvPicPr>
            <a:picLocks noChangeAspect="1"/>
          </p:cNvPicPr>
          <p:nvPr/>
        </p:nvPicPr>
        <p:blipFill>
          <a:blip r:embed="rId3">
            <a:extLst/>
          </a:blip>
          <a:stretch>
            <a:fillRect/>
          </a:stretch>
        </p:blipFill>
        <p:spPr>
          <a:xfrm>
            <a:off x="410884" y="941395"/>
            <a:ext cx="4629140" cy="4247980"/>
          </a:xfrm>
          <a:prstGeom prst="rect">
            <a:avLst/>
          </a:prstGeom>
          <a:ln w="12700"/>
        </p:spPr>
      </p:pic>
      <p:pic>
        <p:nvPicPr>
          <p:cNvPr id="157" name="RunningCouplingInverse copy.pdf" descr="RunningCouplingInverse copy.pdf"/>
          <p:cNvPicPr>
            <a:picLocks noChangeAspect="1"/>
          </p:cNvPicPr>
          <p:nvPr/>
        </p:nvPicPr>
        <p:blipFill>
          <a:blip r:embed="rId4">
            <a:extLst/>
          </a:blip>
          <a:stretch>
            <a:fillRect/>
          </a:stretch>
        </p:blipFill>
        <p:spPr>
          <a:xfrm>
            <a:off x="5303478" y="1057629"/>
            <a:ext cx="3343208" cy="4247980"/>
          </a:xfrm>
          <a:prstGeom prst="rect">
            <a:avLst/>
          </a:prstGeom>
          <a:ln w="12700"/>
        </p:spPr>
      </p:pic>
      <p:sp>
        <p:nvSpPr>
          <p:cNvPr id="158" name="While quarks and gluons (partons) anchor one corner of this landscape, and hadrons another, our knowledge of the dynamics of the rest is fragile"/>
          <p:cNvSpPr txBox="1"/>
          <p:nvPr/>
        </p:nvSpPr>
        <p:spPr>
          <a:xfrm>
            <a:off x="420092" y="5368769"/>
            <a:ext cx="8303816"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vl1pPr>
          </a:lstStyle>
          <a:p>
            <a:pPr/>
            <a:r>
              <a:t>While quarks and gluons (partons) anchor one corner of this landscape, and hadrons another, our knowledge of the dynamics of the rest is fragile</a:t>
            </a:r>
          </a:p>
        </p:txBody>
      </p:sp>
      <p:sp>
        <p:nvSpPr>
          <p:cNvPr id="159" name="Arrow"/>
          <p:cNvSpPr/>
          <p:nvPr/>
        </p:nvSpPr>
        <p:spPr>
          <a:xfrm flipH="1">
            <a:off x="6192039" y="4133357"/>
            <a:ext cx="2361401" cy="186448"/>
          </a:xfrm>
          <a:prstGeom prst="rightArrow">
            <a:avLst>
              <a:gd name="adj1" fmla="val 59077"/>
              <a:gd name="adj2" fmla="val 231623"/>
            </a:avLst>
          </a:prstGeom>
          <a:solidFill>
            <a:srgbClr val="00D2A9"/>
          </a:solidFill>
          <a:ln w="12700">
            <a:solidFill>
              <a:srgbClr val="000000"/>
            </a:solidFill>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60" name="Strong to Weak"/>
          <p:cNvSpPr txBox="1"/>
          <p:nvPr/>
        </p:nvSpPr>
        <p:spPr>
          <a:xfrm>
            <a:off x="6567711" y="3788728"/>
            <a:ext cx="1271589"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Strong to Weak </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494" name="Impact on Heavy-Ion Program"/>
          <p:cNvSpPr txBox="1"/>
          <p:nvPr>
            <p:ph type="title"/>
          </p:nvPr>
        </p:nvSpPr>
        <p:spPr>
          <a:prstGeom prst="rect">
            <a:avLst/>
          </a:prstGeom>
        </p:spPr>
        <p:txBody>
          <a:bodyPr/>
          <a:lstStyle/>
          <a:p>
            <a:pPr/>
            <a:r>
              <a:t>Impact on Heavy-Ion Program</a:t>
            </a:r>
          </a:p>
        </p:txBody>
      </p:sp>
      <p:sp>
        <p:nvSpPr>
          <p:cNvPr id="495" name="AA and pA studies require nPDFs…"/>
          <p:cNvSpPr txBox="1"/>
          <p:nvPr>
            <p:ph type="body" sz="half" idx="1"/>
          </p:nvPr>
        </p:nvSpPr>
        <p:spPr>
          <a:xfrm>
            <a:off x="157545" y="705264"/>
            <a:ext cx="8763001" cy="1519193"/>
          </a:xfrm>
          <a:prstGeom prst="rect">
            <a:avLst/>
          </a:prstGeom>
        </p:spPr>
        <p:txBody>
          <a:bodyPr/>
          <a:lstStyle/>
          <a:p>
            <a:pPr lvl="1">
              <a:defRPr sz="2200"/>
            </a:pPr>
            <a:r>
              <a:t>AA and pA studies require nPDFs</a:t>
            </a:r>
          </a:p>
          <a:p>
            <a:pPr lvl="1">
              <a:defRPr sz="2200"/>
            </a:pPr>
            <a:r>
              <a:t>nPDFs themselves not constrained by AA measurements </a:t>
            </a:r>
          </a:p>
          <a:p>
            <a:pPr lvl="1">
              <a:defRPr sz="2200"/>
            </a:pPr>
            <a:r>
              <a:t>pA has only moderate impact (see arXiv:1612.05741) on improving nPDFs so far</a:t>
            </a:r>
          </a:p>
        </p:txBody>
      </p:sp>
      <p:sp>
        <p:nvSpPr>
          <p:cNvPr id="4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497" name="nPDF_EPPS16_Ranges.pdf" descr="nPDF_EPPS16_Ranges.pdf"/>
          <p:cNvPicPr>
            <a:picLocks noChangeAspect="1"/>
          </p:cNvPicPr>
          <p:nvPr/>
        </p:nvPicPr>
        <p:blipFill>
          <a:blip r:embed="rId2">
            <a:extLst/>
          </a:blip>
          <a:stretch>
            <a:fillRect/>
          </a:stretch>
        </p:blipFill>
        <p:spPr>
          <a:xfrm>
            <a:off x="736947" y="2473618"/>
            <a:ext cx="7205389" cy="3270572"/>
          </a:xfrm>
          <a:prstGeom prst="rect">
            <a:avLst/>
          </a:prstGeom>
          <a:ln w="12700"/>
        </p:spPr>
      </p:pic>
      <p:sp>
        <p:nvSpPr>
          <p:cNvPr id="498" name="Only eRHIC energies constrain nPDFs for A-A and p-A program at the LHC"/>
          <p:cNvSpPr txBox="1"/>
          <p:nvPr/>
        </p:nvSpPr>
        <p:spPr>
          <a:xfrm>
            <a:off x="157545" y="5917150"/>
            <a:ext cx="8124898" cy="752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478692" marR="41275" indent="-224692" defTabSz="914400">
              <a:spcBef>
                <a:spcPts val="400"/>
              </a:spcBef>
              <a:buClr>
                <a:srgbClr val="FF2600"/>
              </a:buClr>
              <a:buSzPct val="150000"/>
              <a:buChar char="•"/>
              <a:defRPr sz="2200">
                <a:solidFill>
                  <a:srgbClr val="941100"/>
                </a:solidFill>
                <a:uFill>
                  <a:solidFill>
                    <a:srgbClr val="000000"/>
                  </a:solidFill>
                </a:uFill>
                <a:latin typeface="+mn-lt"/>
                <a:ea typeface="+mn-ea"/>
                <a:cs typeface="+mn-cs"/>
                <a:sym typeface="Arial"/>
              </a:defRPr>
            </a:pPr>
            <a:r>
              <a:rPr b="1"/>
              <a:t>Only</a:t>
            </a:r>
            <a:r>
              <a:t> eRHIC energies constrain nPDFs for A-A and p-A program at the LHC</a:t>
            </a:r>
          </a:p>
        </p:txBody>
      </p:sp>
      <p:sp>
        <p:nvSpPr>
          <p:cNvPr id="499" name="LHC/RHIC: |y|&lt;1"/>
          <p:cNvSpPr txBox="1"/>
          <p:nvPr/>
        </p:nvSpPr>
        <p:spPr>
          <a:xfrm>
            <a:off x="7664512" y="2087632"/>
            <a:ext cx="124785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LHC/RHIC: |y|&lt;1</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503" name="bigpicture.pdf" descr="bigpicture.pdf"/>
          <p:cNvPicPr>
            <a:picLocks noChangeAspect="1"/>
          </p:cNvPicPr>
          <p:nvPr/>
        </p:nvPicPr>
        <p:blipFill>
          <a:blip r:embed="rId3">
            <a:extLst/>
          </a:blip>
          <a:stretch>
            <a:fillRect/>
          </a:stretch>
        </p:blipFill>
        <p:spPr>
          <a:xfrm>
            <a:off x="1133968" y="783220"/>
            <a:ext cx="6295002" cy="5776676"/>
          </a:xfrm>
          <a:prstGeom prst="rect">
            <a:avLst/>
          </a:prstGeom>
          <a:ln w="12700"/>
        </p:spPr>
      </p:pic>
      <p:sp>
        <p:nvSpPr>
          <p:cNvPr id="504" name="QCD coupling is large,…"/>
          <p:cNvSpPr txBox="1"/>
          <p:nvPr/>
        </p:nvSpPr>
        <p:spPr>
          <a:xfrm>
            <a:off x="1681421" y="5141627"/>
            <a:ext cx="2349113" cy="596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100"/>
            </a:pPr>
            <a:r>
              <a:t>QCD coupling is large,</a:t>
            </a:r>
          </a:p>
          <a:p>
            <a:pPr>
              <a:defRPr sz="1100"/>
            </a:pPr>
            <a:r>
              <a:t>the fields are nonlinear, and the physics is nonperturbative.</a:t>
            </a:r>
          </a:p>
        </p:txBody>
      </p:sp>
      <p:sp>
        <p:nvSpPr>
          <p:cNvPr id="505" name="the coupling becomes weak due…"/>
          <p:cNvSpPr txBox="1"/>
          <p:nvPr/>
        </p:nvSpPr>
        <p:spPr>
          <a:xfrm>
            <a:off x="1647826" y="1884467"/>
            <a:ext cx="3600593" cy="596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100"/>
            </a:pPr>
            <a:r>
              <a:t>the coupling becomes weak due</a:t>
            </a:r>
          </a:p>
          <a:p>
            <a:pPr>
              <a:defRPr sz="1100"/>
            </a:pPr>
            <a:r>
              <a:t>to asymptotic freedom, and perturbative QCD describes</a:t>
            </a:r>
          </a:p>
          <a:p>
            <a:pPr>
              <a:defRPr sz="1100"/>
            </a:pPr>
            <a:r>
              <a:t>well the interactions of quarks and gluons.</a:t>
            </a:r>
          </a:p>
        </p:txBody>
      </p:sp>
      <p:sp>
        <p:nvSpPr>
          <p:cNvPr id="506" name="what the degrees of freedom describing this…"/>
          <p:cNvSpPr txBox="1"/>
          <p:nvPr/>
        </p:nvSpPr>
        <p:spPr>
          <a:xfrm>
            <a:off x="1637701" y="3455658"/>
            <a:ext cx="2863280"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100"/>
            </a:pPr>
            <a:r>
              <a:t>what the degrees of freedom describing this</a:t>
            </a:r>
          </a:p>
          <a:p>
            <a:pPr>
              <a:defRPr sz="1100"/>
            </a:pPr>
            <a:r>
              <a:t>transition region are, is not understood</a:t>
            </a:r>
          </a:p>
        </p:txBody>
      </p:sp>
      <p:sp>
        <p:nvSpPr>
          <p:cNvPr id="507" name="At large Q2, as one…"/>
          <p:cNvSpPr txBox="1"/>
          <p:nvPr/>
        </p:nvSpPr>
        <p:spPr>
          <a:xfrm>
            <a:off x="4434820" y="914452"/>
            <a:ext cx="3934973"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100"/>
            </a:pPr>
            <a:r>
              <a:t>At large Q</a:t>
            </a:r>
            <a:r>
              <a:rPr sz="800"/>
              <a:t>2</a:t>
            </a:r>
            <a:r>
              <a:t>, as one</a:t>
            </a:r>
          </a:p>
          <a:p>
            <a:pPr>
              <a:defRPr sz="1100"/>
            </a:pPr>
            <a:r>
              <a:t>moves towards higher parton density, many-body</a:t>
            </a:r>
          </a:p>
          <a:p>
            <a:pPr>
              <a:defRPr sz="1100"/>
            </a:pPr>
            <a:r>
              <a:t>correlations between quarks and gluons become increasingly</a:t>
            </a:r>
          </a:p>
          <a:p>
            <a:pPr>
              <a:defRPr sz="1100"/>
            </a:pPr>
            <a:r>
              <a:t>important.</a:t>
            </a:r>
          </a:p>
        </p:txBody>
      </p:sp>
      <p:sp>
        <p:nvSpPr>
          <p:cNvPr id="508" name="At very large parton densities, or small x,…"/>
          <p:cNvSpPr txBox="1"/>
          <p:nvPr/>
        </p:nvSpPr>
        <p:spPr>
          <a:xfrm>
            <a:off x="7053981" y="1888840"/>
            <a:ext cx="1973788"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100"/>
            </a:pPr>
            <a:r>
              <a:t>At very large parton densities, or small x,</a:t>
            </a:r>
          </a:p>
          <a:p>
            <a:pPr>
              <a:defRPr sz="1100"/>
            </a:pPr>
            <a:r>
              <a:t>gluon degrees of freedom become dominant</a:t>
            </a:r>
          </a:p>
        </p:txBody>
      </p:sp>
      <p:sp>
        <p:nvSpPr>
          <p:cNvPr id="509" name="Total…"/>
          <p:cNvSpPr txBox="1"/>
          <p:nvPr/>
        </p:nvSpPr>
        <p:spPr>
          <a:xfrm>
            <a:off x="4813715" y="4607149"/>
            <a:ext cx="2463367"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100"/>
            </a:pPr>
            <a:r>
              <a:t>Total</a:t>
            </a:r>
          </a:p>
          <a:p>
            <a:pPr>
              <a:defRPr sz="1100"/>
            </a:pPr>
            <a:r>
              <a:t>cross-sections in high energy scattering are dominated</a:t>
            </a:r>
          </a:p>
          <a:p>
            <a:pPr>
              <a:defRPr sz="1100"/>
            </a:pPr>
            <a:r>
              <a:t>by the physics of small x and low Q</a:t>
            </a:r>
            <a:r>
              <a:rPr sz="800"/>
              <a:t>2</a:t>
            </a:r>
            <a:r>
              <a:t>.</a:t>
            </a:r>
          </a:p>
        </p:txBody>
      </p:sp>
      <p:sp>
        <p:nvSpPr>
          <p:cNvPr id="510" name="the least understood"/>
          <p:cNvSpPr txBox="1"/>
          <p:nvPr/>
        </p:nvSpPr>
        <p:spPr>
          <a:xfrm>
            <a:off x="4785723" y="5306727"/>
            <a:ext cx="1380264" cy="266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00"/>
            </a:lvl1pPr>
          </a:lstStyle>
          <a:p>
            <a:pPr/>
            <a:r>
              <a:t>the least understood</a:t>
            </a:r>
          </a:p>
        </p:txBody>
      </p:sp>
      <p:sp>
        <p:nvSpPr>
          <p:cNvPr id="511" name="The feature of weak coupling is key because it allows, for the…"/>
          <p:cNvSpPr txBox="1"/>
          <p:nvPr/>
        </p:nvSpPr>
        <p:spPr>
          <a:xfrm>
            <a:off x="7346812" y="2837522"/>
            <a:ext cx="1815659" cy="158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100">
                <a:solidFill>
                  <a:srgbClr val="4A0000"/>
                </a:solidFill>
              </a:defRPr>
            </a:pPr>
            <a:r>
              <a:t>The feature of weak coupling is key because it allows, for the</a:t>
            </a:r>
          </a:p>
          <a:p>
            <a:pPr>
              <a:defRPr sz="1100">
                <a:solidFill>
                  <a:srgbClr val="4A0000"/>
                </a:solidFill>
              </a:defRPr>
            </a:pPr>
            <a:r>
              <a:t>first time, systematic computations of the manybody</a:t>
            </a:r>
          </a:p>
          <a:p>
            <a:pPr>
              <a:defRPr sz="1100">
                <a:solidFill>
                  <a:srgbClr val="4A0000"/>
                </a:solidFill>
              </a:defRPr>
            </a:pPr>
            <a:r>
              <a:t>dynamics of quarks and gluons in an intrinsically</a:t>
            </a:r>
          </a:p>
          <a:p>
            <a:pPr>
              <a:defRPr sz="1100">
                <a:solidFill>
                  <a:srgbClr val="4A0000"/>
                </a:solidFill>
              </a:defRPr>
            </a:pPr>
            <a:r>
              <a:t>nonlinear regime of QCD.</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16" name="Gluon Saturation in Nuclei: The Oomph"/>
          <p:cNvSpPr txBox="1"/>
          <p:nvPr>
            <p:ph type="title"/>
          </p:nvPr>
        </p:nvSpPr>
        <p:spPr>
          <a:xfrm>
            <a:off x="85725" y="6350"/>
            <a:ext cx="8931275" cy="717550"/>
          </a:xfrm>
          <a:prstGeom prst="rect">
            <a:avLst/>
          </a:prstGeom>
        </p:spPr>
        <p:txBody>
          <a:bodyPr/>
          <a:lstStyle/>
          <a:p>
            <a:pPr/>
            <a:r>
              <a:t>Gluon Saturation in Nuclei: The Oomph</a:t>
            </a:r>
          </a:p>
        </p:txBody>
      </p:sp>
      <p:sp>
        <p:nvSpPr>
          <p:cNvPr id="517"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518" name="Qs.pdf" descr="Qs.pdf"/>
          <p:cNvPicPr>
            <a:picLocks noChangeAspect="1"/>
          </p:cNvPicPr>
          <p:nvPr/>
        </p:nvPicPr>
        <p:blipFill>
          <a:blip r:embed="rId2">
            <a:extLst/>
          </a:blip>
          <a:srcRect l="0" t="10982" r="50265" b="1441"/>
          <a:stretch>
            <a:fillRect/>
          </a:stretch>
        </p:blipFill>
        <p:spPr>
          <a:xfrm>
            <a:off x="71137" y="811732"/>
            <a:ext cx="4671335" cy="4729314"/>
          </a:xfrm>
          <a:prstGeom prst="rect">
            <a:avLst/>
          </a:prstGeom>
          <a:ln w="12700"/>
        </p:spPr>
      </p:pic>
      <p:sp>
        <p:nvSpPr>
          <p:cNvPr id="519" name="Enhancement of QS with A: saturation regime reached at significantly lower energy in nuclei (and lower cost)"/>
          <p:cNvSpPr txBox="1"/>
          <p:nvPr/>
        </p:nvSpPr>
        <p:spPr>
          <a:xfrm>
            <a:off x="4851790" y="4949903"/>
            <a:ext cx="4143376" cy="15749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329D6"/>
              </a:buClr>
              <a:buFont typeface="Times New Roman"/>
              <a:defRPr sz="2400">
                <a:uFill>
                  <a:solidFill>
                    <a:srgbClr val="000000"/>
                  </a:solidFill>
                </a:uFill>
                <a:latin typeface="+mn-lt"/>
                <a:ea typeface="+mn-ea"/>
                <a:cs typeface="+mn-cs"/>
                <a:sym typeface="Arial"/>
              </a:defRPr>
            </a:pPr>
            <a:r>
              <a:rPr>
                <a:solidFill>
                  <a:srgbClr val="021EAA"/>
                </a:solidFill>
                <a:uFill>
                  <a:solidFill>
                    <a:srgbClr val="0329D6"/>
                  </a:solidFill>
                </a:uFill>
              </a:rPr>
              <a:t>Enhancement of </a:t>
            </a:r>
            <a:r>
              <a:rPr i="1">
                <a:solidFill>
                  <a:srgbClr val="021EAA"/>
                </a:solidFill>
                <a:uFill>
                  <a:solidFill>
                    <a:srgbClr val="0329D6"/>
                  </a:solidFill>
                </a:uFill>
              </a:rPr>
              <a:t>Q</a:t>
            </a:r>
            <a:r>
              <a:rPr baseline="-25000" i="1">
                <a:solidFill>
                  <a:srgbClr val="021EAA"/>
                </a:solidFill>
                <a:uFill>
                  <a:solidFill>
                    <a:srgbClr val="0329D6"/>
                  </a:solidFill>
                </a:uFill>
              </a:rPr>
              <a:t>S</a:t>
            </a:r>
            <a:r>
              <a:rPr>
                <a:solidFill>
                  <a:srgbClr val="021EAA"/>
                </a:solidFill>
                <a:uFill>
                  <a:solidFill>
                    <a:srgbClr val="0329D6"/>
                  </a:solidFill>
                </a:uFill>
              </a:rPr>
              <a:t> with A</a:t>
            </a:r>
            <a:r>
              <a:rPr>
                <a:solidFill>
                  <a:srgbClr val="021EAA"/>
                </a:solidFill>
                <a:latin typeface="Symbol"/>
                <a:ea typeface="Symbol"/>
                <a:cs typeface="Symbol"/>
                <a:sym typeface="Symbol"/>
              </a:rPr>
              <a:t>:</a:t>
            </a:r>
            <a:r>
              <a:rPr>
                <a:solidFill>
                  <a:srgbClr val="021EAA"/>
                </a:solidFill>
                <a:latin typeface="Times New Roman"/>
                <a:ea typeface="Times New Roman"/>
                <a:cs typeface="Times New Roman"/>
                <a:sym typeface="Times New Roman"/>
              </a:rPr>
              <a:t> </a:t>
            </a:r>
            <a:r>
              <a:t>saturation regime reached at significantly lower energy in nuclei (and lower cost)</a:t>
            </a:r>
          </a:p>
        </p:txBody>
      </p:sp>
      <p:pic>
        <p:nvPicPr>
          <p:cNvPr id="520" name="image.pdf" descr="image.pdf"/>
          <p:cNvPicPr>
            <a:picLocks noChangeAspect="1"/>
          </p:cNvPicPr>
          <p:nvPr/>
        </p:nvPicPr>
        <p:blipFill>
          <a:blip r:embed="rId3">
            <a:extLst/>
          </a:blip>
          <a:stretch>
            <a:fillRect/>
          </a:stretch>
        </p:blipFill>
        <p:spPr>
          <a:xfrm>
            <a:off x="6139403" y="1188022"/>
            <a:ext cx="2857501" cy="1033565"/>
          </a:xfrm>
          <a:prstGeom prst="rect">
            <a:avLst/>
          </a:prstGeom>
          <a:ln w="12700">
            <a:miter lim="400000"/>
          </a:ln>
        </p:spPr>
      </p:pic>
      <p:pic>
        <p:nvPicPr>
          <p:cNvPr id="521" name="Untitled-1.png" descr="Untitled-1.png"/>
          <p:cNvPicPr>
            <a:picLocks noChangeAspect="0"/>
          </p:cNvPicPr>
          <p:nvPr/>
        </p:nvPicPr>
        <p:blipFill>
          <a:blip r:embed="rId4">
            <a:extLst/>
          </a:blip>
          <a:stretch>
            <a:fillRect/>
          </a:stretch>
        </p:blipFill>
        <p:spPr>
          <a:xfrm>
            <a:off x="4671069" y="1037911"/>
            <a:ext cx="1358901" cy="1765301"/>
          </a:xfrm>
          <a:prstGeom prst="rect">
            <a:avLst/>
          </a:prstGeom>
          <a:ln w="12700">
            <a:miter lim="400000"/>
          </a:ln>
        </p:spPr>
      </p:pic>
      <p:sp>
        <p:nvSpPr>
          <p:cNvPr id="522" name="Nucleus serves as amplifier of the saturation scale"/>
          <p:cNvSpPr txBox="1"/>
          <p:nvPr/>
        </p:nvSpPr>
        <p:spPr>
          <a:xfrm>
            <a:off x="381966" y="5628728"/>
            <a:ext cx="4049562"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t>Nucleus serves as </a:t>
            </a:r>
            <a:r>
              <a:rPr b="1">
                <a:solidFill>
                  <a:srgbClr val="021EAA"/>
                </a:solidFill>
              </a:rPr>
              <a:t>amplifier </a:t>
            </a:r>
            <a:r>
              <a:rPr>
                <a:solidFill>
                  <a:srgbClr val="021EAA"/>
                </a:solidFill>
              </a:rPr>
              <a:t>of the saturation scale</a:t>
            </a:r>
            <a:r>
              <a:t> </a:t>
            </a:r>
          </a:p>
        </p:txBody>
      </p:sp>
      <p:sp>
        <p:nvSpPr>
          <p:cNvPr id="523" name="Probes interact over distances L ~ (2mN x)-1"/>
          <p:cNvSpPr txBox="1"/>
          <p:nvPr/>
        </p:nvSpPr>
        <p:spPr>
          <a:xfrm>
            <a:off x="4851790" y="2953403"/>
            <a:ext cx="4000901" cy="8359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275" marR="41275" defTabSz="914400">
              <a:spcBef>
                <a:spcPts val="400"/>
              </a:spcBef>
              <a:defRPr sz="2800">
                <a:uFill>
                  <a:solidFill>
                    <a:srgbClr val="000000"/>
                  </a:solidFill>
                </a:uFill>
                <a:latin typeface="+mn-lt"/>
                <a:ea typeface="+mn-ea"/>
                <a:cs typeface="+mn-cs"/>
                <a:sym typeface="Arial"/>
              </a:defRPr>
            </a:pPr>
            <a:r>
              <a:rPr sz="2200"/>
              <a:t>Probes interact over distances </a:t>
            </a:r>
            <a:r>
              <a:rPr i="1" sz="2200">
                <a:latin typeface="Times New Roman"/>
                <a:ea typeface="Times New Roman"/>
                <a:cs typeface="Times New Roman"/>
                <a:sym typeface="Times New Roman"/>
              </a:rPr>
              <a:t>L</a:t>
            </a:r>
            <a:r>
              <a:rPr sz="2200"/>
              <a:t> ~ (2</a:t>
            </a:r>
            <a:r>
              <a:rPr i="1" sz="2200">
                <a:latin typeface="Times New Roman"/>
                <a:ea typeface="Times New Roman"/>
                <a:cs typeface="Times New Roman"/>
                <a:sym typeface="Times New Roman"/>
              </a:rPr>
              <a:t>m</a:t>
            </a:r>
            <a:r>
              <a:rPr baseline="-25000" i="1" sz="2200">
                <a:latin typeface="Times New Roman"/>
                <a:ea typeface="Times New Roman"/>
                <a:cs typeface="Times New Roman"/>
                <a:sym typeface="Times New Roman"/>
              </a:rPr>
              <a:t>N </a:t>
            </a:r>
            <a:r>
              <a:rPr i="1" sz="2200">
                <a:latin typeface="Times New Roman"/>
                <a:ea typeface="Times New Roman"/>
                <a:cs typeface="Times New Roman"/>
                <a:sym typeface="Times New Roman"/>
              </a:rPr>
              <a:t>x</a:t>
            </a:r>
            <a:r>
              <a:rPr sz="2200"/>
              <a:t>)</a:t>
            </a:r>
            <a:r>
              <a:rPr baseline="30239" sz="2500"/>
              <a:t>-1</a:t>
            </a:r>
          </a:p>
        </p:txBody>
      </p:sp>
      <p:sp>
        <p:nvSpPr>
          <p:cNvPr id="524" name="Probe interacts coherently with all nucleons for L &gt; 2 RA ~ A1/3"/>
          <p:cNvSpPr txBox="1"/>
          <p:nvPr/>
        </p:nvSpPr>
        <p:spPr>
          <a:xfrm>
            <a:off x="4851790" y="3831520"/>
            <a:ext cx="4143376" cy="8209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275" marR="41275" defTabSz="914400">
              <a:spcBef>
                <a:spcPts val="400"/>
              </a:spcBef>
              <a:defRPr sz="2800">
                <a:uFill>
                  <a:solidFill>
                    <a:srgbClr val="000000"/>
                  </a:solidFill>
                </a:uFill>
                <a:latin typeface="+mn-lt"/>
                <a:ea typeface="+mn-ea"/>
                <a:cs typeface="+mn-cs"/>
                <a:sym typeface="Arial"/>
              </a:defRPr>
            </a:pPr>
            <a:r>
              <a:rPr baseline="-1999" sz="2200"/>
              <a:t>Probe interacts coherently with all nucleons for </a:t>
            </a:r>
            <a:r>
              <a:rPr i="1" sz="2200">
                <a:latin typeface="Times New Roman"/>
                <a:ea typeface="Times New Roman"/>
                <a:cs typeface="Times New Roman"/>
                <a:sym typeface="Times New Roman"/>
              </a:rPr>
              <a:t>L</a:t>
            </a:r>
            <a:r>
              <a:rPr i="1" sz="2200"/>
              <a:t> </a:t>
            </a:r>
            <a:r>
              <a:rPr sz="2200">
                <a:latin typeface="Symbol"/>
                <a:ea typeface="Symbol"/>
                <a:cs typeface="Symbol"/>
                <a:sym typeface="Symbol"/>
              </a:rPr>
              <a:t>&gt;</a:t>
            </a:r>
            <a:r>
              <a:rPr i="1" sz="2200"/>
              <a:t> 2 R</a:t>
            </a:r>
            <a:r>
              <a:rPr baseline="-25000" i="1" sz="2200"/>
              <a:t>A</a:t>
            </a:r>
            <a:r>
              <a:rPr i="1" sz="2200"/>
              <a:t> </a:t>
            </a:r>
            <a:r>
              <a:rPr sz="2200">
                <a:latin typeface="Symbol"/>
                <a:ea typeface="Symbol"/>
                <a:cs typeface="Symbol"/>
                <a:sym typeface="Symbol"/>
              </a:rPr>
              <a:t>~</a:t>
            </a:r>
            <a:r>
              <a:rPr i="1" sz="2200"/>
              <a:t> A</a:t>
            </a:r>
            <a:r>
              <a:rPr baseline="29999" i="1" sz="2200"/>
              <a:t>1/3</a:t>
            </a:r>
            <a:r>
              <a:rPr baseline="29999" sz="2200">
                <a:latin typeface="Symbol"/>
                <a:ea typeface="Symbol"/>
                <a:cs typeface="Symbol"/>
                <a:sym typeface="Symbol"/>
              </a:rPr>
              <a:t> </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27" name="Gluon Saturation: Past Experimental Reach"/>
          <p:cNvSpPr txBox="1"/>
          <p:nvPr>
            <p:ph type="title"/>
          </p:nvPr>
        </p:nvSpPr>
        <p:spPr>
          <a:xfrm>
            <a:off x="106362" y="-11113"/>
            <a:ext cx="8931276" cy="717551"/>
          </a:xfrm>
          <a:prstGeom prst="rect">
            <a:avLst/>
          </a:prstGeom>
        </p:spPr>
        <p:txBody>
          <a:bodyPr/>
          <a:lstStyle>
            <a:lvl1pPr>
              <a:defRPr sz="3400"/>
            </a:lvl1pPr>
          </a:lstStyle>
          <a:p>
            <a:pPr/>
            <a:r>
              <a:t>Gluon Saturation: Past Experimental Reach</a:t>
            </a:r>
          </a:p>
        </p:txBody>
      </p:sp>
      <p:sp>
        <p:nvSpPr>
          <p:cNvPr id="5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529" name="plotxQ2eA.pdf" descr="plotxQ2eA.pdf"/>
          <p:cNvPicPr>
            <a:picLocks noChangeAspect="1"/>
          </p:cNvPicPr>
          <p:nvPr/>
        </p:nvPicPr>
        <p:blipFill>
          <a:blip r:embed="rId2">
            <a:extLst/>
          </a:blip>
          <a:srcRect l="0" t="8110" r="8713" b="1396"/>
          <a:stretch>
            <a:fillRect/>
          </a:stretch>
        </p:blipFill>
        <p:spPr>
          <a:xfrm>
            <a:off x="3778071" y="926325"/>
            <a:ext cx="5230456" cy="3749293"/>
          </a:xfrm>
          <a:prstGeom prst="rect">
            <a:avLst/>
          </a:prstGeom>
          <a:ln w="12700"/>
        </p:spPr>
      </p:pic>
      <p:sp>
        <p:nvSpPr>
          <p:cNvPr id="530" name="Fixed Target DIS Experiment…"/>
          <p:cNvSpPr txBox="1"/>
          <p:nvPr/>
        </p:nvSpPr>
        <p:spPr>
          <a:xfrm>
            <a:off x="4330576" y="4724238"/>
            <a:ext cx="4571223" cy="17832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defTabSz="914400">
              <a:spcBef>
                <a:spcPts val="400"/>
              </a:spcBef>
              <a:defRPr b="1" sz="2200">
                <a:solidFill>
                  <a:srgbClr val="021EAA"/>
                </a:solidFill>
                <a:uFill>
                  <a:solidFill>
                    <a:srgbClr val="000000"/>
                  </a:solidFill>
                </a:uFill>
                <a:latin typeface="+mn-lt"/>
                <a:ea typeface="+mn-ea"/>
                <a:cs typeface="+mn-cs"/>
                <a:sym typeface="Arial"/>
              </a:defRPr>
            </a:pPr>
            <a:r>
              <a:t>Fixed Target DIS Experiment</a:t>
            </a:r>
          </a:p>
          <a:p>
            <a:pPr lvl="1" marL="529736" marR="41275" indent="-234461" defTabSz="914400">
              <a:spcBef>
                <a:spcPts val="400"/>
              </a:spcBef>
              <a:buClr>
                <a:srgbClr val="FF2600"/>
              </a:buClr>
              <a:buSzPct val="150000"/>
              <a:buChar char="•"/>
              <a:defRPr sz="2200">
                <a:uFill>
                  <a:solidFill>
                    <a:srgbClr val="000000"/>
                  </a:solidFill>
                </a:uFill>
                <a:latin typeface="+mn-lt"/>
                <a:ea typeface="+mn-ea"/>
                <a:cs typeface="+mn-cs"/>
                <a:sym typeface="Arial"/>
              </a:defRPr>
            </a:pPr>
            <a:r>
              <a:t>eA, μA, νA</a:t>
            </a:r>
          </a:p>
          <a:p>
            <a:pPr lvl="1" marL="529736" marR="41275" indent="-234461" defTabSz="914400">
              <a:spcBef>
                <a:spcPts val="400"/>
              </a:spcBef>
              <a:buClr>
                <a:srgbClr val="FF2600"/>
              </a:buClr>
              <a:buSzPct val="150000"/>
              <a:buChar char="•"/>
              <a:defRPr sz="2200">
                <a:uFill>
                  <a:solidFill>
                    <a:srgbClr val="000000"/>
                  </a:solidFill>
                </a:uFill>
                <a:latin typeface="+mn-lt"/>
                <a:ea typeface="+mn-ea"/>
                <a:cs typeface="+mn-cs"/>
                <a:sym typeface="Arial"/>
              </a:defRPr>
            </a:pPr>
            <a:r>
              <a:t>Same marginal reach</a:t>
            </a:r>
          </a:p>
          <a:p>
            <a:pPr lvl="1" marL="529736" marR="41275" indent="-234461" defTabSz="914400">
              <a:spcBef>
                <a:spcPts val="400"/>
              </a:spcBef>
              <a:buClr>
                <a:srgbClr val="FF2600"/>
              </a:buClr>
              <a:buSzPct val="150000"/>
              <a:buChar char="•"/>
              <a:defRPr sz="2200">
                <a:uFill>
                  <a:solidFill>
                    <a:srgbClr val="000000"/>
                  </a:solidFill>
                </a:uFill>
                <a:latin typeface="+mn-lt"/>
                <a:ea typeface="+mn-ea"/>
                <a:cs typeface="+mn-cs"/>
                <a:sym typeface="Arial"/>
              </a:defRPr>
            </a:pPr>
            <a:r>
              <a:t>Only at low Q</a:t>
            </a:r>
            <a:r>
              <a:rPr baseline="31999"/>
              <a:t>2</a:t>
            </a:r>
            <a:r>
              <a:t> (Q</a:t>
            </a:r>
            <a:r>
              <a:rPr baseline="31999"/>
              <a:t>2 </a:t>
            </a:r>
            <a:r>
              <a:t>&lt; 1 GeV</a:t>
            </a:r>
            <a:r>
              <a:rPr baseline="31999"/>
              <a:t>2</a:t>
            </a:r>
            <a:r>
              <a:t>)</a:t>
            </a:r>
          </a:p>
        </p:txBody>
      </p:sp>
      <p:pic>
        <p:nvPicPr>
          <p:cNvPr id="531" name="c1.pdf" descr="c1.pdf"/>
          <p:cNvPicPr>
            <a:picLocks noChangeAspect="1"/>
          </p:cNvPicPr>
          <p:nvPr/>
        </p:nvPicPr>
        <p:blipFill>
          <a:blip r:embed="rId3">
            <a:extLst/>
          </a:blip>
          <a:srcRect l="0" t="3344" r="7378" b="0"/>
          <a:stretch>
            <a:fillRect/>
          </a:stretch>
        </p:blipFill>
        <p:spPr>
          <a:xfrm>
            <a:off x="60811" y="926325"/>
            <a:ext cx="3470482" cy="3749392"/>
          </a:xfrm>
          <a:prstGeom prst="rect">
            <a:avLst/>
          </a:prstGeom>
          <a:ln w="12700">
            <a:miter lim="400000"/>
          </a:ln>
        </p:spPr>
      </p:pic>
      <p:sp>
        <p:nvSpPr>
          <p:cNvPr id="532" name="HERA (ep)…"/>
          <p:cNvSpPr txBox="1"/>
          <p:nvPr>
            <p:ph type="body" sz="quarter" idx="1"/>
          </p:nvPr>
        </p:nvSpPr>
        <p:spPr>
          <a:xfrm>
            <a:off x="115397" y="4724238"/>
            <a:ext cx="4070885" cy="2074762"/>
          </a:xfrm>
          <a:prstGeom prst="rect">
            <a:avLst/>
          </a:prstGeom>
        </p:spPr>
        <p:txBody>
          <a:bodyPr/>
          <a:lstStyle/>
          <a:p>
            <a:pPr>
              <a:defRPr b="1" sz="2200">
                <a:solidFill>
                  <a:srgbClr val="021EAA"/>
                </a:solidFill>
              </a:defRPr>
            </a:pPr>
            <a:r>
              <a:t>HERA (ep)</a:t>
            </a:r>
          </a:p>
          <a:p>
            <a:pPr lvl="1" marL="275736" indent="-234461">
              <a:defRPr sz="2200"/>
            </a:pPr>
            <a:r>
              <a:t>Marginal reach of Q</a:t>
            </a:r>
            <a:r>
              <a:rPr baseline="-5999"/>
              <a:t>s</a:t>
            </a:r>
          </a:p>
          <a:p>
            <a:pPr lvl="1" marL="275736" indent="-234461">
              <a:defRPr sz="2200"/>
            </a:pPr>
            <a:r>
              <a:t>Only at low Q</a:t>
            </a:r>
            <a:r>
              <a:rPr baseline="31999"/>
              <a:t>2</a:t>
            </a:r>
            <a:r>
              <a:t> making comparison with perturbative QCD impossible</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35" name="Gluon Saturation: √s Matters"/>
          <p:cNvSpPr txBox="1"/>
          <p:nvPr>
            <p:ph type="title"/>
          </p:nvPr>
        </p:nvSpPr>
        <p:spPr>
          <a:xfrm>
            <a:off x="106362" y="-11113"/>
            <a:ext cx="8931276" cy="717551"/>
          </a:xfrm>
          <a:prstGeom prst="rect">
            <a:avLst/>
          </a:prstGeom>
        </p:spPr>
        <p:txBody>
          <a:bodyPr/>
          <a:lstStyle>
            <a:lvl1pPr>
              <a:defRPr sz="3400"/>
            </a:lvl1pPr>
          </a:lstStyle>
          <a:p>
            <a:pPr/>
            <a:r>
              <a:t>Gluon Saturation: √s Matters</a:t>
            </a:r>
          </a:p>
        </p:txBody>
      </p:sp>
      <p:sp>
        <p:nvSpPr>
          <p:cNvPr id="5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537" name="Future EIC:…"/>
          <p:cNvSpPr txBox="1"/>
          <p:nvPr/>
        </p:nvSpPr>
        <p:spPr>
          <a:xfrm>
            <a:off x="5058712" y="725864"/>
            <a:ext cx="3955820" cy="58575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defTabSz="914400">
              <a:spcBef>
                <a:spcPts val="400"/>
              </a:spcBef>
              <a:defRPr b="1" sz="2400">
                <a:solidFill>
                  <a:srgbClr val="021EAA"/>
                </a:solidFill>
                <a:uFill>
                  <a:solidFill>
                    <a:srgbClr val="000000"/>
                  </a:solidFill>
                </a:uFill>
                <a:latin typeface="+mn-lt"/>
                <a:ea typeface="+mn-ea"/>
                <a:cs typeface="+mn-cs"/>
                <a:sym typeface="Arial"/>
              </a:defRPr>
            </a:pPr>
            <a:r>
              <a:t>Future EIC: </a:t>
            </a:r>
          </a:p>
          <a:p>
            <a:pPr lvl="1" marL="529736" marR="41275" indent="-234461" defTabSz="914400">
              <a:spcBef>
                <a:spcPts val="400"/>
              </a:spcBef>
              <a:buClr>
                <a:srgbClr val="FF2600"/>
              </a:buClr>
              <a:buSzPct val="150000"/>
              <a:buChar char="•"/>
              <a:defRPr sz="2300">
                <a:uFill>
                  <a:solidFill>
                    <a:srgbClr val="000000"/>
                  </a:solidFill>
                </a:uFill>
                <a:latin typeface="+mn-lt"/>
                <a:ea typeface="+mn-ea"/>
                <a:cs typeface="+mn-cs"/>
                <a:sym typeface="Arial"/>
              </a:defRPr>
            </a:pPr>
            <a:r>
              <a:t>Need to push into regime where comparison with our current understanding can be made </a:t>
            </a:r>
            <a:r>
              <a:rPr>
                <a:latin typeface="Symbol"/>
                <a:ea typeface="Symbol"/>
                <a:cs typeface="Symbol"/>
                <a:sym typeface="Symbol"/>
              </a:rPr>
              <a:t>Þ </a:t>
            </a:r>
            <a:r>
              <a:t>Q</a:t>
            </a:r>
            <a:r>
              <a:rPr baseline="31999"/>
              <a:t>2</a:t>
            </a:r>
            <a:r>
              <a:t> &gt; 1 GeV/c</a:t>
            </a:r>
            <a:r>
              <a:rPr baseline="31999"/>
              <a:t>2</a:t>
            </a:r>
            <a:endParaRPr baseline="31999"/>
          </a:p>
          <a:p>
            <a:pPr lvl="1" marL="529736" marR="41275" indent="-234461" defTabSz="914400">
              <a:spcBef>
                <a:spcPts val="400"/>
              </a:spcBef>
              <a:buClr>
                <a:srgbClr val="FF2600"/>
              </a:buClr>
              <a:buSzPct val="150000"/>
              <a:buChar char="•"/>
              <a:defRPr sz="2300">
                <a:uFill>
                  <a:solidFill>
                    <a:srgbClr val="000000"/>
                  </a:solidFill>
                </a:uFill>
                <a:latin typeface="+mn-lt"/>
                <a:ea typeface="+mn-ea"/>
                <a:cs typeface="+mn-cs"/>
                <a:sym typeface="Arial"/>
              </a:defRPr>
            </a:pPr>
            <a:r>
              <a:t>Require lever arm in </a:t>
            </a:r>
            <a:r>
              <a:rPr i="1"/>
              <a:t>Q</a:t>
            </a:r>
            <a:r>
              <a:t>, </a:t>
            </a:r>
            <a:r>
              <a:rPr i="1"/>
              <a:t>x</a:t>
            </a:r>
            <a:r>
              <a:t>, and </a:t>
            </a:r>
            <a:r>
              <a:rPr i="1"/>
              <a:t>A</a:t>
            </a:r>
            <a:r>
              <a:t> to study evolution</a:t>
            </a:r>
          </a:p>
          <a:p>
            <a:pPr lvl="1" marL="529736" marR="41275" indent="-234461" defTabSz="914400">
              <a:spcBef>
                <a:spcPts val="400"/>
              </a:spcBef>
              <a:buClr>
                <a:srgbClr val="FF2600"/>
              </a:buClr>
              <a:buSzPct val="150000"/>
              <a:buChar char="•"/>
              <a:defRPr sz="2300">
                <a:uFill>
                  <a:solidFill>
                    <a:srgbClr val="000000"/>
                  </a:solidFill>
                </a:uFill>
                <a:latin typeface="+mn-lt"/>
                <a:ea typeface="+mn-ea"/>
                <a:cs typeface="+mn-cs"/>
                <a:sym typeface="Arial"/>
              </a:defRPr>
            </a:pPr>
          </a:p>
          <a:p>
            <a:pPr lvl="1" marL="529736" marR="41275" indent="-234461" defTabSz="914400">
              <a:spcBef>
                <a:spcPts val="400"/>
              </a:spcBef>
              <a:buClr>
                <a:srgbClr val="FF2600"/>
              </a:buClr>
              <a:buSzPct val="150000"/>
              <a:buChar char="•"/>
              <a:defRPr sz="2300">
                <a:uFill>
                  <a:solidFill>
                    <a:srgbClr val="000000"/>
                  </a:solidFill>
                </a:uFill>
                <a:latin typeface="+mn-lt"/>
                <a:ea typeface="+mn-ea"/>
                <a:cs typeface="+mn-cs"/>
                <a:sym typeface="Arial"/>
              </a:defRPr>
            </a:pPr>
          </a:p>
          <a:p>
            <a:pPr lvl="1" marL="529736" marR="41275" indent="-234461" defTabSz="914400">
              <a:spcBef>
                <a:spcPts val="400"/>
              </a:spcBef>
              <a:buClr>
                <a:srgbClr val="FF2600"/>
              </a:buClr>
              <a:buSzPct val="150000"/>
              <a:buChar char="•"/>
              <a:defRPr sz="2300">
                <a:uFill>
                  <a:solidFill>
                    <a:srgbClr val="000000"/>
                  </a:solidFill>
                </a:uFill>
                <a:latin typeface="+mn-lt"/>
                <a:ea typeface="+mn-ea"/>
                <a:cs typeface="+mn-cs"/>
                <a:sym typeface="Arial"/>
              </a:defRPr>
            </a:pPr>
          </a:p>
          <a:p>
            <a:pPr lvl="1" marL="529736" marR="41275" indent="-234461" defTabSz="914400">
              <a:spcBef>
                <a:spcPts val="400"/>
              </a:spcBef>
              <a:buClr>
                <a:srgbClr val="FF2600"/>
              </a:buClr>
              <a:buSzPct val="150000"/>
              <a:buChar char="•"/>
              <a:defRPr sz="2300">
                <a:uFill>
                  <a:solidFill>
                    <a:srgbClr val="000000"/>
                  </a:solidFill>
                </a:uFill>
                <a:latin typeface="+mn-lt"/>
                <a:ea typeface="+mn-ea"/>
                <a:cs typeface="+mn-cs"/>
                <a:sym typeface="Arial"/>
              </a:defRPr>
            </a:pPr>
            <a:r>
              <a:t>Need to push for highest energy (money can afford) and heaviest ions</a:t>
            </a:r>
          </a:p>
        </p:txBody>
      </p:sp>
      <p:pic>
        <p:nvPicPr>
          <p:cNvPr id="538" name="image56.pdf" descr="image56.pdf"/>
          <p:cNvPicPr>
            <a:picLocks noChangeAspect="1"/>
          </p:cNvPicPr>
          <p:nvPr/>
        </p:nvPicPr>
        <p:blipFill>
          <a:blip r:embed="rId2">
            <a:extLst/>
          </a:blip>
          <a:stretch>
            <a:fillRect/>
          </a:stretch>
        </p:blipFill>
        <p:spPr>
          <a:xfrm>
            <a:off x="63939" y="872358"/>
            <a:ext cx="5046135" cy="3749970"/>
          </a:xfrm>
          <a:prstGeom prst="rect">
            <a:avLst/>
          </a:prstGeom>
          <a:ln w="12700">
            <a:miter lim="400000"/>
          </a:ln>
        </p:spPr>
      </p:pic>
      <p:pic>
        <p:nvPicPr>
          <p:cNvPr id="539" name="image57.tif" descr="image57.tif"/>
          <p:cNvPicPr>
            <a:picLocks noChangeAspect="1"/>
          </p:cNvPicPr>
          <p:nvPr/>
        </p:nvPicPr>
        <p:blipFill>
          <a:blip r:embed="rId3">
            <a:extLst/>
          </a:blip>
          <a:stretch>
            <a:fillRect/>
          </a:stretch>
        </p:blipFill>
        <p:spPr>
          <a:xfrm>
            <a:off x="238101" y="4641052"/>
            <a:ext cx="5013121" cy="2070151"/>
          </a:xfrm>
          <a:prstGeom prst="rect">
            <a:avLst/>
          </a:prstGeom>
          <a:ln w="12700">
            <a:miter lim="400000"/>
          </a:ln>
        </p:spPr>
      </p:pic>
      <p:sp>
        <p:nvSpPr>
          <p:cNvPr id="540" name="Arrow"/>
          <p:cNvSpPr/>
          <p:nvPr/>
        </p:nvSpPr>
        <p:spPr>
          <a:xfrm rot="5386926">
            <a:off x="6550469" y="4238828"/>
            <a:ext cx="971369" cy="839665"/>
          </a:xfrm>
          <a:prstGeom prst="rightArrow">
            <a:avLst>
              <a:gd name="adj1" fmla="val 33396"/>
              <a:gd name="adj2" fmla="val 43177"/>
            </a:avLst>
          </a:prstGeom>
          <a:solidFill>
            <a:srgbClr val="941100"/>
          </a:solidFill>
          <a:ln w="12700">
            <a:solidFill>
              <a:srgbClr val="000000"/>
            </a:solidFill>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5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7"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43" name="Proton Spin Puzzle"/>
          <p:cNvSpPr txBox="1"/>
          <p:nvPr>
            <p:ph type="title"/>
          </p:nvPr>
        </p:nvSpPr>
        <p:spPr>
          <a:xfrm>
            <a:off x="138112" y="31750"/>
            <a:ext cx="8928101" cy="647700"/>
          </a:xfrm>
          <a:prstGeom prst="rect">
            <a:avLst/>
          </a:prstGeom>
        </p:spPr>
        <p:txBody>
          <a:bodyPr/>
          <a:lstStyle/>
          <a:p>
            <a:pPr/>
            <a:r>
              <a:t>Proton Spin Puzzle </a:t>
            </a:r>
          </a:p>
        </p:txBody>
      </p:sp>
      <p:sp>
        <p:nvSpPr>
          <p:cNvPr id="544" name="What are the appropriate degrees of freedom in QCD that would explain the “spin” of a proton?"/>
          <p:cNvSpPr txBox="1"/>
          <p:nvPr>
            <p:ph type="body" sz="quarter" idx="1"/>
          </p:nvPr>
        </p:nvSpPr>
        <p:spPr>
          <a:xfrm>
            <a:off x="190500" y="749300"/>
            <a:ext cx="8763000" cy="1104900"/>
          </a:xfrm>
          <a:prstGeom prst="rect">
            <a:avLst/>
          </a:prstGeom>
        </p:spPr>
        <p:txBody>
          <a:bodyPr/>
          <a:lstStyle>
            <a:lvl1pPr>
              <a:defRPr sz="2600"/>
            </a:lvl1pPr>
          </a:lstStyle>
          <a:p>
            <a:pPr/>
            <a:r>
              <a:t>What are the appropriate degrees of freedom in QCD that would explain the “spin” of a proton?</a:t>
            </a:r>
          </a:p>
        </p:txBody>
      </p:sp>
      <p:sp>
        <p:nvSpPr>
          <p:cNvPr id="545"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546" name="After 20 years effort…"/>
          <p:cNvSpPr txBox="1"/>
          <p:nvPr/>
        </p:nvSpPr>
        <p:spPr>
          <a:xfrm>
            <a:off x="230046" y="1706605"/>
            <a:ext cx="4800601" cy="22336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2" marL="254000" marR="41275" indent="-254000" defTabSz="914400">
              <a:spcBef>
                <a:spcPts val="400"/>
              </a:spcBef>
              <a:buClr>
                <a:srgbClr val="FF2600"/>
              </a:buClr>
              <a:buSzPct val="150000"/>
              <a:buChar char="•"/>
              <a:defRPr sz="2200">
                <a:solidFill>
                  <a:srgbClr val="021EAA"/>
                </a:solidFill>
                <a:uFill>
                  <a:solidFill>
                    <a:srgbClr val="000000"/>
                  </a:solidFill>
                </a:uFill>
                <a:latin typeface="+mn-lt"/>
                <a:ea typeface="+mn-ea"/>
                <a:cs typeface="+mn-cs"/>
                <a:sym typeface="Arial"/>
              </a:defRPr>
            </a:pPr>
            <a:r>
              <a:t>After 20 years effort</a:t>
            </a:r>
          </a:p>
          <a:p>
            <a:pPr lvl="3" marL="460375" marR="41275" indent="-228600" defTabSz="914400">
              <a:spcBef>
                <a:spcPts val="400"/>
              </a:spcBef>
              <a:buClr>
                <a:srgbClr val="434ED6"/>
              </a:buClr>
              <a:buSzPct val="115000"/>
              <a:buFont typeface="Lucida Grande"/>
              <a:buChar char="‣"/>
              <a:defRPr sz="2200">
                <a:solidFill>
                  <a:srgbClr val="021EAA"/>
                </a:solidFill>
                <a:uFill>
                  <a:solidFill>
                    <a:srgbClr val="000000"/>
                  </a:solidFill>
                </a:uFill>
                <a:latin typeface="+mn-lt"/>
                <a:ea typeface="+mn-ea"/>
                <a:cs typeface="+mn-cs"/>
                <a:sym typeface="Arial"/>
              </a:defRPr>
            </a:pPr>
            <a:r>
              <a:t>Quarks (valence and sea): ~30% of proton spin in limited x-range</a:t>
            </a:r>
          </a:p>
          <a:p>
            <a:pPr lvl="3" marL="460375" marR="41275" indent="-228600" defTabSz="914400">
              <a:spcBef>
                <a:spcPts val="400"/>
              </a:spcBef>
              <a:buClr>
                <a:srgbClr val="434ED6"/>
              </a:buClr>
              <a:buSzPct val="115000"/>
              <a:buFont typeface="Lucida Grande"/>
              <a:buChar char="‣"/>
              <a:defRPr sz="2200">
                <a:solidFill>
                  <a:srgbClr val="021EAA"/>
                </a:solidFill>
                <a:uFill>
                  <a:solidFill>
                    <a:srgbClr val="000000"/>
                  </a:solidFill>
                </a:uFill>
                <a:latin typeface="+mn-lt"/>
                <a:ea typeface="+mn-ea"/>
                <a:cs typeface="+mn-cs"/>
                <a:sym typeface="Arial"/>
              </a:defRPr>
            </a:pPr>
            <a:r>
              <a:t>Gluons (latest RHIC data): ~20% of proton spin in limited x-range</a:t>
            </a:r>
          </a:p>
          <a:p>
            <a:pPr lvl="3" marL="460375" marR="41275" indent="-228600" defTabSz="914400">
              <a:spcBef>
                <a:spcPts val="400"/>
              </a:spcBef>
              <a:buClr>
                <a:srgbClr val="434ED6"/>
              </a:buClr>
              <a:buSzPct val="115000"/>
              <a:buFont typeface="Lucida Grande"/>
              <a:buChar char="‣"/>
              <a:defRPr sz="2200">
                <a:solidFill>
                  <a:srgbClr val="FF2600"/>
                </a:solidFill>
                <a:uFill>
                  <a:solidFill>
                    <a:srgbClr val="000000"/>
                  </a:solidFill>
                </a:uFill>
                <a:latin typeface="+mn-lt"/>
                <a:ea typeface="+mn-ea"/>
                <a:cs typeface="+mn-cs"/>
                <a:sym typeface="Arial"/>
              </a:defRPr>
            </a:pPr>
            <a:r>
              <a:t>Where is the rest?</a:t>
            </a:r>
          </a:p>
        </p:txBody>
      </p:sp>
      <p:pic>
        <p:nvPicPr>
          <p:cNvPr id="547" name="droppedImage.png" descr="droppedImage.png"/>
          <p:cNvPicPr>
            <a:picLocks noChangeAspect="1"/>
          </p:cNvPicPr>
          <p:nvPr/>
        </p:nvPicPr>
        <p:blipFill>
          <a:blip r:embed="rId3">
            <a:extLst/>
          </a:blip>
          <a:srcRect l="4077" t="300" r="314" b="3"/>
          <a:stretch>
            <a:fillRect/>
          </a:stretch>
        </p:blipFill>
        <p:spPr>
          <a:xfrm>
            <a:off x="5807846" y="1253990"/>
            <a:ext cx="2896747" cy="2544764"/>
          </a:xfrm>
          <a:custGeom>
            <a:avLst/>
            <a:gdLst/>
            <a:ahLst/>
            <a:cxnLst>
              <a:cxn ang="0">
                <a:pos x="wd2" y="hd2"/>
              </a:cxn>
              <a:cxn ang="5400000">
                <a:pos x="wd2" y="hd2"/>
              </a:cxn>
              <a:cxn ang="10800000">
                <a:pos x="wd2" y="hd2"/>
              </a:cxn>
              <a:cxn ang="16200000">
                <a:pos x="wd2" y="hd2"/>
              </a:cxn>
            </a:cxnLst>
            <a:rect l="0" t="0" r="r" b="b"/>
            <a:pathLst>
              <a:path w="19679" h="21600" fill="norm" stroke="1" extrusionOk="0">
                <a:moveTo>
                  <a:pt x="9840" y="0"/>
                </a:moveTo>
                <a:cubicBezTo>
                  <a:pt x="7322" y="0"/>
                  <a:pt x="4803" y="1134"/>
                  <a:pt x="2882" y="3399"/>
                </a:cubicBezTo>
                <a:cubicBezTo>
                  <a:pt x="-961" y="7929"/>
                  <a:pt x="-961" y="15274"/>
                  <a:pt x="2882" y="19804"/>
                </a:cubicBezTo>
                <a:cubicBezTo>
                  <a:pt x="3489" y="20521"/>
                  <a:pt x="4160" y="21110"/>
                  <a:pt x="4869" y="21600"/>
                </a:cubicBezTo>
                <a:lnTo>
                  <a:pt x="14809" y="21600"/>
                </a:lnTo>
                <a:cubicBezTo>
                  <a:pt x="15518" y="21110"/>
                  <a:pt x="16189" y="20521"/>
                  <a:pt x="16796" y="19804"/>
                </a:cubicBezTo>
                <a:cubicBezTo>
                  <a:pt x="20639" y="15274"/>
                  <a:pt x="20639" y="7929"/>
                  <a:pt x="16796" y="3399"/>
                </a:cubicBezTo>
                <a:cubicBezTo>
                  <a:pt x="14875" y="1134"/>
                  <a:pt x="12359" y="0"/>
                  <a:pt x="9840" y="0"/>
                </a:cubicBezTo>
                <a:close/>
              </a:path>
            </a:pathLst>
          </a:custGeom>
          <a:ln w="12700"/>
        </p:spPr>
      </p:pic>
      <p:sp>
        <p:nvSpPr>
          <p:cNvPr id="548" name="It is more than the number ½!  It is the interplay between the intrinsic properties and interactions of quarks and gluons"/>
          <p:cNvSpPr txBox="1"/>
          <p:nvPr/>
        </p:nvSpPr>
        <p:spPr>
          <a:xfrm>
            <a:off x="211546" y="4072863"/>
            <a:ext cx="8781233"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200"/>
            </a:lvl1pPr>
          </a:lstStyle>
          <a:p>
            <a:pPr/>
            <a:r>
              <a:t>It is more than the number ½!  It is the interplay between the intrinsic properties and interactions of quarks and gluons</a:t>
            </a:r>
          </a:p>
        </p:txBody>
      </p:sp>
      <p:grpSp>
        <p:nvGrpSpPr>
          <p:cNvPr id="551" name="Group"/>
          <p:cNvGrpSpPr/>
          <p:nvPr/>
        </p:nvGrpSpPr>
        <p:grpSpPr>
          <a:xfrm>
            <a:off x="399640" y="4940453"/>
            <a:ext cx="7721743" cy="1873201"/>
            <a:chOff x="0" y="0"/>
            <a:chExt cx="7721742" cy="1873200"/>
          </a:xfrm>
        </p:grpSpPr>
        <p:pic>
          <p:nvPicPr>
            <p:cNvPr id="549" name="nucleon-pic-evol-LRP-pixels.pdf" descr="nucleon-pic-evol-LRP-pixels.pdf"/>
            <p:cNvPicPr>
              <a:picLocks noChangeAspect="1"/>
            </p:cNvPicPr>
            <p:nvPr/>
          </p:nvPicPr>
          <p:blipFill>
            <a:blip r:embed="rId4">
              <a:extLst/>
            </a:blip>
            <a:stretch>
              <a:fillRect/>
            </a:stretch>
          </p:blipFill>
          <p:spPr>
            <a:xfrm>
              <a:off x="31118" y="464463"/>
              <a:ext cx="7659364" cy="1408738"/>
            </a:xfrm>
            <a:prstGeom prst="rect">
              <a:avLst/>
            </a:prstGeom>
            <a:ln w="12700" cap="flat">
              <a:noFill/>
              <a:round/>
            </a:ln>
            <a:effectLst/>
          </p:spPr>
        </p:pic>
        <p:pic>
          <p:nvPicPr>
            <p:cNvPr id="550" name="nucleon-pic-evol.pdf" descr="nucleon-pic-evol.pdf"/>
            <p:cNvPicPr>
              <a:picLocks noChangeAspect="1"/>
            </p:cNvPicPr>
            <p:nvPr/>
          </p:nvPicPr>
          <p:blipFill>
            <a:blip r:embed="rId5">
              <a:extLst/>
            </a:blip>
            <a:srcRect l="0" t="0" r="0" b="75507"/>
            <a:stretch>
              <a:fillRect/>
            </a:stretch>
          </p:blipFill>
          <p:spPr>
            <a:xfrm>
              <a:off x="0" y="0"/>
              <a:ext cx="7721743" cy="425413"/>
            </a:xfrm>
            <a:prstGeom prst="rect">
              <a:avLst/>
            </a:prstGeom>
            <a:ln w="25400" cap="flat">
              <a:noFill/>
              <a:miter lim="400000"/>
            </a:ln>
            <a:effectLst/>
          </p:spPr>
        </p:pic>
      </p:gr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56" name="EIC: Longitudinal Spin of the Proton"/>
          <p:cNvSpPr txBox="1"/>
          <p:nvPr>
            <p:ph type="title"/>
          </p:nvPr>
        </p:nvSpPr>
        <p:spPr>
          <a:prstGeom prst="rect">
            <a:avLst/>
          </a:prstGeom>
        </p:spPr>
        <p:txBody>
          <a:bodyPr/>
          <a:lstStyle>
            <a:lvl1pPr>
              <a:defRPr sz="3600"/>
            </a:lvl1pPr>
          </a:lstStyle>
          <a:p>
            <a:pPr/>
            <a:r>
              <a:t>EIC: Longitudinal Spin of the Proton</a:t>
            </a:r>
          </a:p>
        </p:txBody>
      </p:sp>
      <p:sp>
        <p:nvSpPr>
          <p:cNvPr id="5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558" name="Image" descr="Image"/>
          <p:cNvPicPr>
            <a:picLocks noChangeAspect="1"/>
          </p:cNvPicPr>
          <p:nvPr/>
        </p:nvPicPr>
        <p:blipFill>
          <a:blip r:embed="rId3">
            <a:extLst/>
          </a:blip>
          <a:stretch>
            <a:fillRect/>
          </a:stretch>
        </p:blipFill>
        <p:spPr>
          <a:xfrm>
            <a:off x="3629256" y="859348"/>
            <a:ext cx="5407275" cy="821579"/>
          </a:xfrm>
          <a:prstGeom prst="rect">
            <a:avLst/>
          </a:prstGeom>
          <a:ln w="12700"/>
        </p:spPr>
      </p:pic>
      <p:sp>
        <p:nvSpPr>
          <p:cNvPr id="559" name="Inclusive Measurement:…"/>
          <p:cNvSpPr txBox="1"/>
          <p:nvPr/>
        </p:nvSpPr>
        <p:spPr>
          <a:xfrm>
            <a:off x="82868" y="868723"/>
            <a:ext cx="3458330" cy="802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0000"/>
                  </a:solidFill>
                </a:uFill>
                <a:latin typeface="+mn-lt"/>
                <a:ea typeface="+mn-ea"/>
                <a:cs typeface="+mn-cs"/>
                <a:sym typeface="Arial"/>
              </a:defRPr>
            </a:pPr>
            <a:r>
              <a:t>Inclusive Measurement:</a:t>
            </a:r>
          </a:p>
          <a:p>
            <a:pPr marL="40639" marR="40639" defTabSz="914400">
              <a:defRPr sz="2400">
                <a:uFill>
                  <a:solidFill>
                    <a:srgbClr val="000000"/>
                  </a:solidFill>
                </a:uFill>
                <a:latin typeface="+mn-lt"/>
                <a:ea typeface="+mn-ea"/>
                <a:cs typeface="+mn-cs"/>
                <a:sym typeface="Arial"/>
              </a:defRPr>
            </a:pPr>
            <a:r>
              <a:t>e+p → e′+X</a:t>
            </a:r>
          </a:p>
        </p:txBody>
      </p:sp>
      <p:grpSp>
        <p:nvGrpSpPr>
          <p:cNvPr id="562" name="Group"/>
          <p:cNvGrpSpPr/>
          <p:nvPr/>
        </p:nvGrpSpPr>
        <p:grpSpPr>
          <a:xfrm>
            <a:off x="117592" y="1824441"/>
            <a:ext cx="8370406" cy="944120"/>
            <a:chOff x="0" y="0"/>
            <a:chExt cx="8370404" cy="944119"/>
          </a:xfrm>
        </p:grpSpPr>
        <p:pic>
          <p:nvPicPr>
            <p:cNvPr id="560" name="Image" descr="Image"/>
            <p:cNvPicPr>
              <a:picLocks noChangeAspect="1"/>
            </p:cNvPicPr>
            <p:nvPr/>
          </p:nvPicPr>
          <p:blipFill>
            <a:blip r:embed="rId4">
              <a:extLst/>
            </a:blip>
            <a:stretch>
              <a:fillRect/>
            </a:stretch>
          </p:blipFill>
          <p:spPr>
            <a:xfrm>
              <a:off x="2269806" y="0"/>
              <a:ext cx="6100599" cy="944120"/>
            </a:xfrm>
            <a:prstGeom prst="rect">
              <a:avLst/>
            </a:prstGeom>
            <a:ln w="12700" cap="flat">
              <a:noFill/>
              <a:round/>
            </a:ln>
            <a:effectLst/>
          </p:spPr>
        </p:pic>
        <p:sp>
          <p:nvSpPr>
            <p:cNvPr id="561" name="Leading Order:"/>
            <p:cNvSpPr txBox="1"/>
            <p:nvPr/>
          </p:nvSpPr>
          <p:spPr>
            <a:xfrm>
              <a:off x="0" y="248445"/>
              <a:ext cx="2188230"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400">
                  <a:solidFill>
                    <a:srgbClr val="021EAA"/>
                  </a:solidFill>
                  <a:uFill>
                    <a:solidFill>
                      <a:srgbClr val="000000"/>
                    </a:solidFill>
                  </a:uFill>
                  <a:latin typeface="+mn-lt"/>
                  <a:ea typeface="+mn-ea"/>
                  <a:cs typeface="+mn-cs"/>
                  <a:sym typeface="Arial"/>
                </a:defRPr>
              </a:lvl1pPr>
            </a:lstStyle>
            <a:p>
              <a:pPr/>
              <a:r>
                <a:t>Leading Order:</a:t>
              </a:r>
            </a:p>
          </p:txBody>
        </p:sp>
      </p:grpSp>
      <p:grpSp>
        <p:nvGrpSpPr>
          <p:cNvPr id="566" name="Group"/>
          <p:cNvGrpSpPr/>
          <p:nvPr/>
        </p:nvGrpSpPr>
        <p:grpSpPr>
          <a:xfrm>
            <a:off x="282545" y="3589053"/>
            <a:ext cx="7279085" cy="674490"/>
            <a:chOff x="0" y="0"/>
            <a:chExt cx="7279084" cy="674489"/>
          </a:xfrm>
        </p:grpSpPr>
        <p:pic>
          <p:nvPicPr>
            <p:cNvPr id="563" name="Image" descr="Image"/>
            <p:cNvPicPr>
              <a:picLocks noChangeAspect="1"/>
            </p:cNvPicPr>
            <p:nvPr/>
          </p:nvPicPr>
          <p:blipFill>
            <a:blip r:embed="rId5">
              <a:extLst/>
            </a:blip>
            <a:stretch>
              <a:fillRect/>
            </a:stretch>
          </p:blipFill>
          <p:spPr>
            <a:xfrm>
              <a:off x="2358206" y="0"/>
              <a:ext cx="2697957" cy="674490"/>
            </a:xfrm>
            <a:prstGeom prst="rect">
              <a:avLst/>
            </a:prstGeom>
            <a:ln w="12700" cap="flat">
              <a:noFill/>
              <a:round/>
            </a:ln>
            <a:effectLst/>
          </p:spPr>
        </p:pic>
        <p:sp>
          <p:nvSpPr>
            <p:cNvPr id="564" name="Higher Order:"/>
            <p:cNvSpPr txBox="1"/>
            <p:nvPr/>
          </p:nvSpPr>
          <p:spPr>
            <a:xfrm>
              <a:off x="0" y="113630"/>
              <a:ext cx="2001302"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400">
                  <a:solidFill>
                    <a:srgbClr val="021EAA"/>
                  </a:solidFill>
                  <a:uFill>
                    <a:solidFill>
                      <a:srgbClr val="000000"/>
                    </a:solidFill>
                  </a:uFill>
                  <a:latin typeface="+mn-lt"/>
                  <a:ea typeface="+mn-ea"/>
                  <a:cs typeface="+mn-cs"/>
                  <a:sym typeface="Arial"/>
                </a:defRPr>
              </a:lvl1pPr>
            </a:lstStyle>
            <a:p>
              <a:pPr/>
              <a:r>
                <a:t>Higher Order:</a:t>
              </a:r>
            </a:p>
          </p:txBody>
        </p:sp>
        <p:sp>
          <p:nvSpPr>
            <p:cNvPr id="565" name="(Gluon Spin)"/>
            <p:cNvSpPr txBox="1"/>
            <p:nvPr/>
          </p:nvSpPr>
          <p:spPr>
            <a:xfrm>
              <a:off x="5413067" y="113630"/>
              <a:ext cx="1866018"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400">
                  <a:uFill>
                    <a:solidFill>
                      <a:srgbClr val="000000"/>
                    </a:solidFill>
                  </a:uFill>
                  <a:latin typeface="+mn-lt"/>
                  <a:ea typeface="+mn-ea"/>
                  <a:cs typeface="+mn-cs"/>
                  <a:sym typeface="Arial"/>
                </a:defRPr>
              </a:lvl1pPr>
            </a:lstStyle>
            <a:p>
              <a:pPr/>
              <a:r>
                <a:t>(Gluon Spin)</a:t>
              </a:r>
            </a:p>
          </p:txBody>
        </p:sp>
      </p:grpSp>
      <p:grpSp>
        <p:nvGrpSpPr>
          <p:cNvPr id="569" name="Group"/>
          <p:cNvGrpSpPr/>
          <p:nvPr/>
        </p:nvGrpSpPr>
        <p:grpSpPr>
          <a:xfrm>
            <a:off x="2542414" y="2577212"/>
            <a:ext cx="5943344" cy="770779"/>
            <a:chOff x="0" y="0"/>
            <a:chExt cx="5943342" cy="770777"/>
          </a:xfrm>
        </p:grpSpPr>
        <p:sp>
          <p:nvSpPr>
            <p:cNvPr id="567" name="(Quark Spin)"/>
            <p:cNvSpPr txBox="1"/>
            <p:nvPr/>
          </p:nvSpPr>
          <p:spPr>
            <a:xfrm>
              <a:off x="3866562" y="175601"/>
              <a:ext cx="2076781" cy="4195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defTabSz="914400">
                <a:defRPr sz="2400">
                  <a:uFill>
                    <a:solidFill>
                      <a:srgbClr val="000000"/>
                    </a:solidFill>
                  </a:uFill>
                  <a:latin typeface="+mn-lt"/>
                  <a:ea typeface="+mn-ea"/>
                  <a:cs typeface="+mn-cs"/>
                  <a:sym typeface="Arial"/>
                </a:defRPr>
              </a:lvl1pPr>
            </a:lstStyle>
            <a:p>
              <a:pPr/>
              <a:r>
                <a:t>(Quark Spin)</a:t>
              </a:r>
            </a:p>
          </p:txBody>
        </p:sp>
        <p:pic>
          <p:nvPicPr>
            <p:cNvPr id="568" name="Image" descr="Image"/>
            <p:cNvPicPr>
              <a:picLocks noChangeAspect="1"/>
            </p:cNvPicPr>
            <p:nvPr/>
          </p:nvPicPr>
          <p:blipFill>
            <a:blip r:embed="rId6">
              <a:extLst/>
            </a:blip>
            <a:stretch>
              <a:fillRect/>
            </a:stretch>
          </p:blipFill>
          <p:spPr>
            <a:xfrm>
              <a:off x="0" y="0"/>
              <a:ext cx="3622656" cy="770778"/>
            </a:xfrm>
            <a:prstGeom prst="rect">
              <a:avLst/>
            </a:prstGeom>
            <a:ln w="12700" cap="flat">
              <a:noFill/>
              <a:round/>
            </a:ln>
            <a:effectLst/>
          </p:spPr>
        </p:pic>
      </p:grpSp>
      <p:sp>
        <p:nvSpPr>
          <p:cNvPr id="570" name="The polarized structure function g1(x,Q2) is key to our understanding of the spin of the proton…"/>
          <p:cNvSpPr txBox="1"/>
          <p:nvPr/>
        </p:nvSpPr>
        <p:spPr>
          <a:xfrm>
            <a:off x="1180342" y="4679369"/>
            <a:ext cx="6783316" cy="17426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algn="ctr" defTabSz="914400">
              <a:defRPr sz="2400">
                <a:uFill>
                  <a:solidFill>
                    <a:srgbClr val="000000"/>
                  </a:solidFill>
                </a:uFill>
                <a:latin typeface="+mn-lt"/>
                <a:ea typeface="+mn-ea"/>
                <a:cs typeface="+mn-cs"/>
                <a:sym typeface="Arial"/>
              </a:defRPr>
            </a:pPr>
            <a:r>
              <a:t>The polarized structure function g</a:t>
            </a:r>
            <a:r>
              <a:rPr baseline="-5999"/>
              <a:t>1</a:t>
            </a:r>
            <a:r>
              <a:t>(x,Q</a:t>
            </a:r>
            <a:r>
              <a:rPr baseline="31999"/>
              <a:t>2</a:t>
            </a:r>
            <a:r>
              <a:t>) is key to our understanding of the spin of the proton</a:t>
            </a:r>
          </a:p>
          <a:p>
            <a:pPr marL="40639" marR="40639" algn="ctr" defTabSz="914400">
              <a:defRPr b="1" sz="500">
                <a:uFill>
                  <a:solidFill>
                    <a:srgbClr val="000000"/>
                  </a:solidFill>
                </a:uFill>
                <a:latin typeface="+mn-lt"/>
                <a:ea typeface="+mn-ea"/>
                <a:cs typeface="+mn-cs"/>
                <a:sym typeface="Arial"/>
              </a:defRPr>
            </a:pPr>
          </a:p>
          <a:p>
            <a:pPr marL="40639" marR="40639" algn="ctr" defTabSz="914400">
              <a:defRPr b="1" sz="2400">
                <a:uFill>
                  <a:solidFill>
                    <a:srgbClr val="000000"/>
                  </a:solidFill>
                </a:uFill>
                <a:latin typeface="+mn-lt"/>
                <a:ea typeface="+mn-ea"/>
                <a:cs typeface="+mn-cs"/>
                <a:sym typeface="Arial"/>
              </a:defRPr>
            </a:pPr>
            <a:r>
              <a:t>but</a:t>
            </a:r>
          </a:p>
          <a:p>
            <a:pPr marL="40639" marR="40639" algn="ctr" defTabSz="914400">
              <a:defRPr sz="1100">
                <a:solidFill>
                  <a:srgbClr val="FF0000"/>
                </a:solidFill>
                <a:uFill>
                  <a:solidFill>
                    <a:srgbClr val="000000"/>
                  </a:solidFill>
                </a:uFill>
                <a:latin typeface="+mn-lt"/>
                <a:ea typeface="+mn-ea"/>
                <a:cs typeface="+mn-cs"/>
                <a:sym typeface="Arial"/>
              </a:defRPr>
            </a:pPr>
          </a:p>
          <a:p>
            <a:pPr marL="40639" marR="40639" algn="ctr" defTabSz="914400">
              <a:defRPr sz="2400">
                <a:solidFill>
                  <a:srgbClr val="FF0000"/>
                </a:solidFill>
                <a:uFill>
                  <a:solidFill>
                    <a:srgbClr val="000000"/>
                  </a:solidFill>
                </a:uFill>
                <a:latin typeface="+mn-lt"/>
                <a:ea typeface="+mn-ea"/>
                <a:cs typeface="+mn-cs"/>
                <a:sym typeface="Arial"/>
              </a:defRPr>
            </a:pPr>
            <a:r>
              <a:t>it is very √s demanding</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75" name="EIC: Longitudinal Spin of the Proton (II)"/>
          <p:cNvSpPr txBox="1"/>
          <p:nvPr>
            <p:ph type="title"/>
          </p:nvPr>
        </p:nvSpPr>
        <p:spPr>
          <a:prstGeom prst="rect">
            <a:avLst/>
          </a:prstGeom>
        </p:spPr>
        <p:txBody>
          <a:bodyPr/>
          <a:lstStyle>
            <a:lvl1pPr>
              <a:defRPr sz="3600"/>
            </a:lvl1pPr>
          </a:lstStyle>
          <a:p>
            <a:pPr/>
            <a:r>
              <a:t>EIC: Longitudinal Spin of the Proton (II)</a:t>
            </a:r>
          </a:p>
        </p:txBody>
      </p:sp>
      <p:sp>
        <p:nvSpPr>
          <p:cNvPr id="5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577" name="An EIC can settle the spin puzzle and determine spin of quarks, gluons and the contribution from angular spin but it will require the originally envisioned √s ~ 140 GeV"/>
          <p:cNvSpPr txBox="1"/>
          <p:nvPr>
            <p:ph type="body" sz="quarter" idx="1"/>
          </p:nvPr>
        </p:nvSpPr>
        <p:spPr>
          <a:xfrm>
            <a:off x="214569" y="5615536"/>
            <a:ext cx="8714862" cy="1137934"/>
          </a:xfrm>
          <a:prstGeom prst="rect">
            <a:avLst/>
          </a:prstGeom>
        </p:spPr>
        <p:txBody>
          <a:bodyPr/>
          <a:lstStyle>
            <a:lvl1pPr marL="41275" indent="0">
              <a:buClrTx/>
              <a:buSzTx/>
              <a:buNone/>
              <a:defRPr sz="2200"/>
            </a:lvl1pPr>
          </a:lstStyle>
          <a:p>
            <a:pPr/>
            <a:r>
              <a:t>An EIC can settle the spin puzzle and determine spin of quarks, gluons and the contribution from angular spin but it will require the originally envisioned √s ~ 140 GeV</a:t>
            </a:r>
          </a:p>
        </p:txBody>
      </p:sp>
      <p:pic>
        <p:nvPicPr>
          <p:cNvPr id="578" name="newpotato_std.1.pdf" descr="newpotato_std.1.pdf"/>
          <p:cNvPicPr>
            <a:picLocks noChangeAspect="1"/>
          </p:cNvPicPr>
          <p:nvPr/>
        </p:nvPicPr>
        <p:blipFill>
          <a:blip r:embed="rId3">
            <a:extLst/>
          </a:blip>
          <a:stretch>
            <a:fillRect/>
          </a:stretch>
        </p:blipFill>
        <p:spPr>
          <a:xfrm>
            <a:off x="4322698" y="870818"/>
            <a:ext cx="4635501" cy="3948168"/>
          </a:xfrm>
          <a:prstGeom prst="rect">
            <a:avLst/>
          </a:prstGeom>
          <a:ln w="12700"/>
        </p:spPr>
      </p:pic>
      <p:pic>
        <p:nvPicPr>
          <p:cNvPr id="579" name="newpotato_std.2.pdf" descr="newpotato_std.2.pdf"/>
          <p:cNvPicPr>
            <a:picLocks noChangeAspect="1"/>
          </p:cNvPicPr>
          <p:nvPr/>
        </p:nvPicPr>
        <p:blipFill>
          <a:blip r:embed="rId4">
            <a:extLst/>
          </a:blip>
          <a:stretch>
            <a:fillRect/>
          </a:stretch>
        </p:blipFill>
        <p:spPr>
          <a:xfrm>
            <a:off x="4322698" y="870818"/>
            <a:ext cx="4635501" cy="3948168"/>
          </a:xfrm>
          <a:prstGeom prst="rect">
            <a:avLst/>
          </a:prstGeom>
          <a:ln w="12700"/>
        </p:spPr>
      </p:pic>
      <p:pic>
        <p:nvPicPr>
          <p:cNvPr id="580" name="newpotato_std.3.pdf" descr="newpotato_std.3.pdf"/>
          <p:cNvPicPr>
            <a:picLocks noChangeAspect="1"/>
          </p:cNvPicPr>
          <p:nvPr/>
        </p:nvPicPr>
        <p:blipFill>
          <a:blip r:embed="rId5">
            <a:extLst/>
          </a:blip>
          <a:stretch>
            <a:fillRect/>
          </a:stretch>
        </p:blipFill>
        <p:spPr>
          <a:xfrm>
            <a:off x="4322698" y="870818"/>
            <a:ext cx="4635501" cy="3948168"/>
          </a:xfrm>
          <a:prstGeom prst="rect">
            <a:avLst/>
          </a:prstGeom>
          <a:ln w="12700"/>
        </p:spPr>
      </p:pic>
      <p:pic>
        <p:nvPicPr>
          <p:cNvPr id="581" name="g1-scaling-violation-10x100.pdf" descr="g1-scaling-violation-10x100.pdf"/>
          <p:cNvPicPr>
            <a:picLocks noChangeAspect="1"/>
          </p:cNvPicPr>
          <p:nvPr/>
        </p:nvPicPr>
        <p:blipFill>
          <a:blip r:embed="rId6">
            <a:extLst/>
          </a:blip>
          <a:stretch>
            <a:fillRect/>
          </a:stretch>
        </p:blipFill>
        <p:spPr>
          <a:xfrm>
            <a:off x="363823" y="873249"/>
            <a:ext cx="3200401" cy="4658647"/>
          </a:xfrm>
          <a:prstGeom prst="rect">
            <a:avLst/>
          </a:prstGeom>
          <a:ln w="12700"/>
        </p:spPr>
      </p:pic>
      <p:pic>
        <p:nvPicPr>
          <p:cNvPr id="582" name="g1-scaling-violation-20x250.pdf" descr="g1-scaling-violation-20x250.pdf"/>
          <p:cNvPicPr>
            <a:picLocks noChangeAspect="1"/>
          </p:cNvPicPr>
          <p:nvPr/>
        </p:nvPicPr>
        <p:blipFill>
          <a:blip r:embed="rId7">
            <a:extLst/>
          </a:blip>
          <a:stretch>
            <a:fillRect/>
          </a:stretch>
        </p:blipFill>
        <p:spPr>
          <a:xfrm>
            <a:off x="363823" y="873249"/>
            <a:ext cx="3200401" cy="4658647"/>
          </a:xfrm>
          <a:prstGeom prst="rect">
            <a:avLst/>
          </a:prstGeom>
          <a:ln w="12700"/>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587" name="image30.tif" descr="image30.tif"/>
          <p:cNvPicPr>
            <a:picLocks noChangeAspect="1"/>
          </p:cNvPicPr>
          <p:nvPr/>
        </p:nvPicPr>
        <p:blipFill>
          <a:blip r:embed="rId2">
            <a:extLst/>
          </a:blip>
          <a:srcRect l="2386" t="12544" r="12102" b="3887"/>
          <a:stretch>
            <a:fillRect/>
          </a:stretch>
        </p:blipFill>
        <p:spPr>
          <a:xfrm>
            <a:off x="1833327" y="1405358"/>
            <a:ext cx="4943846" cy="4831488"/>
          </a:xfrm>
          <a:prstGeom prst="rect">
            <a:avLst/>
          </a:prstGeom>
          <a:ln w="12700">
            <a:miter lim="400000"/>
          </a:ln>
        </p:spPr>
      </p:pic>
      <p:sp>
        <p:nvSpPr>
          <p:cNvPr id="588" name="The current knowledge about g1…"/>
          <p:cNvSpPr txBox="1"/>
          <p:nvPr/>
        </p:nvSpPr>
        <p:spPr>
          <a:xfrm>
            <a:off x="2455364" y="383822"/>
            <a:ext cx="4430111" cy="78613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914400">
              <a:defRPr b="1" sz="2200">
                <a:solidFill>
                  <a:srgbClr val="322F31"/>
                </a:solidFill>
                <a:latin typeface="+mn-lt"/>
                <a:ea typeface="+mn-ea"/>
                <a:cs typeface="+mn-cs"/>
                <a:sym typeface="Arial"/>
              </a:defRPr>
            </a:pPr>
            <a:r>
              <a:t>The current knowledge about </a:t>
            </a:r>
            <a:r>
              <a:rPr i="1">
                <a:solidFill>
                  <a:srgbClr val="FF0000"/>
                </a:solidFill>
              </a:rPr>
              <a:t>g</a:t>
            </a:r>
            <a:r>
              <a:rPr baseline="-21545" i="1">
                <a:solidFill>
                  <a:srgbClr val="FF0000"/>
                </a:solidFill>
              </a:rPr>
              <a:t>1</a:t>
            </a:r>
          </a:p>
          <a:p>
            <a:pPr algn="ctr" defTabSz="914400">
              <a:defRPr b="1" sz="2200">
                <a:solidFill>
                  <a:srgbClr val="322F31"/>
                </a:solidFill>
                <a:latin typeface="+mn-lt"/>
                <a:ea typeface="+mn-ea"/>
                <a:cs typeface="+mn-cs"/>
                <a:sym typeface="Arial"/>
              </a:defRPr>
            </a:pPr>
            <a:r>
              <a:t>as function of </a:t>
            </a:r>
            <a:r>
              <a:rPr i="1"/>
              <a:t>x</a:t>
            </a:r>
            <a:r>
              <a:t> at </a:t>
            </a:r>
            <a:r>
              <a:rPr i="1"/>
              <a:t>Q</a:t>
            </a:r>
            <a:r>
              <a:rPr baseline="30363" i="1"/>
              <a:t>2</a:t>
            </a:r>
            <a:r>
              <a:t>=10 GeV</a:t>
            </a:r>
            <a:r>
              <a:rPr baseline="30363"/>
              <a:t>2</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591" name="EIC: Nuclear Structure Functions (I)"/>
          <p:cNvSpPr txBox="1"/>
          <p:nvPr>
            <p:ph type="title"/>
          </p:nvPr>
        </p:nvSpPr>
        <p:spPr>
          <a:prstGeom prst="rect">
            <a:avLst/>
          </a:prstGeom>
        </p:spPr>
        <p:txBody>
          <a:bodyPr/>
          <a:lstStyle/>
          <a:p>
            <a:pPr/>
            <a:r>
              <a:t>EIC: Nuclear Structure Functions (I)</a:t>
            </a:r>
          </a:p>
        </p:txBody>
      </p:sp>
      <p:sp>
        <p:nvSpPr>
          <p:cNvPr id="592"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598" name="Group"/>
          <p:cNvGrpSpPr/>
          <p:nvPr/>
        </p:nvGrpSpPr>
        <p:grpSpPr>
          <a:xfrm>
            <a:off x="946150" y="1349472"/>
            <a:ext cx="7226300" cy="1161856"/>
            <a:chOff x="0" y="0"/>
            <a:chExt cx="7226300" cy="1161855"/>
          </a:xfrm>
        </p:grpSpPr>
        <p:pic>
          <p:nvPicPr>
            <p:cNvPr id="593" name="droppedImage.pdf" descr="droppedImage.pdf"/>
            <p:cNvPicPr>
              <a:picLocks noChangeAspect="1"/>
            </p:cNvPicPr>
            <p:nvPr/>
          </p:nvPicPr>
          <p:blipFill>
            <a:blip r:embed="rId3">
              <a:extLst/>
            </a:blip>
            <a:stretch>
              <a:fillRect/>
            </a:stretch>
          </p:blipFill>
          <p:spPr>
            <a:xfrm>
              <a:off x="0" y="0"/>
              <a:ext cx="6510216" cy="622301"/>
            </a:xfrm>
            <a:prstGeom prst="rect">
              <a:avLst/>
            </a:prstGeom>
            <a:ln w="12700" cap="flat">
              <a:noFill/>
              <a:round/>
            </a:ln>
            <a:effectLst/>
          </p:spPr>
        </p:pic>
        <p:sp>
          <p:nvSpPr>
            <p:cNvPr id="594" name="quark+anti-quark"/>
            <p:cNvSpPr txBox="1"/>
            <p:nvPr/>
          </p:nvSpPr>
          <p:spPr>
            <a:xfrm>
              <a:off x="1879600" y="801033"/>
              <a:ext cx="2015999" cy="3608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buClr>
                  <a:srgbClr val="008F00"/>
                </a:buClr>
                <a:buFont typeface="Arial"/>
                <a:defRPr b="1" sz="1800">
                  <a:solidFill>
                    <a:srgbClr val="0433FF"/>
                  </a:solidFill>
                  <a:uFill>
                    <a:solidFill>
                      <a:srgbClr val="0433FF"/>
                    </a:solidFill>
                  </a:uFill>
                  <a:latin typeface="+mn-lt"/>
                  <a:ea typeface="+mn-ea"/>
                  <a:cs typeface="+mn-cs"/>
                  <a:sym typeface="Arial"/>
                </a:defRPr>
              </a:lvl1pPr>
            </a:lstStyle>
            <a:p>
              <a:pPr/>
              <a:r>
                <a:t>quark+anti-quark</a:t>
              </a:r>
            </a:p>
          </p:txBody>
        </p:sp>
        <p:sp>
          <p:nvSpPr>
            <p:cNvPr id="595" name="gluon"/>
            <p:cNvSpPr txBox="1"/>
            <p:nvPr/>
          </p:nvSpPr>
          <p:spPr>
            <a:xfrm>
              <a:off x="6070600" y="713721"/>
              <a:ext cx="1155700"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buClr>
                  <a:srgbClr val="008F00"/>
                </a:buClr>
                <a:buFont typeface="Arial"/>
                <a:defRPr b="1" sz="1800">
                  <a:solidFill>
                    <a:srgbClr val="FF2600"/>
                  </a:solidFill>
                  <a:uFill>
                    <a:solidFill>
                      <a:srgbClr val="FF2600"/>
                    </a:solidFill>
                  </a:uFill>
                  <a:latin typeface="+mn-lt"/>
                  <a:ea typeface="+mn-ea"/>
                  <a:cs typeface="+mn-cs"/>
                  <a:sym typeface="Arial"/>
                </a:defRPr>
              </a:lvl1pPr>
            </a:lstStyle>
            <a:p>
              <a:pPr>
                <a:defRPr b="0" sz="2400">
                  <a:latin typeface="Times New Roman"/>
                  <a:ea typeface="Times New Roman"/>
                  <a:cs typeface="Times New Roman"/>
                  <a:sym typeface="Times New Roman"/>
                </a:defRPr>
              </a:pPr>
              <a:r>
                <a:rPr b="1" sz="1800">
                  <a:latin typeface="+mn-lt"/>
                  <a:ea typeface="+mn-ea"/>
                  <a:cs typeface="+mn-cs"/>
                  <a:sym typeface="Arial"/>
                </a:rPr>
                <a:t>gluon</a:t>
              </a:r>
            </a:p>
          </p:txBody>
        </p:sp>
        <p:sp>
          <p:nvSpPr>
            <p:cNvPr id="596" name="Line"/>
            <p:cNvSpPr/>
            <p:nvPr/>
          </p:nvSpPr>
          <p:spPr>
            <a:xfrm flipV="1">
              <a:off x="3820274" y="510521"/>
              <a:ext cx="459626" cy="332428"/>
            </a:xfrm>
            <a:prstGeom prst="line">
              <a:avLst/>
            </a:prstGeom>
            <a:noFill/>
            <a:ln w="25400" cap="flat">
              <a:solidFill>
                <a:srgbClr val="0061FF"/>
              </a:solidFill>
              <a:prstDash val="solid"/>
              <a:round/>
              <a:headEnd type="stealth" w="med" len="med"/>
              <a:tailEnd type="stealth" w="med" len="med"/>
            </a:ln>
            <a:effectLst/>
          </p:spPr>
          <p:txBody>
            <a:bodyPr wrap="square" lIns="0" tIns="0" rIns="0" bIns="0" numCol="1" anchor="t">
              <a:noAutofit/>
            </a:bodyPr>
            <a:lstStyle/>
            <a:p>
              <a:pPr/>
            </a:p>
          </p:txBody>
        </p:sp>
        <p:sp>
          <p:nvSpPr>
            <p:cNvPr id="597" name="Line"/>
            <p:cNvSpPr/>
            <p:nvPr/>
          </p:nvSpPr>
          <p:spPr>
            <a:xfrm flipH="1" flipV="1">
              <a:off x="5880100" y="485121"/>
              <a:ext cx="228601" cy="342901"/>
            </a:xfrm>
            <a:prstGeom prst="line">
              <a:avLst/>
            </a:prstGeom>
            <a:noFill/>
            <a:ln w="25400" cap="flat">
              <a:solidFill>
                <a:srgbClr val="E32400"/>
              </a:solidFill>
              <a:prstDash val="solid"/>
              <a:round/>
              <a:headEnd type="stealth" w="med" len="med"/>
              <a:tailEnd type="stealth" w="med" len="med"/>
            </a:ln>
            <a:effectLst/>
          </p:spPr>
          <p:txBody>
            <a:bodyPr wrap="square" lIns="0" tIns="0" rIns="0" bIns="0" numCol="1" anchor="t">
              <a:noAutofit/>
            </a:bodyPr>
            <a:lstStyle/>
            <a:p>
              <a:pPr/>
            </a:p>
          </p:txBody>
        </p:sp>
      </p:grpSp>
      <p:sp>
        <p:nvSpPr>
          <p:cNvPr id="599" name="F2 and FL are benchmark measurements:…"/>
          <p:cNvSpPr txBox="1"/>
          <p:nvPr/>
        </p:nvSpPr>
        <p:spPr>
          <a:xfrm>
            <a:off x="279489" y="2580995"/>
            <a:ext cx="7863791" cy="11584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solidFill>
                  <a:srgbClr val="941751"/>
                </a:solidFill>
                <a:uFill>
                  <a:solidFill>
                    <a:srgbClr val="000000"/>
                  </a:solidFill>
                </a:uFill>
                <a:latin typeface="+mn-lt"/>
                <a:ea typeface="+mn-ea"/>
                <a:cs typeface="+mn-cs"/>
                <a:sym typeface="Arial"/>
              </a:defRPr>
            </a:pPr>
            <a:r>
              <a:t>F</a:t>
            </a:r>
            <a:r>
              <a:rPr baseline="-5999"/>
              <a:t>2</a:t>
            </a:r>
            <a:r>
              <a:t> and F</a:t>
            </a:r>
            <a:r>
              <a:rPr baseline="-5999"/>
              <a:t>L</a:t>
            </a:r>
            <a:r>
              <a:t> are benchmark measurements:</a:t>
            </a:r>
          </a:p>
          <a:p>
            <a:pPr marL="40639" marR="40639" defTabSz="914400">
              <a:defRPr sz="2400">
                <a:uFill>
                  <a:solidFill>
                    <a:srgbClr val="000000"/>
                  </a:solidFill>
                </a:uFill>
                <a:latin typeface="+mn-lt"/>
                <a:ea typeface="+mn-ea"/>
                <a:cs typeface="+mn-cs"/>
                <a:sym typeface="Arial"/>
              </a:defRPr>
            </a:pPr>
            <a:r>
              <a:t>Theory/models have to be able to describe the structure </a:t>
            </a:r>
          </a:p>
          <a:p>
            <a:pPr marL="40639" marR="40639" defTabSz="914400">
              <a:defRPr sz="2400">
                <a:uFill>
                  <a:solidFill>
                    <a:srgbClr val="000000"/>
                  </a:solidFill>
                </a:uFill>
                <a:latin typeface="+mn-lt"/>
                <a:ea typeface="+mn-ea"/>
                <a:cs typeface="+mn-cs"/>
                <a:sym typeface="Arial"/>
              </a:defRPr>
            </a:pPr>
            <a:r>
              <a:t>functions and their evolution.</a:t>
            </a:r>
          </a:p>
        </p:txBody>
      </p:sp>
      <p:sp>
        <p:nvSpPr>
          <p:cNvPr id="600" name="Inclusive DIS on eA:"/>
          <p:cNvSpPr txBox="1"/>
          <p:nvPr/>
        </p:nvSpPr>
        <p:spPr>
          <a:xfrm>
            <a:off x="178359" y="832575"/>
            <a:ext cx="2899481"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400">
                <a:uFill>
                  <a:solidFill>
                    <a:srgbClr val="000000"/>
                  </a:solidFill>
                </a:uFill>
                <a:latin typeface="+mn-lt"/>
                <a:ea typeface="+mn-ea"/>
                <a:cs typeface="+mn-cs"/>
                <a:sym typeface="Arial"/>
              </a:defRPr>
            </a:lvl1pPr>
          </a:lstStyle>
          <a:p>
            <a:pPr/>
            <a:r>
              <a:t>Inclusive DIS on eA:</a:t>
            </a:r>
          </a:p>
        </p:txBody>
      </p:sp>
      <p:pic>
        <p:nvPicPr>
          <p:cNvPr id="601" name="npdf.pdf" descr="npdf.pdf"/>
          <p:cNvPicPr>
            <a:picLocks noChangeAspect="1"/>
          </p:cNvPicPr>
          <p:nvPr/>
        </p:nvPicPr>
        <p:blipFill>
          <a:blip r:embed="rId4">
            <a:extLst/>
          </a:blip>
          <a:srcRect l="0" t="0" r="0" b="0"/>
          <a:stretch>
            <a:fillRect/>
          </a:stretch>
        </p:blipFill>
        <p:spPr>
          <a:xfrm>
            <a:off x="5206952" y="3463725"/>
            <a:ext cx="3538052" cy="2644827"/>
          </a:xfrm>
          <a:prstGeom prst="rect">
            <a:avLst/>
          </a:prstGeom>
          <a:ln w="12700"/>
        </p:spPr>
      </p:pic>
      <p:sp>
        <p:nvSpPr>
          <p:cNvPr id="602" name="Leading twist pQCD models parameterize the observed suppression of the structure function with decreasing x using nuclear parton distribution functions (nPDFs)"/>
          <p:cNvSpPr txBox="1"/>
          <p:nvPr/>
        </p:nvSpPr>
        <p:spPr>
          <a:xfrm>
            <a:off x="335553" y="3914383"/>
            <a:ext cx="4878541" cy="17434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defRPr sz="2200">
                <a:solidFill>
                  <a:srgbClr val="021EAA"/>
                </a:solidFill>
                <a:uFill>
                  <a:solidFill>
                    <a:srgbClr val="000000"/>
                  </a:solidFill>
                </a:uFill>
                <a:latin typeface="+mn-lt"/>
                <a:ea typeface="+mn-ea"/>
                <a:cs typeface="+mn-cs"/>
                <a:sym typeface="Arial"/>
              </a:defRPr>
            </a:pPr>
            <a:r>
              <a:t>Leading twist pQCD models parameterize the observed suppression of the structure function with decreasing x using </a:t>
            </a:r>
            <a:r>
              <a:rPr i="1"/>
              <a:t>nuclear parton distribution functions</a:t>
            </a:r>
            <a:r>
              <a:t> (nPDFs)</a:t>
            </a:r>
          </a:p>
        </p:txBody>
      </p:sp>
      <p:sp>
        <p:nvSpPr>
          <p:cNvPr id="603" name="Aim at extending our knowledge on structure functions into the realm where gluon saturation effects emerge"/>
          <p:cNvSpPr txBox="1"/>
          <p:nvPr/>
        </p:nvSpPr>
        <p:spPr>
          <a:xfrm>
            <a:off x="297931" y="6011337"/>
            <a:ext cx="7226301" cy="752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defRPr sz="2200">
                <a:solidFill>
                  <a:srgbClr val="008F00"/>
                </a:solidFill>
                <a:uFill>
                  <a:solidFill>
                    <a:srgbClr val="000000"/>
                  </a:solidFill>
                </a:uFill>
                <a:latin typeface="+mn-lt"/>
                <a:ea typeface="+mn-ea"/>
                <a:cs typeface="+mn-cs"/>
                <a:sym typeface="Arial"/>
              </a:defRPr>
            </a:lvl1pPr>
          </a:lstStyle>
          <a:p>
            <a:pPr/>
            <a:r>
              <a:t>Aim at extending our knowledge on structure functions into the realm where gluon saturation effects emerge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65" name="Electron-Ion Collider"/>
          <p:cNvSpPr txBox="1"/>
          <p:nvPr>
            <p:ph type="title"/>
          </p:nvPr>
        </p:nvSpPr>
        <p:spPr>
          <a:prstGeom prst="rect">
            <a:avLst/>
          </a:prstGeom>
        </p:spPr>
        <p:txBody>
          <a:bodyPr/>
          <a:lstStyle/>
          <a:p>
            <a:pPr/>
            <a:r>
              <a:t>Electron-Ion Collider</a:t>
            </a:r>
          </a:p>
        </p:txBody>
      </p:sp>
      <p:sp>
        <p:nvSpPr>
          <p:cNvPr id="166" name="Four Central Themes:…"/>
          <p:cNvSpPr txBox="1"/>
          <p:nvPr>
            <p:ph type="body" idx="1"/>
          </p:nvPr>
        </p:nvSpPr>
        <p:spPr>
          <a:xfrm>
            <a:off x="114300" y="794663"/>
            <a:ext cx="5632059" cy="5930901"/>
          </a:xfrm>
          <a:prstGeom prst="rect">
            <a:avLst/>
          </a:prstGeom>
        </p:spPr>
        <p:txBody>
          <a:bodyPr/>
          <a:lstStyle/>
          <a:p>
            <a:pPr>
              <a:spcBef>
                <a:spcPts val="600"/>
              </a:spcBef>
              <a:defRPr>
                <a:solidFill>
                  <a:srgbClr val="021EAA"/>
                </a:solidFill>
              </a:defRPr>
            </a:pPr>
            <a:r>
              <a:t>Four Central Themes:</a:t>
            </a:r>
          </a:p>
          <a:p>
            <a:pPr lvl="1">
              <a:spcBef>
                <a:spcPts val="600"/>
              </a:spcBef>
            </a:pPr>
            <a:r>
              <a:t>Saturation</a:t>
            </a:r>
          </a:p>
          <a:p>
            <a:pPr lvl="2">
              <a:spcBef>
                <a:spcPts val="600"/>
              </a:spcBef>
            </a:pPr>
            <a:r>
              <a:t>CGC &amp; non-linear evolution</a:t>
            </a:r>
          </a:p>
          <a:p>
            <a:pPr lvl="1">
              <a:spcBef>
                <a:spcPts val="600"/>
              </a:spcBef>
            </a:pPr>
            <a:r>
              <a:t>Spin of the proton</a:t>
            </a:r>
          </a:p>
          <a:p>
            <a:pPr lvl="2">
              <a:spcBef>
                <a:spcPts val="600"/>
              </a:spcBef>
            </a:pPr>
            <a:r>
              <a:t>Helicities of quarks and gluons and their orbital motion?</a:t>
            </a:r>
          </a:p>
          <a:p>
            <a:pPr lvl="1">
              <a:spcBef>
                <a:spcPts val="600"/>
              </a:spcBef>
            </a:pPr>
            <a:r>
              <a:t>Imaging in nucleons and nuclei</a:t>
            </a:r>
          </a:p>
          <a:p>
            <a:pPr lvl="2">
              <a:spcBef>
                <a:spcPts val="600"/>
              </a:spcBef>
            </a:pPr>
            <a:r>
              <a:t>TMDs, GPDs, Wigner Function</a:t>
            </a:r>
          </a:p>
          <a:p>
            <a:pPr lvl="1">
              <a:spcBef>
                <a:spcPts val="600"/>
              </a:spcBef>
            </a:pPr>
            <a:r>
              <a:t>Hadronization and fragmentation</a:t>
            </a:r>
          </a:p>
          <a:p>
            <a:pPr lvl="2">
              <a:spcBef>
                <a:spcPts val="600"/>
              </a:spcBef>
            </a:pPr>
            <a:r>
              <a:t>Propagation, attenuation</a:t>
            </a:r>
          </a:p>
        </p:txBody>
      </p:sp>
      <p:sp>
        <p:nvSpPr>
          <p:cNvPr id="167"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168" name="JetInMediumSketch.pdf" descr="JetInMediumSketch.pdf"/>
          <p:cNvPicPr>
            <a:picLocks noChangeAspect="1"/>
          </p:cNvPicPr>
          <p:nvPr/>
        </p:nvPicPr>
        <p:blipFill>
          <a:blip r:embed="rId2">
            <a:extLst/>
          </a:blip>
          <a:stretch>
            <a:fillRect/>
          </a:stretch>
        </p:blipFill>
        <p:spPr>
          <a:xfrm>
            <a:off x="6268516" y="5091437"/>
            <a:ext cx="2530370" cy="1578848"/>
          </a:xfrm>
          <a:prstGeom prst="rect">
            <a:avLst/>
          </a:prstGeom>
          <a:ln w="12700"/>
        </p:spPr>
      </p:pic>
      <p:grpSp>
        <p:nvGrpSpPr>
          <p:cNvPr id="173" name="Group"/>
          <p:cNvGrpSpPr/>
          <p:nvPr/>
        </p:nvGrpSpPr>
        <p:grpSpPr>
          <a:xfrm>
            <a:off x="6028045" y="3011301"/>
            <a:ext cx="3011311" cy="1887034"/>
            <a:chOff x="0" y="0"/>
            <a:chExt cx="3011310" cy="1887033"/>
          </a:xfrm>
        </p:grpSpPr>
        <p:pic>
          <p:nvPicPr>
            <p:cNvPr id="169" name="image40.png" descr="image40.png"/>
            <p:cNvPicPr>
              <a:picLocks noChangeAspect="1"/>
            </p:cNvPicPr>
            <p:nvPr/>
          </p:nvPicPr>
          <p:blipFill>
            <a:blip r:embed="rId3">
              <a:extLst/>
            </a:blip>
            <a:stretch>
              <a:fillRect/>
            </a:stretch>
          </p:blipFill>
          <p:spPr>
            <a:xfrm>
              <a:off x="0" y="38077"/>
              <a:ext cx="3011311" cy="1848957"/>
            </a:xfrm>
            <a:prstGeom prst="rect">
              <a:avLst/>
            </a:prstGeom>
            <a:ln w="12700" cap="flat">
              <a:noFill/>
              <a:miter lim="400000"/>
            </a:ln>
            <a:effectLst/>
          </p:spPr>
        </p:pic>
        <p:sp>
          <p:nvSpPr>
            <p:cNvPr id="170" name="Shape"/>
            <p:cNvSpPr/>
            <p:nvPr/>
          </p:nvSpPr>
          <p:spPr>
            <a:xfrm>
              <a:off x="357940" y="-1"/>
              <a:ext cx="117529" cy="1770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169"/>
                  </a:moveTo>
                  <a:lnTo>
                    <a:pt x="10800" y="0"/>
                  </a:lnTo>
                  <a:lnTo>
                    <a:pt x="21600" y="7169"/>
                  </a:lnTo>
                  <a:lnTo>
                    <a:pt x="16200" y="7169"/>
                  </a:lnTo>
                  <a:lnTo>
                    <a:pt x="16200" y="21600"/>
                  </a:lnTo>
                  <a:lnTo>
                    <a:pt x="5400" y="21600"/>
                  </a:lnTo>
                  <a:lnTo>
                    <a:pt x="5400" y="7169"/>
                  </a:lnTo>
                  <a:close/>
                </a:path>
              </a:pathLst>
            </a:custGeom>
            <a:blipFill rotWithShape="1">
              <a:blip r:embed="rId4"/>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71" name="Shape"/>
            <p:cNvSpPr/>
            <p:nvPr/>
          </p:nvSpPr>
          <p:spPr>
            <a:xfrm>
              <a:off x="1098368" y="174724"/>
              <a:ext cx="117529" cy="1770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169"/>
                  </a:moveTo>
                  <a:lnTo>
                    <a:pt x="10800" y="0"/>
                  </a:lnTo>
                  <a:lnTo>
                    <a:pt x="21600" y="7169"/>
                  </a:lnTo>
                  <a:lnTo>
                    <a:pt x="16200" y="7169"/>
                  </a:lnTo>
                  <a:lnTo>
                    <a:pt x="16200" y="21600"/>
                  </a:lnTo>
                  <a:lnTo>
                    <a:pt x="5400" y="21600"/>
                  </a:lnTo>
                  <a:lnTo>
                    <a:pt x="5400" y="7169"/>
                  </a:lnTo>
                  <a:close/>
                </a:path>
              </a:pathLst>
            </a:custGeom>
            <a:blipFill rotWithShape="1">
              <a:blip r:embed="rId5"/>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172" name="Shape"/>
            <p:cNvSpPr/>
            <p:nvPr/>
          </p:nvSpPr>
          <p:spPr>
            <a:xfrm>
              <a:off x="1946661" y="404818"/>
              <a:ext cx="117530" cy="1770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169"/>
                  </a:moveTo>
                  <a:lnTo>
                    <a:pt x="10800" y="0"/>
                  </a:lnTo>
                  <a:lnTo>
                    <a:pt x="21600" y="7169"/>
                  </a:lnTo>
                  <a:lnTo>
                    <a:pt x="16200" y="7169"/>
                  </a:lnTo>
                  <a:lnTo>
                    <a:pt x="16200" y="21600"/>
                  </a:lnTo>
                  <a:lnTo>
                    <a:pt x="5400" y="21600"/>
                  </a:lnTo>
                  <a:lnTo>
                    <a:pt x="5400" y="7169"/>
                  </a:lnTo>
                  <a:close/>
                </a:path>
              </a:pathLst>
            </a:custGeom>
            <a:blipFill rotWithShape="1">
              <a:blip r:embed="rId6"/>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pic>
        <p:nvPicPr>
          <p:cNvPr id="174" name="QxAs.pdf" descr="QxAs.pdf"/>
          <p:cNvPicPr>
            <a:picLocks noChangeAspect="1"/>
          </p:cNvPicPr>
          <p:nvPr/>
        </p:nvPicPr>
        <p:blipFill>
          <a:blip r:embed="rId7">
            <a:extLst/>
          </a:blip>
          <a:srcRect l="0" t="60" r="0" b="60"/>
          <a:stretch>
            <a:fillRect/>
          </a:stretch>
        </p:blipFill>
        <p:spPr>
          <a:xfrm>
            <a:off x="6478001" y="913430"/>
            <a:ext cx="2111400" cy="1904769"/>
          </a:xfrm>
          <a:prstGeom prst="rect">
            <a:avLst/>
          </a:prstGeom>
          <a:ln w="12700"/>
        </p:spPr>
      </p:pic>
      <p:sp>
        <p:nvSpPr>
          <p:cNvPr id="175" name="Impact on Heavy-Ion Collisions…"/>
          <p:cNvSpPr txBox="1"/>
          <p:nvPr/>
        </p:nvSpPr>
        <p:spPr>
          <a:xfrm>
            <a:off x="111357" y="781963"/>
            <a:ext cx="5714144" cy="593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defTabSz="914400">
              <a:spcBef>
                <a:spcPts val="1200"/>
              </a:spcBef>
              <a:defRPr sz="2900">
                <a:solidFill>
                  <a:srgbClr val="021EAA"/>
                </a:solidFill>
                <a:uFill>
                  <a:solidFill>
                    <a:srgbClr val="000000"/>
                  </a:solidFill>
                </a:uFill>
                <a:latin typeface="+mn-lt"/>
                <a:ea typeface="+mn-ea"/>
                <a:cs typeface="+mn-cs"/>
                <a:sym typeface="Arial"/>
              </a:defRPr>
            </a:pPr>
            <a:r>
              <a:t>Impact on Heavy-Ion Collisions</a:t>
            </a:r>
          </a:p>
          <a:p>
            <a:pPr lvl="1" marL="508000" marR="41275" indent="-254000" defTabSz="914400">
              <a:spcBef>
                <a:spcPts val="1200"/>
              </a:spcBef>
              <a:buClr>
                <a:srgbClr val="FF2600"/>
              </a:buClr>
              <a:buSzPct val="150000"/>
              <a:buChar char="•"/>
              <a:defRPr sz="2600">
                <a:uFill>
                  <a:solidFill>
                    <a:srgbClr val="000000"/>
                  </a:solidFill>
                </a:uFill>
                <a:latin typeface="+mn-lt"/>
                <a:ea typeface="+mn-ea"/>
                <a:cs typeface="+mn-cs"/>
                <a:sym typeface="Arial"/>
              </a:defRPr>
            </a:pPr>
            <a:r>
              <a:t>Not a driving theme … but</a:t>
            </a:r>
          </a:p>
          <a:p>
            <a:pPr lvl="1" marL="508000" marR="41275" indent="-254000" defTabSz="914400">
              <a:spcBef>
                <a:spcPts val="1200"/>
              </a:spcBef>
              <a:buClr>
                <a:srgbClr val="FF2600"/>
              </a:buClr>
              <a:buSzPct val="150000"/>
              <a:buChar char="•"/>
              <a:defRPr sz="2600">
                <a:uFill>
                  <a:solidFill>
                    <a:srgbClr val="000000"/>
                  </a:solidFill>
                </a:uFill>
                <a:latin typeface="+mn-lt"/>
                <a:ea typeface="+mn-ea"/>
                <a:cs typeface="+mn-cs"/>
                <a:sym typeface="Arial"/>
              </a:defRPr>
            </a:pPr>
            <a:r>
              <a:t>… EIC will map regions and dynamic of QCD that are relevant for our understanding of heavy-ion collisions and the much discussed small system phenomena</a:t>
            </a:r>
          </a:p>
          <a:p>
            <a:pPr lvl="2" marL="762000" marR="41275" indent="-254000" defTabSz="914400">
              <a:spcBef>
                <a:spcPts val="700"/>
              </a:spcBef>
              <a:buClr>
                <a:srgbClr val="021EAA"/>
              </a:buClr>
              <a:buSzPct val="110000"/>
              <a:buChar char="‣"/>
              <a:defRPr sz="2400">
                <a:solidFill>
                  <a:srgbClr val="008F00"/>
                </a:solidFill>
                <a:uFill>
                  <a:solidFill>
                    <a:srgbClr val="000000"/>
                  </a:solidFill>
                </a:uFill>
                <a:latin typeface="+mn-lt"/>
                <a:ea typeface="+mn-ea"/>
                <a:cs typeface="+mn-cs"/>
                <a:sym typeface="Arial"/>
              </a:defRPr>
            </a:pPr>
            <a:r>
              <a:t>Initial state</a:t>
            </a:r>
          </a:p>
          <a:p>
            <a:pPr lvl="2" marL="762000" marR="41275" indent="-254000" defTabSz="914400">
              <a:spcBef>
                <a:spcPts val="700"/>
              </a:spcBef>
              <a:buClr>
                <a:srgbClr val="021EAA"/>
              </a:buClr>
              <a:buSzPct val="110000"/>
              <a:buChar char="‣"/>
              <a:defRPr sz="2400">
                <a:solidFill>
                  <a:srgbClr val="008F00"/>
                </a:solidFill>
                <a:uFill>
                  <a:solidFill>
                    <a:srgbClr val="000000"/>
                  </a:solidFill>
                </a:uFill>
                <a:latin typeface="+mn-lt"/>
                <a:ea typeface="+mn-ea"/>
                <a:cs typeface="+mn-cs"/>
                <a:sym typeface="Arial"/>
              </a:defRPr>
            </a:pPr>
            <a:r>
              <a:t>Impact of saturation phenomena</a:t>
            </a:r>
          </a:p>
          <a:p>
            <a:pPr lvl="2" marL="762000" marR="41275" indent="-254000" defTabSz="914400">
              <a:spcBef>
                <a:spcPts val="700"/>
              </a:spcBef>
              <a:buClr>
                <a:srgbClr val="021EAA"/>
              </a:buClr>
              <a:buSzPct val="110000"/>
              <a:buChar char="‣"/>
              <a:defRPr sz="2400">
                <a:solidFill>
                  <a:srgbClr val="008F00"/>
                </a:solidFill>
                <a:uFill>
                  <a:solidFill>
                    <a:srgbClr val="000000"/>
                  </a:solidFill>
                </a:uFill>
                <a:latin typeface="+mn-lt"/>
                <a:ea typeface="+mn-ea"/>
                <a:cs typeface="+mn-cs"/>
                <a:sym typeface="Arial"/>
              </a:defRPr>
            </a:pPr>
            <a:r>
              <a:t>Hadronization of colored probes</a:t>
            </a:r>
          </a:p>
          <a:p>
            <a:pPr lvl="2" marL="762000" marR="41275" indent="-254000" defTabSz="914400">
              <a:spcBef>
                <a:spcPts val="700"/>
              </a:spcBef>
              <a:buClr>
                <a:srgbClr val="021EAA"/>
              </a:buClr>
              <a:buSzPct val="110000"/>
              <a:buChar char="‣"/>
              <a:defRPr sz="2400">
                <a:solidFill>
                  <a:srgbClr val="008F00"/>
                </a:solidFill>
                <a:uFill>
                  <a:solidFill>
                    <a:srgbClr val="000000"/>
                  </a:solidFill>
                </a:uFill>
                <a:latin typeface="+mn-lt"/>
                <a:ea typeface="+mn-ea"/>
                <a:cs typeface="+mn-cs"/>
                <a:sym typeface="Arial"/>
              </a:defRPr>
            </a:pPr>
            <a:r>
              <a:t>N.B.: In photo-production limit (Q</a:t>
            </a:r>
            <a:r>
              <a:rPr baseline="31999"/>
              <a:t>2</a:t>
            </a:r>
            <a:r>
              <a:t>≈0) results in eA match on to p+A correlations (e.g. ridge)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166"/>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6" grpId="1"/>
      <p:bldP build="whole" bldLvl="1" animBg="1" rev="0" advAuto="0" spid="175" grpId="2"/>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608" name="EIC: Nuclear Structure Functions (II)"/>
          <p:cNvSpPr txBox="1"/>
          <p:nvPr>
            <p:ph type="title"/>
          </p:nvPr>
        </p:nvSpPr>
        <p:spPr>
          <a:prstGeom prst="rect">
            <a:avLst/>
          </a:prstGeom>
        </p:spPr>
        <p:txBody>
          <a:bodyPr/>
          <a:lstStyle/>
          <a:p>
            <a:pPr/>
            <a:r>
              <a:t>EIC: Nuclear Structure Functions (II)</a:t>
            </a:r>
          </a:p>
        </p:txBody>
      </p:sp>
      <p:sp>
        <p:nvSpPr>
          <p:cNvPr id="609"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610" name="Gluon distribution ~ dσ(x,Q2)/dlnQ2"/>
          <p:cNvSpPr txBox="1"/>
          <p:nvPr/>
        </p:nvSpPr>
        <p:spPr>
          <a:xfrm>
            <a:off x="348722" y="5974522"/>
            <a:ext cx="4420471" cy="4125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914400">
              <a:defRPr sz="2200">
                <a:solidFill>
                  <a:srgbClr val="322F31"/>
                </a:solidFill>
                <a:latin typeface="+mn-lt"/>
                <a:ea typeface="+mn-ea"/>
                <a:cs typeface="+mn-cs"/>
                <a:sym typeface="Arial"/>
              </a:defRPr>
            </a:pPr>
            <a:r>
              <a:t>Gluon distribution ~ </a:t>
            </a:r>
            <a:r>
              <a:rPr>
                <a:solidFill>
                  <a:srgbClr val="0000FF"/>
                </a:solidFill>
                <a:uFill>
                  <a:solidFill>
                    <a:srgbClr val="032CE2"/>
                  </a:solidFill>
                </a:uFill>
              </a:rPr>
              <a:t>d</a:t>
            </a:r>
            <a:r>
              <a:rPr>
                <a:solidFill>
                  <a:srgbClr val="0000FF"/>
                </a:solidFill>
              </a:rPr>
              <a:t>σ(x,Q</a:t>
            </a:r>
            <a:r>
              <a:rPr baseline="31999">
                <a:solidFill>
                  <a:srgbClr val="0000FF"/>
                </a:solidFill>
              </a:rPr>
              <a:t>2</a:t>
            </a:r>
            <a:r>
              <a:rPr>
                <a:solidFill>
                  <a:srgbClr val="0000FF"/>
                </a:solidFill>
              </a:rPr>
              <a:t>)/dlnQ</a:t>
            </a:r>
            <a:r>
              <a:rPr baseline="31999">
                <a:solidFill>
                  <a:srgbClr val="0000FF"/>
                </a:solidFill>
              </a:rPr>
              <a:t>2</a:t>
            </a:r>
          </a:p>
        </p:txBody>
      </p:sp>
      <p:sp>
        <p:nvSpPr>
          <p:cNvPr id="611" name="Ratio of PDF(Pb)/PDF(p)…"/>
          <p:cNvSpPr txBox="1"/>
          <p:nvPr/>
        </p:nvSpPr>
        <p:spPr>
          <a:xfrm>
            <a:off x="5159323" y="4601562"/>
            <a:ext cx="3818413" cy="1990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68653" marR="41275" indent="-268653" defTabSz="914400">
              <a:spcBef>
                <a:spcPts val="400"/>
              </a:spcBef>
              <a:buClr>
                <a:srgbClr val="FF2600"/>
              </a:buClr>
              <a:buSzPct val="175000"/>
              <a:buChar char="•"/>
              <a:defRPr sz="2200">
                <a:solidFill>
                  <a:srgbClr val="021EAA"/>
                </a:solidFill>
                <a:uFill>
                  <a:solidFill>
                    <a:srgbClr val="000000"/>
                  </a:solidFill>
                </a:uFill>
                <a:latin typeface="+mn-lt"/>
                <a:ea typeface="+mn-ea"/>
                <a:cs typeface="+mn-cs"/>
                <a:sym typeface="Arial"/>
              </a:defRPr>
            </a:pPr>
            <a:r>
              <a:t>Ratio of PDF(Pb)/PDF(p)</a:t>
            </a:r>
          </a:p>
          <a:p>
            <a:pPr lvl="1" marL="586153" marR="41275" indent="-268653" defTabSz="914400">
              <a:spcBef>
                <a:spcPts val="400"/>
              </a:spcBef>
              <a:buClr>
                <a:srgbClr val="011993"/>
              </a:buClr>
              <a:buSzPct val="104999"/>
              <a:buFont typeface="Lucida Grande"/>
              <a:buChar char="‣"/>
              <a:defRPr sz="2000">
                <a:uFill>
                  <a:solidFill>
                    <a:srgbClr val="000000"/>
                  </a:solidFill>
                </a:uFill>
                <a:latin typeface="+mn-lt"/>
                <a:ea typeface="+mn-ea"/>
                <a:cs typeface="+mn-cs"/>
                <a:sym typeface="Arial"/>
              </a:defRPr>
            </a:pPr>
            <a:r>
              <a:t>Without EIC, large uncertainties </a:t>
            </a:r>
          </a:p>
          <a:p>
            <a:pPr lvl="1" marL="586153" marR="41275" indent="-268653" defTabSz="914400">
              <a:spcBef>
                <a:spcPts val="400"/>
              </a:spcBef>
              <a:buClr>
                <a:srgbClr val="011993"/>
              </a:buClr>
              <a:buSzPct val="104999"/>
              <a:buFont typeface="Lucida Grande"/>
              <a:buChar char="‣"/>
              <a:defRPr sz="2000">
                <a:uFill>
                  <a:solidFill>
                    <a:srgbClr val="000000"/>
                  </a:solidFill>
                </a:uFill>
                <a:latin typeface="+mn-lt"/>
                <a:ea typeface="+mn-ea"/>
                <a:cs typeface="+mn-cs"/>
                <a:sym typeface="Arial"/>
              </a:defRPr>
            </a:pPr>
            <a:r>
              <a:t>Adding in EIC significantly reduces the uncertainties, particularly at small-x</a:t>
            </a:r>
          </a:p>
        </p:txBody>
      </p:sp>
      <p:pic>
        <p:nvPicPr>
          <p:cNvPr id="612" name="plot_RedCrossSecMinLog_LINES.pdf" descr="plot_RedCrossSecMinLog_LINES.pdf"/>
          <p:cNvPicPr>
            <a:picLocks noChangeAspect="1"/>
          </p:cNvPicPr>
          <p:nvPr/>
        </p:nvPicPr>
        <p:blipFill>
          <a:blip r:embed="rId3">
            <a:extLst/>
          </a:blip>
          <a:stretch>
            <a:fillRect/>
          </a:stretch>
        </p:blipFill>
        <p:spPr>
          <a:xfrm>
            <a:off x="127855" y="948700"/>
            <a:ext cx="4622036" cy="4839123"/>
          </a:xfrm>
          <a:prstGeom prst="rect">
            <a:avLst/>
          </a:prstGeom>
          <a:ln w="12700"/>
        </p:spPr>
      </p:pic>
      <p:grpSp>
        <p:nvGrpSpPr>
          <p:cNvPr id="616" name="Group"/>
          <p:cNvGrpSpPr/>
          <p:nvPr/>
        </p:nvGrpSpPr>
        <p:grpSpPr>
          <a:xfrm>
            <a:off x="5420412" y="683451"/>
            <a:ext cx="3296236" cy="3996960"/>
            <a:chOff x="0" y="0"/>
            <a:chExt cx="3296234" cy="3996958"/>
          </a:xfrm>
        </p:grpSpPr>
        <p:pic>
          <p:nvPicPr>
            <p:cNvPr id="613" name="Hannu_Pb_5GeV_EICInclusive.pdf" descr="Hannu_Pb_5GeV_EICInclusive.pdf"/>
            <p:cNvPicPr>
              <a:picLocks noChangeAspect="1"/>
            </p:cNvPicPr>
            <p:nvPr/>
          </p:nvPicPr>
          <p:blipFill>
            <a:blip r:embed="rId4">
              <a:extLst/>
            </a:blip>
            <a:srcRect l="68477" t="0" r="0" b="0"/>
            <a:stretch>
              <a:fillRect/>
            </a:stretch>
          </p:blipFill>
          <p:spPr>
            <a:xfrm>
              <a:off x="0" y="0"/>
              <a:ext cx="3296235" cy="3996959"/>
            </a:xfrm>
            <a:prstGeom prst="rect">
              <a:avLst/>
            </a:prstGeom>
            <a:ln w="12700" cap="flat">
              <a:noFill/>
              <a:miter lim="400000"/>
            </a:ln>
            <a:effectLst/>
          </p:spPr>
        </p:pic>
        <p:pic>
          <p:nvPicPr>
            <p:cNvPr id="614" name="Hannu_Pb_5GeV_EICInclusive.pdf" descr="Hannu_Pb_5GeV_EICInclusive.pdf"/>
            <p:cNvPicPr>
              <a:picLocks noChangeAspect="1"/>
            </p:cNvPicPr>
            <p:nvPr/>
          </p:nvPicPr>
          <p:blipFill>
            <a:blip r:embed="rId4">
              <a:extLst/>
            </a:blip>
            <a:srcRect l="17299" t="61072" r="66967" b="22786"/>
            <a:stretch>
              <a:fillRect/>
            </a:stretch>
          </p:blipFill>
          <p:spPr>
            <a:xfrm>
              <a:off x="862565" y="2498265"/>
              <a:ext cx="1619548" cy="635093"/>
            </a:xfrm>
            <a:prstGeom prst="rect">
              <a:avLst/>
            </a:prstGeom>
            <a:ln w="12700" cap="flat">
              <a:noFill/>
              <a:miter lim="400000"/>
            </a:ln>
            <a:effectLst/>
          </p:spPr>
        </p:pic>
        <p:pic>
          <p:nvPicPr>
            <p:cNvPr id="615" name="Hannu_Pb_5GeV_EICInclusive.pdf" descr="Hannu_Pb_5GeV_EICInclusive.pdf"/>
            <p:cNvPicPr>
              <a:picLocks noChangeAspect="1"/>
            </p:cNvPicPr>
            <p:nvPr/>
          </p:nvPicPr>
          <p:blipFill>
            <a:blip r:embed="rId4">
              <a:extLst/>
            </a:blip>
            <a:srcRect l="12090" t="61072" r="82530" b="22786"/>
            <a:stretch>
              <a:fillRect/>
            </a:stretch>
          </p:blipFill>
          <p:spPr>
            <a:xfrm>
              <a:off x="2315169" y="2498265"/>
              <a:ext cx="553716" cy="635093"/>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621" name="EIC: Nuclear Structure Functions (III)"/>
          <p:cNvSpPr txBox="1"/>
          <p:nvPr>
            <p:ph type="title"/>
          </p:nvPr>
        </p:nvSpPr>
        <p:spPr>
          <a:prstGeom prst="rect">
            <a:avLst/>
          </a:prstGeom>
        </p:spPr>
        <p:txBody>
          <a:bodyPr/>
          <a:lstStyle/>
          <a:p>
            <a:pPr/>
            <a:r>
              <a:t>EIC: Nuclear Structure Functions (III)</a:t>
            </a:r>
          </a:p>
        </p:txBody>
      </p:sp>
      <p:sp>
        <p:nvSpPr>
          <p:cNvPr id="622"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623" name="Ratio of PDF(Pb)/PDF(p)…"/>
          <p:cNvSpPr txBox="1"/>
          <p:nvPr/>
        </p:nvSpPr>
        <p:spPr>
          <a:xfrm>
            <a:off x="5256427" y="4431629"/>
            <a:ext cx="3818414" cy="13531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68653" marR="41275" indent="-268653" defTabSz="914400">
              <a:spcBef>
                <a:spcPts val="400"/>
              </a:spcBef>
              <a:buClr>
                <a:srgbClr val="FF2600"/>
              </a:buClr>
              <a:buSzPct val="175000"/>
              <a:buChar char="•"/>
              <a:defRPr sz="2200">
                <a:solidFill>
                  <a:srgbClr val="021EAA"/>
                </a:solidFill>
                <a:uFill>
                  <a:solidFill>
                    <a:srgbClr val="000000"/>
                  </a:solidFill>
                </a:uFill>
                <a:latin typeface="+mn-lt"/>
                <a:ea typeface="+mn-ea"/>
                <a:cs typeface="+mn-cs"/>
                <a:sym typeface="Arial"/>
              </a:defRPr>
            </a:lvl1pPr>
            <a:lvl2pPr marL="586153" marR="41275" indent="-268653" defTabSz="914400">
              <a:spcBef>
                <a:spcPts val="400"/>
              </a:spcBef>
              <a:buClr>
                <a:srgbClr val="011993"/>
              </a:buClr>
              <a:buSzPct val="104999"/>
              <a:buFont typeface="Lucida Grande"/>
              <a:buChar char="‣"/>
              <a:defRPr sz="2000">
                <a:uFill>
                  <a:solidFill>
                    <a:srgbClr val="000000"/>
                  </a:solidFill>
                </a:uFill>
                <a:latin typeface="+mn-lt"/>
                <a:ea typeface="+mn-ea"/>
                <a:cs typeface="+mn-cs"/>
                <a:sym typeface="Arial"/>
              </a:defRPr>
            </a:lvl2pPr>
          </a:lstStyle>
          <a:p>
            <a:pPr/>
            <a:r>
              <a:t>Ratio of PDF(Pb)/PDF(p)</a:t>
            </a:r>
          </a:p>
          <a:p>
            <a:pPr lvl="1"/>
            <a:r>
              <a:t>Fitting the charm pseudo-data has a dramatic effect at high-x</a:t>
            </a:r>
          </a:p>
        </p:txBody>
      </p:sp>
      <p:grpSp>
        <p:nvGrpSpPr>
          <p:cNvPr id="627" name="Group"/>
          <p:cNvGrpSpPr/>
          <p:nvPr/>
        </p:nvGrpSpPr>
        <p:grpSpPr>
          <a:xfrm>
            <a:off x="5433357" y="674704"/>
            <a:ext cx="3195050" cy="3867451"/>
            <a:chOff x="0" y="0"/>
            <a:chExt cx="3195049" cy="3867449"/>
          </a:xfrm>
        </p:grpSpPr>
        <p:pic>
          <p:nvPicPr>
            <p:cNvPr id="624" name="Hannu_Pb_5GeV_EICCharm.pdf" descr="Hannu_Pb_5GeV_EICCharm.pdf"/>
            <p:cNvPicPr>
              <a:picLocks noChangeAspect="1"/>
            </p:cNvPicPr>
            <p:nvPr/>
          </p:nvPicPr>
          <p:blipFill>
            <a:blip r:embed="rId3">
              <a:extLst/>
            </a:blip>
            <a:srcRect l="68421" t="0" r="0" b="0"/>
            <a:stretch>
              <a:fillRect/>
            </a:stretch>
          </p:blipFill>
          <p:spPr>
            <a:xfrm>
              <a:off x="0" y="0"/>
              <a:ext cx="3195050" cy="3867450"/>
            </a:xfrm>
            <a:prstGeom prst="rect">
              <a:avLst/>
            </a:prstGeom>
            <a:ln w="12700" cap="flat">
              <a:noFill/>
              <a:miter lim="400000"/>
            </a:ln>
            <a:effectLst/>
          </p:spPr>
        </p:pic>
        <p:pic>
          <p:nvPicPr>
            <p:cNvPr id="625" name="Hannu_Pb_5GeV_EICCharm.pdf" descr="Hannu_Pb_5GeV_EICCharm.pdf"/>
            <p:cNvPicPr>
              <a:picLocks noChangeAspect="1"/>
            </p:cNvPicPr>
            <p:nvPr/>
          </p:nvPicPr>
          <p:blipFill>
            <a:blip r:embed="rId3">
              <a:extLst/>
            </a:blip>
            <a:srcRect l="17242" t="62367" r="66585" b="19063"/>
            <a:stretch>
              <a:fillRect/>
            </a:stretch>
          </p:blipFill>
          <p:spPr>
            <a:xfrm>
              <a:off x="563598" y="2478825"/>
              <a:ext cx="1636298" cy="718144"/>
            </a:xfrm>
            <a:prstGeom prst="rect">
              <a:avLst/>
            </a:prstGeom>
            <a:ln w="12700" cap="flat">
              <a:noFill/>
              <a:miter lim="400000"/>
            </a:ln>
            <a:effectLst/>
          </p:spPr>
        </p:pic>
        <p:pic>
          <p:nvPicPr>
            <p:cNvPr id="626" name="Hannu_Pb_5GeV_EICCharm.pdf" descr="Hannu_Pb_5GeV_EICCharm.pdf"/>
            <p:cNvPicPr>
              <a:picLocks noChangeAspect="1"/>
            </p:cNvPicPr>
            <p:nvPr/>
          </p:nvPicPr>
          <p:blipFill>
            <a:blip r:embed="rId3">
              <a:extLst/>
            </a:blip>
            <a:srcRect l="12347" t="62367" r="82733" b="19063"/>
            <a:stretch>
              <a:fillRect/>
            </a:stretch>
          </p:blipFill>
          <p:spPr>
            <a:xfrm>
              <a:off x="2180523" y="2478825"/>
              <a:ext cx="497599" cy="718144"/>
            </a:xfrm>
            <a:prstGeom prst="rect">
              <a:avLst/>
            </a:prstGeom>
            <a:ln w="12700" cap="flat">
              <a:noFill/>
              <a:miter lim="400000"/>
            </a:ln>
            <a:effectLst/>
          </p:spPr>
        </p:pic>
      </p:grpSp>
      <p:pic>
        <p:nvPicPr>
          <p:cNvPr id="628" name="plot_RedCrossSecMinLog_charm_LINES.pdf" descr="plot_RedCrossSecMinLog_charm_LINES.pdf"/>
          <p:cNvPicPr>
            <a:picLocks noChangeAspect="1"/>
          </p:cNvPicPr>
          <p:nvPr/>
        </p:nvPicPr>
        <p:blipFill>
          <a:blip r:embed="rId4">
            <a:extLst/>
          </a:blip>
          <a:stretch>
            <a:fillRect/>
          </a:stretch>
        </p:blipFill>
        <p:spPr>
          <a:xfrm>
            <a:off x="210206" y="902482"/>
            <a:ext cx="4614326" cy="4669191"/>
          </a:xfrm>
          <a:prstGeom prst="rect">
            <a:avLst/>
          </a:prstGeom>
          <a:ln w="12700"/>
        </p:spPr>
      </p:pic>
      <p:pic>
        <p:nvPicPr>
          <p:cNvPr id="629" name="charm-prod.gif" descr="charm-prod.gif"/>
          <p:cNvPicPr>
            <a:picLocks noChangeAspect="1"/>
          </p:cNvPicPr>
          <p:nvPr/>
        </p:nvPicPr>
        <p:blipFill>
          <a:blip r:embed="rId5">
            <a:extLst/>
          </a:blip>
          <a:stretch>
            <a:fillRect/>
          </a:stretch>
        </p:blipFill>
        <p:spPr>
          <a:xfrm>
            <a:off x="4617609" y="5767717"/>
            <a:ext cx="1451393" cy="975450"/>
          </a:xfrm>
          <a:prstGeom prst="rect">
            <a:avLst/>
          </a:prstGeom>
          <a:ln w="12700">
            <a:miter lim="400000"/>
          </a:ln>
        </p:spPr>
      </p:pic>
      <p:sp>
        <p:nvSpPr>
          <p:cNvPr id="630" name="Direct Access to gluons at medium to high x by tagging photon-gluon fusion through charm events"/>
          <p:cNvSpPr txBox="1"/>
          <p:nvPr/>
        </p:nvSpPr>
        <p:spPr>
          <a:xfrm>
            <a:off x="250605" y="5767717"/>
            <a:ext cx="4533529" cy="86799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a:defRPr sz="2000">
                <a:solidFill>
                  <a:srgbClr val="021EAA"/>
                </a:solidFill>
                <a:latin typeface="+mn-lt"/>
                <a:ea typeface="+mn-ea"/>
                <a:cs typeface="+mn-cs"/>
                <a:sym typeface="Arial"/>
              </a:defRPr>
            </a:lvl1pPr>
          </a:lstStyle>
          <a:p>
            <a:pPr/>
            <a:r>
              <a:t>Direct Access to gluons at medium to high x by tagging photon-gluon fusion through charm events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630"/>
                                        </p:tgtEl>
                                        <p:attrNameLst>
                                          <p:attrName>style.visibility</p:attrName>
                                        </p:attrNameLst>
                                      </p:cBhvr>
                                      <p:to>
                                        <p:strVal val="visible"/>
                                      </p:to>
                                    </p:set>
                                    <p:animEffect filter="blinds(horizontal)" transition="in">
                                      <p:cBhvr>
                                        <p:cTn id="7" dur="500"/>
                                        <p:tgtEl>
                                          <p:spTgt spid="630"/>
                                        </p:tgtEl>
                                      </p:cBhvr>
                                    </p:animEffect>
                                  </p:childTnLst>
                                </p:cTn>
                              </p:par>
                            </p:childTnLst>
                          </p:cTn>
                        </p:par>
                        <p:par>
                          <p:cTn id="8" fill="hold">
                            <p:stCondLst>
                              <p:cond delay="500"/>
                            </p:stCondLst>
                            <p:childTnLst>
                              <p:par>
                                <p:cTn id="9" presetClass="entr" nodeType="afterEffect" presetSubtype="10" presetID="3" grpId="2" fill="hold">
                                  <p:stCondLst>
                                    <p:cond delay="0"/>
                                  </p:stCondLst>
                                  <p:iterate type="el" backwards="0">
                                    <p:tmAbs val="0"/>
                                  </p:iterate>
                                  <p:childTnLst>
                                    <p:set>
                                      <p:cBhvr>
                                        <p:cTn id="10" fill="hold"/>
                                        <p:tgtEl>
                                          <p:spTgt spid="629"/>
                                        </p:tgtEl>
                                        <p:attrNameLst>
                                          <p:attrName>style.visibility</p:attrName>
                                        </p:attrNameLst>
                                      </p:cBhvr>
                                      <p:to>
                                        <p:strVal val="visible"/>
                                      </p:to>
                                    </p:set>
                                    <p:animEffect filter="blinds(horizontal)" transition="in">
                                      <p:cBhvr>
                                        <p:cTn id="11" dur="500"/>
                                        <p:tgtEl>
                                          <p:spTgt spid="6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0" grpId="1"/>
      <p:bldP build="whole" bldLvl="1" animBg="1" rev="0" advAuto="0" spid="629" grpId="2"/>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635" name="EIC: Nuclear Structure Functions (IV)"/>
          <p:cNvSpPr txBox="1"/>
          <p:nvPr>
            <p:ph type="title"/>
          </p:nvPr>
        </p:nvSpPr>
        <p:spPr>
          <a:prstGeom prst="rect">
            <a:avLst/>
          </a:prstGeom>
        </p:spPr>
        <p:txBody>
          <a:bodyPr/>
          <a:lstStyle/>
          <a:p>
            <a:pPr/>
            <a:r>
              <a:t>EIC: Nuclear Structure Functions (IV)</a:t>
            </a:r>
          </a:p>
        </p:txBody>
      </p:sp>
      <p:sp>
        <p:nvSpPr>
          <p:cNvPr id="636" name="Structure function FL(x, Q2) most sensitive to “glue”…"/>
          <p:cNvSpPr txBox="1"/>
          <p:nvPr>
            <p:ph type="body" sz="quarter" idx="1"/>
          </p:nvPr>
        </p:nvSpPr>
        <p:spPr>
          <a:xfrm>
            <a:off x="4625065" y="801985"/>
            <a:ext cx="4389372" cy="2766662"/>
          </a:xfrm>
          <a:prstGeom prst="rect">
            <a:avLst/>
          </a:prstGeom>
        </p:spPr>
        <p:txBody>
          <a:bodyPr/>
          <a:lstStyle/>
          <a:p>
            <a:pPr>
              <a:defRPr sz="2400">
                <a:solidFill>
                  <a:srgbClr val="021EAA"/>
                </a:solidFill>
              </a:defRPr>
            </a:pPr>
            <a:r>
              <a:t>Structure function F</a:t>
            </a:r>
            <a:r>
              <a:rPr baseline="-5999"/>
              <a:t>L</a:t>
            </a:r>
            <a:r>
              <a:t>(x, Q</a:t>
            </a:r>
            <a:r>
              <a:rPr baseline="31999"/>
              <a:t>2</a:t>
            </a:r>
            <a:r>
              <a:t>) most sensitive to “glue”</a:t>
            </a:r>
          </a:p>
          <a:p>
            <a:pPr lvl="1" marL="478692" indent="-224692">
              <a:defRPr sz="2200"/>
            </a:pPr>
            <a:r>
              <a:t>Errors dominated by systematic errors</a:t>
            </a:r>
          </a:p>
          <a:p>
            <a:pPr lvl="1" marL="478692" indent="-224692">
              <a:defRPr sz="2200"/>
            </a:pPr>
            <a:r>
              <a:t>Need highest EIC energies to affect LHC A-A and p-A program</a:t>
            </a:r>
          </a:p>
        </p:txBody>
      </p:sp>
      <p:sp>
        <p:nvSpPr>
          <p:cNvPr id="6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638" name="plot_FLerrors_global_versionB.pdf" descr="plot_FLerrors_global_versionB.pdf"/>
          <p:cNvPicPr>
            <a:picLocks noChangeAspect="1"/>
          </p:cNvPicPr>
          <p:nvPr/>
        </p:nvPicPr>
        <p:blipFill>
          <a:blip r:embed="rId3">
            <a:extLst/>
          </a:blip>
          <a:stretch>
            <a:fillRect/>
          </a:stretch>
        </p:blipFill>
        <p:spPr>
          <a:xfrm>
            <a:off x="216864" y="1261070"/>
            <a:ext cx="4160333" cy="5385687"/>
          </a:xfrm>
          <a:prstGeom prst="rect">
            <a:avLst/>
          </a:prstGeom>
          <a:ln w="12700"/>
        </p:spPr>
      </p:pic>
      <p:pic>
        <p:nvPicPr>
          <p:cNvPr id="639" name="Image" descr="Image"/>
          <p:cNvPicPr>
            <a:picLocks noChangeAspect="1"/>
          </p:cNvPicPr>
          <p:nvPr/>
        </p:nvPicPr>
        <p:blipFill>
          <a:blip r:embed="rId4">
            <a:extLst/>
          </a:blip>
          <a:stretch>
            <a:fillRect/>
          </a:stretch>
        </p:blipFill>
        <p:spPr>
          <a:xfrm>
            <a:off x="4274204" y="3544478"/>
            <a:ext cx="3985096" cy="4547424"/>
          </a:xfrm>
          <a:prstGeom prst="rect">
            <a:avLst/>
          </a:prstGeom>
          <a:ln w="12700"/>
        </p:spPr>
      </p:pic>
      <p:sp>
        <p:nvSpPr>
          <p:cNvPr id="640" name="Projected Errors on FL(x,Q2)"/>
          <p:cNvSpPr txBox="1"/>
          <p:nvPr/>
        </p:nvSpPr>
        <p:spPr>
          <a:xfrm>
            <a:off x="669855" y="801985"/>
            <a:ext cx="3439152"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
            </a:pPr>
            <a:r>
              <a:t>Projected Errors on F</a:t>
            </a:r>
            <a:r>
              <a:rPr baseline="-5999"/>
              <a:t>L</a:t>
            </a:r>
            <a:r>
              <a:t>(x,Q</a:t>
            </a:r>
            <a:r>
              <a:rPr baseline="-5999"/>
              <a:t>2</a:t>
            </a:r>
            <a:r>
              <a:t>)</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645" name="eRHIC has a large kinematic coverage for…"/>
          <p:cNvSpPr txBox="1"/>
          <p:nvPr/>
        </p:nvSpPr>
        <p:spPr>
          <a:xfrm>
            <a:off x="77303" y="4682433"/>
            <a:ext cx="4870176" cy="14152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b="1" sz="1800">
                <a:solidFill>
                  <a:srgbClr val="322F31"/>
                </a:solidFill>
                <a:latin typeface="Times New Roman"/>
                <a:ea typeface="Times New Roman"/>
                <a:cs typeface="Times New Roman"/>
                <a:sym typeface="Times New Roman"/>
              </a:defRPr>
            </a:pPr>
            <a:r>
              <a:t>eRHIC has a large kinematic coverage for </a:t>
            </a:r>
            <a:endParaRPr>
              <a:latin typeface="Comic Sans MS"/>
              <a:ea typeface="Comic Sans MS"/>
              <a:cs typeface="Comic Sans MS"/>
              <a:sym typeface="Comic Sans MS"/>
            </a:endParaRPr>
          </a:p>
          <a:p>
            <a:pPr defTabSz="914400">
              <a:defRPr b="1" sz="1800">
                <a:solidFill>
                  <a:srgbClr val="322F31"/>
                </a:solidFill>
                <a:latin typeface="Times New Roman"/>
                <a:ea typeface="Times New Roman"/>
                <a:cs typeface="Times New Roman"/>
                <a:sym typeface="Times New Roman"/>
              </a:defRPr>
            </a:pPr>
            <a:r>
              <a:t>charge current events (    )</a:t>
            </a:r>
            <a:endParaRPr>
              <a:latin typeface="Comic Sans MS"/>
              <a:ea typeface="Comic Sans MS"/>
              <a:cs typeface="Comic Sans MS"/>
              <a:sym typeface="Comic Sans MS"/>
            </a:endParaRPr>
          </a:p>
          <a:p>
            <a:pPr defTabSz="914400">
              <a:defRPr b="1" sz="1800">
                <a:solidFill>
                  <a:srgbClr val="322F31"/>
                </a:solidFill>
                <a:latin typeface="Times New Roman"/>
                <a:ea typeface="Times New Roman"/>
                <a:cs typeface="Times New Roman"/>
                <a:sym typeface="Times New Roman"/>
              </a:defRPr>
            </a:pPr>
            <a:r>
              <a:t>The larger cross section at higher √s does</a:t>
            </a:r>
            <a:endParaRPr>
              <a:latin typeface="Comic Sans MS"/>
              <a:ea typeface="Comic Sans MS"/>
              <a:cs typeface="Comic Sans MS"/>
              <a:sym typeface="Comic Sans MS"/>
            </a:endParaRPr>
          </a:p>
          <a:p>
            <a:pPr defTabSz="914400">
              <a:defRPr b="1" sz="1800">
                <a:solidFill>
                  <a:srgbClr val="322F31"/>
                </a:solidFill>
                <a:latin typeface="Times New Roman"/>
                <a:ea typeface="Times New Roman"/>
                <a:cs typeface="Times New Roman"/>
                <a:sym typeface="Times New Roman"/>
              </a:defRPr>
            </a:pPr>
            <a:r>
              <a:t>eliminate the need for luminosities &gt; 10</a:t>
            </a:r>
            <a:r>
              <a:rPr baseline="30000"/>
              <a:t>34</a:t>
            </a:r>
            <a:r>
              <a:t> cm</a:t>
            </a:r>
            <a:r>
              <a:rPr baseline="30000"/>
              <a:t>-2</a:t>
            </a:r>
            <a:r>
              <a:t>s</a:t>
            </a:r>
            <a:r>
              <a:rPr baseline="30000"/>
              <a:t>-1</a:t>
            </a:r>
            <a:r>
              <a:t> </a:t>
            </a:r>
            <a:endParaRPr>
              <a:latin typeface="Comic Sans MS"/>
              <a:ea typeface="Comic Sans MS"/>
              <a:cs typeface="Comic Sans MS"/>
              <a:sym typeface="Comic Sans MS"/>
            </a:endParaRPr>
          </a:p>
          <a:p>
            <a:pPr defTabSz="914400">
              <a:defRPr b="1" sz="1800">
                <a:solidFill>
                  <a:srgbClr val="0000FF"/>
                </a:solidFill>
                <a:latin typeface="Times New Roman"/>
                <a:ea typeface="Times New Roman"/>
                <a:cs typeface="Times New Roman"/>
                <a:sym typeface="Times New Roman"/>
              </a:defRPr>
            </a:pPr>
            <a:r>
              <a:rPr b="0">
                <a:latin typeface="Wingdings"/>
                <a:ea typeface="Wingdings"/>
                <a:cs typeface="Wingdings"/>
                <a:sym typeface="Wingdings"/>
              </a:rPr>
              <a:t></a:t>
            </a:r>
            <a:r>
              <a:rPr>
                <a:solidFill>
                  <a:srgbClr val="322F31"/>
                </a:solidFill>
              </a:rPr>
              <a:t> Different for JLEIC</a:t>
            </a:r>
          </a:p>
        </p:txBody>
      </p:sp>
      <p:sp>
        <p:nvSpPr>
          <p:cNvPr id="646" name="Observables: Charge Current in ep and eA"/>
          <p:cNvSpPr txBox="1"/>
          <p:nvPr>
            <p:ph type="title"/>
          </p:nvPr>
        </p:nvSpPr>
        <p:spPr>
          <a:prstGeom prst="rect">
            <a:avLst/>
          </a:prstGeom>
        </p:spPr>
        <p:txBody>
          <a:bodyPr/>
          <a:lstStyle/>
          <a:p>
            <a:pPr/>
            <a:r>
              <a:t>Observables: Charge Current in ep and eA</a:t>
            </a:r>
          </a:p>
        </p:txBody>
      </p:sp>
      <p:sp>
        <p:nvSpPr>
          <p:cNvPr id="647" name="Body"/>
          <p:cNvSpPr txBox="1"/>
          <p:nvPr>
            <p:ph type="body" idx="1"/>
          </p:nvPr>
        </p:nvSpPr>
        <p:spPr>
          <a:prstGeom prst="rect">
            <a:avLst/>
          </a:prstGeom>
        </p:spPr>
        <p:txBody>
          <a:bodyPr/>
          <a:lstStyle/>
          <a:p>
            <a:pPr/>
          </a:p>
        </p:txBody>
      </p:sp>
      <p:sp>
        <p:nvSpPr>
          <p:cNvPr id="6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649" name="image76.pdf" descr="image76.pdf"/>
          <p:cNvPicPr>
            <a:picLocks noChangeAspect="1"/>
          </p:cNvPicPr>
          <p:nvPr/>
        </p:nvPicPr>
        <p:blipFill>
          <a:blip r:embed="rId2">
            <a:extLst/>
          </a:blip>
          <a:srcRect l="0" t="9373" r="6280" b="3191"/>
          <a:stretch>
            <a:fillRect/>
          </a:stretch>
        </p:blipFill>
        <p:spPr>
          <a:xfrm>
            <a:off x="100639" y="1155261"/>
            <a:ext cx="4924510" cy="3445821"/>
          </a:xfrm>
          <a:prstGeom prst="rect">
            <a:avLst/>
          </a:prstGeom>
          <a:ln w="12700">
            <a:miter lim="400000"/>
          </a:ln>
        </p:spPr>
      </p:pic>
      <p:pic>
        <p:nvPicPr>
          <p:cNvPr id="650" name="image77.pdf" descr="image77.pdf"/>
          <p:cNvPicPr>
            <a:picLocks noChangeAspect="1"/>
          </p:cNvPicPr>
          <p:nvPr/>
        </p:nvPicPr>
        <p:blipFill>
          <a:blip r:embed="rId3">
            <a:extLst/>
          </a:blip>
          <a:srcRect l="3869" t="8661" r="8929" b="1755"/>
          <a:stretch>
            <a:fillRect/>
          </a:stretch>
        </p:blipFill>
        <p:spPr>
          <a:xfrm>
            <a:off x="4991651" y="2352264"/>
            <a:ext cx="3953653" cy="4061605"/>
          </a:xfrm>
          <a:prstGeom prst="rect">
            <a:avLst/>
          </a:prstGeom>
          <a:ln w="12700">
            <a:miter lim="400000"/>
          </a:ln>
        </p:spPr>
      </p:pic>
      <p:sp>
        <p:nvSpPr>
          <p:cNvPr id="651" name="W-exchange: direct access to the quark flavor…"/>
          <p:cNvSpPr txBox="1"/>
          <p:nvPr/>
        </p:nvSpPr>
        <p:spPr>
          <a:xfrm>
            <a:off x="165652" y="541136"/>
            <a:ext cx="4713087" cy="61513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b="1" sz="1800">
                <a:solidFill>
                  <a:srgbClr val="322F31"/>
                </a:solidFill>
                <a:latin typeface="Times New Roman"/>
                <a:ea typeface="Times New Roman"/>
                <a:cs typeface="Times New Roman"/>
                <a:sym typeface="Times New Roman"/>
              </a:defRPr>
            </a:pPr>
            <a:r>
              <a:t>W-exchange: direct access to the quark flavor </a:t>
            </a:r>
            <a:endParaRPr>
              <a:latin typeface="Comic Sans MS"/>
              <a:ea typeface="Comic Sans MS"/>
              <a:cs typeface="Comic Sans MS"/>
              <a:sym typeface="Comic Sans MS"/>
            </a:endParaRPr>
          </a:p>
          <a:p>
            <a:pPr defTabSz="914400">
              <a:defRPr b="1" sz="1800">
                <a:solidFill>
                  <a:srgbClr val="0000FF"/>
                </a:solidFill>
                <a:latin typeface="Times New Roman"/>
                <a:ea typeface="Times New Roman"/>
                <a:cs typeface="Times New Roman"/>
                <a:sym typeface="Times New Roman"/>
              </a:defRPr>
            </a:pPr>
            <a:r>
              <a:rPr b="0">
                <a:latin typeface="Wingdings"/>
                <a:ea typeface="Wingdings"/>
                <a:cs typeface="Wingdings"/>
                <a:sym typeface="Wingdings"/>
              </a:rPr>
              <a:t></a:t>
            </a:r>
            <a:r>
              <a:rPr>
                <a:solidFill>
                  <a:srgbClr val="322F31"/>
                </a:solidFill>
              </a:rPr>
              <a:t> without the complication of  fragmentation</a:t>
            </a:r>
          </a:p>
        </p:txBody>
      </p:sp>
      <p:sp>
        <p:nvSpPr>
          <p:cNvPr id="652" name="Oval"/>
          <p:cNvSpPr/>
          <p:nvPr/>
        </p:nvSpPr>
        <p:spPr>
          <a:xfrm>
            <a:off x="2440615" y="5091043"/>
            <a:ext cx="154611" cy="143567"/>
          </a:xfrm>
          <a:prstGeom prst="ellipse">
            <a:avLst/>
          </a:prstGeom>
          <a:ln w="19050">
            <a:solidFill>
              <a:srgbClr val="FF0000"/>
            </a:solidFill>
          </a:ln>
        </p:spPr>
        <p:txBody>
          <a:bodyPr lIns="45719" rIns="45719"/>
          <a:lstStyle/>
          <a:p>
            <a:pPr defTabSz="914400">
              <a:defRPr sz="2800">
                <a:solidFill>
                  <a:srgbClr val="322F31"/>
                </a:solidFill>
                <a:latin typeface="+mn-lt"/>
                <a:ea typeface="+mn-ea"/>
                <a:cs typeface="+mn-cs"/>
                <a:sym typeface="Arial"/>
              </a:defRPr>
            </a:pPr>
          </a:p>
        </p:txBody>
      </p:sp>
      <p:pic>
        <p:nvPicPr>
          <p:cNvPr id="653" name="Elektron-Proton-Kollision_DIS_neutral_und_geladen_RGB_EN.jpg" descr="Elektron-Proton-Kollision_DIS_neutral_und_geladen_RGB_EN.jpg"/>
          <p:cNvPicPr>
            <a:picLocks noChangeAspect="1"/>
          </p:cNvPicPr>
          <p:nvPr/>
        </p:nvPicPr>
        <p:blipFill>
          <a:blip r:embed="rId4">
            <a:extLst/>
          </a:blip>
          <a:srcRect l="3833" t="49849" r="8882" b="10647"/>
          <a:stretch>
            <a:fillRect/>
          </a:stretch>
        </p:blipFill>
        <p:spPr>
          <a:xfrm>
            <a:off x="5626099" y="622300"/>
            <a:ext cx="3073401" cy="1744362"/>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656" name="EIC: Longitudinal Spin of the Proton (I)"/>
          <p:cNvSpPr txBox="1"/>
          <p:nvPr>
            <p:ph type="title"/>
          </p:nvPr>
        </p:nvSpPr>
        <p:spPr>
          <a:prstGeom prst="rect">
            <a:avLst/>
          </a:prstGeom>
        </p:spPr>
        <p:txBody>
          <a:bodyPr/>
          <a:lstStyle>
            <a:lvl1pPr>
              <a:defRPr sz="3600"/>
            </a:lvl1pPr>
          </a:lstStyle>
          <a:p>
            <a:pPr/>
            <a:r>
              <a:t>EIC: Longitudinal Spin of the Proton (I)</a:t>
            </a:r>
          </a:p>
        </p:txBody>
      </p:sp>
      <p:sp>
        <p:nvSpPr>
          <p:cNvPr id="6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658" name="Image" descr="Image"/>
          <p:cNvPicPr>
            <a:picLocks noChangeAspect="1"/>
          </p:cNvPicPr>
          <p:nvPr/>
        </p:nvPicPr>
        <p:blipFill>
          <a:blip r:embed="rId3">
            <a:extLst/>
          </a:blip>
          <a:stretch>
            <a:fillRect/>
          </a:stretch>
        </p:blipFill>
        <p:spPr>
          <a:xfrm>
            <a:off x="3629256" y="859348"/>
            <a:ext cx="5407275" cy="821579"/>
          </a:xfrm>
          <a:prstGeom prst="rect">
            <a:avLst/>
          </a:prstGeom>
          <a:ln w="12700"/>
        </p:spPr>
      </p:pic>
      <p:sp>
        <p:nvSpPr>
          <p:cNvPr id="659" name="Inclusive Measurement:…"/>
          <p:cNvSpPr txBox="1"/>
          <p:nvPr/>
        </p:nvSpPr>
        <p:spPr>
          <a:xfrm>
            <a:off x="82868" y="868723"/>
            <a:ext cx="3458330" cy="802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0000"/>
                  </a:solidFill>
                </a:uFill>
                <a:latin typeface="+mn-lt"/>
                <a:ea typeface="+mn-ea"/>
                <a:cs typeface="+mn-cs"/>
                <a:sym typeface="Arial"/>
              </a:defRPr>
            </a:pPr>
            <a:r>
              <a:t>Inclusive Measurement:</a:t>
            </a:r>
          </a:p>
          <a:p>
            <a:pPr marL="40639" marR="40639" defTabSz="914400">
              <a:defRPr sz="2400">
                <a:uFill>
                  <a:solidFill>
                    <a:srgbClr val="000000"/>
                  </a:solidFill>
                </a:uFill>
                <a:latin typeface="+mn-lt"/>
                <a:ea typeface="+mn-ea"/>
                <a:cs typeface="+mn-cs"/>
                <a:sym typeface="Arial"/>
              </a:defRPr>
            </a:pPr>
            <a:r>
              <a:t>e+p → e′+X</a:t>
            </a:r>
          </a:p>
        </p:txBody>
      </p:sp>
      <p:grpSp>
        <p:nvGrpSpPr>
          <p:cNvPr id="662" name="Group"/>
          <p:cNvGrpSpPr/>
          <p:nvPr/>
        </p:nvGrpSpPr>
        <p:grpSpPr>
          <a:xfrm>
            <a:off x="117592" y="1824441"/>
            <a:ext cx="8370406" cy="944120"/>
            <a:chOff x="0" y="0"/>
            <a:chExt cx="8370404" cy="944119"/>
          </a:xfrm>
        </p:grpSpPr>
        <p:pic>
          <p:nvPicPr>
            <p:cNvPr id="660" name="Image" descr="Image"/>
            <p:cNvPicPr>
              <a:picLocks noChangeAspect="1"/>
            </p:cNvPicPr>
            <p:nvPr/>
          </p:nvPicPr>
          <p:blipFill>
            <a:blip r:embed="rId4">
              <a:extLst/>
            </a:blip>
            <a:stretch>
              <a:fillRect/>
            </a:stretch>
          </p:blipFill>
          <p:spPr>
            <a:xfrm>
              <a:off x="2269806" y="0"/>
              <a:ext cx="6100599" cy="944120"/>
            </a:xfrm>
            <a:prstGeom prst="rect">
              <a:avLst/>
            </a:prstGeom>
            <a:ln w="12700" cap="flat">
              <a:noFill/>
              <a:round/>
            </a:ln>
            <a:effectLst/>
          </p:spPr>
        </p:pic>
        <p:sp>
          <p:nvSpPr>
            <p:cNvPr id="661" name="Leading Order:"/>
            <p:cNvSpPr txBox="1"/>
            <p:nvPr/>
          </p:nvSpPr>
          <p:spPr>
            <a:xfrm>
              <a:off x="0" y="248445"/>
              <a:ext cx="2188230"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400">
                  <a:solidFill>
                    <a:srgbClr val="021EAA"/>
                  </a:solidFill>
                  <a:uFill>
                    <a:solidFill>
                      <a:srgbClr val="000000"/>
                    </a:solidFill>
                  </a:uFill>
                  <a:latin typeface="+mn-lt"/>
                  <a:ea typeface="+mn-ea"/>
                  <a:cs typeface="+mn-cs"/>
                  <a:sym typeface="Arial"/>
                </a:defRPr>
              </a:lvl1pPr>
            </a:lstStyle>
            <a:p>
              <a:pPr/>
              <a:r>
                <a:t>Leading Order:</a:t>
              </a:r>
            </a:p>
          </p:txBody>
        </p:sp>
      </p:grpSp>
      <p:grpSp>
        <p:nvGrpSpPr>
          <p:cNvPr id="666" name="Group"/>
          <p:cNvGrpSpPr/>
          <p:nvPr/>
        </p:nvGrpSpPr>
        <p:grpSpPr>
          <a:xfrm>
            <a:off x="282545" y="3589053"/>
            <a:ext cx="7279085" cy="674490"/>
            <a:chOff x="0" y="0"/>
            <a:chExt cx="7279084" cy="674489"/>
          </a:xfrm>
        </p:grpSpPr>
        <p:pic>
          <p:nvPicPr>
            <p:cNvPr id="663" name="Image" descr="Image"/>
            <p:cNvPicPr>
              <a:picLocks noChangeAspect="1"/>
            </p:cNvPicPr>
            <p:nvPr/>
          </p:nvPicPr>
          <p:blipFill>
            <a:blip r:embed="rId5">
              <a:extLst/>
            </a:blip>
            <a:stretch>
              <a:fillRect/>
            </a:stretch>
          </p:blipFill>
          <p:spPr>
            <a:xfrm>
              <a:off x="2358206" y="0"/>
              <a:ext cx="2697957" cy="674490"/>
            </a:xfrm>
            <a:prstGeom prst="rect">
              <a:avLst/>
            </a:prstGeom>
            <a:ln w="12700" cap="flat">
              <a:noFill/>
              <a:round/>
            </a:ln>
            <a:effectLst/>
          </p:spPr>
        </p:pic>
        <p:sp>
          <p:nvSpPr>
            <p:cNvPr id="664" name="Higher Order:"/>
            <p:cNvSpPr txBox="1"/>
            <p:nvPr/>
          </p:nvSpPr>
          <p:spPr>
            <a:xfrm>
              <a:off x="0" y="113630"/>
              <a:ext cx="2001302"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400">
                  <a:solidFill>
                    <a:srgbClr val="021EAA"/>
                  </a:solidFill>
                  <a:uFill>
                    <a:solidFill>
                      <a:srgbClr val="000000"/>
                    </a:solidFill>
                  </a:uFill>
                  <a:latin typeface="+mn-lt"/>
                  <a:ea typeface="+mn-ea"/>
                  <a:cs typeface="+mn-cs"/>
                  <a:sym typeface="Arial"/>
                </a:defRPr>
              </a:lvl1pPr>
            </a:lstStyle>
            <a:p>
              <a:pPr/>
              <a:r>
                <a:t>Higher Order:</a:t>
              </a:r>
            </a:p>
          </p:txBody>
        </p:sp>
        <p:sp>
          <p:nvSpPr>
            <p:cNvPr id="665" name="(Gluon Spin)"/>
            <p:cNvSpPr txBox="1"/>
            <p:nvPr/>
          </p:nvSpPr>
          <p:spPr>
            <a:xfrm>
              <a:off x="5413067" y="113630"/>
              <a:ext cx="1866018" cy="447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defRPr sz="2400">
                  <a:uFill>
                    <a:solidFill>
                      <a:srgbClr val="000000"/>
                    </a:solidFill>
                  </a:uFill>
                  <a:latin typeface="+mn-lt"/>
                  <a:ea typeface="+mn-ea"/>
                  <a:cs typeface="+mn-cs"/>
                  <a:sym typeface="Arial"/>
                </a:defRPr>
              </a:lvl1pPr>
            </a:lstStyle>
            <a:p>
              <a:pPr/>
              <a:r>
                <a:t>(Gluon Spin)</a:t>
              </a:r>
            </a:p>
          </p:txBody>
        </p:sp>
      </p:grpSp>
      <p:grpSp>
        <p:nvGrpSpPr>
          <p:cNvPr id="669" name="Group"/>
          <p:cNvGrpSpPr/>
          <p:nvPr/>
        </p:nvGrpSpPr>
        <p:grpSpPr>
          <a:xfrm>
            <a:off x="2542414" y="2577212"/>
            <a:ext cx="5943344" cy="770779"/>
            <a:chOff x="0" y="0"/>
            <a:chExt cx="5943342" cy="770777"/>
          </a:xfrm>
        </p:grpSpPr>
        <p:sp>
          <p:nvSpPr>
            <p:cNvPr id="667" name="(Quark Spin)"/>
            <p:cNvSpPr txBox="1"/>
            <p:nvPr/>
          </p:nvSpPr>
          <p:spPr>
            <a:xfrm>
              <a:off x="3866562" y="175601"/>
              <a:ext cx="2076781" cy="4195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defTabSz="914400">
                <a:defRPr sz="2400">
                  <a:uFill>
                    <a:solidFill>
                      <a:srgbClr val="000000"/>
                    </a:solidFill>
                  </a:uFill>
                  <a:latin typeface="+mn-lt"/>
                  <a:ea typeface="+mn-ea"/>
                  <a:cs typeface="+mn-cs"/>
                  <a:sym typeface="Arial"/>
                </a:defRPr>
              </a:lvl1pPr>
            </a:lstStyle>
            <a:p>
              <a:pPr/>
              <a:r>
                <a:t>(Quark Spin)</a:t>
              </a:r>
            </a:p>
          </p:txBody>
        </p:sp>
        <p:pic>
          <p:nvPicPr>
            <p:cNvPr id="668" name="Image" descr="Image"/>
            <p:cNvPicPr>
              <a:picLocks noChangeAspect="1"/>
            </p:cNvPicPr>
            <p:nvPr/>
          </p:nvPicPr>
          <p:blipFill>
            <a:blip r:embed="rId6">
              <a:extLst/>
            </a:blip>
            <a:stretch>
              <a:fillRect/>
            </a:stretch>
          </p:blipFill>
          <p:spPr>
            <a:xfrm>
              <a:off x="0" y="0"/>
              <a:ext cx="3622656" cy="770778"/>
            </a:xfrm>
            <a:prstGeom prst="rect">
              <a:avLst/>
            </a:prstGeom>
            <a:ln w="12700" cap="flat">
              <a:noFill/>
              <a:round/>
            </a:ln>
            <a:effectLst/>
          </p:spPr>
        </p:pic>
      </p:grpSp>
      <p:pic>
        <p:nvPicPr>
          <p:cNvPr id="670" name="a.pdf" descr="a.pdf"/>
          <p:cNvPicPr>
            <a:picLocks noChangeAspect="1"/>
          </p:cNvPicPr>
          <p:nvPr/>
        </p:nvPicPr>
        <p:blipFill>
          <a:blip r:embed="rId7">
            <a:extLst/>
          </a:blip>
          <a:stretch>
            <a:fillRect/>
          </a:stretch>
        </p:blipFill>
        <p:spPr>
          <a:xfrm>
            <a:off x="84592" y="2461011"/>
            <a:ext cx="2917510" cy="2805044"/>
          </a:xfrm>
          <a:prstGeom prst="rect">
            <a:avLst/>
          </a:prstGeom>
          <a:ln w="12700"/>
        </p:spPr>
      </p:pic>
      <p:pic>
        <p:nvPicPr>
          <p:cNvPr id="671" name="d.pdf" descr="d.pdf"/>
          <p:cNvPicPr>
            <a:picLocks noChangeAspect="1"/>
          </p:cNvPicPr>
          <p:nvPr/>
        </p:nvPicPr>
        <p:blipFill>
          <a:blip r:embed="rId8">
            <a:extLst/>
          </a:blip>
          <a:stretch>
            <a:fillRect/>
          </a:stretch>
        </p:blipFill>
        <p:spPr>
          <a:xfrm>
            <a:off x="84592" y="2461011"/>
            <a:ext cx="2917510" cy="2805044"/>
          </a:xfrm>
          <a:prstGeom prst="rect">
            <a:avLst/>
          </a:prstGeom>
          <a:ln w="12700"/>
        </p:spPr>
      </p:pic>
      <p:pic>
        <p:nvPicPr>
          <p:cNvPr id="672" name="1.pdf" descr="1.pdf"/>
          <p:cNvPicPr>
            <a:picLocks noChangeAspect="1"/>
          </p:cNvPicPr>
          <p:nvPr/>
        </p:nvPicPr>
        <p:blipFill>
          <a:blip r:embed="rId9">
            <a:extLst/>
          </a:blip>
          <a:stretch>
            <a:fillRect/>
          </a:stretch>
        </p:blipFill>
        <p:spPr>
          <a:xfrm>
            <a:off x="3099399" y="477680"/>
            <a:ext cx="2903497" cy="4785665"/>
          </a:xfrm>
          <a:prstGeom prst="rect">
            <a:avLst/>
          </a:prstGeom>
          <a:ln w="12700"/>
        </p:spPr>
      </p:pic>
      <p:pic>
        <p:nvPicPr>
          <p:cNvPr id="673" name="4.pdf" descr="4.pdf"/>
          <p:cNvPicPr>
            <a:picLocks noChangeAspect="1"/>
          </p:cNvPicPr>
          <p:nvPr/>
        </p:nvPicPr>
        <p:blipFill>
          <a:blip r:embed="rId10">
            <a:extLst/>
          </a:blip>
          <a:stretch>
            <a:fillRect/>
          </a:stretch>
        </p:blipFill>
        <p:spPr>
          <a:xfrm>
            <a:off x="3099399" y="477680"/>
            <a:ext cx="2903497" cy="4785665"/>
          </a:xfrm>
          <a:prstGeom prst="rect">
            <a:avLst/>
          </a:prstGeom>
          <a:ln w="12700"/>
        </p:spPr>
      </p:pic>
      <p:pic>
        <p:nvPicPr>
          <p:cNvPr id="674" name="0000.pdf" descr="0000.pdf"/>
          <p:cNvPicPr>
            <a:picLocks noChangeAspect="1"/>
          </p:cNvPicPr>
          <p:nvPr/>
        </p:nvPicPr>
        <p:blipFill>
          <a:blip r:embed="rId11">
            <a:extLst/>
          </a:blip>
          <a:stretch>
            <a:fillRect/>
          </a:stretch>
        </p:blipFill>
        <p:spPr>
          <a:xfrm>
            <a:off x="6112893" y="1353272"/>
            <a:ext cx="2910573" cy="3912603"/>
          </a:xfrm>
          <a:prstGeom prst="rect">
            <a:avLst/>
          </a:prstGeom>
          <a:ln w="12700"/>
        </p:spPr>
      </p:pic>
      <p:sp>
        <p:nvSpPr>
          <p:cNvPr id="675" name="For ∫Ldt = 10 fb-1 and 70% polarization…"/>
          <p:cNvSpPr txBox="1"/>
          <p:nvPr/>
        </p:nvSpPr>
        <p:spPr>
          <a:xfrm>
            <a:off x="328776" y="5352749"/>
            <a:ext cx="8615373" cy="11164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defRPr sz="2200">
                <a:uFill>
                  <a:solidFill>
                    <a:srgbClr val="000000"/>
                  </a:solidFill>
                </a:uFill>
                <a:latin typeface="+mn-lt"/>
                <a:ea typeface="+mn-ea"/>
                <a:cs typeface="+mn-cs"/>
                <a:sym typeface="Arial"/>
              </a:defRPr>
            </a:pPr>
            <a:r>
              <a:t>For ∫</a:t>
            </a:r>
            <a:r>
              <a:rPr>
                <a:latin typeface="Lucida Calligraphy"/>
                <a:ea typeface="Lucida Calligraphy"/>
                <a:cs typeface="Lucida Calligraphy"/>
                <a:sym typeface="Lucida Calligraphy"/>
              </a:rPr>
              <a:t>L</a:t>
            </a:r>
            <a:r>
              <a:t>dt = 10 fb</a:t>
            </a:r>
            <a:r>
              <a:rPr baseline="31999"/>
              <a:t>-1</a:t>
            </a:r>
            <a:r>
              <a:t> and 70% polarization</a:t>
            </a:r>
          </a:p>
          <a:p>
            <a:pPr marL="40639" marR="40639" defTabSz="914400">
              <a:defRPr sz="2200">
                <a:solidFill>
                  <a:srgbClr val="008BFF"/>
                </a:solidFill>
                <a:uFill>
                  <a:solidFill>
                    <a:srgbClr val="000000"/>
                  </a:solidFill>
                </a:uFill>
                <a:latin typeface="+mn-lt"/>
                <a:ea typeface="+mn-ea"/>
                <a:cs typeface="+mn-cs"/>
                <a:sym typeface="Arial"/>
              </a:defRPr>
            </a:pPr>
            <a:r>
              <a:t>Current knowledge (DSSV): uses strong theoretical constraints</a:t>
            </a:r>
          </a:p>
          <a:p>
            <a:pPr marL="40639" marR="40639" defTabSz="914400">
              <a:defRPr sz="2200">
                <a:solidFill>
                  <a:srgbClr val="021EAA"/>
                </a:solidFill>
                <a:uFill>
                  <a:solidFill>
                    <a:srgbClr val="000000"/>
                  </a:solidFill>
                </a:uFill>
                <a:latin typeface="+mn-lt"/>
                <a:ea typeface="+mn-ea"/>
                <a:cs typeface="+mn-cs"/>
                <a:sym typeface="Arial"/>
              </a:defRPr>
            </a:pPr>
            <a:r>
              <a:t>EIC projections do not  </a:t>
            </a:r>
            <a:r>
              <a:rPr>
                <a:latin typeface="Symbol"/>
                <a:ea typeface="Symbol"/>
                <a:cs typeface="Symbol"/>
                <a:sym typeface="Symbol"/>
              </a:rPr>
              <a:t>Þ</a:t>
            </a:r>
            <a:r>
              <a:t> test w/o assumptions</a:t>
            </a:r>
          </a:p>
        </p:txBody>
      </p:sp>
      <p:sp>
        <p:nvSpPr>
          <p:cNvPr id="676" name="Quark Spin"/>
          <p:cNvSpPr txBox="1"/>
          <p:nvPr/>
        </p:nvSpPr>
        <p:spPr>
          <a:xfrm>
            <a:off x="972191" y="1981951"/>
            <a:ext cx="1552623" cy="4226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200">
                <a:uFill>
                  <a:solidFill>
                    <a:srgbClr val="000000"/>
                  </a:solidFill>
                </a:uFill>
                <a:latin typeface="+mn-lt"/>
                <a:ea typeface="+mn-ea"/>
                <a:cs typeface="+mn-cs"/>
                <a:sym typeface="Arial"/>
              </a:defRPr>
            </a:lvl1pPr>
          </a:lstStyle>
          <a:p>
            <a:pPr/>
            <a:r>
              <a:t>Quark Spin</a:t>
            </a:r>
          </a:p>
        </p:txBody>
      </p:sp>
      <p:sp>
        <p:nvSpPr>
          <p:cNvPr id="677" name="Gluon Spin"/>
          <p:cNvSpPr txBox="1"/>
          <p:nvPr/>
        </p:nvSpPr>
        <p:spPr>
          <a:xfrm>
            <a:off x="3867791" y="1981951"/>
            <a:ext cx="1537343" cy="4226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200">
                <a:uFill>
                  <a:solidFill>
                    <a:srgbClr val="000000"/>
                  </a:solidFill>
                </a:uFill>
                <a:latin typeface="+mn-lt"/>
                <a:ea typeface="+mn-ea"/>
                <a:cs typeface="+mn-cs"/>
                <a:sym typeface="Arial"/>
              </a:defRPr>
            </a:lvl1pPr>
          </a:lstStyle>
          <a:p>
            <a:pPr/>
            <a:r>
              <a:t>Gluon Spin</a:t>
            </a:r>
          </a:p>
        </p:txBody>
      </p:sp>
      <p:sp>
        <p:nvSpPr>
          <p:cNvPr id="678" name="½-Gluon-Quark Spin"/>
          <p:cNvSpPr txBox="1"/>
          <p:nvPr/>
        </p:nvSpPr>
        <p:spPr>
          <a:xfrm>
            <a:off x="6308964" y="1981951"/>
            <a:ext cx="2717290" cy="4226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2200">
                <a:uFill>
                  <a:solidFill>
                    <a:srgbClr val="000000"/>
                  </a:solidFill>
                </a:uFill>
                <a:latin typeface="+mn-lt"/>
                <a:ea typeface="+mn-ea"/>
                <a:cs typeface="+mn-cs"/>
                <a:sym typeface="Arial"/>
              </a:defRPr>
            </a:lvl1pPr>
          </a:lstStyle>
          <a:p>
            <a:pPr/>
            <a:r>
              <a:t>½-Gluon-Quark Spin</a:t>
            </a:r>
          </a:p>
        </p:txBody>
      </p:sp>
      <p:sp>
        <p:nvSpPr>
          <p:cNvPr id="679" name="Combining information on ∆Σ and ∆g  constrains angular momentum"/>
          <p:cNvSpPr txBox="1"/>
          <p:nvPr/>
        </p:nvSpPr>
        <p:spPr>
          <a:xfrm>
            <a:off x="948204" y="3285263"/>
            <a:ext cx="5274369" cy="752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defRPr sz="2200">
                <a:solidFill>
                  <a:srgbClr val="941100"/>
                </a:solidFill>
                <a:uFill>
                  <a:solidFill>
                    <a:srgbClr val="000000"/>
                  </a:solidFill>
                </a:uFill>
                <a:latin typeface="+mn-lt"/>
                <a:ea typeface="+mn-ea"/>
                <a:cs typeface="+mn-cs"/>
                <a:sym typeface="Arial"/>
              </a:defRPr>
            </a:lvl1pPr>
          </a:lstStyle>
          <a:p>
            <a:pPr/>
            <a:r>
              <a:t>Combining information on ∆Σ and ∆g  constrains angular momentum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662"/>
                                        </p:tgtEl>
                                        <p:attrNameLst>
                                          <p:attrName>style.visibility</p:attrName>
                                        </p:attrNameLst>
                                      </p:cBhvr>
                                      <p:to>
                                        <p:strVal val="hidden"/>
                                      </p:to>
                                    </p:set>
                                  </p:childTnLst>
                                </p:cTn>
                              </p:par>
                            </p:childTnLst>
                          </p:cTn>
                        </p:par>
                        <p:par>
                          <p:cTn id="7" fill="hold">
                            <p:stCondLst>
                              <p:cond delay="0"/>
                            </p:stCondLst>
                            <p:childTnLst>
                              <p:par>
                                <p:cTn id="8" presetClass="exit" nodeType="afterEffect" presetSubtype="0" presetID="1" grpId="2" fill="hold">
                                  <p:stCondLst>
                                    <p:cond delay="0"/>
                                  </p:stCondLst>
                                  <p:iterate type="el" backwards="0">
                                    <p:tmAbs val="0"/>
                                  </p:iterate>
                                  <p:childTnLst>
                                    <p:set>
                                      <p:cBhvr>
                                        <p:cTn id="9" fill="hold">
                                          <p:stCondLst>
                                            <p:cond delay="0"/>
                                          </p:stCondLst>
                                        </p:cTn>
                                        <p:tgtEl>
                                          <p:spTgt spid="666"/>
                                        </p:tgtEl>
                                        <p:attrNameLst>
                                          <p:attrName>style.visibility</p:attrName>
                                        </p:attrNameLst>
                                      </p:cBhvr>
                                      <p:to>
                                        <p:strVal val="hidden"/>
                                      </p:to>
                                    </p:set>
                                  </p:childTnLst>
                                </p:cTn>
                              </p:par>
                            </p:childTnLst>
                          </p:cTn>
                        </p:par>
                        <p:par>
                          <p:cTn id="10" fill="hold">
                            <p:stCondLst>
                              <p:cond delay="0"/>
                            </p:stCondLst>
                            <p:childTnLst>
                              <p:par>
                                <p:cTn id="11" presetClass="exit" nodeType="afterEffect" presetSubtype="0" presetID="1" grpId="3" fill="hold">
                                  <p:stCondLst>
                                    <p:cond delay="0"/>
                                  </p:stCondLst>
                                  <p:iterate type="el" backwards="0">
                                    <p:tmAbs val="0"/>
                                  </p:iterate>
                                  <p:childTnLst>
                                    <p:set>
                                      <p:cBhvr>
                                        <p:cTn id="12" fill="hold">
                                          <p:stCondLst>
                                            <p:cond delay="0"/>
                                          </p:stCondLst>
                                        </p:cTn>
                                        <p:tgtEl>
                                          <p:spTgt spid="669"/>
                                        </p:tgtEl>
                                        <p:attrNameLst>
                                          <p:attrName>style.visibility</p:attrName>
                                        </p:attrNameLst>
                                      </p:cBhvr>
                                      <p:to>
                                        <p:strVal val="hidden"/>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670"/>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6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xit" nodeType="clickEffect" presetSubtype="0" presetID="1" grpId="6" fill="hold">
                                  <p:stCondLst>
                                    <p:cond delay="0"/>
                                  </p:stCondLst>
                                  <p:iterate type="el" backwards="0">
                                    <p:tmAbs val="0"/>
                                  </p:iterate>
                                  <p:childTnLst>
                                    <p:set>
                                      <p:cBhvr>
                                        <p:cTn id="22" fill="hold">
                                          <p:stCondLst>
                                            <p:cond delay="0"/>
                                          </p:stCondLst>
                                        </p:cTn>
                                        <p:tgtEl>
                                          <p:spTgt spid="670"/>
                                        </p:tgtEl>
                                        <p:attrNameLst>
                                          <p:attrName>style.visibility</p:attrName>
                                        </p:attrNameLst>
                                      </p:cBhvr>
                                      <p:to>
                                        <p:strVal val="hidden"/>
                                      </p:to>
                                    </p:set>
                                  </p:childTnLst>
                                </p:cTn>
                              </p:par>
                            </p:childTnLst>
                          </p:cTn>
                        </p:par>
                        <p:par>
                          <p:cTn id="23" fill="hold">
                            <p:stCondLst>
                              <p:cond delay="0"/>
                            </p:stCondLst>
                            <p:childTnLst>
                              <p:par>
                                <p:cTn id="24" presetClass="entr" nodeType="afterEffect" presetSubtype="0" presetID="1" grpId="7" fill="hold">
                                  <p:stCondLst>
                                    <p:cond delay="0"/>
                                  </p:stCondLst>
                                  <p:iterate type="el" backwards="0">
                                    <p:tmAbs val="0"/>
                                  </p:iterate>
                                  <p:childTnLst>
                                    <p:set>
                                      <p:cBhvr>
                                        <p:cTn id="25" fill="hold"/>
                                        <p:tgtEl>
                                          <p:spTgt spid="67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8" fill="hold">
                                  <p:stCondLst>
                                    <p:cond delay="0"/>
                                  </p:stCondLst>
                                  <p:iterate type="el" backwards="0">
                                    <p:tmAbs val="0"/>
                                  </p:iterate>
                                  <p:childTnLst>
                                    <p:set>
                                      <p:cBhvr>
                                        <p:cTn id="29" fill="hold"/>
                                        <p:tgtEl>
                                          <p:spTgt spid="672"/>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67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xit" nodeType="clickEffect" presetSubtype="0" presetID="1" grpId="10" fill="hold">
                                  <p:stCondLst>
                                    <p:cond delay="0"/>
                                  </p:stCondLst>
                                  <p:iterate type="el" backwards="0">
                                    <p:tmAbs val="0"/>
                                  </p:iterate>
                                  <p:childTnLst>
                                    <p:set>
                                      <p:cBhvr>
                                        <p:cTn id="36" fill="hold">
                                          <p:stCondLst>
                                            <p:cond delay="0"/>
                                          </p:stCondLst>
                                        </p:cTn>
                                        <p:tgtEl>
                                          <p:spTgt spid="672"/>
                                        </p:tgtEl>
                                        <p:attrNameLst>
                                          <p:attrName>style.visibility</p:attrName>
                                        </p:attrNameLst>
                                      </p:cBhvr>
                                      <p:to>
                                        <p:strVal val="hidden"/>
                                      </p:to>
                                    </p:set>
                                  </p:childTnLst>
                                </p:cTn>
                              </p:par>
                            </p:childTnLst>
                          </p:cTn>
                        </p:par>
                        <p:par>
                          <p:cTn id="37" fill="hold">
                            <p:stCondLst>
                              <p:cond delay="0"/>
                            </p:stCondLst>
                            <p:childTnLst>
                              <p:par>
                                <p:cTn id="38" presetClass="entr" nodeType="afterEffect" presetSubtype="0" presetID="1" grpId="11" fill="hold">
                                  <p:stCondLst>
                                    <p:cond delay="0"/>
                                  </p:stCondLst>
                                  <p:iterate type="el" backwards="0">
                                    <p:tmAbs val="0"/>
                                  </p:iterate>
                                  <p:childTnLst>
                                    <p:set>
                                      <p:cBhvr>
                                        <p:cTn id="39" fill="hold"/>
                                        <p:tgtEl>
                                          <p:spTgt spid="67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0" presetID="1" grpId="12" fill="hold">
                                  <p:stCondLst>
                                    <p:cond delay="0"/>
                                  </p:stCondLst>
                                  <p:iterate type="el" backwards="0">
                                    <p:tmAbs val="0"/>
                                  </p:iterate>
                                  <p:childTnLst>
                                    <p:set>
                                      <p:cBhvr>
                                        <p:cTn id="43" fill="hold"/>
                                        <p:tgtEl>
                                          <p:spTgt spid="678"/>
                                        </p:tgtEl>
                                        <p:attrNameLst>
                                          <p:attrName>style.visibility</p:attrName>
                                        </p:attrNameLst>
                                      </p:cBhvr>
                                      <p:to>
                                        <p:strVal val="visible"/>
                                      </p:to>
                                    </p:set>
                                  </p:childTnLst>
                                </p:cTn>
                              </p:par>
                            </p:childTnLst>
                          </p:cTn>
                        </p:par>
                        <p:par>
                          <p:cTn id="44" fill="hold">
                            <p:stCondLst>
                              <p:cond delay="0"/>
                            </p:stCondLst>
                            <p:childTnLst>
                              <p:par>
                                <p:cTn id="45" presetClass="entr" nodeType="afterEffect" presetSubtype="0" presetID="1" grpId="13" fill="hold">
                                  <p:stCondLst>
                                    <p:cond delay="0"/>
                                  </p:stCondLst>
                                  <p:iterate type="el" backwards="0">
                                    <p:tmAbs val="0"/>
                                  </p:iterate>
                                  <p:childTnLst>
                                    <p:set>
                                      <p:cBhvr>
                                        <p:cTn id="46" fill="hold"/>
                                        <p:tgtEl>
                                          <p:spTgt spid="674"/>
                                        </p:tgtEl>
                                        <p:attrNameLst>
                                          <p:attrName>style.visibility</p:attrName>
                                        </p:attrNameLst>
                                      </p:cBhvr>
                                      <p:to>
                                        <p:strVal val="visible"/>
                                      </p:to>
                                    </p:set>
                                  </p:childTnLst>
                                </p:cTn>
                              </p:par>
                            </p:childTnLst>
                          </p:cTn>
                        </p:par>
                        <p:par>
                          <p:cTn id="47" fill="hold">
                            <p:stCondLst>
                              <p:cond delay="0"/>
                            </p:stCondLst>
                            <p:childTnLst>
                              <p:par>
                                <p:cTn id="48" presetClass="entr" nodeType="afterEffect" presetSubtype="0" presetID="1" grpId="14" fill="hold">
                                  <p:stCondLst>
                                    <p:cond delay="0"/>
                                  </p:stCondLst>
                                  <p:iterate type="el" backwards="0">
                                    <p:tmAbs val="0"/>
                                  </p:iterate>
                                  <p:childTnLst>
                                    <p:set>
                                      <p:cBhvr>
                                        <p:cTn id="49" fill="hold"/>
                                        <p:tgtEl>
                                          <p:spTgt spid="67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Class="exit" nodeType="clickEffect" presetSubtype="0" presetID="1" grpId="15" fill="hold">
                                  <p:stCondLst>
                                    <p:cond delay="0"/>
                                  </p:stCondLst>
                                  <p:iterate type="el" backwards="0">
                                    <p:tmAbs val="0"/>
                                  </p:iterate>
                                  <p:childTnLst>
                                    <p:set>
                                      <p:cBhvr>
                                        <p:cTn id="53" fill="hold">
                                          <p:stCondLst>
                                            <p:cond delay="0"/>
                                          </p:stCondLst>
                                        </p:cTn>
                                        <p:tgtEl>
                                          <p:spTgt spid="677"/>
                                        </p:tgtEl>
                                        <p:attrNameLst>
                                          <p:attrName>style.visibility</p:attrName>
                                        </p:attrNameLst>
                                      </p:cBhvr>
                                      <p:to>
                                        <p:strVal val="hidden"/>
                                      </p:to>
                                    </p:set>
                                  </p:childTnLst>
                                </p:cTn>
                              </p:par>
                            </p:childTnLst>
                          </p:cTn>
                        </p:par>
                        <p:par>
                          <p:cTn id="54" fill="hold">
                            <p:stCondLst>
                              <p:cond delay="0"/>
                            </p:stCondLst>
                            <p:childTnLst>
                              <p:par>
                                <p:cTn id="55" presetClass="exit" nodeType="afterEffect" presetSubtype="0" presetID="1" grpId="16" fill="hold">
                                  <p:stCondLst>
                                    <p:cond delay="0"/>
                                  </p:stCondLst>
                                  <p:iterate type="el" backwards="0">
                                    <p:tmAbs val="0"/>
                                  </p:iterate>
                                  <p:childTnLst>
                                    <p:set>
                                      <p:cBhvr>
                                        <p:cTn id="56" fill="hold">
                                          <p:stCondLst>
                                            <p:cond delay="0"/>
                                          </p:stCondLst>
                                        </p:cTn>
                                        <p:tgtEl>
                                          <p:spTgt spid="676"/>
                                        </p:tgtEl>
                                        <p:attrNameLst>
                                          <p:attrName>style.visibility</p:attrName>
                                        </p:attrNameLst>
                                      </p:cBhvr>
                                      <p:to>
                                        <p:strVal val="hidden"/>
                                      </p:to>
                                    </p:set>
                                  </p:childTnLst>
                                </p:cTn>
                              </p:par>
                            </p:childTnLst>
                          </p:cTn>
                        </p:par>
                        <p:par>
                          <p:cTn id="57" fill="hold">
                            <p:stCondLst>
                              <p:cond delay="0"/>
                            </p:stCondLst>
                            <p:childTnLst>
                              <p:par>
                                <p:cTn id="58" presetClass="exit" nodeType="afterEffect" presetSubtype="0" presetID="1" grpId="17" fill="hold">
                                  <p:stCondLst>
                                    <p:cond delay="0"/>
                                  </p:stCondLst>
                                  <p:iterate type="el" backwards="0">
                                    <p:tmAbs val="0"/>
                                  </p:iterate>
                                  <p:childTnLst>
                                    <p:set>
                                      <p:cBhvr>
                                        <p:cTn id="59" fill="hold">
                                          <p:stCondLst>
                                            <p:cond delay="0"/>
                                          </p:stCondLst>
                                        </p:cTn>
                                        <p:tgtEl>
                                          <p:spTgt spid="673"/>
                                        </p:tgtEl>
                                        <p:attrNameLst>
                                          <p:attrName>style.visibility</p:attrName>
                                        </p:attrNameLst>
                                      </p:cBhvr>
                                      <p:to>
                                        <p:strVal val="hidden"/>
                                      </p:to>
                                    </p:set>
                                  </p:childTnLst>
                                </p:cTn>
                              </p:par>
                            </p:childTnLst>
                          </p:cTn>
                        </p:par>
                        <p:par>
                          <p:cTn id="60" fill="hold">
                            <p:stCondLst>
                              <p:cond delay="0"/>
                            </p:stCondLst>
                            <p:childTnLst>
                              <p:par>
                                <p:cTn id="61" presetClass="exit" nodeType="afterEffect" presetSubtype="0" presetID="1" grpId="18" fill="hold">
                                  <p:stCondLst>
                                    <p:cond delay="0"/>
                                  </p:stCondLst>
                                  <p:iterate type="el" backwards="0">
                                    <p:tmAbs val="0"/>
                                  </p:iterate>
                                  <p:childTnLst>
                                    <p:set>
                                      <p:cBhvr>
                                        <p:cTn id="62" fill="hold">
                                          <p:stCondLst>
                                            <p:cond delay="0"/>
                                          </p:stCondLst>
                                        </p:cTn>
                                        <p:tgtEl>
                                          <p:spTgt spid="671"/>
                                        </p:tgtEl>
                                        <p:attrNameLst>
                                          <p:attrName>style.visibility</p:attrName>
                                        </p:attrNameLst>
                                      </p:cBhvr>
                                      <p:to>
                                        <p:strVal val="hidden"/>
                                      </p:to>
                                    </p:set>
                                  </p:childTnLst>
                                </p:cTn>
                              </p:par>
                            </p:childTnLst>
                          </p:cTn>
                        </p:par>
                        <p:par>
                          <p:cTn id="63" fill="hold">
                            <p:stCondLst>
                              <p:cond delay="0"/>
                            </p:stCondLst>
                            <p:childTnLst>
                              <p:par>
                                <p:cTn id="64" presetClass="entr" nodeType="afterEffect" presetSubtype="0" presetID="1" grpId="19" fill="hold">
                                  <p:stCondLst>
                                    <p:cond delay="0"/>
                                  </p:stCondLst>
                                  <p:iterate type="el" backwards="0">
                                    <p:tmAbs val="0"/>
                                  </p:iterate>
                                  <p:childTnLst>
                                    <p:set>
                                      <p:cBhvr>
                                        <p:cTn id="65" fill="hold"/>
                                        <p:tgtEl>
                                          <p:spTgt spid="6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9" grpId="3"/>
      <p:bldP build="whole" bldLvl="1" animBg="1" rev="0" advAuto="0" spid="671" grpId="7"/>
      <p:bldP build="whole" bldLvl="1" animBg="1" rev="0" advAuto="0" spid="666" grpId="2"/>
      <p:bldP build="whole" bldLvl="1" animBg="1" rev="0" advAuto="0" spid="676" grpId="5"/>
      <p:bldP build="whole" bldLvl="1" animBg="1" rev="0" advAuto="0" spid="673" grpId="11"/>
      <p:bldP build="whole" bldLvl="1" animBg="1" rev="0" advAuto="0" spid="677" grpId="9"/>
      <p:bldP build="whole" bldLvl="1" animBg="1" rev="0" advAuto="0" spid="670" grpId="4"/>
      <p:bldP build="whole" bldLvl="1" animBg="1" rev="0" advAuto="0" spid="670" grpId="6"/>
      <p:bldP build="whole" bldLvl="1" animBg="1" rev="0" advAuto="0" spid="674" grpId="13"/>
      <p:bldP build="whole" bldLvl="1" animBg="1" rev="0" advAuto="0" spid="675" grpId="14"/>
      <p:bldP build="whole" bldLvl="1" animBg="1" rev="0" advAuto="0" spid="673" grpId="17"/>
      <p:bldP build="whole" bldLvl="1" animBg="1" rev="0" advAuto="0" spid="677" grpId="15"/>
      <p:bldP build="whole" bldLvl="1" animBg="1" rev="0" advAuto="0" spid="671" grpId="18"/>
      <p:bldP build="whole" bldLvl="1" animBg="1" rev="0" advAuto="0" spid="662" grpId="1"/>
      <p:bldP build="whole" bldLvl="1" animBg="1" rev="0" advAuto="0" spid="676" grpId="16"/>
      <p:bldP build="whole" bldLvl="1" animBg="1" rev="0" advAuto="0" spid="679" grpId="19"/>
      <p:bldP build="whole" bldLvl="1" animBg="1" rev="0" advAuto="0" spid="672" grpId="8"/>
      <p:bldP build="whole" bldLvl="1" animBg="1" rev="0" advAuto="0" spid="678" grpId="12"/>
      <p:bldP build="whole" bldLvl="1" animBg="1" rev="0" advAuto="0" spid="672" grpId="10"/>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684" name="3D Imaging at an EIC: TMDs &amp; GPDs"/>
          <p:cNvSpPr txBox="1"/>
          <p:nvPr>
            <p:ph type="title"/>
          </p:nvPr>
        </p:nvSpPr>
        <p:spPr>
          <a:prstGeom prst="rect">
            <a:avLst/>
          </a:prstGeom>
        </p:spPr>
        <p:txBody>
          <a:bodyPr/>
          <a:lstStyle/>
          <a:p>
            <a:pPr/>
            <a:r>
              <a:t>3D Imaging at an EIC: TMDs &amp; GPDs</a:t>
            </a:r>
          </a:p>
        </p:txBody>
      </p:sp>
      <p:sp>
        <p:nvSpPr>
          <p:cNvPr id="685"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686" name="Transverse Momentum Distributions (TMDs):…"/>
          <p:cNvSpPr txBox="1"/>
          <p:nvPr>
            <p:ph type="body" sz="quarter" idx="1"/>
          </p:nvPr>
        </p:nvSpPr>
        <p:spPr>
          <a:xfrm>
            <a:off x="-228600" y="2419350"/>
            <a:ext cx="4521200" cy="2006600"/>
          </a:xfrm>
          <a:prstGeom prst="rect">
            <a:avLst/>
          </a:prstGeom>
        </p:spPr>
        <p:txBody>
          <a:bodyPr/>
          <a:lstStyle/>
          <a:p>
            <a:pPr lvl="1">
              <a:defRPr b="1" sz="2000"/>
            </a:pPr>
            <a:r>
              <a:t>Transverse Momentum Distributions (TMDs):</a:t>
            </a:r>
          </a:p>
          <a:p>
            <a:pPr lvl="2" marL="739775">
              <a:defRPr sz="2000"/>
            </a:pPr>
            <a:r>
              <a:t> 2D+1 picture in </a:t>
            </a:r>
            <a:r>
              <a:rPr>
                <a:solidFill>
                  <a:srgbClr val="FF2600"/>
                </a:solidFill>
              </a:rPr>
              <a:t>momentum</a:t>
            </a:r>
            <a:r>
              <a:t> space (k</a:t>
            </a:r>
            <a:r>
              <a:rPr baseline="-5999"/>
              <a:t>T</a:t>
            </a:r>
            <a:r>
              <a:t>)</a:t>
            </a:r>
          </a:p>
        </p:txBody>
      </p:sp>
      <p:sp>
        <p:nvSpPr>
          <p:cNvPr id="687" name="Generalized Parton Distributions (GPDs):…"/>
          <p:cNvSpPr txBox="1"/>
          <p:nvPr/>
        </p:nvSpPr>
        <p:spPr>
          <a:xfrm>
            <a:off x="4152900" y="2413000"/>
            <a:ext cx="4927600" cy="11592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254000" marR="41275" indent="-254000" defTabSz="914400">
              <a:spcBef>
                <a:spcPts val="400"/>
              </a:spcBef>
              <a:buClr>
                <a:srgbClr val="FF2600"/>
              </a:buClr>
              <a:buSzPct val="150000"/>
              <a:buChar char="•"/>
              <a:defRPr b="1" sz="2000">
                <a:uFill>
                  <a:solidFill>
                    <a:srgbClr val="000000"/>
                  </a:solidFill>
                </a:uFill>
                <a:latin typeface="+mn-lt"/>
                <a:ea typeface="+mn-ea"/>
                <a:cs typeface="+mn-cs"/>
                <a:sym typeface="Arial"/>
              </a:defRPr>
            </a:pPr>
            <a:r>
              <a:t>Generalized Parton Distributions (GPDs): </a:t>
            </a:r>
          </a:p>
          <a:p>
            <a:pPr lvl="2" marL="482600" marR="41275" indent="-228600" defTabSz="914400">
              <a:spcBef>
                <a:spcPts val="400"/>
              </a:spcBef>
              <a:buClr>
                <a:srgbClr val="434ED6"/>
              </a:buClr>
              <a:buSzPct val="115000"/>
              <a:buFont typeface="Lucida Grande"/>
              <a:buChar char="‣"/>
              <a:defRPr sz="2000">
                <a:uFill>
                  <a:solidFill>
                    <a:srgbClr val="000000"/>
                  </a:solidFill>
                </a:uFill>
                <a:latin typeface="+mn-lt"/>
                <a:ea typeface="+mn-ea"/>
                <a:cs typeface="+mn-cs"/>
                <a:sym typeface="Arial"/>
              </a:defRPr>
            </a:pPr>
            <a:r>
              <a:t>2D+1 picture in </a:t>
            </a:r>
            <a:r>
              <a:rPr>
                <a:solidFill>
                  <a:srgbClr val="FF2600"/>
                </a:solidFill>
              </a:rPr>
              <a:t>coordinate</a:t>
            </a:r>
            <a:r>
              <a:t> space (b</a:t>
            </a:r>
            <a:r>
              <a:rPr baseline="-5999"/>
              <a:t>T</a:t>
            </a:r>
            <a:r>
              <a:t>)</a:t>
            </a:r>
          </a:p>
        </p:txBody>
      </p:sp>
      <p:grpSp>
        <p:nvGrpSpPr>
          <p:cNvPr id="697" name="Group"/>
          <p:cNvGrpSpPr/>
          <p:nvPr/>
        </p:nvGrpSpPr>
        <p:grpSpPr>
          <a:xfrm>
            <a:off x="400050" y="3949700"/>
            <a:ext cx="2796892" cy="2717802"/>
            <a:chOff x="0" y="0"/>
            <a:chExt cx="2796891" cy="2717801"/>
          </a:xfrm>
        </p:grpSpPr>
        <p:pic>
          <p:nvPicPr>
            <p:cNvPr id="688" name="3d_TMD.pdf" descr="3d_TMD.pdf"/>
            <p:cNvPicPr>
              <a:picLocks noChangeAspect="1"/>
            </p:cNvPicPr>
            <p:nvPr/>
          </p:nvPicPr>
          <p:blipFill>
            <a:blip r:embed="rId3">
              <a:extLst/>
            </a:blip>
            <a:stretch>
              <a:fillRect/>
            </a:stretch>
          </p:blipFill>
          <p:spPr>
            <a:xfrm>
              <a:off x="0" y="0"/>
              <a:ext cx="2796892" cy="2717802"/>
            </a:xfrm>
            <a:prstGeom prst="rect">
              <a:avLst/>
            </a:prstGeom>
            <a:ln w="12700" cap="flat">
              <a:noFill/>
              <a:round/>
            </a:ln>
            <a:effectLst/>
          </p:spPr>
        </p:pic>
        <p:grpSp>
          <p:nvGrpSpPr>
            <p:cNvPr id="696" name="Group"/>
            <p:cNvGrpSpPr/>
            <p:nvPr/>
          </p:nvGrpSpPr>
          <p:grpSpPr>
            <a:xfrm>
              <a:off x="537002" y="1274605"/>
              <a:ext cx="645523" cy="937635"/>
              <a:chOff x="0" y="0"/>
              <a:chExt cx="645522" cy="937634"/>
            </a:xfrm>
          </p:grpSpPr>
          <p:sp>
            <p:nvSpPr>
              <p:cNvPr id="689" name="Line"/>
              <p:cNvSpPr/>
              <p:nvPr/>
            </p:nvSpPr>
            <p:spPr>
              <a:xfrm flipH="1">
                <a:off x="257883" y="31519"/>
                <a:ext cx="1" cy="385372"/>
              </a:xfrm>
              <a:prstGeom prst="line">
                <a:avLst/>
              </a:prstGeom>
              <a:noFill/>
              <a:ln w="12700" cap="flat">
                <a:solidFill>
                  <a:srgbClr val="FFFFFF"/>
                </a:solidFill>
                <a:prstDash val="solid"/>
                <a:round/>
                <a:headEnd type="stealth" w="med" len="med"/>
              </a:ln>
              <a:effectLst/>
            </p:spPr>
            <p:txBody>
              <a:bodyPr wrap="square" lIns="0" tIns="0" rIns="0" bIns="0" numCol="1" anchor="t">
                <a:noAutofit/>
              </a:bodyPr>
              <a:lstStyle/>
              <a:p>
                <a:pPr/>
              </a:p>
            </p:txBody>
          </p:sp>
          <p:grpSp>
            <p:nvGrpSpPr>
              <p:cNvPr id="695" name="Group"/>
              <p:cNvGrpSpPr/>
              <p:nvPr/>
            </p:nvGrpSpPr>
            <p:grpSpPr>
              <a:xfrm>
                <a:off x="0" y="0"/>
                <a:ext cx="645523" cy="937635"/>
                <a:chOff x="0" y="0"/>
                <a:chExt cx="645522" cy="937634"/>
              </a:xfrm>
            </p:grpSpPr>
            <p:sp>
              <p:nvSpPr>
                <p:cNvPr id="690" name="⊕"/>
                <p:cNvSpPr txBox="1"/>
                <p:nvPr/>
              </p:nvSpPr>
              <p:spPr>
                <a:xfrm>
                  <a:off x="78312" y="346814"/>
                  <a:ext cx="342717" cy="3580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2400">
                      <a:solidFill>
                        <a:srgbClr val="FFFFFF"/>
                      </a:solidFill>
                      <a:uFill>
                        <a:solidFill>
                          <a:srgbClr val="FFFFFF"/>
                        </a:solidFill>
                      </a:uFill>
                      <a:latin typeface="Symbol"/>
                      <a:ea typeface="Symbol"/>
                      <a:cs typeface="Symbol"/>
                      <a:sym typeface="Symbol"/>
                    </a:defRPr>
                  </a:lvl1pPr>
                </a:lstStyle>
                <a:p>
                  <a:pPr/>
                  <a:r>
                    <a:t>Å</a:t>
                  </a:r>
                </a:p>
              </p:txBody>
            </p:sp>
            <p:grpSp>
              <p:nvGrpSpPr>
                <p:cNvPr id="694" name="Group"/>
                <p:cNvGrpSpPr/>
                <p:nvPr/>
              </p:nvGrpSpPr>
              <p:grpSpPr>
                <a:xfrm>
                  <a:off x="0" y="0"/>
                  <a:ext cx="645523" cy="937635"/>
                  <a:chOff x="0" y="0"/>
                  <a:chExt cx="645522" cy="937634"/>
                </a:xfrm>
              </p:grpSpPr>
              <p:sp>
                <p:nvSpPr>
                  <p:cNvPr id="691" name="Line"/>
                  <p:cNvSpPr/>
                  <p:nvPr/>
                </p:nvSpPr>
                <p:spPr>
                  <a:xfrm flipH="1" flipV="1">
                    <a:off x="269071" y="506391"/>
                    <a:ext cx="291209" cy="431244"/>
                  </a:xfrm>
                  <a:prstGeom prst="line">
                    <a:avLst/>
                  </a:prstGeom>
                  <a:noFill/>
                  <a:ln w="12700" cap="flat">
                    <a:solidFill>
                      <a:srgbClr val="FFFFFF"/>
                    </a:solidFill>
                    <a:prstDash val="solid"/>
                    <a:round/>
                    <a:headEnd type="stealth" w="med" len="med"/>
                  </a:ln>
                  <a:effectLst/>
                </p:spPr>
                <p:txBody>
                  <a:bodyPr wrap="square" lIns="0" tIns="0" rIns="0" bIns="0" numCol="1" anchor="t">
                    <a:noAutofit/>
                  </a:bodyPr>
                  <a:lstStyle/>
                  <a:p>
                    <a:pPr/>
                  </a:p>
                </p:txBody>
              </p:sp>
              <p:sp>
                <p:nvSpPr>
                  <p:cNvPr id="692" name="S"/>
                  <p:cNvSpPr txBox="1"/>
                  <p:nvPr/>
                </p:nvSpPr>
                <p:spPr>
                  <a:xfrm>
                    <a:off x="0" y="0"/>
                    <a:ext cx="263343" cy="3020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1700">
                        <a:solidFill>
                          <a:srgbClr val="FFFFFF"/>
                        </a:solidFill>
                        <a:uFill>
                          <a:solidFill>
                            <a:srgbClr val="FFFFFF"/>
                          </a:solidFill>
                        </a:uFill>
                        <a:latin typeface="+mn-lt"/>
                        <a:ea typeface="+mn-ea"/>
                        <a:cs typeface="+mn-cs"/>
                        <a:sym typeface="Arial"/>
                      </a:defRPr>
                    </a:lvl1pPr>
                  </a:lstStyle>
                  <a:p>
                    <a:pPr/>
                    <a:r>
                      <a:t>S</a:t>
                    </a:r>
                  </a:p>
                </p:txBody>
              </p:sp>
              <p:sp>
                <p:nvSpPr>
                  <p:cNvPr id="693" name="z"/>
                  <p:cNvSpPr txBox="1"/>
                  <p:nvPr/>
                </p:nvSpPr>
                <p:spPr>
                  <a:xfrm>
                    <a:off x="413939" y="503440"/>
                    <a:ext cx="231584" cy="3020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40639" marR="40639" defTabSz="914400">
                      <a:defRPr sz="1700">
                        <a:solidFill>
                          <a:srgbClr val="FFFFFF"/>
                        </a:solidFill>
                        <a:uFill>
                          <a:solidFill>
                            <a:srgbClr val="FFFFFF"/>
                          </a:solidFill>
                        </a:uFill>
                        <a:latin typeface="+mn-lt"/>
                        <a:ea typeface="+mn-ea"/>
                        <a:cs typeface="+mn-cs"/>
                        <a:sym typeface="Arial"/>
                      </a:defRPr>
                    </a:lvl1pPr>
                  </a:lstStyle>
                  <a:p>
                    <a:pPr/>
                    <a:r>
                      <a:t>z</a:t>
                    </a:r>
                  </a:p>
                </p:txBody>
              </p:sp>
            </p:grpSp>
          </p:grpSp>
        </p:grpSp>
      </p:grpSp>
      <p:pic>
        <p:nvPicPr>
          <p:cNvPr id="698" name="gpd.pdf" descr="gpd.pdf"/>
          <p:cNvPicPr>
            <a:picLocks noChangeAspect="1"/>
          </p:cNvPicPr>
          <p:nvPr/>
        </p:nvPicPr>
        <p:blipFill>
          <a:blip r:embed="rId4">
            <a:extLst/>
          </a:blip>
          <a:stretch>
            <a:fillRect/>
          </a:stretch>
        </p:blipFill>
        <p:spPr>
          <a:xfrm>
            <a:off x="4775930" y="3615397"/>
            <a:ext cx="3681579" cy="3130500"/>
          </a:xfrm>
          <a:prstGeom prst="rect">
            <a:avLst/>
          </a:prstGeom>
          <a:ln w="12700"/>
        </p:spPr>
      </p:pic>
      <p:sp>
        <p:nvSpPr>
          <p:cNvPr id="699" name="Line"/>
          <p:cNvSpPr/>
          <p:nvPr/>
        </p:nvSpPr>
        <p:spPr>
          <a:xfrm>
            <a:off x="1332963" y="1487510"/>
            <a:ext cx="5409127" cy="8886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048"/>
                  <a:pt x="1465" y="0"/>
                  <a:pt x="11301" y="0"/>
                </a:cubicBezTo>
                <a:cubicBezTo>
                  <a:pt x="21138" y="0"/>
                  <a:pt x="21600" y="10774"/>
                  <a:pt x="21600" y="20426"/>
                </a:cubicBezTo>
              </a:path>
            </a:pathLst>
          </a:custGeom>
          <a:ln w="38100">
            <a:solidFill>
              <a:srgbClr val="0042AA"/>
            </a:solidFill>
            <a:headEnd type="triangle"/>
            <a:tailEnd type="triangle"/>
          </a:ln>
        </p:spPr>
        <p:txBody>
          <a:bodyPr lIns="50800" tIns="50800" rIns="50800" bIns="50800"/>
          <a:lstStyle/>
          <a:p>
            <a:pPr marL="40639" marR="40639" defTabSz="914400">
              <a:defRPr sz="2400">
                <a:uFill>
                  <a:solidFill>
                    <a:srgbClr val="000000"/>
                  </a:solidFill>
                </a:uFill>
                <a:latin typeface="Times New Roman"/>
                <a:ea typeface="Times New Roman"/>
                <a:cs typeface="Times New Roman"/>
                <a:sym typeface="Times New Roman"/>
              </a:defRPr>
            </a:pPr>
          </a:p>
        </p:txBody>
      </p:sp>
      <p:pic>
        <p:nvPicPr>
          <p:cNvPr id="700" name="droppedImage.png" descr="droppedImage.png"/>
          <p:cNvPicPr>
            <a:picLocks noChangeAspect="1"/>
          </p:cNvPicPr>
          <p:nvPr/>
        </p:nvPicPr>
        <p:blipFill>
          <a:blip r:embed="rId5">
            <a:extLst/>
          </a:blip>
          <a:srcRect l="1384" t="12114" r="17076" b="15418"/>
          <a:stretch>
            <a:fillRect/>
          </a:stretch>
        </p:blipFill>
        <p:spPr>
          <a:xfrm>
            <a:off x="2850705" y="838200"/>
            <a:ext cx="2495995" cy="1549400"/>
          </a:xfrm>
          <a:prstGeom prst="rect">
            <a:avLst/>
          </a:prstGeom>
          <a:ln w="12700"/>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4"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05" name="Gluon Saturation in Nuclei: The Oomph"/>
          <p:cNvSpPr txBox="1"/>
          <p:nvPr>
            <p:ph type="title"/>
          </p:nvPr>
        </p:nvSpPr>
        <p:spPr>
          <a:xfrm>
            <a:off x="85725" y="6350"/>
            <a:ext cx="8931275" cy="717550"/>
          </a:xfrm>
          <a:prstGeom prst="rect">
            <a:avLst/>
          </a:prstGeom>
        </p:spPr>
        <p:txBody>
          <a:bodyPr/>
          <a:lstStyle/>
          <a:p>
            <a:pPr/>
            <a:r>
              <a:t>Gluon Saturation in Nuclei: The Oomph</a:t>
            </a:r>
          </a:p>
        </p:txBody>
      </p:sp>
      <p:sp>
        <p:nvSpPr>
          <p:cNvPr id="706"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707" name="Qs.pdf" descr="Qs.pdf"/>
          <p:cNvPicPr>
            <a:picLocks noChangeAspect="1"/>
          </p:cNvPicPr>
          <p:nvPr/>
        </p:nvPicPr>
        <p:blipFill>
          <a:blip r:embed="rId2">
            <a:extLst/>
          </a:blip>
          <a:srcRect l="0" t="10982" r="50265" b="1441"/>
          <a:stretch>
            <a:fillRect/>
          </a:stretch>
        </p:blipFill>
        <p:spPr>
          <a:xfrm>
            <a:off x="71137" y="811732"/>
            <a:ext cx="4671335" cy="4729314"/>
          </a:xfrm>
          <a:prstGeom prst="rect">
            <a:avLst/>
          </a:prstGeom>
          <a:ln w="12700"/>
        </p:spPr>
      </p:pic>
      <p:sp>
        <p:nvSpPr>
          <p:cNvPr id="708" name="Enhancement of QS with A: saturation regime reached at significantly lower energy in nuclei (⇒ lower cost)"/>
          <p:cNvSpPr txBox="1"/>
          <p:nvPr/>
        </p:nvSpPr>
        <p:spPr>
          <a:xfrm>
            <a:off x="4851790" y="4949903"/>
            <a:ext cx="4143376" cy="16014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329D6"/>
              </a:buClr>
              <a:buFont typeface="Times New Roman"/>
              <a:defRPr sz="2400">
                <a:uFill>
                  <a:solidFill>
                    <a:srgbClr val="000000"/>
                  </a:solidFill>
                </a:uFill>
                <a:latin typeface="+mn-lt"/>
                <a:ea typeface="+mn-ea"/>
                <a:cs typeface="+mn-cs"/>
                <a:sym typeface="Arial"/>
              </a:defRPr>
            </a:pPr>
            <a:r>
              <a:rPr>
                <a:solidFill>
                  <a:srgbClr val="021EAA"/>
                </a:solidFill>
                <a:uFill>
                  <a:solidFill>
                    <a:srgbClr val="0329D6"/>
                  </a:solidFill>
                </a:uFill>
              </a:rPr>
              <a:t>Enhancement of </a:t>
            </a:r>
            <a:r>
              <a:rPr i="1">
                <a:solidFill>
                  <a:srgbClr val="021EAA"/>
                </a:solidFill>
                <a:uFill>
                  <a:solidFill>
                    <a:srgbClr val="0329D6"/>
                  </a:solidFill>
                </a:uFill>
              </a:rPr>
              <a:t>Q</a:t>
            </a:r>
            <a:r>
              <a:rPr baseline="-25000" i="1">
                <a:solidFill>
                  <a:srgbClr val="021EAA"/>
                </a:solidFill>
                <a:uFill>
                  <a:solidFill>
                    <a:srgbClr val="0329D6"/>
                  </a:solidFill>
                </a:uFill>
              </a:rPr>
              <a:t>S</a:t>
            </a:r>
            <a:r>
              <a:rPr>
                <a:solidFill>
                  <a:srgbClr val="021EAA"/>
                </a:solidFill>
                <a:uFill>
                  <a:solidFill>
                    <a:srgbClr val="0329D6"/>
                  </a:solidFill>
                </a:uFill>
              </a:rPr>
              <a:t> with A</a:t>
            </a:r>
            <a:r>
              <a:rPr>
                <a:solidFill>
                  <a:srgbClr val="021EAA"/>
                </a:solidFill>
                <a:latin typeface="Symbol"/>
                <a:ea typeface="Symbol"/>
                <a:cs typeface="Symbol"/>
                <a:sym typeface="Symbol"/>
              </a:rPr>
              <a:t>:</a:t>
            </a:r>
            <a:r>
              <a:rPr>
                <a:solidFill>
                  <a:srgbClr val="021EAA"/>
                </a:solidFill>
                <a:latin typeface="Times New Roman"/>
                <a:ea typeface="Times New Roman"/>
                <a:cs typeface="Times New Roman"/>
                <a:sym typeface="Times New Roman"/>
              </a:rPr>
              <a:t> </a:t>
            </a:r>
            <a:r>
              <a:t>saturation regime reached at significantly lower energy in nuclei (</a:t>
            </a:r>
            <a:r>
              <a:rPr>
                <a:latin typeface="Symbol"/>
                <a:ea typeface="Symbol"/>
                <a:cs typeface="Symbol"/>
                <a:sym typeface="Symbol"/>
              </a:rPr>
              <a:t>Þ</a:t>
            </a:r>
            <a:r>
              <a:t> lower cost)</a:t>
            </a:r>
          </a:p>
        </p:txBody>
      </p:sp>
      <p:pic>
        <p:nvPicPr>
          <p:cNvPr id="709" name="image.pdf" descr="image.pdf"/>
          <p:cNvPicPr>
            <a:picLocks noChangeAspect="1"/>
          </p:cNvPicPr>
          <p:nvPr/>
        </p:nvPicPr>
        <p:blipFill>
          <a:blip r:embed="rId3">
            <a:extLst/>
          </a:blip>
          <a:stretch>
            <a:fillRect/>
          </a:stretch>
        </p:blipFill>
        <p:spPr>
          <a:xfrm>
            <a:off x="6139403" y="1188022"/>
            <a:ext cx="2857501" cy="1033565"/>
          </a:xfrm>
          <a:prstGeom prst="rect">
            <a:avLst/>
          </a:prstGeom>
          <a:ln w="12700">
            <a:miter lim="400000"/>
          </a:ln>
        </p:spPr>
      </p:pic>
      <p:pic>
        <p:nvPicPr>
          <p:cNvPr id="710" name="Untitled-1.png" descr="Untitled-1.png"/>
          <p:cNvPicPr>
            <a:picLocks noChangeAspect="0"/>
          </p:cNvPicPr>
          <p:nvPr/>
        </p:nvPicPr>
        <p:blipFill>
          <a:blip r:embed="rId4">
            <a:extLst/>
          </a:blip>
          <a:stretch>
            <a:fillRect/>
          </a:stretch>
        </p:blipFill>
        <p:spPr>
          <a:xfrm>
            <a:off x="4671069" y="1037911"/>
            <a:ext cx="1358901" cy="1765301"/>
          </a:xfrm>
          <a:prstGeom prst="rect">
            <a:avLst/>
          </a:prstGeom>
          <a:ln w="12700">
            <a:miter lim="400000"/>
          </a:ln>
        </p:spPr>
      </p:pic>
      <p:sp>
        <p:nvSpPr>
          <p:cNvPr id="711" name="Nucleus serves as amplifier of the saturation scale"/>
          <p:cNvSpPr txBox="1"/>
          <p:nvPr/>
        </p:nvSpPr>
        <p:spPr>
          <a:xfrm>
            <a:off x="381966" y="5628728"/>
            <a:ext cx="4049562"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t>Nucleus serves as </a:t>
            </a:r>
            <a:r>
              <a:rPr b="1">
                <a:solidFill>
                  <a:srgbClr val="021EAA"/>
                </a:solidFill>
              </a:rPr>
              <a:t>amplifier </a:t>
            </a:r>
            <a:r>
              <a:rPr>
                <a:solidFill>
                  <a:srgbClr val="021EAA"/>
                </a:solidFill>
              </a:rPr>
              <a:t>of the saturation scale</a:t>
            </a:r>
            <a:r>
              <a:t> </a:t>
            </a:r>
          </a:p>
        </p:txBody>
      </p:sp>
      <p:sp>
        <p:nvSpPr>
          <p:cNvPr id="712" name="Probes interact over distances L ~ (2mN x)-1"/>
          <p:cNvSpPr txBox="1"/>
          <p:nvPr/>
        </p:nvSpPr>
        <p:spPr>
          <a:xfrm>
            <a:off x="4851790" y="2953403"/>
            <a:ext cx="4000901" cy="8359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275" marR="41275" defTabSz="914400">
              <a:spcBef>
                <a:spcPts val="400"/>
              </a:spcBef>
              <a:defRPr sz="2800">
                <a:uFill>
                  <a:solidFill>
                    <a:srgbClr val="000000"/>
                  </a:solidFill>
                </a:uFill>
                <a:latin typeface="+mn-lt"/>
                <a:ea typeface="+mn-ea"/>
                <a:cs typeface="+mn-cs"/>
                <a:sym typeface="Arial"/>
              </a:defRPr>
            </a:pPr>
            <a:r>
              <a:rPr sz="2200"/>
              <a:t>Probes interact over distances </a:t>
            </a:r>
            <a:r>
              <a:rPr i="1" sz="2200">
                <a:latin typeface="Times New Roman"/>
                <a:ea typeface="Times New Roman"/>
                <a:cs typeface="Times New Roman"/>
                <a:sym typeface="Times New Roman"/>
              </a:rPr>
              <a:t>L</a:t>
            </a:r>
            <a:r>
              <a:rPr sz="2200"/>
              <a:t> ~ (2</a:t>
            </a:r>
            <a:r>
              <a:rPr i="1" sz="2200">
                <a:latin typeface="Times New Roman"/>
                <a:ea typeface="Times New Roman"/>
                <a:cs typeface="Times New Roman"/>
                <a:sym typeface="Times New Roman"/>
              </a:rPr>
              <a:t>m</a:t>
            </a:r>
            <a:r>
              <a:rPr baseline="-25000" i="1" sz="2200">
                <a:latin typeface="Times New Roman"/>
                <a:ea typeface="Times New Roman"/>
                <a:cs typeface="Times New Roman"/>
                <a:sym typeface="Times New Roman"/>
              </a:rPr>
              <a:t>N </a:t>
            </a:r>
            <a:r>
              <a:rPr i="1" sz="2200">
                <a:latin typeface="Times New Roman"/>
                <a:ea typeface="Times New Roman"/>
                <a:cs typeface="Times New Roman"/>
                <a:sym typeface="Times New Roman"/>
              </a:rPr>
              <a:t>x</a:t>
            </a:r>
            <a:r>
              <a:rPr sz="2200"/>
              <a:t>)</a:t>
            </a:r>
            <a:r>
              <a:rPr baseline="30239" sz="2500"/>
              <a:t>-1</a:t>
            </a:r>
          </a:p>
        </p:txBody>
      </p:sp>
      <p:sp>
        <p:nvSpPr>
          <p:cNvPr id="713" name="Probe interacts coherently with all nucleons for L &gt; 2 RA ~ A1/3"/>
          <p:cNvSpPr txBox="1"/>
          <p:nvPr/>
        </p:nvSpPr>
        <p:spPr>
          <a:xfrm>
            <a:off x="4851790" y="3831520"/>
            <a:ext cx="4143376" cy="8209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275" marR="41275" defTabSz="914400">
              <a:spcBef>
                <a:spcPts val="400"/>
              </a:spcBef>
              <a:defRPr sz="2800">
                <a:uFill>
                  <a:solidFill>
                    <a:srgbClr val="000000"/>
                  </a:solidFill>
                </a:uFill>
                <a:latin typeface="+mn-lt"/>
                <a:ea typeface="+mn-ea"/>
                <a:cs typeface="+mn-cs"/>
                <a:sym typeface="Arial"/>
              </a:defRPr>
            </a:pPr>
            <a:r>
              <a:rPr baseline="-1999" sz="2200"/>
              <a:t>Probe interacts coherently with all nucleons for </a:t>
            </a:r>
            <a:r>
              <a:rPr i="1" sz="2200">
                <a:latin typeface="Times New Roman"/>
                <a:ea typeface="Times New Roman"/>
                <a:cs typeface="Times New Roman"/>
                <a:sym typeface="Times New Roman"/>
              </a:rPr>
              <a:t>L</a:t>
            </a:r>
            <a:r>
              <a:rPr i="1" sz="2200"/>
              <a:t> </a:t>
            </a:r>
            <a:r>
              <a:rPr sz="2200">
                <a:latin typeface="Symbol"/>
                <a:ea typeface="Symbol"/>
                <a:cs typeface="Symbol"/>
                <a:sym typeface="Symbol"/>
              </a:rPr>
              <a:t>&gt;</a:t>
            </a:r>
            <a:r>
              <a:rPr i="1" sz="2200"/>
              <a:t> 2 R</a:t>
            </a:r>
            <a:r>
              <a:rPr baseline="-25000" i="1" sz="2200"/>
              <a:t>A</a:t>
            </a:r>
            <a:r>
              <a:rPr i="1" sz="2200"/>
              <a:t> </a:t>
            </a:r>
            <a:r>
              <a:rPr sz="2200">
                <a:latin typeface="Symbol"/>
                <a:ea typeface="Symbol"/>
                <a:cs typeface="Symbol"/>
                <a:sym typeface="Symbol"/>
              </a:rPr>
              <a:t>~</a:t>
            </a:r>
            <a:r>
              <a:rPr i="1" sz="2200"/>
              <a:t> A</a:t>
            </a:r>
            <a:r>
              <a:rPr baseline="29999" i="1" sz="2200"/>
              <a:t>1/3</a:t>
            </a:r>
            <a:r>
              <a:rPr baseline="29999" sz="2200">
                <a:latin typeface="Symbol"/>
                <a:ea typeface="Symbol"/>
                <a:cs typeface="Symbol"/>
                <a:sym typeface="Symbol"/>
              </a:rPr>
              <a:t> </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16" name="Gluon Saturation: Past Experimental Reach"/>
          <p:cNvSpPr txBox="1"/>
          <p:nvPr>
            <p:ph type="title"/>
          </p:nvPr>
        </p:nvSpPr>
        <p:spPr>
          <a:xfrm>
            <a:off x="106362" y="-11113"/>
            <a:ext cx="8931276" cy="717551"/>
          </a:xfrm>
          <a:prstGeom prst="rect">
            <a:avLst/>
          </a:prstGeom>
        </p:spPr>
        <p:txBody>
          <a:bodyPr/>
          <a:lstStyle>
            <a:lvl1pPr>
              <a:defRPr sz="3400"/>
            </a:lvl1pPr>
          </a:lstStyle>
          <a:p>
            <a:pPr/>
            <a:r>
              <a:t>Gluon Saturation: Past Experimental Reach</a:t>
            </a:r>
          </a:p>
        </p:txBody>
      </p:sp>
      <p:sp>
        <p:nvSpPr>
          <p:cNvPr id="7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718" name="Fixed Target DIS Experiment…"/>
          <p:cNvSpPr txBox="1"/>
          <p:nvPr/>
        </p:nvSpPr>
        <p:spPr>
          <a:xfrm>
            <a:off x="4330576" y="4724238"/>
            <a:ext cx="4571223" cy="17832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defTabSz="914400">
              <a:spcBef>
                <a:spcPts val="400"/>
              </a:spcBef>
              <a:defRPr b="1" sz="2200">
                <a:solidFill>
                  <a:srgbClr val="021EAA"/>
                </a:solidFill>
                <a:uFill>
                  <a:solidFill>
                    <a:srgbClr val="000000"/>
                  </a:solidFill>
                </a:uFill>
                <a:latin typeface="+mn-lt"/>
                <a:ea typeface="+mn-ea"/>
                <a:cs typeface="+mn-cs"/>
                <a:sym typeface="Arial"/>
              </a:defRPr>
            </a:pPr>
            <a:r>
              <a:t>Fixed Target DIS Experiment</a:t>
            </a:r>
          </a:p>
          <a:p>
            <a:pPr lvl="1" marL="529736" marR="41275" indent="-234461" defTabSz="914400">
              <a:spcBef>
                <a:spcPts val="400"/>
              </a:spcBef>
              <a:buClr>
                <a:srgbClr val="FF2600"/>
              </a:buClr>
              <a:buSzPct val="150000"/>
              <a:buChar char="•"/>
              <a:defRPr sz="2200">
                <a:uFill>
                  <a:solidFill>
                    <a:srgbClr val="000000"/>
                  </a:solidFill>
                </a:uFill>
                <a:latin typeface="+mn-lt"/>
                <a:ea typeface="+mn-ea"/>
                <a:cs typeface="+mn-cs"/>
                <a:sym typeface="Arial"/>
              </a:defRPr>
            </a:pPr>
            <a:r>
              <a:t>eA, μA, νA</a:t>
            </a:r>
          </a:p>
          <a:p>
            <a:pPr lvl="1" marL="529736" marR="41275" indent="-234461" defTabSz="914400">
              <a:spcBef>
                <a:spcPts val="400"/>
              </a:spcBef>
              <a:buClr>
                <a:srgbClr val="FF2600"/>
              </a:buClr>
              <a:buSzPct val="150000"/>
              <a:buChar char="•"/>
              <a:defRPr sz="2200">
                <a:uFill>
                  <a:solidFill>
                    <a:srgbClr val="000000"/>
                  </a:solidFill>
                </a:uFill>
                <a:latin typeface="+mn-lt"/>
                <a:ea typeface="+mn-ea"/>
                <a:cs typeface="+mn-cs"/>
                <a:sym typeface="Arial"/>
              </a:defRPr>
            </a:pPr>
            <a:r>
              <a:t>Same marginal reach</a:t>
            </a:r>
          </a:p>
          <a:p>
            <a:pPr lvl="1" marL="529736" marR="41275" indent="-234461" defTabSz="914400">
              <a:spcBef>
                <a:spcPts val="400"/>
              </a:spcBef>
              <a:buClr>
                <a:srgbClr val="FF2600"/>
              </a:buClr>
              <a:buSzPct val="150000"/>
              <a:buChar char="•"/>
              <a:defRPr sz="2200">
                <a:uFill>
                  <a:solidFill>
                    <a:srgbClr val="000000"/>
                  </a:solidFill>
                </a:uFill>
                <a:latin typeface="+mn-lt"/>
                <a:ea typeface="+mn-ea"/>
                <a:cs typeface="+mn-cs"/>
                <a:sym typeface="Arial"/>
              </a:defRPr>
            </a:pPr>
            <a:r>
              <a:t>Only at low Q</a:t>
            </a:r>
            <a:r>
              <a:rPr baseline="31999"/>
              <a:t>2</a:t>
            </a:r>
            <a:r>
              <a:t> (Q</a:t>
            </a:r>
            <a:r>
              <a:rPr baseline="31999"/>
              <a:t>2 </a:t>
            </a:r>
            <a:r>
              <a:t>&lt; 1 GeV</a:t>
            </a:r>
            <a:r>
              <a:rPr baseline="31999"/>
              <a:t>2</a:t>
            </a:r>
            <a:r>
              <a:t>)</a:t>
            </a:r>
          </a:p>
        </p:txBody>
      </p:sp>
      <p:pic>
        <p:nvPicPr>
          <p:cNvPr id="719" name="c1.pdf" descr="c1.pdf"/>
          <p:cNvPicPr>
            <a:picLocks noChangeAspect="1"/>
          </p:cNvPicPr>
          <p:nvPr/>
        </p:nvPicPr>
        <p:blipFill>
          <a:blip r:embed="rId2">
            <a:extLst/>
          </a:blip>
          <a:srcRect l="0" t="3344" r="7378" b="0"/>
          <a:stretch>
            <a:fillRect/>
          </a:stretch>
        </p:blipFill>
        <p:spPr>
          <a:xfrm>
            <a:off x="121501" y="827999"/>
            <a:ext cx="3470482" cy="3749392"/>
          </a:xfrm>
          <a:prstGeom prst="rect">
            <a:avLst/>
          </a:prstGeom>
          <a:ln w="12700">
            <a:miter lim="400000"/>
          </a:ln>
        </p:spPr>
      </p:pic>
      <p:sp>
        <p:nvSpPr>
          <p:cNvPr id="720" name="HERA (ep)…"/>
          <p:cNvSpPr txBox="1"/>
          <p:nvPr>
            <p:ph type="body" sz="quarter" idx="1"/>
          </p:nvPr>
        </p:nvSpPr>
        <p:spPr>
          <a:xfrm>
            <a:off x="115397" y="4724238"/>
            <a:ext cx="4070885" cy="2074762"/>
          </a:xfrm>
          <a:prstGeom prst="rect">
            <a:avLst/>
          </a:prstGeom>
        </p:spPr>
        <p:txBody>
          <a:bodyPr/>
          <a:lstStyle/>
          <a:p>
            <a:pPr>
              <a:defRPr b="1" sz="2200">
                <a:solidFill>
                  <a:srgbClr val="021EAA"/>
                </a:solidFill>
              </a:defRPr>
            </a:pPr>
            <a:r>
              <a:t>HERA (ep)</a:t>
            </a:r>
          </a:p>
          <a:p>
            <a:pPr lvl="1" marL="275736" indent="-234461">
              <a:defRPr sz="2200"/>
            </a:pPr>
            <a:r>
              <a:t>Marginal reach of Q</a:t>
            </a:r>
            <a:r>
              <a:rPr baseline="-5999"/>
              <a:t>s</a:t>
            </a:r>
          </a:p>
          <a:p>
            <a:pPr lvl="1" marL="275736" indent="-234461">
              <a:defRPr sz="2200"/>
            </a:pPr>
            <a:r>
              <a:t>Only at low Q</a:t>
            </a:r>
            <a:r>
              <a:rPr baseline="31999"/>
              <a:t>2</a:t>
            </a:r>
            <a:r>
              <a:t> making comparison with perturbative QCD impossible</a:t>
            </a:r>
          </a:p>
        </p:txBody>
      </p:sp>
      <p:pic>
        <p:nvPicPr>
          <p:cNvPr id="721" name="plotxQ2eA.ai" descr="plotxQ2eA.ai"/>
          <p:cNvPicPr>
            <a:picLocks noChangeAspect="1"/>
          </p:cNvPicPr>
          <p:nvPr/>
        </p:nvPicPr>
        <p:blipFill>
          <a:blip r:embed="rId3">
            <a:extLst/>
          </a:blip>
          <a:stretch>
            <a:fillRect/>
          </a:stretch>
        </p:blipFill>
        <p:spPr>
          <a:xfrm>
            <a:off x="3756174" y="827999"/>
            <a:ext cx="5125753" cy="3749279"/>
          </a:xfrm>
          <a:prstGeom prst="rect">
            <a:avLst/>
          </a:prstGeom>
          <a:ln w="12700"/>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2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7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18" grpId="2"/>
      <p:bldP build="whole" bldLvl="1" animBg="1" rev="0" advAuto="0" spid="721" grpId="1"/>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24" name="Gluon Saturation: √s Matters"/>
          <p:cNvSpPr txBox="1"/>
          <p:nvPr>
            <p:ph type="title"/>
          </p:nvPr>
        </p:nvSpPr>
        <p:spPr>
          <a:xfrm>
            <a:off x="106362" y="-11113"/>
            <a:ext cx="8931276" cy="717551"/>
          </a:xfrm>
          <a:prstGeom prst="rect">
            <a:avLst/>
          </a:prstGeom>
        </p:spPr>
        <p:txBody>
          <a:bodyPr/>
          <a:lstStyle>
            <a:lvl1pPr>
              <a:defRPr sz="3400"/>
            </a:lvl1pPr>
          </a:lstStyle>
          <a:p>
            <a:pPr/>
            <a:r>
              <a:t>Gluon Saturation: √s Matters</a:t>
            </a:r>
          </a:p>
        </p:txBody>
      </p:sp>
      <p:sp>
        <p:nvSpPr>
          <p:cNvPr id="7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726" name="eA at EIC:…"/>
          <p:cNvSpPr txBox="1"/>
          <p:nvPr/>
        </p:nvSpPr>
        <p:spPr>
          <a:xfrm>
            <a:off x="5107264" y="706842"/>
            <a:ext cx="3955820" cy="43229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defTabSz="914400">
              <a:spcBef>
                <a:spcPts val="400"/>
              </a:spcBef>
              <a:defRPr b="1" sz="2400">
                <a:solidFill>
                  <a:srgbClr val="021EAA"/>
                </a:solidFill>
                <a:uFill>
                  <a:solidFill>
                    <a:srgbClr val="000000"/>
                  </a:solidFill>
                </a:uFill>
                <a:latin typeface="+mn-lt"/>
                <a:ea typeface="+mn-ea"/>
                <a:cs typeface="+mn-cs"/>
                <a:sym typeface="Arial"/>
              </a:defRPr>
            </a:pPr>
            <a:r>
              <a:t>eA at EIC: </a:t>
            </a:r>
          </a:p>
          <a:p>
            <a:pPr lvl="1" marL="529736" marR="41275" indent="-234461" defTabSz="914400">
              <a:spcBef>
                <a:spcPts val="400"/>
              </a:spcBef>
              <a:buClr>
                <a:srgbClr val="FF2600"/>
              </a:buClr>
              <a:buSzPct val="150000"/>
              <a:buChar char="•"/>
              <a:defRPr sz="2200">
                <a:uFill>
                  <a:solidFill>
                    <a:srgbClr val="000000"/>
                  </a:solidFill>
                </a:uFill>
                <a:latin typeface="+mn-lt"/>
                <a:ea typeface="+mn-ea"/>
                <a:cs typeface="+mn-cs"/>
                <a:sym typeface="Arial"/>
              </a:defRPr>
            </a:pPr>
            <a:r>
              <a:t>Need to push into regime where comparison with our current understanding can be made </a:t>
            </a:r>
            <a:r>
              <a:rPr>
                <a:latin typeface="Symbol"/>
                <a:ea typeface="Symbol"/>
                <a:cs typeface="Symbol"/>
                <a:sym typeface="Symbol"/>
              </a:rPr>
              <a:t>Þ </a:t>
            </a:r>
            <a:r>
              <a:rPr i="1"/>
              <a:t>Q</a:t>
            </a:r>
            <a:r>
              <a:rPr baseline="31999"/>
              <a:t>2</a:t>
            </a:r>
            <a:r>
              <a:t> &gt; 1 GeV/c</a:t>
            </a:r>
            <a:r>
              <a:rPr baseline="31999"/>
              <a:t>2</a:t>
            </a:r>
            <a:endParaRPr baseline="31999"/>
          </a:p>
          <a:p>
            <a:pPr lvl="1" marL="529736" marR="41275" indent="-234461" defTabSz="914400">
              <a:spcBef>
                <a:spcPts val="400"/>
              </a:spcBef>
              <a:buClr>
                <a:srgbClr val="FF2600"/>
              </a:buClr>
              <a:buSzPct val="150000"/>
              <a:buChar char="•"/>
              <a:defRPr sz="2200">
                <a:uFill>
                  <a:solidFill>
                    <a:srgbClr val="000000"/>
                  </a:solidFill>
                </a:uFill>
                <a:latin typeface="+mn-lt"/>
                <a:ea typeface="+mn-ea"/>
                <a:cs typeface="+mn-cs"/>
                <a:sym typeface="Arial"/>
              </a:defRPr>
            </a:pPr>
            <a:r>
              <a:t>Require lever arm in </a:t>
            </a:r>
            <a:r>
              <a:rPr i="1"/>
              <a:t>Q</a:t>
            </a:r>
            <a:r>
              <a:t>, </a:t>
            </a:r>
            <a:r>
              <a:rPr i="1"/>
              <a:t>x </a:t>
            </a:r>
            <a:r>
              <a:t>to study evolution</a:t>
            </a:r>
          </a:p>
          <a:p>
            <a:pPr lvl="1" marL="529736" marR="41275" indent="-234461" defTabSz="914400">
              <a:spcBef>
                <a:spcPts val="400"/>
              </a:spcBef>
              <a:buClr>
                <a:srgbClr val="FF2600"/>
              </a:buClr>
              <a:buSzPct val="150000"/>
              <a:buChar char="•"/>
              <a:defRPr sz="2200">
                <a:uFill>
                  <a:solidFill>
                    <a:srgbClr val="000000"/>
                  </a:solidFill>
                </a:uFill>
                <a:latin typeface="+mn-lt"/>
                <a:ea typeface="+mn-ea"/>
                <a:cs typeface="+mn-cs"/>
                <a:sym typeface="Arial"/>
              </a:defRPr>
            </a:pPr>
            <a:r>
              <a:t>CGC predicts very characteristic A dependence </a:t>
            </a:r>
            <a:r>
              <a:rPr>
                <a:latin typeface="Symbol"/>
                <a:ea typeface="Symbol"/>
                <a:cs typeface="Symbol"/>
                <a:sym typeface="Symbol"/>
              </a:rPr>
              <a:t>Þ </a:t>
            </a:r>
            <a:r>
              <a:t>need large A lever arm</a:t>
            </a:r>
          </a:p>
        </p:txBody>
      </p:sp>
      <p:pic>
        <p:nvPicPr>
          <p:cNvPr id="727" name="image56.pdf" descr="image56.pdf"/>
          <p:cNvPicPr>
            <a:picLocks noChangeAspect="1"/>
          </p:cNvPicPr>
          <p:nvPr/>
        </p:nvPicPr>
        <p:blipFill>
          <a:blip r:embed="rId2">
            <a:extLst/>
          </a:blip>
          <a:stretch>
            <a:fillRect/>
          </a:stretch>
        </p:blipFill>
        <p:spPr>
          <a:xfrm>
            <a:off x="63939" y="872358"/>
            <a:ext cx="5046135" cy="3749970"/>
          </a:xfrm>
          <a:prstGeom prst="rect">
            <a:avLst/>
          </a:prstGeom>
          <a:ln w="12700">
            <a:miter lim="400000"/>
          </a:ln>
        </p:spPr>
      </p:pic>
      <p:pic>
        <p:nvPicPr>
          <p:cNvPr id="728" name="image57.tif" descr="image57.tif"/>
          <p:cNvPicPr>
            <a:picLocks noChangeAspect="1"/>
          </p:cNvPicPr>
          <p:nvPr/>
        </p:nvPicPr>
        <p:blipFill>
          <a:blip r:embed="rId3">
            <a:extLst/>
          </a:blip>
          <a:stretch>
            <a:fillRect/>
          </a:stretch>
        </p:blipFill>
        <p:spPr>
          <a:xfrm>
            <a:off x="238101" y="4641052"/>
            <a:ext cx="5013121" cy="2070151"/>
          </a:xfrm>
          <a:prstGeom prst="rect">
            <a:avLst/>
          </a:prstGeom>
          <a:ln w="12700">
            <a:miter lim="400000"/>
          </a:ln>
        </p:spPr>
      </p:pic>
      <p:sp>
        <p:nvSpPr>
          <p:cNvPr id="729" name="Arrow"/>
          <p:cNvSpPr/>
          <p:nvPr/>
        </p:nvSpPr>
        <p:spPr>
          <a:xfrm rot="5386926">
            <a:off x="6730639" y="5130822"/>
            <a:ext cx="709131" cy="618443"/>
          </a:xfrm>
          <a:prstGeom prst="rightArrow">
            <a:avLst>
              <a:gd name="adj1" fmla="val 33396"/>
              <a:gd name="adj2" fmla="val 58622"/>
            </a:avLst>
          </a:prstGeom>
          <a:solidFill>
            <a:srgbClr val="941100"/>
          </a:solidFill>
          <a:ln w="12700">
            <a:solidFill>
              <a:srgbClr val="000000"/>
            </a:solidFill>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730" name="Need to push for highest energy and heaviest ions"/>
          <p:cNvSpPr txBox="1"/>
          <p:nvPr/>
        </p:nvSpPr>
        <p:spPr>
          <a:xfrm>
            <a:off x="5107264" y="5770470"/>
            <a:ext cx="3955820" cy="8839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529736" marR="41275" indent="-234461" defTabSz="914400">
              <a:spcBef>
                <a:spcPts val="400"/>
              </a:spcBef>
              <a:buClr>
                <a:srgbClr val="FF2600"/>
              </a:buClr>
              <a:buSzPct val="150000"/>
              <a:buChar char="•"/>
              <a:defRPr sz="2300">
                <a:solidFill>
                  <a:srgbClr val="941100"/>
                </a:solidFill>
                <a:uFill>
                  <a:solidFill>
                    <a:srgbClr val="000000"/>
                  </a:solidFill>
                </a:uFill>
                <a:latin typeface="+mn-lt"/>
                <a:ea typeface="+mn-ea"/>
                <a:cs typeface="+mn-cs"/>
                <a:sym typeface="Arial"/>
              </a:defRPr>
            </a:pPr>
            <a:r>
              <a:t>Need to push for highest energy and heaviest 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729"/>
                                        </p:tgtEl>
                                        <p:attrNameLst>
                                          <p:attrName>style.visibility</p:attrName>
                                        </p:attrNameLst>
                                      </p:cBhvr>
                                      <p:to>
                                        <p:strVal val="visible"/>
                                      </p:to>
                                    </p:set>
                                    <p:animEffect filter="wipe(up)" transition="in">
                                      <p:cBhvr>
                                        <p:cTn id="7" dur="300"/>
                                        <p:tgtEl>
                                          <p:spTgt spid="729"/>
                                        </p:tgtEl>
                                      </p:cBhvr>
                                    </p:animEffect>
                                  </p:childTnLst>
                                </p:cTn>
                              </p:par>
                            </p:childTnLst>
                          </p:cTn>
                        </p:par>
                        <p:par>
                          <p:cTn id="8" fill="hold">
                            <p:stCondLst>
                              <p:cond delay="300"/>
                            </p:stCondLst>
                            <p:childTnLst>
                              <p:par>
                                <p:cTn id="9" presetClass="entr" nodeType="afterEffect" presetSubtype="1" presetID="22" grpId="2" fill="hold">
                                  <p:stCondLst>
                                    <p:cond delay="0"/>
                                  </p:stCondLst>
                                  <p:iterate type="el" backwards="0">
                                    <p:tmAbs val="0"/>
                                  </p:iterate>
                                  <p:childTnLst>
                                    <p:set>
                                      <p:cBhvr>
                                        <p:cTn id="10" fill="hold"/>
                                        <p:tgtEl>
                                          <p:spTgt spid="730"/>
                                        </p:tgtEl>
                                        <p:attrNameLst>
                                          <p:attrName>style.visibility</p:attrName>
                                        </p:attrNameLst>
                                      </p:cBhvr>
                                      <p:to>
                                        <p:strVal val="visible"/>
                                      </p:to>
                                    </p:set>
                                    <p:animEffect filter="wipe(up)" transition="in">
                                      <p:cBhvr>
                                        <p:cTn id="11" dur="300"/>
                                        <p:tgtEl>
                                          <p:spTgt spid="7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9" grpId="1"/>
      <p:bldP build="whole" bldLvl="1" animBg="1" rev="0" advAuto="0" spid="730" grpId="2"/>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2"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33" name="Remark on Nuclear PDFs"/>
          <p:cNvSpPr txBox="1"/>
          <p:nvPr>
            <p:ph type="title"/>
          </p:nvPr>
        </p:nvSpPr>
        <p:spPr>
          <a:prstGeom prst="rect">
            <a:avLst/>
          </a:prstGeom>
        </p:spPr>
        <p:txBody>
          <a:bodyPr/>
          <a:lstStyle/>
          <a:p>
            <a:pPr/>
            <a:r>
              <a:t>Remark on Nuclear PDFs</a:t>
            </a:r>
          </a:p>
        </p:txBody>
      </p:sp>
      <p:sp>
        <p:nvSpPr>
          <p:cNvPr id="734" name="Latest state-of-the-art nPDF is EPPS16 replacing EPS09…"/>
          <p:cNvSpPr txBox="1"/>
          <p:nvPr>
            <p:ph type="body" idx="1"/>
          </p:nvPr>
        </p:nvSpPr>
        <p:spPr>
          <a:xfrm>
            <a:off x="220662" y="757522"/>
            <a:ext cx="8763001" cy="3310594"/>
          </a:xfrm>
          <a:prstGeom prst="rect">
            <a:avLst/>
          </a:prstGeom>
        </p:spPr>
        <p:txBody>
          <a:bodyPr/>
          <a:lstStyle/>
          <a:p>
            <a:pPr>
              <a:defRPr sz="2400">
                <a:solidFill>
                  <a:srgbClr val="021EAA"/>
                </a:solidFill>
              </a:defRPr>
            </a:pPr>
            <a:r>
              <a:t>Latest state-of-the-art nPDF is EPPS16 replacing EPS09</a:t>
            </a:r>
          </a:p>
          <a:p>
            <a:pPr lvl="1">
              <a:defRPr sz="2200"/>
            </a:pPr>
            <a:r>
              <a:t>includes latest LHC data</a:t>
            </a:r>
          </a:p>
          <a:p>
            <a:pPr lvl="1">
              <a:defRPr sz="2200"/>
            </a:pPr>
            <a:r>
              <a:t>long awaited new functional form that provides less constraints for x &lt; x</a:t>
            </a:r>
            <a:r>
              <a:rPr baseline="-5999"/>
              <a:t>data  </a:t>
            </a:r>
            <a:r>
              <a:rPr>
                <a:latin typeface="Symbol"/>
                <a:ea typeface="Symbol"/>
                <a:cs typeface="Symbol"/>
                <a:sym typeface="Symbol"/>
              </a:rPr>
              <a:t>Þ</a:t>
            </a:r>
            <a:r>
              <a:t> important for eRHIC/JLEIC comparison</a:t>
            </a:r>
            <a:endParaRPr baseline="-5999"/>
          </a:p>
          <a:p>
            <a:pPr lvl="1">
              <a:defRPr sz="2200"/>
            </a:pPr>
            <a:r>
              <a:t>not released yet</a:t>
            </a:r>
          </a:p>
          <a:p>
            <a:pPr lvl="1">
              <a:defRPr sz="2200"/>
            </a:pPr>
            <a:r>
              <a:t>authors work with us to show eRHIC/JLEIC impact (work in progress, will be in write-up)</a:t>
            </a:r>
          </a:p>
        </p:txBody>
      </p:sp>
      <p:sp>
        <p:nvSpPr>
          <p:cNvPr id="7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736" name="Ratio g(x,Q2)Pb/g(x,Q2)p"/>
          <p:cNvSpPr txBox="1"/>
          <p:nvPr/>
        </p:nvSpPr>
        <p:spPr>
          <a:xfrm>
            <a:off x="2914386" y="3520381"/>
            <a:ext cx="3080133" cy="45593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sz="2200">
                <a:solidFill>
                  <a:srgbClr val="021EAA"/>
                </a:solidFill>
                <a:latin typeface="+mn-lt"/>
                <a:ea typeface="+mn-ea"/>
                <a:cs typeface="+mn-cs"/>
                <a:sym typeface="Arial"/>
              </a:defRPr>
            </a:pPr>
            <a:r>
              <a:t>Ratio g(x,Q</a:t>
            </a:r>
            <a:r>
              <a:rPr baseline="30363"/>
              <a:t>2</a:t>
            </a:r>
            <a:r>
              <a:t>)</a:t>
            </a:r>
            <a:r>
              <a:rPr baseline="-21545"/>
              <a:t>Pb</a:t>
            </a:r>
            <a:r>
              <a:t>/g(x,Q</a:t>
            </a:r>
            <a:r>
              <a:rPr baseline="30363"/>
              <a:t>2</a:t>
            </a:r>
            <a:r>
              <a:t>)</a:t>
            </a:r>
            <a:r>
              <a:rPr baseline="-21545"/>
              <a:t>p</a:t>
            </a:r>
            <a:r>
              <a:t> </a:t>
            </a:r>
          </a:p>
        </p:txBody>
      </p:sp>
      <p:pic>
        <p:nvPicPr>
          <p:cNvPr id="737" name="EPS09vsEPPS16.pdf" descr="EPS09vsEPPS16.pdf"/>
          <p:cNvPicPr>
            <a:picLocks noChangeAspect="1"/>
          </p:cNvPicPr>
          <p:nvPr/>
        </p:nvPicPr>
        <p:blipFill>
          <a:blip r:embed="rId2">
            <a:extLst/>
          </a:blip>
          <a:stretch>
            <a:fillRect/>
          </a:stretch>
        </p:blipFill>
        <p:spPr>
          <a:xfrm>
            <a:off x="642910" y="3959459"/>
            <a:ext cx="7261994" cy="2948794"/>
          </a:xfrm>
          <a:prstGeom prst="rect">
            <a:avLst/>
          </a:prstGeom>
          <a:ln w="12700"/>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78" name="EIC Science: Requirements"/>
          <p:cNvSpPr txBox="1"/>
          <p:nvPr>
            <p:ph type="title"/>
          </p:nvPr>
        </p:nvSpPr>
        <p:spPr>
          <a:xfrm>
            <a:off x="136525" y="44450"/>
            <a:ext cx="8931275" cy="661988"/>
          </a:xfrm>
          <a:prstGeom prst="rect">
            <a:avLst/>
          </a:prstGeom>
        </p:spPr>
        <p:txBody>
          <a:bodyPr/>
          <a:lstStyle/>
          <a:p>
            <a:pPr/>
            <a:r>
              <a:t>EIC Science: Requirements</a:t>
            </a:r>
          </a:p>
        </p:txBody>
      </p:sp>
      <p:sp>
        <p:nvSpPr>
          <p:cNvPr id="179" name="Large center-of-mass coverage…"/>
          <p:cNvSpPr txBox="1"/>
          <p:nvPr>
            <p:ph type="body" idx="1"/>
          </p:nvPr>
        </p:nvSpPr>
        <p:spPr>
          <a:xfrm>
            <a:off x="190500" y="2839603"/>
            <a:ext cx="8763000" cy="3841861"/>
          </a:xfrm>
          <a:prstGeom prst="rect">
            <a:avLst/>
          </a:prstGeom>
        </p:spPr>
        <p:txBody>
          <a:bodyPr/>
          <a:lstStyle/>
          <a:p>
            <a:pPr lvl="1">
              <a:spcBef>
                <a:spcPts val="0"/>
              </a:spcBef>
              <a:defRPr sz="2400"/>
            </a:pPr>
            <a:r>
              <a:rPr>
                <a:solidFill>
                  <a:srgbClr val="021EAA"/>
                </a:solidFill>
              </a:rPr>
              <a:t>Large center-of-mass</a:t>
            </a:r>
            <a:r>
              <a:t> coverage</a:t>
            </a:r>
          </a:p>
          <a:p>
            <a:pPr lvl="2">
              <a:spcBef>
                <a:spcPts val="0"/>
              </a:spcBef>
              <a:defRPr sz="2200"/>
            </a:pPr>
            <a:r>
              <a:t>Access to wide range in x and Q</a:t>
            </a:r>
            <a:r>
              <a:rPr baseline="31999"/>
              <a:t>2</a:t>
            </a:r>
          </a:p>
          <a:p>
            <a:pPr lvl="1">
              <a:spcBef>
                <a:spcPts val="0"/>
              </a:spcBef>
              <a:defRPr sz="2400"/>
            </a:pPr>
            <a:r>
              <a:rPr>
                <a:solidFill>
                  <a:srgbClr val="021EAA"/>
                </a:solidFill>
              </a:rPr>
              <a:t>Polarized electron and hadron beams</a:t>
            </a:r>
          </a:p>
          <a:p>
            <a:pPr lvl="2">
              <a:spcBef>
                <a:spcPts val="0"/>
              </a:spcBef>
              <a:defRPr sz="2200"/>
            </a:pPr>
            <a:r>
              <a:t>Access to spin structure of nucleons and nuclei</a:t>
            </a:r>
          </a:p>
          <a:p>
            <a:pPr lvl="2">
              <a:spcBef>
                <a:spcPts val="0"/>
              </a:spcBef>
              <a:defRPr sz="2200"/>
            </a:pPr>
            <a:r>
              <a:t>Spin vehicle to access 3D spatial and momentum structure of the nucleon</a:t>
            </a:r>
          </a:p>
          <a:p>
            <a:pPr lvl="1">
              <a:spcBef>
                <a:spcPts val="0"/>
              </a:spcBef>
              <a:defRPr sz="2400"/>
            </a:pPr>
            <a:r>
              <a:rPr>
                <a:solidFill>
                  <a:srgbClr val="021EAA"/>
                </a:solidFill>
              </a:rPr>
              <a:t>Nuclear beams</a:t>
            </a:r>
          </a:p>
          <a:p>
            <a:pPr lvl="2">
              <a:spcBef>
                <a:spcPts val="0"/>
              </a:spcBef>
              <a:defRPr sz="2200"/>
            </a:pPr>
            <a:r>
              <a:t>Accessing the highest gluon densities (Q</a:t>
            </a:r>
            <a:r>
              <a:rPr baseline="-5999" spc="-22"/>
              <a:t>S</a:t>
            </a:r>
            <a:r>
              <a:rPr baseline="31999" spc="-22"/>
              <a:t>2</a:t>
            </a:r>
            <a:r>
              <a:t> ~ A</a:t>
            </a:r>
            <a:r>
              <a:rPr baseline="31999"/>
              <a:t>⅓</a:t>
            </a:r>
            <a:r>
              <a:t>)</a:t>
            </a:r>
          </a:p>
          <a:p>
            <a:pPr lvl="1">
              <a:spcBef>
                <a:spcPts val="0"/>
              </a:spcBef>
              <a:defRPr sz="2400"/>
            </a:pPr>
            <a:r>
              <a:rPr>
                <a:solidFill>
                  <a:srgbClr val="021EAA"/>
                </a:solidFill>
              </a:rPr>
              <a:t>High luminosity</a:t>
            </a:r>
          </a:p>
          <a:p>
            <a:pPr lvl="2">
              <a:spcBef>
                <a:spcPts val="0"/>
              </a:spcBef>
              <a:defRPr sz="2200"/>
            </a:pPr>
            <a:r>
              <a:t>Essential for mapping 3D structure of nucleons and nuclei access to rare probes</a:t>
            </a:r>
          </a:p>
        </p:txBody>
      </p:sp>
      <p:sp>
        <p:nvSpPr>
          <p:cNvPr id="180"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181" name="Evolution.pdf" descr="Evolution.pdf"/>
          <p:cNvPicPr>
            <a:picLocks noChangeAspect="1"/>
          </p:cNvPicPr>
          <p:nvPr/>
        </p:nvPicPr>
        <p:blipFill>
          <a:blip r:embed="rId2">
            <a:extLst/>
          </a:blip>
          <a:stretch>
            <a:fillRect/>
          </a:stretch>
        </p:blipFill>
        <p:spPr>
          <a:xfrm>
            <a:off x="568810" y="904105"/>
            <a:ext cx="4947646" cy="1832500"/>
          </a:xfrm>
          <a:prstGeom prst="rect">
            <a:avLst/>
          </a:prstGeom>
          <a:ln w="12700"/>
        </p:spPr>
      </p:pic>
      <p:pic>
        <p:nvPicPr>
          <p:cNvPr id="182" name="hera_10GeV2.pdf" descr="hera_10GeV2.pdf"/>
          <p:cNvPicPr>
            <a:picLocks noChangeAspect="1"/>
          </p:cNvPicPr>
          <p:nvPr/>
        </p:nvPicPr>
        <p:blipFill>
          <a:blip r:embed="rId3">
            <a:extLst/>
          </a:blip>
          <a:stretch>
            <a:fillRect/>
          </a:stretch>
        </p:blipFill>
        <p:spPr>
          <a:xfrm>
            <a:off x="6005228" y="781585"/>
            <a:ext cx="2783847" cy="2596111"/>
          </a:xfrm>
          <a:prstGeom prst="rect">
            <a:avLst/>
          </a:prstGeom>
          <a:ln w="12700"/>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9"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40" name="Nuclear Structure Functions: FL"/>
          <p:cNvSpPr txBox="1"/>
          <p:nvPr>
            <p:ph type="title"/>
          </p:nvPr>
        </p:nvSpPr>
        <p:spPr>
          <a:prstGeom prst="rect">
            <a:avLst/>
          </a:prstGeom>
        </p:spPr>
        <p:txBody>
          <a:bodyPr/>
          <a:lstStyle/>
          <a:p>
            <a:pPr/>
            <a:r>
              <a:t>Nuclear Structure Functions: F</a:t>
            </a:r>
            <a:r>
              <a:rPr baseline="-5999"/>
              <a:t>L</a:t>
            </a:r>
          </a:p>
        </p:txBody>
      </p:sp>
      <p:sp>
        <p:nvSpPr>
          <p:cNvPr id="741" name="Direct access to gluons through the tagging of gluon initiated processes…"/>
          <p:cNvSpPr txBox="1"/>
          <p:nvPr>
            <p:ph type="body" sz="quarter" idx="1"/>
          </p:nvPr>
        </p:nvSpPr>
        <p:spPr>
          <a:xfrm>
            <a:off x="5292791" y="966849"/>
            <a:ext cx="3666015" cy="2623234"/>
          </a:xfrm>
          <a:prstGeom prst="rect">
            <a:avLst/>
          </a:prstGeom>
        </p:spPr>
        <p:txBody>
          <a:bodyPr/>
          <a:lstStyle/>
          <a:p>
            <a:pPr lvl="1">
              <a:defRPr sz="2200"/>
            </a:pPr>
            <a:r>
              <a:rPr>
                <a:solidFill>
                  <a:srgbClr val="941100"/>
                </a:solidFill>
              </a:rPr>
              <a:t>Direct access to gluons</a:t>
            </a:r>
            <a:r>
              <a:t> through the tagging of gluon initiated processes</a:t>
            </a:r>
          </a:p>
          <a:p>
            <a:pPr lvl="1">
              <a:defRPr sz="2200"/>
            </a:pPr>
            <a:r>
              <a:t>FL requires measurements at different √s</a:t>
            </a:r>
          </a:p>
        </p:txBody>
      </p:sp>
      <p:sp>
        <p:nvSpPr>
          <p:cNvPr id="7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743" name="plot_FLerrors_global_versionC_anim1.pdf" descr="plot_FLerrors_global_versionC_anim1.pdf"/>
          <p:cNvPicPr>
            <a:picLocks noChangeAspect="1"/>
          </p:cNvPicPr>
          <p:nvPr/>
        </p:nvPicPr>
        <p:blipFill>
          <a:blip r:embed="rId2">
            <a:extLst/>
          </a:blip>
          <a:stretch>
            <a:fillRect/>
          </a:stretch>
        </p:blipFill>
        <p:spPr>
          <a:xfrm>
            <a:off x="30996" y="921025"/>
            <a:ext cx="5075542" cy="5052614"/>
          </a:xfrm>
          <a:prstGeom prst="rect">
            <a:avLst/>
          </a:prstGeom>
          <a:ln w="12700"/>
        </p:spPr>
      </p:pic>
      <p:pic>
        <p:nvPicPr>
          <p:cNvPr id="744" name="plot_FLerrors_global_versionC_anim2.pdf" descr="plot_FLerrors_global_versionC_anim2.pdf"/>
          <p:cNvPicPr>
            <a:picLocks noChangeAspect="1"/>
          </p:cNvPicPr>
          <p:nvPr/>
        </p:nvPicPr>
        <p:blipFill>
          <a:blip r:embed="rId3">
            <a:extLst/>
          </a:blip>
          <a:stretch>
            <a:fillRect/>
          </a:stretch>
        </p:blipFill>
        <p:spPr>
          <a:xfrm>
            <a:off x="30996" y="921025"/>
            <a:ext cx="5075542" cy="5052614"/>
          </a:xfrm>
          <a:prstGeom prst="rect">
            <a:avLst/>
          </a:prstGeom>
          <a:ln w="12700"/>
        </p:spPr>
      </p:pic>
      <p:sp>
        <p:nvSpPr>
          <p:cNvPr id="745" name="eRHIC extends x-reach by a factor 5"/>
          <p:cNvSpPr txBox="1"/>
          <p:nvPr/>
        </p:nvSpPr>
        <p:spPr>
          <a:xfrm>
            <a:off x="5292791" y="3472907"/>
            <a:ext cx="3666015" cy="981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508000" marR="41275" indent="-254000" defTabSz="914400">
              <a:spcBef>
                <a:spcPts val="400"/>
              </a:spcBef>
              <a:buClr>
                <a:srgbClr val="FF2600"/>
              </a:buClr>
              <a:buSzPct val="150000"/>
              <a:buChar char="•"/>
              <a:defRPr sz="2200">
                <a:solidFill>
                  <a:srgbClr val="941100"/>
                </a:solidFill>
                <a:uFill>
                  <a:solidFill>
                    <a:srgbClr val="000000"/>
                  </a:solidFill>
                </a:uFill>
                <a:latin typeface="+mn-lt"/>
                <a:ea typeface="+mn-ea"/>
                <a:cs typeface="+mn-cs"/>
                <a:sym typeface="Arial"/>
              </a:defRPr>
            </a:pPr>
            <a:r>
              <a:t>eRHIC extends x-reach by a factor 5</a:t>
            </a:r>
          </a:p>
        </p:txBody>
      </p:sp>
      <p:grpSp>
        <p:nvGrpSpPr>
          <p:cNvPr id="748" name="Group"/>
          <p:cNvGrpSpPr/>
          <p:nvPr/>
        </p:nvGrpSpPr>
        <p:grpSpPr>
          <a:xfrm>
            <a:off x="552101" y="777709"/>
            <a:ext cx="4245368" cy="5964236"/>
            <a:chOff x="0" y="0"/>
            <a:chExt cx="4245367" cy="5964235"/>
          </a:xfrm>
        </p:grpSpPr>
        <p:pic>
          <p:nvPicPr>
            <p:cNvPr id="746" name="plot_FLerrors_global_versionB.pdf" descr="plot_FLerrors_global_versionB.pdf"/>
            <p:cNvPicPr>
              <a:picLocks noChangeAspect="1"/>
            </p:cNvPicPr>
            <p:nvPr/>
          </p:nvPicPr>
          <p:blipFill>
            <a:blip r:embed="rId4">
              <a:extLst/>
            </a:blip>
            <a:stretch>
              <a:fillRect/>
            </a:stretch>
          </p:blipFill>
          <p:spPr>
            <a:xfrm>
              <a:off x="0" y="468468"/>
              <a:ext cx="4245368" cy="5495768"/>
            </a:xfrm>
            <a:prstGeom prst="rect">
              <a:avLst/>
            </a:prstGeom>
            <a:ln w="12700" cap="flat">
              <a:noFill/>
              <a:round/>
            </a:ln>
            <a:effectLst/>
          </p:spPr>
        </p:pic>
        <p:sp>
          <p:nvSpPr>
            <p:cNvPr id="747" name="Projected Errors on FL(x,Q2)"/>
            <p:cNvSpPr txBox="1"/>
            <p:nvPr/>
          </p:nvSpPr>
          <p:spPr>
            <a:xfrm>
              <a:off x="462249" y="-1"/>
              <a:ext cx="3509447" cy="4276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100"/>
              </a:pPr>
              <a:r>
                <a:t>Projected Errors on F</a:t>
              </a:r>
              <a:r>
                <a:rPr baseline="-5999"/>
                <a:t>L</a:t>
              </a:r>
              <a:r>
                <a:t>(x,Q</a:t>
              </a:r>
              <a:r>
                <a:rPr baseline="-5999"/>
                <a:t>2</a:t>
              </a:r>
              <a:r>
                <a:t>)</a:t>
              </a:r>
            </a:p>
          </p:txBody>
        </p:sp>
      </p:grpSp>
      <p:sp>
        <p:nvSpPr>
          <p:cNvPr id="749" name="Errors dominated by systematic errors like for all SF measurements. Not luminosity hungry!"/>
          <p:cNvSpPr txBox="1"/>
          <p:nvPr/>
        </p:nvSpPr>
        <p:spPr>
          <a:xfrm>
            <a:off x="5292791" y="4395399"/>
            <a:ext cx="3774024" cy="2043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508000" marR="41275" indent="-254000" defTabSz="914400">
              <a:spcBef>
                <a:spcPts val="400"/>
              </a:spcBef>
              <a:buClr>
                <a:srgbClr val="FF2600"/>
              </a:buClr>
              <a:buSzPct val="150000"/>
              <a:buChar char="•"/>
              <a:defRPr sz="2200">
                <a:solidFill>
                  <a:srgbClr val="941100"/>
                </a:solidFill>
                <a:uFill>
                  <a:solidFill>
                    <a:srgbClr val="000000"/>
                  </a:solidFill>
                </a:uFill>
                <a:latin typeface="+mn-lt"/>
                <a:ea typeface="+mn-ea"/>
                <a:cs typeface="+mn-cs"/>
                <a:sym typeface="Arial"/>
              </a:defRPr>
            </a:pPr>
            <a:r>
              <a:rPr>
                <a:solidFill>
                  <a:srgbClr val="000000"/>
                </a:solidFill>
              </a:rPr>
              <a:t>Errors dominated by systematic errors like for all SF measurements. </a:t>
            </a:r>
            <a:r>
              <a:t>Not luminosity hungry!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4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745"/>
                                        </p:tgtEl>
                                        <p:attrNameLst>
                                          <p:attrName>style.visibility</p:attrName>
                                        </p:attrNameLst>
                                      </p:cBhvr>
                                      <p:to>
                                        <p:strVal val="visible"/>
                                      </p:to>
                                    </p:set>
                                  </p:childTnLst>
                                </p:cTn>
                              </p:par>
                            </p:childTnLst>
                          </p:cTn>
                        </p:par>
                        <p:par>
                          <p:cTn id="10" fill="hold">
                            <p:stCondLst>
                              <p:cond delay="0"/>
                            </p:stCondLst>
                            <p:childTnLst>
                              <p:par>
                                <p:cTn id="11" presetClass="exit" nodeType="afterEffect" presetSubtype="0" presetID="1" grpId="3" fill="hold">
                                  <p:stCondLst>
                                    <p:cond delay="0"/>
                                  </p:stCondLst>
                                  <p:iterate type="el" backwards="0">
                                    <p:tmAbs val="0"/>
                                  </p:iterate>
                                  <p:childTnLst>
                                    <p:set>
                                      <p:cBhvr>
                                        <p:cTn id="12" fill="hold">
                                          <p:stCondLst>
                                            <p:cond delay="0"/>
                                          </p:stCondLst>
                                        </p:cTn>
                                        <p:tgtEl>
                                          <p:spTgt spid="74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Class="exit" nodeType="clickEffect" presetSubtype="0" presetID="1" grpId="4" fill="hold">
                                  <p:stCondLst>
                                    <p:cond delay="0"/>
                                  </p:stCondLst>
                                  <p:iterate type="el" backwards="0">
                                    <p:tmAbs val="0"/>
                                  </p:iterate>
                                  <p:childTnLst>
                                    <p:set>
                                      <p:cBhvr>
                                        <p:cTn id="16" fill="hold">
                                          <p:stCondLst>
                                            <p:cond delay="0"/>
                                          </p:stCondLst>
                                        </p:cTn>
                                        <p:tgtEl>
                                          <p:spTgt spid="744"/>
                                        </p:tgtEl>
                                        <p:attrNameLst>
                                          <p:attrName>style.visibility</p:attrName>
                                        </p:attrNameLst>
                                      </p:cBhvr>
                                      <p:to>
                                        <p:strVal val="hidden"/>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748"/>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7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4" grpId="4"/>
      <p:bldP build="whole" bldLvl="1" animBg="1" rev="0" advAuto="0" spid="743" grpId="3"/>
      <p:bldP build="whole" bldLvl="1" animBg="1" rev="0" advAuto="0" spid="748" grpId="5"/>
      <p:bldP build="whole" bldLvl="1" animBg="1" rev="0" advAuto="0" spid="749" grpId="6"/>
      <p:bldP build="whole" bldLvl="1" animBg="1" rev="0" advAuto="0" spid="744" grpId="1"/>
      <p:bldP build="whole" bldLvl="1" animBg="1" rev="0" advAuto="0" spid="745" grpId="2"/>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52" name="Reminder: Dihadrons at RHIC"/>
          <p:cNvSpPr txBox="1"/>
          <p:nvPr>
            <p:ph type="title"/>
          </p:nvPr>
        </p:nvSpPr>
        <p:spPr>
          <a:prstGeom prst="rect">
            <a:avLst/>
          </a:prstGeom>
        </p:spPr>
        <p:txBody>
          <a:bodyPr/>
          <a:lstStyle/>
          <a:p>
            <a:pPr/>
            <a:r>
              <a:t>Reminder: Dihadrons at RHIC</a:t>
            </a:r>
          </a:p>
        </p:txBody>
      </p:sp>
      <p:sp>
        <p:nvSpPr>
          <p:cNvPr id="7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754" name="Simple Measurement"/>
          <p:cNvSpPr txBox="1"/>
          <p:nvPr/>
        </p:nvSpPr>
        <p:spPr>
          <a:xfrm>
            <a:off x="165100" y="825500"/>
            <a:ext cx="3034765"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n-lt"/>
                <a:ea typeface="+mn-ea"/>
                <a:cs typeface="+mn-cs"/>
                <a:sym typeface="Arial"/>
              </a:defRPr>
            </a:lvl1pPr>
          </a:lstStyle>
          <a:p>
            <a:pPr/>
            <a:r>
              <a:t>Simple Measurement</a:t>
            </a:r>
          </a:p>
        </p:txBody>
      </p:sp>
      <p:grpSp>
        <p:nvGrpSpPr>
          <p:cNvPr id="764" name="Group"/>
          <p:cNvGrpSpPr/>
          <p:nvPr/>
        </p:nvGrpSpPr>
        <p:grpSpPr>
          <a:xfrm>
            <a:off x="3632199" y="876300"/>
            <a:ext cx="2679277" cy="1006860"/>
            <a:chOff x="0" y="0"/>
            <a:chExt cx="2679275" cy="1006859"/>
          </a:xfrm>
        </p:grpSpPr>
        <p:grpSp>
          <p:nvGrpSpPr>
            <p:cNvPr id="761" name="Group"/>
            <p:cNvGrpSpPr/>
            <p:nvPr/>
          </p:nvGrpSpPr>
          <p:grpSpPr>
            <a:xfrm>
              <a:off x="38100" y="0"/>
              <a:ext cx="1894706" cy="980570"/>
              <a:chOff x="0" y="0"/>
              <a:chExt cx="1894705" cy="980569"/>
            </a:xfrm>
          </p:grpSpPr>
          <p:sp>
            <p:nvSpPr>
              <p:cNvPr id="755" name="beam-view"/>
              <p:cNvSpPr txBox="1"/>
              <p:nvPr/>
            </p:nvSpPr>
            <p:spPr>
              <a:xfrm>
                <a:off x="0" y="0"/>
                <a:ext cx="1505829" cy="422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2200">
                    <a:uFill>
                      <a:solidFill>
                        <a:srgbClr val="000000"/>
                      </a:solidFill>
                    </a:uFill>
                    <a:latin typeface="+mn-lt"/>
                    <a:ea typeface="+mn-ea"/>
                    <a:cs typeface="+mn-cs"/>
                    <a:sym typeface="Arial"/>
                  </a:defRPr>
                </a:lvl1pPr>
              </a:lstStyle>
              <a:p>
                <a:pPr/>
                <a:r>
                  <a:t>beam-view</a:t>
                </a:r>
              </a:p>
            </p:txBody>
          </p:sp>
          <p:sp>
            <p:nvSpPr>
              <p:cNvPr id="756" name="Line"/>
              <p:cNvSpPr/>
              <p:nvPr/>
            </p:nvSpPr>
            <p:spPr>
              <a:xfrm flipH="1">
                <a:off x="1097279" y="15850"/>
                <a:ext cx="797427" cy="619150"/>
              </a:xfrm>
              <a:prstGeom prst="line">
                <a:avLst/>
              </a:prstGeom>
              <a:noFill/>
              <a:ln w="25400" cap="flat">
                <a:solidFill>
                  <a:srgbClr val="E32400"/>
                </a:solidFill>
                <a:prstDash val="solid"/>
                <a:round/>
                <a:headEnd type="stealth" w="med" len="med"/>
              </a:ln>
              <a:effectLst/>
            </p:spPr>
            <p:txBody>
              <a:bodyPr wrap="square" lIns="0" tIns="0" rIns="0" bIns="0" numCol="1" anchor="t">
                <a:noAutofit/>
              </a:bodyPr>
              <a:lstStyle/>
              <a:p>
                <a:pPr/>
              </a:p>
            </p:txBody>
          </p:sp>
          <p:sp>
            <p:nvSpPr>
              <p:cNvPr id="757" name="Circle"/>
              <p:cNvSpPr/>
              <p:nvPr/>
            </p:nvSpPr>
            <p:spPr>
              <a:xfrm>
                <a:off x="1066800" y="584200"/>
                <a:ext cx="101600" cy="101600"/>
              </a:xfrm>
              <a:prstGeom prst="ellipse">
                <a:avLst/>
              </a:prstGeom>
              <a:solidFill>
                <a:srgbClr val="00D2A9"/>
              </a:soli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758" name="Line"/>
              <p:cNvSpPr/>
              <p:nvPr/>
            </p:nvSpPr>
            <p:spPr>
              <a:xfrm rot="215654">
                <a:off x="894049" y="431422"/>
                <a:ext cx="510731" cy="488819"/>
              </a:xfrm>
              <a:custGeom>
                <a:avLst/>
                <a:gdLst/>
                <a:ahLst/>
                <a:cxnLst>
                  <a:cxn ang="0">
                    <a:pos x="wd2" y="hd2"/>
                  </a:cxn>
                  <a:cxn ang="5400000">
                    <a:pos x="wd2" y="hd2"/>
                  </a:cxn>
                  <a:cxn ang="10800000">
                    <a:pos x="wd2" y="hd2"/>
                  </a:cxn>
                  <a:cxn ang="16200000">
                    <a:pos x="wd2" y="hd2"/>
                  </a:cxn>
                </a:cxnLst>
                <a:rect l="0" t="0" r="r" b="b"/>
                <a:pathLst>
                  <a:path w="18128" h="15887" fill="norm" stroke="1" extrusionOk="0">
                    <a:moveTo>
                      <a:pt x="15632" y="0"/>
                    </a:moveTo>
                    <a:cubicBezTo>
                      <a:pt x="21600" y="5465"/>
                      <a:pt x="17053" y="21600"/>
                      <a:pt x="0" y="13793"/>
                    </a:cubicBezTo>
                  </a:path>
                </a:pathLst>
              </a:custGeom>
              <a:noFill/>
              <a:ln w="12700" cap="flat">
                <a:solidFill>
                  <a:srgbClr val="000000"/>
                </a:solidFill>
                <a:prstDash val="solid"/>
                <a:round/>
                <a:tailEnd type="triangle" w="med" len="med"/>
              </a:ln>
              <a:effectLst/>
            </p:spPr>
            <p:txBody>
              <a:bodyPr wrap="square" lIns="50800" tIns="50800" rIns="50800" bIns="50800" numCol="1" anchor="t">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759" name="π"/>
              <p:cNvSpPr txBox="1"/>
              <p:nvPr/>
            </p:nvSpPr>
            <p:spPr>
              <a:xfrm>
                <a:off x="1041400" y="558800"/>
                <a:ext cx="322223" cy="406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40639" marR="40639" defTabSz="914400">
                  <a:defRPr sz="2400">
                    <a:uFill>
                      <a:solidFill>
                        <a:srgbClr val="000000"/>
                      </a:solidFill>
                    </a:uFill>
                    <a:latin typeface="Symbol"/>
                    <a:ea typeface="Symbol"/>
                    <a:cs typeface="Symbol"/>
                    <a:sym typeface="Symbol"/>
                  </a:defRPr>
                </a:lvl1pPr>
              </a:lstStyle>
              <a:p>
                <a:pPr/>
                <a:r>
                  <a:t>p</a:t>
                </a:r>
              </a:p>
            </p:txBody>
          </p:sp>
          <p:sp>
            <p:nvSpPr>
              <p:cNvPr id="760" name="Line"/>
              <p:cNvSpPr/>
              <p:nvPr/>
            </p:nvSpPr>
            <p:spPr>
              <a:xfrm flipV="1">
                <a:off x="646120" y="673100"/>
                <a:ext cx="425761" cy="307470"/>
              </a:xfrm>
              <a:prstGeom prst="line">
                <a:avLst/>
              </a:prstGeom>
              <a:noFill/>
              <a:ln w="25400" cap="flat">
                <a:solidFill>
                  <a:srgbClr val="371A94"/>
                </a:solidFill>
                <a:prstDash val="solid"/>
                <a:round/>
                <a:headEnd type="stealth" w="med" len="med"/>
              </a:ln>
              <a:effectLst/>
            </p:spPr>
            <p:txBody>
              <a:bodyPr wrap="square" lIns="0" tIns="0" rIns="0" bIns="0" numCol="1" anchor="t">
                <a:noAutofit/>
              </a:bodyPr>
              <a:lstStyle/>
              <a:p>
                <a:pPr/>
              </a:p>
            </p:txBody>
          </p:sp>
        </p:grpSp>
        <p:sp>
          <p:nvSpPr>
            <p:cNvPr id="762" name="pTtrigger"/>
            <p:cNvSpPr txBox="1"/>
            <p:nvPr/>
          </p:nvSpPr>
          <p:spPr>
            <a:xfrm>
              <a:off x="1727200" y="50800"/>
              <a:ext cx="952076" cy="422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defRPr sz="2200">
                  <a:solidFill>
                    <a:srgbClr val="FF2600"/>
                  </a:solidFill>
                  <a:uFill>
                    <a:solidFill>
                      <a:srgbClr val="FF2600"/>
                    </a:solidFill>
                  </a:uFill>
                  <a:latin typeface="+mn-lt"/>
                  <a:ea typeface="+mn-ea"/>
                  <a:cs typeface="+mn-cs"/>
                  <a:sym typeface="Arial"/>
                </a:defRPr>
              </a:pPr>
              <a:r>
                <a:t>p</a:t>
              </a:r>
              <a:r>
                <a:rPr baseline="-5999"/>
                <a:t>T</a:t>
              </a:r>
              <a:r>
                <a:rPr baseline="31999"/>
                <a:t>trigger</a:t>
              </a:r>
            </a:p>
          </p:txBody>
        </p:sp>
        <p:sp>
          <p:nvSpPr>
            <p:cNvPr id="763" name="pTassoc"/>
            <p:cNvSpPr txBox="1"/>
            <p:nvPr/>
          </p:nvSpPr>
          <p:spPr>
            <a:xfrm>
              <a:off x="0" y="584200"/>
              <a:ext cx="890048" cy="422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defRPr sz="2200">
                  <a:solidFill>
                    <a:srgbClr val="021EAA"/>
                  </a:solidFill>
                  <a:uFill>
                    <a:solidFill>
                      <a:srgbClr val="021EAA"/>
                    </a:solidFill>
                  </a:uFill>
                  <a:latin typeface="+mn-lt"/>
                  <a:ea typeface="+mn-ea"/>
                  <a:cs typeface="+mn-cs"/>
                  <a:sym typeface="Arial"/>
                </a:defRPr>
              </a:pPr>
              <a:r>
                <a:t>p</a:t>
              </a:r>
              <a:r>
                <a:rPr baseline="-5999"/>
                <a:t>T</a:t>
              </a:r>
              <a:r>
                <a:rPr baseline="31999"/>
                <a:t>assoc</a:t>
              </a:r>
            </a:p>
          </p:txBody>
        </p:sp>
      </p:grpSp>
      <p:sp>
        <p:nvSpPr>
          <p:cNvPr id="765" name="p/d+Au at forward rapidities…"/>
          <p:cNvSpPr txBox="1"/>
          <p:nvPr/>
        </p:nvSpPr>
        <p:spPr>
          <a:xfrm>
            <a:off x="143435" y="2002221"/>
            <a:ext cx="8366916" cy="8378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41275" marR="41275" defTabSz="914400">
              <a:spcBef>
                <a:spcPts val="400"/>
              </a:spcBef>
              <a:defRPr sz="2400">
                <a:uFill>
                  <a:solidFill>
                    <a:srgbClr val="000000"/>
                  </a:solidFill>
                </a:uFill>
                <a:latin typeface="+mn-lt"/>
                <a:ea typeface="+mn-ea"/>
                <a:cs typeface="+mn-cs"/>
                <a:sym typeface="Arial"/>
              </a:defRPr>
            </a:lvl1pPr>
            <a:lvl2pPr marL="508000" marR="41275" indent="-254000" defTabSz="914400">
              <a:spcBef>
                <a:spcPts val="400"/>
              </a:spcBef>
              <a:buClr>
                <a:srgbClr val="FF2600"/>
              </a:buClr>
              <a:buSzPct val="150000"/>
              <a:buChar char="•"/>
              <a:defRPr sz="2200">
                <a:uFill>
                  <a:solidFill>
                    <a:srgbClr val="000000"/>
                  </a:solidFill>
                </a:uFill>
                <a:latin typeface="+mn-lt"/>
                <a:ea typeface="+mn-ea"/>
                <a:cs typeface="+mn-cs"/>
                <a:sym typeface="Arial"/>
              </a:defRPr>
            </a:lvl2pPr>
          </a:lstStyle>
          <a:p>
            <a:pPr/>
            <a:r>
              <a:t>p/d+Au at forward rapidities</a:t>
            </a:r>
          </a:p>
          <a:p>
            <a:pPr lvl="1"/>
            <a:r>
              <a:t>tantalizing hint for initial state suppression predicted by CGC</a:t>
            </a:r>
          </a:p>
        </p:txBody>
      </p:sp>
      <p:pic>
        <p:nvPicPr>
          <p:cNvPr id="766" name="dhPhenix.pdf" descr="dhPhenix.pdf"/>
          <p:cNvPicPr>
            <a:picLocks noChangeAspect="1"/>
          </p:cNvPicPr>
          <p:nvPr/>
        </p:nvPicPr>
        <p:blipFill>
          <a:blip r:embed="rId3">
            <a:extLst/>
          </a:blip>
          <a:srcRect l="0" t="791" r="0" b="791"/>
          <a:stretch>
            <a:fillRect/>
          </a:stretch>
        </p:blipFill>
        <p:spPr>
          <a:xfrm>
            <a:off x="1385851" y="2959161"/>
            <a:ext cx="5882097" cy="2794112"/>
          </a:xfrm>
          <a:prstGeom prst="rect">
            <a:avLst/>
          </a:prstGeom>
          <a:ln w="12700"/>
        </p:spPr>
      </p:pic>
      <p:grpSp>
        <p:nvGrpSpPr>
          <p:cNvPr id="769" name="phenix_logo2"/>
          <p:cNvGrpSpPr/>
          <p:nvPr/>
        </p:nvGrpSpPr>
        <p:grpSpPr>
          <a:xfrm>
            <a:off x="4191454" y="3922573"/>
            <a:ext cx="821417" cy="298984"/>
            <a:chOff x="0" y="0"/>
            <a:chExt cx="821416" cy="298983"/>
          </a:xfrm>
        </p:grpSpPr>
        <p:sp>
          <p:nvSpPr>
            <p:cNvPr id="767" name="Rectangle"/>
            <p:cNvSpPr/>
            <p:nvPr/>
          </p:nvSpPr>
          <p:spPr>
            <a:xfrm>
              <a:off x="0" y="0"/>
              <a:ext cx="821417" cy="298984"/>
            </a:xfrm>
            <a:prstGeom prst="rect">
              <a:avLst/>
            </a:prstGeom>
            <a:solidFill>
              <a:srgbClr val="000000">
                <a:alpha val="0"/>
              </a:srgbClr>
            </a:solidFill>
            <a:ln w="12700" cap="flat">
              <a:noFill/>
              <a:miter lim="400000"/>
            </a:ln>
            <a:effectLst/>
          </p:spPr>
          <p:txBody>
            <a:bodyPr wrap="square" lIns="45719" tIns="45719" rIns="45719" bIns="45719" numCol="1" anchor="t">
              <a:noAutofit/>
            </a:bodyPr>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pic>
          <p:nvPicPr>
            <p:cNvPr id="768" name="image69.png" descr="image69.png"/>
            <p:cNvPicPr>
              <a:picLocks noChangeAspect="1"/>
            </p:cNvPicPr>
            <p:nvPr/>
          </p:nvPicPr>
          <p:blipFill>
            <a:blip r:embed="rId4">
              <a:extLst/>
            </a:blip>
            <a:stretch>
              <a:fillRect/>
            </a:stretch>
          </p:blipFill>
          <p:spPr>
            <a:xfrm>
              <a:off x="0" y="0"/>
              <a:ext cx="821417" cy="298984"/>
            </a:xfrm>
            <a:prstGeom prst="rect">
              <a:avLst/>
            </a:prstGeom>
            <a:ln w="12700" cap="flat">
              <a:noFill/>
              <a:miter lim="400000"/>
            </a:ln>
            <a:effectLst/>
          </p:spPr>
        </p:pic>
      </p:grpSp>
      <p:sp>
        <p:nvSpPr>
          <p:cNvPr id="770" name="Cannot assure that effect is initial state in p/d+A…"/>
          <p:cNvSpPr txBox="1"/>
          <p:nvPr/>
        </p:nvSpPr>
        <p:spPr>
          <a:xfrm>
            <a:off x="143435" y="5771749"/>
            <a:ext cx="8366916" cy="8378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508000" marR="41275" indent="-254000" defTabSz="914400">
              <a:spcBef>
                <a:spcPts val="400"/>
              </a:spcBef>
              <a:buClr>
                <a:srgbClr val="FF2600"/>
              </a:buClr>
              <a:buSzPct val="150000"/>
              <a:buChar char="•"/>
              <a:defRPr sz="2200">
                <a:uFill>
                  <a:solidFill>
                    <a:srgbClr val="000000"/>
                  </a:solidFill>
                </a:uFill>
                <a:latin typeface="+mn-lt"/>
                <a:ea typeface="+mn-ea"/>
                <a:cs typeface="+mn-cs"/>
                <a:sym typeface="Arial"/>
              </a:defRPr>
            </a:pPr>
            <a:r>
              <a:t>Cannot assure that effect is initial state in p/d+A</a:t>
            </a:r>
          </a:p>
          <a:p>
            <a:pPr lvl="1" marL="508000" marR="41275" indent="-254000" defTabSz="914400">
              <a:spcBef>
                <a:spcPts val="400"/>
              </a:spcBef>
              <a:buClr>
                <a:srgbClr val="FF2600"/>
              </a:buClr>
              <a:buSzPct val="150000"/>
              <a:buChar char="•"/>
              <a:defRPr sz="2200">
                <a:uFill>
                  <a:solidFill>
                    <a:srgbClr val="000000"/>
                  </a:solidFill>
                </a:uFill>
                <a:latin typeface="+mn-lt"/>
                <a:ea typeface="+mn-ea"/>
                <a:cs typeface="+mn-cs"/>
                <a:sym typeface="Arial"/>
              </a:defRPr>
            </a:pPr>
            <a:r>
              <a:t>Large background, no access to process kinematics (x</a:t>
            </a:r>
            <a:r>
              <a:rPr baseline="-5999"/>
              <a:t>g</a:t>
            </a:r>
            <a:r>
              <a:t>)</a:t>
            </a:r>
          </a:p>
        </p:txBody>
      </p:sp>
      <p:sp>
        <p:nvSpPr>
          <p:cNvPr id="771" name="⇒ e+A"/>
          <p:cNvSpPr txBox="1"/>
          <p:nvPr/>
        </p:nvSpPr>
        <p:spPr>
          <a:xfrm>
            <a:off x="7756510" y="5854133"/>
            <a:ext cx="1219555"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solidFill>
                  <a:srgbClr val="941100"/>
                </a:solidFill>
              </a:defRPr>
            </a:lvl1pPr>
          </a:lstStyle>
          <a:p>
            <a:pPr/>
            <a:r>
              <a:t>⇒ e+A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7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7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1" grpId="1"/>
      <p:bldP build="whole" bldLvl="1" animBg="1" rev="0" advAuto="0" spid="770" grpId="2"/>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76" name="Dihadrons at eRHIC and JLEIC"/>
          <p:cNvSpPr txBox="1"/>
          <p:nvPr>
            <p:ph type="title"/>
          </p:nvPr>
        </p:nvSpPr>
        <p:spPr>
          <a:prstGeom prst="rect">
            <a:avLst/>
          </a:prstGeom>
        </p:spPr>
        <p:txBody>
          <a:bodyPr/>
          <a:lstStyle/>
          <a:p>
            <a:pPr/>
            <a:r>
              <a:t>Dihadrons at eRHIC and JLEIC</a:t>
            </a:r>
          </a:p>
        </p:txBody>
      </p:sp>
      <p:sp>
        <p:nvSpPr>
          <p:cNvPr id="7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778" name="image65.pdf" descr="image65.pdf"/>
          <p:cNvPicPr>
            <a:picLocks noChangeAspect="1"/>
          </p:cNvPicPr>
          <p:nvPr/>
        </p:nvPicPr>
        <p:blipFill>
          <a:blip r:embed="rId2">
            <a:extLst/>
          </a:blip>
          <a:stretch>
            <a:fillRect/>
          </a:stretch>
        </p:blipFill>
        <p:spPr>
          <a:xfrm>
            <a:off x="375046" y="3890148"/>
            <a:ext cx="3936604" cy="2925437"/>
          </a:xfrm>
          <a:prstGeom prst="rect">
            <a:avLst/>
          </a:prstGeom>
          <a:ln w="12700">
            <a:miter lim="400000"/>
          </a:ln>
        </p:spPr>
      </p:pic>
      <p:sp>
        <p:nvSpPr>
          <p:cNvPr id="779" name="Line"/>
          <p:cNvSpPr/>
          <p:nvPr/>
        </p:nvSpPr>
        <p:spPr>
          <a:xfrm flipH="1">
            <a:off x="1101995" y="5861046"/>
            <a:ext cx="885593" cy="1"/>
          </a:xfrm>
          <a:prstGeom prst="line">
            <a:avLst/>
          </a:prstGeom>
          <a:ln w="25400">
            <a:solidFill>
              <a:srgbClr val="322F31"/>
            </a:solidFill>
            <a:tailEnd type="triangle"/>
          </a:ln>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780" name="Line"/>
          <p:cNvSpPr/>
          <p:nvPr/>
        </p:nvSpPr>
        <p:spPr>
          <a:xfrm flipH="1">
            <a:off x="1946824" y="5861046"/>
            <a:ext cx="793049" cy="1"/>
          </a:xfrm>
          <a:prstGeom prst="line">
            <a:avLst/>
          </a:prstGeom>
          <a:ln w="25400">
            <a:solidFill>
              <a:srgbClr val="322F31"/>
            </a:solidFill>
            <a:tailEnd type="triangle"/>
          </a:ln>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pic>
        <p:nvPicPr>
          <p:cNvPr id="781" name="ratio_dihadrons_anim1.pdf" descr="ratio_dihadrons_anim1.pdf"/>
          <p:cNvPicPr>
            <a:picLocks noChangeAspect="1"/>
          </p:cNvPicPr>
          <p:nvPr/>
        </p:nvPicPr>
        <p:blipFill>
          <a:blip r:embed="rId3">
            <a:extLst/>
          </a:blip>
          <a:stretch>
            <a:fillRect/>
          </a:stretch>
        </p:blipFill>
        <p:spPr>
          <a:xfrm>
            <a:off x="4804843" y="783109"/>
            <a:ext cx="4127248" cy="3033907"/>
          </a:xfrm>
          <a:prstGeom prst="rect">
            <a:avLst/>
          </a:prstGeom>
          <a:ln w="12700"/>
        </p:spPr>
      </p:pic>
      <p:pic>
        <p:nvPicPr>
          <p:cNvPr id="782" name="ratio_dihadrons_anim2.pdf" descr="ratio_dihadrons_anim2.pdf"/>
          <p:cNvPicPr>
            <a:picLocks noChangeAspect="1"/>
          </p:cNvPicPr>
          <p:nvPr/>
        </p:nvPicPr>
        <p:blipFill>
          <a:blip r:embed="rId4">
            <a:extLst/>
          </a:blip>
          <a:stretch>
            <a:fillRect/>
          </a:stretch>
        </p:blipFill>
        <p:spPr>
          <a:xfrm>
            <a:off x="4804843" y="789754"/>
            <a:ext cx="4127248" cy="3033907"/>
          </a:xfrm>
          <a:prstGeom prst="rect">
            <a:avLst/>
          </a:prstGeom>
          <a:ln w="12700"/>
        </p:spPr>
      </p:pic>
      <p:pic>
        <p:nvPicPr>
          <p:cNvPr id="783" name="ratio_dihadrons_anim3.pdf" descr="ratio_dihadrons_anim3.pdf"/>
          <p:cNvPicPr>
            <a:picLocks noChangeAspect="1"/>
          </p:cNvPicPr>
          <p:nvPr/>
        </p:nvPicPr>
        <p:blipFill>
          <a:blip r:embed="rId5">
            <a:extLst/>
          </a:blip>
          <a:stretch>
            <a:fillRect/>
          </a:stretch>
        </p:blipFill>
        <p:spPr>
          <a:xfrm>
            <a:off x="4804843" y="789754"/>
            <a:ext cx="4127248" cy="3033907"/>
          </a:xfrm>
          <a:prstGeom prst="rect">
            <a:avLst/>
          </a:prstGeom>
          <a:ln w="12700"/>
        </p:spPr>
      </p:pic>
      <p:pic>
        <p:nvPicPr>
          <p:cNvPr id="784" name="ratio_dihadrons_anim4.pdf" descr="ratio_dihadrons_anim4.pdf"/>
          <p:cNvPicPr>
            <a:picLocks noChangeAspect="1"/>
          </p:cNvPicPr>
          <p:nvPr/>
        </p:nvPicPr>
        <p:blipFill>
          <a:blip r:embed="rId6">
            <a:extLst/>
          </a:blip>
          <a:stretch>
            <a:fillRect/>
          </a:stretch>
        </p:blipFill>
        <p:spPr>
          <a:xfrm>
            <a:off x="4804843" y="776856"/>
            <a:ext cx="4127248" cy="3033907"/>
          </a:xfrm>
          <a:prstGeom prst="rect">
            <a:avLst/>
          </a:prstGeom>
          <a:ln w="12700"/>
        </p:spPr>
      </p:pic>
      <p:pic>
        <p:nvPicPr>
          <p:cNvPr id="785" name="dihadron_40GeV_trig_2.eps.pdf" descr="dihadron_40GeV_trig_2.eps.pdf"/>
          <p:cNvPicPr>
            <a:picLocks noChangeAspect="1"/>
          </p:cNvPicPr>
          <p:nvPr/>
        </p:nvPicPr>
        <p:blipFill>
          <a:blip r:embed="rId7">
            <a:extLst/>
          </a:blip>
          <a:srcRect l="0" t="0" r="0" b="0"/>
          <a:stretch>
            <a:fillRect/>
          </a:stretch>
        </p:blipFill>
        <p:spPr>
          <a:xfrm>
            <a:off x="153287" y="771697"/>
            <a:ext cx="3992089" cy="3056801"/>
          </a:xfrm>
          <a:prstGeom prst="rect">
            <a:avLst/>
          </a:prstGeom>
          <a:ln w="12700">
            <a:miter lim="400000"/>
          </a:ln>
        </p:spPr>
      </p:pic>
      <p:pic>
        <p:nvPicPr>
          <p:cNvPr id="786" name="dihadron_63GeV_trig_2.eps.pdf" descr="dihadron_63GeV_trig_2.eps.pdf"/>
          <p:cNvPicPr>
            <a:picLocks noChangeAspect="1"/>
          </p:cNvPicPr>
          <p:nvPr/>
        </p:nvPicPr>
        <p:blipFill>
          <a:blip r:embed="rId8">
            <a:extLst/>
          </a:blip>
          <a:stretch>
            <a:fillRect/>
          </a:stretch>
        </p:blipFill>
        <p:spPr>
          <a:xfrm>
            <a:off x="162086" y="771697"/>
            <a:ext cx="3974491" cy="3049889"/>
          </a:xfrm>
          <a:prstGeom prst="rect">
            <a:avLst/>
          </a:prstGeom>
          <a:ln w="12700">
            <a:miter lim="400000"/>
          </a:ln>
        </p:spPr>
      </p:pic>
      <p:pic>
        <p:nvPicPr>
          <p:cNvPr id="787" name="dihadron_90GeV_trig_2.eps.pdf" descr="dihadron_90GeV_trig_2.eps.pdf"/>
          <p:cNvPicPr>
            <a:picLocks noChangeAspect="1"/>
          </p:cNvPicPr>
          <p:nvPr/>
        </p:nvPicPr>
        <p:blipFill>
          <a:blip r:embed="rId9">
            <a:extLst/>
          </a:blip>
          <a:srcRect l="0" t="0" r="0" b="0"/>
          <a:stretch>
            <a:fillRect/>
          </a:stretch>
        </p:blipFill>
        <p:spPr>
          <a:xfrm>
            <a:off x="181017" y="789754"/>
            <a:ext cx="3936531" cy="3020760"/>
          </a:xfrm>
          <a:prstGeom prst="rect">
            <a:avLst/>
          </a:prstGeom>
          <a:ln w="12700">
            <a:miter lim="400000"/>
          </a:ln>
        </p:spPr>
      </p:pic>
      <p:grpSp>
        <p:nvGrpSpPr>
          <p:cNvPr id="790" name="Group"/>
          <p:cNvGrpSpPr/>
          <p:nvPr/>
        </p:nvGrpSpPr>
        <p:grpSpPr>
          <a:xfrm>
            <a:off x="4322671" y="2497433"/>
            <a:ext cx="685801" cy="486808"/>
            <a:chOff x="0" y="0"/>
            <a:chExt cx="685800" cy="486806"/>
          </a:xfrm>
        </p:grpSpPr>
        <p:sp>
          <p:nvSpPr>
            <p:cNvPr id="788" name="Arrow"/>
            <p:cNvSpPr/>
            <p:nvPr/>
          </p:nvSpPr>
          <p:spPr>
            <a:xfrm rot="10800000">
              <a:off x="17793" y="298791"/>
              <a:ext cx="650214" cy="188016"/>
            </a:xfrm>
            <a:prstGeom prst="leftArrow">
              <a:avLst>
                <a:gd name="adj1" fmla="val 50000"/>
                <a:gd name="adj2" fmla="val 50000"/>
              </a:avLst>
            </a:prstGeom>
            <a:gradFill flip="none" rotWithShape="1">
              <a:gsLst>
                <a:gs pos="0">
                  <a:srgbClr val="0000FF"/>
                </a:gs>
                <a:gs pos="50000">
                  <a:srgbClr val="FFFFFF"/>
                </a:gs>
                <a:gs pos="100000">
                  <a:srgbClr val="0000FF"/>
                </a:gs>
              </a:gsLst>
              <a:lin ang="0" scaled="0"/>
            </a:gradFill>
            <a:ln w="9525" cap="flat">
              <a:solidFill>
                <a:srgbClr val="000090"/>
              </a:solidFill>
              <a:prstDash val="solid"/>
              <a:round/>
            </a:ln>
            <a:effectLst/>
          </p:spPr>
          <p:txBody>
            <a:bodyPr wrap="square" lIns="45719" tIns="45719" rIns="45719" bIns="45719" numCol="1" anchor="t">
              <a:noAutofit/>
            </a:bodyPr>
            <a:lstStyle/>
            <a:p>
              <a:pPr defTabSz="914400">
                <a:defRPr sz="2800">
                  <a:solidFill>
                    <a:srgbClr val="322F31"/>
                  </a:solidFill>
                  <a:latin typeface="+mn-lt"/>
                  <a:ea typeface="+mn-ea"/>
                  <a:cs typeface="+mn-cs"/>
                  <a:sym typeface="Arial"/>
                </a:defRPr>
              </a:pPr>
            </a:p>
          </p:txBody>
        </p:sp>
        <p:sp>
          <p:nvSpPr>
            <p:cNvPr id="789" name="Ratio"/>
            <p:cNvSpPr txBox="1"/>
            <p:nvPr/>
          </p:nvSpPr>
          <p:spPr>
            <a:xfrm>
              <a:off x="0" y="0"/>
              <a:ext cx="685800"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1800"/>
              </a:lvl1pPr>
            </a:lstStyle>
            <a:p>
              <a:pPr/>
              <a:r>
                <a:t>Ratio</a:t>
              </a:r>
            </a:p>
          </p:txBody>
        </p:sp>
      </p:grpSp>
      <p:sp>
        <p:nvSpPr>
          <p:cNvPr id="791" name="Factor 2 larger suppression at eRHIC…"/>
          <p:cNvSpPr txBox="1"/>
          <p:nvPr>
            <p:ph type="body" sz="quarter" idx="1"/>
          </p:nvPr>
        </p:nvSpPr>
        <p:spPr>
          <a:xfrm>
            <a:off x="4738887" y="3919876"/>
            <a:ext cx="4259160" cy="2680004"/>
          </a:xfrm>
          <a:prstGeom prst="rect">
            <a:avLst/>
          </a:prstGeom>
        </p:spPr>
        <p:txBody>
          <a:bodyPr/>
          <a:lstStyle/>
          <a:p>
            <a:pPr lvl="1" marL="508000" indent="-254000">
              <a:buClr>
                <a:srgbClr val="FF2600"/>
              </a:buClr>
              <a:buSzPct val="150000"/>
              <a:buFontTx/>
              <a:buChar char="•"/>
              <a:defRPr sz="2200"/>
            </a:pPr>
            <a:r>
              <a:t>Factor 2 larger suppression at eRHIC</a:t>
            </a:r>
          </a:p>
          <a:p>
            <a:pPr lvl="2" marL="723900" indent="-228600">
              <a:buClr>
                <a:srgbClr val="434ED6"/>
              </a:buClr>
              <a:buSzPct val="115000"/>
              <a:buFont typeface="Lucida Grande"/>
              <a:buChar char="‣"/>
              <a:defRPr sz="2100"/>
            </a:pPr>
            <a:r>
              <a:t>important given model uncertainties and systematics</a:t>
            </a:r>
          </a:p>
          <a:p>
            <a:pPr lvl="1" marL="508000" indent="-254000">
              <a:buClr>
                <a:srgbClr val="FF2600"/>
              </a:buClr>
              <a:buSzPct val="150000"/>
              <a:buFontTx/>
              <a:buChar char="•"/>
              <a:defRPr sz="2200">
                <a:solidFill>
                  <a:srgbClr val="941100"/>
                </a:solidFill>
              </a:defRPr>
            </a:pPr>
            <a:r>
              <a:t>Only eRHIC allows to study the evolution of Q</a:t>
            </a:r>
            <a:r>
              <a:rPr baseline="-5999"/>
              <a:t>S</a:t>
            </a:r>
            <a:r>
              <a:t> with x</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790"/>
                                        </p:tgtEl>
                                        <p:attrNameLst>
                                          <p:attrName>style.visibility</p:attrName>
                                        </p:attrNameLst>
                                      </p:cBhvr>
                                      <p:to>
                                        <p:strVal val="visible"/>
                                      </p:to>
                                    </p:set>
                                    <p:animEffect filter="wipe(left)" transition="in">
                                      <p:cBhvr>
                                        <p:cTn id="7" dur="399"/>
                                        <p:tgtEl>
                                          <p:spTgt spid="790"/>
                                        </p:tgtEl>
                                      </p:cBhvr>
                                    </p:animEffect>
                                  </p:childTnLst>
                                </p:cTn>
                              </p:par>
                            </p:childTnLst>
                          </p:cTn>
                        </p:par>
                        <p:par>
                          <p:cTn id="8" fill="hold">
                            <p:stCondLst>
                              <p:cond delay="399"/>
                            </p:stCondLst>
                            <p:childTnLst>
                              <p:par>
                                <p:cTn id="9" presetClass="entr" nodeType="afterEffect" presetSubtype="0" presetID="1" grpId="2" fill="hold">
                                  <p:stCondLst>
                                    <p:cond delay="0"/>
                                  </p:stCondLst>
                                  <p:iterate type="el" backwards="0">
                                    <p:tmAbs val="0"/>
                                  </p:iterate>
                                  <p:childTnLst>
                                    <p:set>
                                      <p:cBhvr>
                                        <p:cTn id="10" fill="hold"/>
                                        <p:tgtEl>
                                          <p:spTgt spid="7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xit" nodeType="clickEffect" presetSubtype="0" presetID="1" grpId="3" fill="hold">
                                  <p:stCondLst>
                                    <p:cond delay="0"/>
                                  </p:stCondLst>
                                  <p:iterate type="el" backwards="0">
                                    <p:tmAbs val="0"/>
                                  </p:iterate>
                                  <p:childTnLst>
                                    <p:set>
                                      <p:cBhvr>
                                        <p:cTn id="14" fill="hold">
                                          <p:stCondLst>
                                            <p:cond delay="0"/>
                                          </p:stCondLst>
                                        </p:cTn>
                                        <p:tgtEl>
                                          <p:spTgt spid="785"/>
                                        </p:tgtEl>
                                        <p:attrNameLst>
                                          <p:attrName>style.visibility</p:attrName>
                                        </p:attrNameLst>
                                      </p:cBhvr>
                                      <p:to>
                                        <p:strVal val="hidden"/>
                                      </p:to>
                                    </p:set>
                                  </p:childTnLst>
                                </p:cTn>
                              </p:par>
                            </p:childTnLst>
                          </p:cTn>
                        </p:par>
                        <p:par>
                          <p:cTn id="15" fill="hold">
                            <p:stCondLst>
                              <p:cond delay="0"/>
                            </p:stCondLst>
                            <p:childTnLst>
                              <p:par>
                                <p:cTn id="16" presetClass="entr" nodeType="afterEffect" presetSubtype="0" presetID="1" grpId="4" fill="hold">
                                  <p:stCondLst>
                                    <p:cond delay="0"/>
                                  </p:stCondLst>
                                  <p:iterate type="el" backwards="0">
                                    <p:tmAbs val="0"/>
                                  </p:iterate>
                                  <p:childTnLst>
                                    <p:set>
                                      <p:cBhvr>
                                        <p:cTn id="17" fill="hold"/>
                                        <p:tgtEl>
                                          <p:spTgt spid="786"/>
                                        </p:tgtEl>
                                        <p:attrNameLst>
                                          <p:attrName>style.visibility</p:attrName>
                                        </p:attrNameLst>
                                      </p:cBhvr>
                                      <p:to>
                                        <p:strVal val="visible"/>
                                      </p:to>
                                    </p:set>
                                  </p:childTnLst>
                                </p:cTn>
                              </p:par>
                            </p:childTnLst>
                          </p:cTn>
                        </p:par>
                        <p:par>
                          <p:cTn id="18" fill="hold">
                            <p:stCondLst>
                              <p:cond delay="0"/>
                            </p:stCondLst>
                            <p:childTnLst>
                              <p:par>
                                <p:cTn id="19" presetClass="exit" nodeType="afterEffect" presetSubtype="0" presetID="1" grpId="5" fill="hold">
                                  <p:stCondLst>
                                    <p:cond delay="0"/>
                                  </p:stCondLst>
                                  <p:iterate type="el" backwards="0">
                                    <p:tmAbs val="0"/>
                                  </p:iterate>
                                  <p:childTnLst>
                                    <p:set>
                                      <p:cBhvr>
                                        <p:cTn id="20" fill="hold">
                                          <p:stCondLst>
                                            <p:cond delay="0"/>
                                          </p:stCondLst>
                                        </p:cTn>
                                        <p:tgtEl>
                                          <p:spTgt spid="781"/>
                                        </p:tgtEl>
                                        <p:attrNameLst>
                                          <p:attrName>style.visibility</p:attrName>
                                        </p:attrNameLst>
                                      </p:cBhvr>
                                      <p:to>
                                        <p:strVal val="hidden"/>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782"/>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2" presetID="22" grpId="7" fill="hold">
                                  <p:stCondLst>
                                    <p:cond delay="0"/>
                                  </p:stCondLst>
                                  <p:iterate type="el" backwards="0">
                                    <p:tmAbs val="0"/>
                                  </p:iterate>
                                  <p:childTnLst>
                                    <p:set>
                                      <p:cBhvr>
                                        <p:cTn id="26" fill="hold"/>
                                        <p:tgtEl>
                                          <p:spTgt spid="780"/>
                                        </p:tgtEl>
                                        <p:attrNameLst>
                                          <p:attrName>style.visibility</p:attrName>
                                        </p:attrNameLst>
                                      </p:cBhvr>
                                      <p:to>
                                        <p:strVal val="visible"/>
                                      </p:to>
                                    </p:set>
                                    <p:animEffect filter="wipe(right)" transition="in">
                                      <p:cBhvr>
                                        <p:cTn id="27" dur="500"/>
                                        <p:tgtEl>
                                          <p:spTgt spid="780"/>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8" fill="hold">
                                  <p:stCondLst>
                                    <p:cond delay="0"/>
                                  </p:stCondLst>
                                  <p:iterate type="el" backwards="0">
                                    <p:tmAbs val="0"/>
                                  </p:iterate>
                                  <p:childTnLst>
                                    <p:set>
                                      <p:cBhvr>
                                        <p:cTn id="31" fill="hold"/>
                                        <p:tgtEl>
                                          <p:spTgt spid="787"/>
                                        </p:tgtEl>
                                        <p:attrNameLst>
                                          <p:attrName>style.visibility</p:attrName>
                                        </p:attrNameLst>
                                      </p:cBhvr>
                                      <p:to>
                                        <p:strVal val="visible"/>
                                      </p:to>
                                    </p:set>
                                  </p:childTnLst>
                                </p:cTn>
                              </p:par>
                            </p:childTnLst>
                          </p:cTn>
                        </p:par>
                        <p:par>
                          <p:cTn id="32" fill="hold">
                            <p:stCondLst>
                              <p:cond delay="0"/>
                            </p:stCondLst>
                            <p:childTnLst>
                              <p:par>
                                <p:cTn id="33" presetClass="exit" nodeType="afterEffect" presetSubtype="0" presetID="1" grpId="9" fill="hold">
                                  <p:stCondLst>
                                    <p:cond delay="0"/>
                                  </p:stCondLst>
                                  <p:iterate type="el" backwards="0">
                                    <p:tmAbs val="0"/>
                                  </p:iterate>
                                  <p:childTnLst>
                                    <p:set>
                                      <p:cBhvr>
                                        <p:cTn id="34" fill="hold">
                                          <p:stCondLst>
                                            <p:cond delay="0"/>
                                          </p:stCondLst>
                                        </p:cTn>
                                        <p:tgtEl>
                                          <p:spTgt spid="786"/>
                                        </p:tgtEl>
                                        <p:attrNameLst>
                                          <p:attrName>style.visibility</p:attrName>
                                        </p:attrNameLst>
                                      </p:cBhvr>
                                      <p:to>
                                        <p:strVal val="hidden"/>
                                      </p:to>
                                    </p:set>
                                  </p:childTnLst>
                                </p:cTn>
                              </p:par>
                            </p:childTnLst>
                          </p:cTn>
                        </p:par>
                        <p:par>
                          <p:cTn id="35" fill="hold">
                            <p:stCondLst>
                              <p:cond delay="0"/>
                            </p:stCondLst>
                            <p:childTnLst>
                              <p:par>
                                <p:cTn id="36" presetClass="exit" nodeType="afterEffect" presetSubtype="0" presetID="1" grpId="10" fill="hold">
                                  <p:stCondLst>
                                    <p:cond delay="0"/>
                                  </p:stCondLst>
                                  <p:iterate type="el" backwards="0">
                                    <p:tmAbs val="0"/>
                                  </p:iterate>
                                  <p:childTnLst>
                                    <p:set>
                                      <p:cBhvr>
                                        <p:cTn id="37" fill="hold">
                                          <p:stCondLst>
                                            <p:cond delay="0"/>
                                          </p:stCondLst>
                                        </p:cTn>
                                        <p:tgtEl>
                                          <p:spTgt spid="782"/>
                                        </p:tgtEl>
                                        <p:attrNameLst>
                                          <p:attrName>style.visibility</p:attrName>
                                        </p:attrNameLst>
                                      </p:cBhvr>
                                      <p:to>
                                        <p:strVal val="hidden"/>
                                      </p:to>
                                    </p:set>
                                  </p:childTnLst>
                                </p:cTn>
                              </p:par>
                            </p:childTnLst>
                          </p:cTn>
                        </p:par>
                        <p:par>
                          <p:cTn id="38" fill="hold">
                            <p:stCondLst>
                              <p:cond delay="0"/>
                            </p:stCondLst>
                            <p:childTnLst>
                              <p:par>
                                <p:cTn id="39" presetClass="entr" nodeType="afterEffect" presetSubtype="0" presetID="1" grpId="11" fill="hold">
                                  <p:stCondLst>
                                    <p:cond delay="0"/>
                                  </p:stCondLst>
                                  <p:iterate type="el" backwards="0">
                                    <p:tmAbs val="0"/>
                                  </p:iterate>
                                  <p:childTnLst>
                                    <p:set>
                                      <p:cBhvr>
                                        <p:cTn id="40" fill="hold"/>
                                        <p:tgtEl>
                                          <p:spTgt spid="783"/>
                                        </p:tgtEl>
                                        <p:attrNameLst>
                                          <p:attrName>style.visibility</p:attrName>
                                        </p:attrNameLst>
                                      </p:cBhvr>
                                      <p:to>
                                        <p:strVal val="visible"/>
                                      </p:to>
                                    </p:set>
                                  </p:childTnLst>
                                </p:cTn>
                              </p:par>
                            </p:childTnLst>
                          </p:cTn>
                        </p:par>
                        <p:par>
                          <p:cTn id="41" fill="hold">
                            <p:stCondLst>
                              <p:cond delay="0"/>
                            </p:stCondLst>
                            <p:childTnLst>
                              <p:par>
                                <p:cTn id="42" presetClass="entr" nodeType="afterEffect" presetSubtype="2" presetID="22" grpId="12" fill="hold">
                                  <p:stCondLst>
                                    <p:cond delay="0"/>
                                  </p:stCondLst>
                                  <p:iterate type="el" backwards="0">
                                    <p:tmAbs val="0"/>
                                  </p:iterate>
                                  <p:childTnLst>
                                    <p:set>
                                      <p:cBhvr>
                                        <p:cTn id="43" fill="hold"/>
                                        <p:tgtEl>
                                          <p:spTgt spid="779"/>
                                        </p:tgtEl>
                                        <p:attrNameLst>
                                          <p:attrName>style.visibility</p:attrName>
                                        </p:attrNameLst>
                                      </p:cBhvr>
                                      <p:to>
                                        <p:strVal val="visible"/>
                                      </p:to>
                                    </p:set>
                                    <p:animEffect filter="wipe(right)" transition="in">
                                      <p:cBhvr>
                                        <p:cTn id="44" dur="499"/>
                                        <p:tgtEl>
                                          <p:spTgt spid="779"/>
                                        </p:tgtEl>
                                      </p:cBhvr>
                                    </p:animEffect>
                                  </p:childTnLst>
                                </p:cTn>
                              </p:par>
                            </p:childTnLst>
                          </p:cTn>
                        </p:par>
                      </p:childTnLst>
                    </p:cTn>
                  </p:par>
                  <p:par>
                    <p:cTn id="45" fill="hold">
                      <p:stCondLst>
                        <p:cond delay="indefinite"/>
                      </p:stCondLst>
                      <p:childTnLst>
                        <p:par>
                          <p:cTn id="46" fill="hold">
                            <p:stCondLst>
                              <p:cond delay="0"/>
                            </p:stCondLst>
                            <p:childTnLst>
                              <p:par>
                                <p:cTn id="47" presetClass="exit" nodeType="clickEffect" presetSubtype="0" presetID="1" grpId="13" fill="hold">
                                  <p:stCondLst>
                                    <p:cond delay="0"/>
                                  </p:stCondLst>
                                  <p:iterate type="el" backwards="0">
                                    <p:tmAbs val="0"/>
                                  </p:iterate>
                                  <p:childTnLst>
                                    <p:set>
                                      <p:cBhvr>
                                        <p:cTn id="48" fill="hold">
                                          <p:stCondLst>
                                            <p:cond delay="0"/>
                                          </p:stCondLst>
                                        </p:cTn>
                                        <p:tgtEl>
                                          <p:spTgt spid="783"/>
                                        </p:tgtEl>
                                        <p:attrNameLst>
                                          <p:attrName>style.visibility</p:attrName>
                                        </p:attrNameLst>
                                      </p:cBhvr>
                                      <p:to>
                                        <p:strVal val="hidden"/>
                                      </p:to>
                                    </p:set>
                                  </p:childTnLst>
                                </p:cTn>
                              </p:par>
                            </p:childTnLst>
                          </p:cTn>
                        </p:par>
                        <p:par>
                          <p:cTn id="49" fill="hold">
                            <p:stCondLst>
                              <p:cond delay="0"/>
                            </p:stCondLst>
                            <p:childTnLst>
                              <p:par>
                                <p:cTn id="50" presetClass="entr" nodeType="afterEffect" presetSubtype="0" presetID="1" grpId="14" fill="hold">
                                  <p:stCondLst>
                                    <p:cond delay="0"/>
                                  </p:stCondLst>
                                  <p:iterate type="el" backwards="0">
                                    <p:tmAbs val="0"/>
                                  </p:iterate>
                                  <p:childTnLst>
                                    <p:set>
                                      <p:cBhvr>
                                        <p:cTn id="51" fill="hold"/>
                                        <p:tgtEl>
                                          <p:spTgt spid="784"/>
                                        </p:tgtEl>
                                        <p:attrNameLst>
                                          <p:attrName>style.visibility</p:attrName>
                                        </p:attrNameLst>
                                      </p:cBhvr>
                                      <p:to>
                                        <p:strVal val="visible"/>
                                      </p:to>
                                    </p:set>
                                  </p:childTnLst>
                                </p:cTn>
                              </p:par>
                            </p:childTnLst>
                          </p:cTn>
                        </p:par>
                        <p:par>
                          <p:cTn id="52" fill="hold">
                            <p:stCondLst>
                              <p:cond delay="0"/>
                            </p:stCondLst>
                            <p:childTnLst>
                              <p:par>
                                <p:cTn id="53" presetClass="entr" nodeType="afterEffect" presetSubtype="0" presetID="1" grpId="15" fill="hold">
                                  <p:stCondLst>
                                    <p:cond delay="0"/>
                                  </p:stCondLst>
                                  <p:iterate type="el" backwards="0">
                                    <p:tmAbs val="0"/>
                                  </p:iterate>
                                  <p:childTnLst>
                                    <p:set>
                                      <p:cBhvr>
                                        <p:cTn id="54" fill="hold"/>
                                        <p:tgtEl>
                                          <p:spTgt spid="7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0" grpId="7"/>
      <p:bldP build="whole" bldLvl="1" animBg="1" rev="0" advAuto="0" spid="782" grpId="10"/>
      <p:bldP build="whole" bldLvl="1" animBg="1" rev="0" advAuto="0" spid="783" grpId="13"/>
      <p:bldP build="whole" bldLvl="1" animBg="1" rev="0" advAuto="0" spid="781" grpId="2"/>
      <p:bldP build="whole" bldLvl="1" animBg="1" rev="0" advAuto="0" spid="779" grpId="12"/>
      <p:bldP build="whole" bldLvl="1" animBg="1" rev="0" advAuto="0" spid="790" grpId="1"/>
      <p:bldP build="whole" bldLvl="1" animBg="1" rev="0" advAuto="0" spid="781" grpId="5"/>
      <p:bldP build="whole" bldLvl="1" animBg="1" rev="0" advAuto="0" spid="784" grpId="14"/>
      <p:bldP build="whole" bldLvl="1" animBg="1" rev="0" advAuto="0" spid="791" grpId="15"/>
      <p:bldP build="whole" bldLvl="1" animBg="1" rev="0" advAuto="0" spid="786" grpId="4"/>
      <p:bldP build="whole" bldLvl="1" animBg="1" rev="0" advAuto="0" spid="786" grpId="9"/>
      <p:bldP build="whole" bldLvl="1" animBg="1" rev="0" advAuto="0" spid="783" grpId="11"/>
      <p:bldP build="whole" bldLvl="1" animBg="1" rev="0" advAuto="0" spid="782" grpId="6"/>
      <p:bldP build="whole" bldLvl="1" animBg="1" rev="0" advAuto="0" spid="787" grpId="8"/>
      <p:bldP build="whole" bldLvl="1" animBg="1" rev="0" advAuto="0" spid="785" grpId="3"/>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3"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794" name="Day 1 Measurement: σdiffractive/σtotal"/>
          <p:cNvSpPr txBox="1"/>
          <p:nvPr>
            <p:ph type="title"/>
          </p:nvPr>
        </p:nvSpPr>
        <p:spPr>
          <a:prstGeom prst="rect">
            <a:avLst/>
          </a:prstGeom>
        </p:spPr>
        <p:txBody>
          <a:bodyPr/>
          <a:lstStyle/>
          <a:p>
            <a:pPr/>
            <a:r>
              <a:t>Day 1 Measurement: σ</a:t>
            </a:r>
            <a:r>
              <a:rPr baseline="-5999"/>
              <a:t>diffractive</a:t>
            </a:r>
            <a:r>
              <a:t>/σ</a:t>
            </a:r>
            <a:r>
              <a:rPr baseline="-5999"/>
              <a:t>total</a:t>
            </a:r>
          </a:p>
        </p:txBody>
      </p:sp>
      <p:sp>
        <p:nvSpPr>
          <p:cNvPr id="795" name="HERA observed: ~14% of all events are diffractive…"/>
          <p:cNvSpPr txBox="1"/>
          <p:nvPr>
            <p:ph type="body" sz="half" idx="1"/>
          </p:nvPr>
        </p:nvSpPr>
        <p:spPr>
          <a:xfrm>
            <a:off x="5184769" y="873490"/>
            <a:ext cx="3834854" cy="4380028"/>
          </a:xfrm>
          <a:prstGeom prst="rect">
            <a:avLst/>
          </a:prstGeom>
        </p:spPr>
        <p:txBody>
          <a:bodyPr/>
          <a:lstStyle/>
          <a:p>
            <a:pPr lvl="1" marL="254000">
              <a:defRPr sz="2200"/>
            </a:pPr>
            <a:r>
              <a:t>HERA observed: ~14% of all events are diffractive</a:t>
            </a:r>
          </a:p>
          <a:p>
            <a:pPr lvl="1" marL="254000">
              <a:defRPr sz="2200"/>
            </a:pPr>
            <a:r>
              <a:t>Saturation models (CGC) predict up to σ</a:t>
            </a:r>
            <a:r>
              <a:rPr baseline="-5999"/>
              <a:t>diff</a:t>
            </a:r>
            <a:r>
              <a:t>/σ</a:t>
            </a:r>
            <a:r>
              <a:rPr baseline="-5999"/>
              <a:t>tot</a:t>
            </a:r>
            <a:r>
              <a:t> ~ 25% in eA</a:t>
            </a:r>
            <a:r>
              <a:rPr baseline="-5999"/>
              <a:t> </a:t>
            </a:r>
            <a:endParaRPr baseline="-5999"/>
          </a:p>
          <a:p>
            <a:pPr lvl="1" marL="254000">
              <a:defRPr sz="2200"/>
            </a:pPr>
            <a:r>
              <a:t>Ratio </a:t>
            </a:r>
            <a:r>
              <a:rPr i="1"/>
              <a:t>enhanced</a:t>
            </a:r>
            <a:r>
              <a:t> for small M</a:t>
            </a:r>
            <a:r>
              <a:rPr baseline="-5999"/>
              <a:t>X</a:t>
            </a:r>
            <a:r>
              <a:t> and </a:t>
            </a:r>
            <a:r>
              <a:rPr i="1"/>
              <a:t>suppressed</a:t>
            </a:r>
            <a:r>
              <a:t> for large M</a:t>
            </a:r>
            <a:r>
              <a:rPr baseline="-5999"/>
              <a:t>X</a:t>
            </a:r>
            <a:endParaRPr>
              <a:solidFill>
                <a:srgbClr val="FF0000"/>
              </a:solidFill>
            </a:endParaRPr>
          </a:p>
          <a:p>
            <a:pPr lvl="1" marL="254000">
              <a:defRPr sz="2200"/>
            </a:pPr>
            <a:r>
              <a:t>Standard QCD predicts no M</a:t>
            </a:r>
            <a:r>
              <a:rPr baseline="-5999"/>
              <a:t>X</a:t>
            </a:r>
            <a:r>
              <a:t> dependence and a moderate suppression due to</a:t>
            </a:r>
            <a:r>
              <a:rPr baseline="-5999"/>
              <a:t> </a:t>
            </a:r>
            <a:r>
              <a:t>shadowing.</a:t>
            </a:r>
          </a:p>
        </p:txBody>
      </p:sp>
      <p:sp>
        <p:nvSpPr>
          <p:cNvPr id="7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797" name="2.25-Mx2_Q25_x1e-3-combo.pdf" descr="2.25-Mx2_Q25_x1e-3-combo.pdf"/>
          <p:cNvPicPr>
            <a:picLocks noChangeAspect="1"/>
          </p:cNvPicPr>
          <p:nvPr/>
        </p:nvPicPr>
        <p:blipFill>
          <a:blip r:embed="rId3">
            <a:extLst/>
          </a:blip>
          <a:stretch>
            <a:fillRect/>
          </a:stretch>
        </p:blipFill>
        <p:spPr>
          <a:xfrm>
            <a:off x="175883" y="798835"/>
            <a:ext cx="4644330" cy="5901373"/>
          </a:xfrm>
          <a:prstGeom prst="rect">
            <a:avLst/>
          </a:prstGeom>
          <a:ln w="12700"/>
        </p:spPr>
      </p:pic>
      <p:pic>
        <p:nvPicPr>
          <p:cNvPr id="798" name="image69.pdf" descr="image69.pdf"/>
          <p:cNvPicPr>
            <a:picLocks noChangeAspect="1"/>
          </p:cNvPicPr>
          <p:nvPr/>
        </p:nvPicPr>
        <p:blipFill>
          <a:blip r:embed="rId4">
            <a:extLst/>
          </a:blip>
          <a:stretch>
            <a:fillRect/>
          </a:stretch>
        </p:blipFill>
        <p:spPr>
          <a:xfrm>
            <a:off x="65412" y="1361132"/>
            <a:ext cx="4865272" cy="3404743"/>
          </a:xfrm>
          <a:prstGeom prst="rect">
            <a:avLst/>
          </a:prstGeom>
          <a:ln w="12700">
            <a:miter lim="400000"/>
          </a:ln>
        </p:spPr>
      </p:pic>
      <p:sp>
        <p:nvSpPr>
          <p:cNvPr id="799" name="Observing these dependencies…"/>
          <p:cNvSpPr txBox="1"/>
          <p:nvPr/>
        </p:nvSpPr>
        <p:spPr>
          <a:xfrm>
            <a:off x="478906" y="4858272"/>
            <a:ext cx="4427172" cy="14465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sz="2200">
                <a:solidFill>
                  <a:srgbClr val="021EAA"/>
                </a:solidFill>
                <a:latin typeface="+mn-lt"/>
                <a:ea typeface="+mn-ea"/>
                <a:cs typeface="+mn-cs"/>
                <a:sym typeface="Arial"/>
              </a:defRPr>
            </a:pPr>
            <a:r>
              <a:t>Observing these dependencies </a:t>
            </a:r>
          </a:p>
          <a:p>
            <a:pPr defTabSz="914400">
              <a:defRPr sz="2200">
                <a:solidFill>
                  <a:srgbClr val="021EAA"/>
                </a:solidFill>
                <a:latin typeface="+mn-lt"/>
                <a:ea typeface="+mn-ea"/>
                <a:cs typeface="+mn-cs"/>
                <a:sym typeface="Arial"/>
              </a:defRPr>
            </a:pPr>
            <a:r>
              <a:t>on M</a:t>
            </a:r>
            <a:r>
              <a:rPr baseline="-21545"/>
              <a:t>x</a:t>
            </a:r>
            <a:r>
              <a:t> over a wide range in x and Q</a:t>
            </a:r>
            <a:r>
              <a:rPr baseline="30363"/>
              <a:t>2 </a:t>
            </a:r>
            <a:r>
              <a:t>is crucial!</a:t>
            </a:r>
          </a:p>
          <a:p>
            <a:pPr defTabSz="914400">
              <a:defRPr sz="2200">
                <a:solidFill>
                  <a:srgbClr val="FF2600"/>
                </a:solidFill>
                <a:latin typeface="+mn-lt"/>
                <a:ea typeface="+mn-ea"/>
                <a:cs typeface="+mn-cs"/>
                <a:sym typeface="Arial"/>
              </a:defRPr>
            </a:pPr>
            <a:r>
              <a:t>Again large √s is key</a:t>
            </a:r>
          </a:p>
        </p:txBody>
      </p:sp>
      <p:grpSp>
        <p:nvGrpSpPr>
          <p:cNvPr id="802" name="Group"/>
          <p:cNvGrpSpPr/>
          <p:nvPr/>
        </p:nvGrpSpPr>
        <p:grpSpPr>
          <a:xfrm>
            <a:off x="5268179" y="5167069"/>
            <a:ext cx="3668033" cy="1417975"/>
            <a:chOff x="0" y="0"/>
            <a:chExt cx="3668031" cy="1417974"/>
          </a:xfrm>
        </p:grpSpPr>
        <p:sp>
          <p:nvSpPr>
            <p:cNvPr id="800" name="Arrow"/>
            <p:cNvSpPr/>
            <p:nvPr/>
          </p:nvSpPr>
          <p:spPr>
            <a:xfrm rot="5400000">
              <a:off x="1400545" y="-64108"/>
              <a:ext cx="613219" cy="741434"/>
            </a:xfrm>
            <a:prstGeom prst="rightArrow">
              <a:avLst>
                <a:gd name="adj1" fmla="val 26782"/>
                <a:gd name="adj2" fmla="val 49582"/>
              </a:avLst>
            </a:prstGeom>
            <a:solidFill>
              <a:srgbClr val="00D2A9"/>
            </a:soli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801" name="Unambiguous signature for reaching the saturation limit"/>
            <p:cNvSpPr txBox="1"/>
            <p:nvPr/>
          </p:nvSpPr>
          <p:spPr>
            <a:xfrm>
              <a:off x="0" y="665115"/>
              <a:ext cx="3668032" cy="7528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200">
                  <a:solidFill>
                    <a:srgbClr val="941100"/>
                  </a:solidFill>
                  <a:latin typeface="+mn-lt"/>
                  <a:ea typeface="+mn-ea"/>
                  <a:cs typeface="+mn-cs"/>
                  <a:sym typeface="Arial"/>
                </a:defRPr>
              </a:lvl1pPr>
            </a:lstStyle>
            <a:p>
              <a:pPr/>
              <a:r>
                <a:t>Unambiguous signature for reaching the saturation limit</a:t>
              </a:r>
            </a:p>
          </p:txBody>
        </p:sp>
      </p:grpSp>
      <p:grpSp>
        <p:nvGrpSpPr>
          <p:cNvPr id="807" name="Group"/>
          <p:cNvGrpSpPr/>
          <p:nvPr/>
        </p:nvGrpSpPr>
        <p:grpSpPr>
          <a:xfrm>
            <a:off x="5275530" y="918439"/>
            <a:ext cx="3773821" cy="5400158"/>
            <a:chOff x="0" y="0"/>
            <a:chExt cx="3773820" cy="5400157"/>
          </a:xfrm>
        </p:grpSpPr>
        <p:sp>
          <p:nvSpPr>
            <p:cNvPr id="803" name="Nucleus is “blacker” than proton. Elastic scattering probability of a qq̅  dipole is maximal in the “black” limit"/>
            <p:cNvSpPr txBox="1"/>
            <p:nvPr/>
          </p:nvSpPr>
          <p:spPr>
            <a:xfrm>
              <a:off x="0" y="0"/>
              <a:ext cx="3773821" cy="12616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latin typeface="+mn-lt"/>
                  <a:ea typeface="+mn-ea"/>
                  <a:cs typeface="+mn-cs"/>
                  <a:sym typeface="Arial"/>
                </a:defRPr>
              </a:lvl1pPr>
            </a:lstStyle>
            <a:p>
              <a:pPr/>
              <a:r>
                <a:t>Nucleus is “blacker” than proton. Elastic scattering probability of a qq̅  dipole is maximal in the “black” limit</a:t>
              </a:r>
            </a:p>
          </p:txBody>
        </p:sp>
        <p:sp>
          <p:nvSpPr>
            <p:cNvPr id="804" name="qq̅g  component vanishes in black disk limit"/>
            <p:cNvSpPr txBox="1"/>
            <p:nvPr/>
          </p:nvSpPr>
          <p:spPr>
            <a:xfrm>
              <a:off x="100746" y="2959022"/>
              <a:ext cx="3572330" cy="702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100">
                  <a:latin typeface="+mn-lt"/>
                  <a:ea typeface="+mn-ea"/>
                  <a:cs typeface="+mn-cs"/>
                  <a:sym typeface="Arial"/>
                </a:defRPr>
              </a:lvl1pPr>
            </a:lstStyle>
            <a:p>
              <a:pPr/>
              <a:r>
                <a:t>qq̅g  component vanishes in black disk limit</a:t>
              </a:r>
            </a:p>
          </p:txBody>
        </p:sp>
        <p:pic>
          <p:nvPicPr>
            <p:cNvPr id="805" name="dipole-1.pdf" descr="dipole-1.pdf"/>
            <p:cNvPicPr>
              <a:picLocks noChangeAspect="1"/>
            </p:cNvPicPr>
            <p:nvPr/>
          </p:nvPicPr>
          <p:blipFill>
            <a:blip r:embed="rId5">
              <a:extLst/>
            </a:blip>
            <a:stretch>
              <a:fillRect/>
            </a:stretch>
          </p:blipFill>
          <p:spPr>
            <a:xfrm>
              <a:off x="512657" y="1317254"/>
              <a:ext cx="2540001" cy="1586205"/>
            </a:xfrm>
            <a:prstGeom prst="rect">
              <a:avLst/>
            </a:prstGeom>
            <a:ln w="12700" cap="flat">
              <a:noFill/>
              <a:round/>
            </a:ln>
            <a:effectLst/>
          </p:spPr>
        </p:pic>
        <p:pic>
          <p:nvPicPr>
            <p:cNvPr id="806" name="dipole-2.pdf" descr="dipole-2.pdf"/>
            <p:cNvPicPr>
              <a:picLocks noChangeAspect="1"/>
            </p:cNvPicPr>
            <p:nvPr/>
          </p:nvPicPr>
          <p:blipFill>
            <a:blip r:embed="rId6">
              <a:extLst/>
            </a:blip>
            <a:stretch>
              <a:fillRect/>
            </a:stretch>
          </p:blipFill>
          <p:spPr>
            <a:xfrm>
              <a:off x="616910" y="3679177"/>
              <a:ext cx="2540001" cy="1720981"/>
            </a:xfrm>
            <a:prstGeom prst="rect">
              <a:avLst/>
            </a:prstGeom>
            <a:ln w="12700" cap="flat">
              <a:noFill/>
              <a:round/>
            </a:ln>
            <a:effectLst/>
          </p:spPr>
        </p:pic>
      </p:grpSp>
      <p:sp>
        <p:nvSpPr>
          <p:cNvPr id="808" name="Sign Change:"/>
          <p:cNvSpPr txBox="1"/>
          <p:nvPr/>
        </p:nvSpPr>
        <p:spPr>
          <a:xfrm>
            <a:off x="170442" y="798835"/>
            <a:ext cx="1961407"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0000"/>
                </a:solidFill>
              </a:defRPr>
            </a:lvl1pPr>
          </a:lstStyle>
          <a:p>
            <a:pPr/>
            <a:r>
              <a:t>Sign Change: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797"/>
                                        </p:tgtEl>
                                        <p:attrNameLst>
                                          <p:attrName>style.visibility</p:attrName>
                                        </p:attrNameLst>
                                      </p:cBhvr>
                                      <p:to>
                                        <p:strVal val="hidden"/>
                                      </p:to>
                                    </p:set>
                                  </p:childTnLst>
                                </p:cTn>
                              </p:par>
                            </p:childTnLst>
                          </p:cTn>
                        </p:par>
                        <p:par>
                          <p:cTn id="7" fill="hold">
                            <p:stCondLst>
                              <p:cond delay="0"/>
                            </p:stCondLst>
                            <p:childTnLst>
                              <p:par>
                                <p:cTn id="8" presetClass="exit" nodeType="afterEffect" presetSubtype="0" presetID="1" grpId="2" fill="hold">
                                  <p:stCondLst>
                                    <p:cond delay="0"/>
                                  </p:stCondLst>
                                  <p:iterate type="el" backwards="0">
                                    <p:tmAbs val="0"/>
                                  </p:iterate>
                                  <p:childTnLst>
                                    <p:set>
                                      <p:cBhvr>
                                        <p:cTn id="9" fill="hold">
                                          <p:stCondLst>
                                            <p:cond delay="0"/>
                                          </p:stCondLst>
                                        </p:cTn>
                                        <p:tgtEl>
                                          <p:spTgt spid="802"/>
                                        </p:tgtEl>
                                        <p:attrNameLst>
                                          <p:attrName>style.visibility</p:attrName>
                                        </p:attrNameLst>
                                      </p:cBhvr>
                                      <p:to>
                                        <p:strVal val="hidden"/>
                                      </p:to>
                                    </p:set>
                                  </p:childTnLst>
                                </p:cTn>
                              </p:par>
                            </p:childTnLst>
                          </p:cTn>
                        </p:par>
                        <p:par>
                          <p:cTn id="10" fill="hold">
                            <p:stCondLst>
                              <p:cond delay="0"/>
                            </p:stCondLst>
                            <p:childTnLst>
                              <p:par>
                                <p:cTn id="11" presetClass="exit" nodeType="afterEffect" presetSubtype="0" presetID="1" grpId="3" fill="hold">
                                  <p:stCondLst>
                                    <p:cond delay="0"/>
                                  </p:stCondLst>
                                  <p:iterate type="el" backwards="0">
                                    <p:tmAbs val="0"/>
                                  </p:iterate>
                                  <p:childTnLst>
                                    <p:set>
                                      <p:cBhvr>
                                        <p:cTn id="12" fill="hold">
                                          <p:stCondLst>
                                            <p:cond delay="0"/>
                                          </p:stCondLst>
                                        </p:cTn>
                                        <p:tgtEl>
                                          <p:spTgt spid="795"/>
                                        </p:tgtEl>
                                        <p:attrNameLst>
                                          <p:attrName>style.visibility</p:attrName>
                                        </p:attrNameLst>
                                      </p:cBhvr>
                                      <p:to>
                                        <p:strVal val="hidden"/>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798"/>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808"/>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807"/>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7" fill="hold">
                                  <p:stCondLst>
                                    <p:cond delay="0"/>
                                  </p:stCondLst>
                                  <p:iterate type="el" backwards="0">
                                    <p:tmAbs val="0"/>
                                  </p:iterate>
                                  <p:childTnLst>
                                    <p:set>
                                      <p:cBhvr>
                                        <p:cTn id="24" fill="hold"/>
                                        <p:tgtEl>
                                          <p:spTgt spid="7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5" grpId="3"/>
      <p:bldP build="whole" bldLvl="1" animBg="1" rev="0" advAuto="0" spid="797" grpId="1"/>
      <p:bldP build="whole" bldLvl="1" animBg="1" rev="0" advAuto="0" spid="808" grpId="5"/>
      <p:bldP build="whole" bldLvl="1" animBg="1" rev="0" advAuto="0" spid="807" grpId="6"/>
      <p:bldP build="whole" bldLvl="1" animBg="1" rev="0" advAuto="0" spid="799" grpId="7"/>
      <p:bldP build="whole" bldLvl="1" animBg="1" rev="0" advAuto="0" spid="798" grpId="4"/>
      <p:bldP build="whole" bldLvl="1" animBg="1" rev="0" advAuto="0" spid="802" grpId="2"/>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813" name="Day 1 Measurement: σdiffractive/σtotal"/>
          <p:cNvSpPr txBox="1"/>
          <p:nvPr>
            <p:ph type="title"/>
          </p:nvPr>
        </p:nvSpPr>
        <p:spPr>
          <a:prstGeom prst="rect">
            <a:avLst/>
          </a:prstGeom>
        </p:spPr>
        <p:txBody>
          <a:bodyPr/>
          <a:lstStyle/>
          <a:p>
            <a:pPr/>
            <a:r>
              <a:t>Day 1 Measurement: σ</a:t>
            </a:r>
            <a:r>
              <a:rPr baseline="-5999"/>
              <a:t>diffractive</a:t>
            </a:r>
            <a:r>
              <a:t>/σ</a:t>
            </a:r>
            <a:r>
              <a:rPr baseline="-5999"/>
              <a:t>total</a:t>
            </a:r>
          </a:p>
        </p:txBody>
      </p:sp>
      <p:sp>
        <p:nvSpPr>
          <p:cNvPr id="814" name="Only eRHIC at √s=90 GeV has sufficient phase space in x and Q2 to map out the effect of saturation on inclusive diffractive events"/>
          <p:cNvSpPr txBox="1"/>
          <p:nvPr>
            <p:ph type="body" sz="quarter" idx="1"/>
          </p:nvPr>
        </p:nvSpPr>
        <p:spPr>
          <a:xfrm>
            <a:off x="190500" y="5460507"/>
            <a:ext cx="8763000" cy="825622"/>
          </a:xfrm>
          <a:prstGeom prst="rect">
            <a:avLst/>
          </a:prstGeom>
        </p:spPr>
        <p:txBody>
          <a:bodyPr/>
          <a:lstStyle/>
          <a:p>
            <a:pPr>
              <a:defRPr sz="2200">
                <a:solidFill>
                  <a:srgbClr val="941100"/>
                </a:solidFill>
              </a:defRPr>
            </a:pPr>
            <a:r>
              <a:t>Only eRHIC at √s=90 GeV has sufficient phase space in </a:t>
            </a:r>
            <a:r>
              <a:rPr i="1"/>
              <a:t>x</a:t>
            </a:r>
            <a:r>
              <a:t> and </a:t>
            </a:r>
            <a:r>
              <a:rPr i="1"/>
              <a:t>Q</a:t>
            </a:r>
            <a:r>
              <a:rPr baseline="31999" i="1"/>
              <a:t>2</a:t>
            </a:r>
            <a:r>
              <a:t> to map out the effect of saturation on inclusive diffractive events </a:t>
            </a:r>
          </a:p>
        </p:txBody>
      </p:sp>
      <p:sp>
        <p:nvSpPr>
          <p:cNvPr id="81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816" name="image69.pdf" descr="image69.pdf"/>
          <p:cNvPicPr>
            <a:picLocks noChangeAspect="1"/>
          </p:cNvPicPr>
          <p:nvPr/>
        </p:nvPicPr>
        <p:blipFill>
          <a:blip r:embed="rId3">
            <a:extLst/>
          </a:blip>
          <a:stretch>
            <a:fillRect/>
          </a:stretch>
        </p:blipFill>
        <p:spPr>
          <a:xfrm>
            <a:off x="168395" y="840113"/>
            <a:ext cx="4832278" cy="3381653"/>
          </a:xfrm>
          <a:prstGeom prst="rect">
            <a:avLst/>
          </a:prstGeom>
          <a:ln w="12700">
            <a:miter lim="400000"/>
          </a:ln>
        </p:spPr>
      </p:pic>
      <p:sp>
        <p:nvSpPr>
          <p:cNvPr id="817" name="Where can I see the sign-change?…"/>
          <p:cNvSpPr txBox="1"/>
          <p:nvPr/>
        </p:nvSpPr>
        <p:spPr>
          <a:xfrm>
            <a:off x="5252357" y="824714"/>
            <a:ext cx="3690104" cy="2308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defTabSz="914400">
              <a:spcBef>
                <a:spcPts val="400"/>
              </a:spcBef>
              <a:defRPr sz="2400">
                <a:uFill>
                  <a:solidFill>
                    <a:srgbClr val="000000"/>
                  </a:solidFill>
                </a:uFill>
                <a:latin typeface="+mn-lt"/>
                <a:ea typeface="+mn-ea"/>
                <a:cs typeface="+mn-cs"/>
                <a:sym typeface="Arial"/>
              </a:defRPr>
            </a:pPr>
            <a:r>
              <a:t>Where can I see the sign-change?</a:t>
            </a:r>
          </a:p>
          <a:p>
            <a:pPr lvl="1" marL="508000" marR="41275" indent="-254000" defTabSz="914400">
              <a:spcBef>
                <a:spcPts val="400"/>
              </a:spcBef>
              <a:buClr>
                <a:srgbClr val="FF2600"/>
              </a:buClr>
              <a:buSzPct val="150000"/>
              <a:buChar char="•"/>
              <a:defRPr sz="2200">
                <a:uFill>
                  <a:solidFill>
                    <a:srgbClr val="000000"/>
                  </a:solidFill>
                </a:uFill>
                <a:latin typeface="+mn-lt"/>
                <a:ea typeface="+mn-ea"/>
                <a:cs typeface="+mn-cs"/>
                <a:sym typeface="Arial"/>
              </a:defRPr>
            </a:pPr>
            <a:r>
              <a:t>For given x, Q</a:t>
            </a:r>
            <a:r>
              <a:rPr baseline="31999"/>
              <a:t>2</a:t>
            </a:r>
            <a:r>
              <a:t> plot value of lowest ratio &lt; 0 in kinematical allowed region</a:t>
            </a:r>
          </a:p>
        </p:txBody>
      </p:sp>
      <p:pic>
        <p:nvPicPr>
          <p:cNvPr id="818" name="inclusive_diffractive_qqg_suppression_sqrts_40.pdf" descr="inclusive_diffractive_qqg_suppression_sqrts_40.pdf"/>
          <p:cNvPicPr>
            <a:picLocks noChangeAspect="1"/>
          </p:cNvPicPr>
          <p:nvPr/>
        </p:nvPicPr>
        <p:blipFill>
          <a:blip r:embed="rId4">
            <a:extLst/>
          </a:blip>
          <a:stretch>
            <a:fillRect/>
          </a:stretch>
        </p:blipFill>
        <p:spPr>
          <a:xfrm>
            <a:off x="2716503" y="765924"/>
            <a:ext cx="6350001" cy="4635096"/>
          </a:xfrm>
          <a:prstGeom prst="rect">
            <a:avLst/>
          </a:prstGeom>
          <a:ln w="12700"/>
        </p:spPr>
      </p:pic>
      <p:pic>
        <p:nvPicPr>
          <p:cNvPr id="819" name="inclusive_diffractive_qqg_suppression_sqrts_90.pdf" descr="inclusive_diffractive_qqg_suppression_sqrts_90.pdf"/>
          <p:cNvPicPr>
            <a:picLocks noChangeAspect="1"/>
          </p:cNvPicPr>
          <p:nvPr/>
        </p:nvPicPr>
        <p:blipFill>
          <a:blip r:embed="rId5">
            <a:extLst/>
          </a:blip>
          <a:stretch>
            <a:fillRect/>
          </a:stretch>
        </p:blipFill>
        <p:spPr>
          <a:xfrm>
            <a:off x="2716503" y="765924"/>
            <a:ext cx="6350001" cy="4635096"/>
          </a:xfrm>
          <a:prstGeom prst="rect">
            <a:avLst/>
          </a:prstGeom>
          <a:ln w="12700"/>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6" grpId="1" accel="50000" decel="50000" fill="hold">
                                  <p:stCondLst>
                                    <p:cond delay="0"/>
                                  </p:stCondLst>
                                  <p:childTnLst>
                                    <p:animScale>
                                      <p:cBhvr>
                                        <p:cTn id="6" dur="500" fill="hold"/>
                                        <p:tgtEl>
                                          <p:spTgt spid="816"/>
                                        </p:tgtEl>
                                      </p:cBhvr>
                                      <p:by x="50000" y="50000"/>
                                    </p:animScale>
                                  </p:childTnLst>
                                </p:cTn>
                              </p:par>
                            </p:childTnLst>
                          </p:cTn>
                        </p:par>
                        <p:par>
                          <p:cTn id="7" fill="hold">
                            <p:stCondLst>
                              <p:cond delay="0"/>
                            </p:stCondLst>
                            <p:childTnLst>
                              <p:par>
                                <p:cTn id="8" presetClass="path" nodeType="withEffect" presetSubtype="0" presetID="-1" grpId="2" fill="hold">
                                  <p:stCondLst>
                                    <p:cond delay="0"/>
                                  </p:stCondLst>
                                  <p:childTnLst>
                                    <p:animMotion path="M 0.000000 0.000000 L -0.131868 -0.119048" origin="layout" pathEditMode="relative">
                                      <p:cBhvr>
                                        <p:cTn id="9" dur="499" fill="hold"/>
                                        <p:tgtEl>
                                          <p:spTgt spid="816"/>
                                        </p:tgtEl>
                                        <p:attrNameLst>
                                          <p:attrName>ppt_x</p:attrName>
                                          <p:attrName>ppt_y</p:attrName>
                                        </p:attrNameLst>
                                      </p:cBhvr>
                                    </p:animMotion>
                                  </p:childTnLst>
                                </p:cTn>
                              </p:par>
                            </p:childTnLst>
                          </p:cTn>
                        </p:par>
                        <p:par>
                          <p:cTn id="10" fill="hold">
                            <p:stCondLst>
                              <p:cond delay="499"/>
                            </p:stCondLst>
                            <p:childTnLst>
                              <p:par>
                                <p:cTn id="11" presetClass="entr" nodeType="afterEffect" presetSubtype="0" presetID="1" grpId="3" fill="hold">
                                  <p:stCondLst>
                                    <p:cond delay="0"/>
                                  </p:stCondLst>
                                  <p:iterate type="el" backwards="0">
                                    <p:tmAbs val="0"/>
                                  </p:iterate>
                                  <p:childTnLst>
                                    <p:set>
                                      <p:cBhvr>
                                        <p:cTn id="12" fill="hold"/>
                                        <p:tgtEl>
                                          <p:spTgt spid="818"/>
                                        </p:tgtEl>
                                        <p:attrNameLst>
                                          <p:attrName>style.visibility</p:attrName>
                                        </p:attrNameLst>
                                      </p:cBhvr>
                                      <p:to>
                                        <p:strVal val="visible"/>
                                      </p:to>
                                    </p:set>
                                  </p:childTnLst>
                                </p:cTn>
                              </p:par>
                            </p:childTnLst>
                          </p:cTn>
                        </p:par>
                        <p:par>
                          <p:cTn id="13" fill="hold">
                            <p:stCondLst>
                              <p:cond delay="499"/>
                            </p:stCondLst>
                            <p:childTnLst>
                              <p:par>
                                <p:cTn id="14" presetClass="exit" nodeType="afterEffect" presetSubtype="0" presetID="1" grpId="4" fill="hold">
                                  <p:stCondLst>
                                    <p:cond delay="0"/>
                                  </p:stCondLst>
                                  <p:iterate type="el" backwards="0">
                                    <p:tmAbs val="0"/>
                                  </p:iterate>
                                  <p:childTnLst>
                                    <p:set>
                                      <p:cBhvr>
                                        <p:cTn id="15" fill="hold">
                                          <p:stCondLst>
                                            <p:cond delay="0"/>
                                          </p:stCondLst>
                                        </p:cTn>
                                        <p:tgtEl>
                                          <p:spTgt spid="8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Class="exit" nodeType="clickEffect" presetSubtype="0" presetID="1" grpId="5" fill="hold">
                                  <p:stCondLst>
                                    <p:cond delay="0"/>
                                  </p:stCondLst>
                                  <p:iterate type="el" backwards="0">
                                    <p:tmAbs val="0"/>
                                  </p:iterate>
                                  <p:childTnLst>
                                    <p:set>
                                      <p:cBhvr>
                                        <p:cTn id="19" fill="hold">
                                          <p:stCondLst>
                                            <p:cond delay="0"/>
                                          </p:stCondLst>
                                        </p:cTn>
                                        <p:tgtEl>
                                          <p:spTgt spid="818"/>
                                        </p:tgtEl>
                                        <p:attrNameLst>
                                          <p:attrName>style.visibility</p:attrName>
                                        </p:attrNameLst>
                                      </p:cBhvr>
                                      <p:to>
                                        <p:strVal val="hidden"/>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819"/>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7" fill="hold">
                                  <p:stCondLst>
                                    <p:cond delay="0"/>
                                  </p:stCondLst>
                                  <p:iterate type="el" backwards="0">
                                    <p:tmAbs val="0"/>
                                  </p:iterate>
                                  <p:childTnLst>
                                    <p:set>
                                      <p:cBhvr>
                                        <p:cTn id="25" fill="hold"/>
                                        <p:tgtEl>
                                          <p:spTgt spid="8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6" grpId="1"/>
      <p:bldP build="whole" bldLvl="1" animBg="1" rev="0" advAuto="0" spid="819" grpId="6"/>
      <p:bldP build="whole" bldLvl="1" animBg="1" rev="0" advAuto="0" spid="814" grpId="7"/>
      <p:bldP build="whole" bldLvl="1" animBg="1" rev="0" advAuto="0" spid="818" grpId="3"/>
      <p:bldP build="whole" bldLvl="1" animBg="1" rev="0" advAuto="0" spid="817" grpId="4"/>
      <p:bldP build="whole" bldLvl="1" animBg="1" rev="0" advAuto="0" spid="818" grpId="5"/>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3"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824" name="Imaging of Nuclei"/>
          <p:cNvSpPr txBox="1"/>
          <p:nvPr>
            <p:ph type="title"/>
          </p:nvPr>
        </p:nvSpPr>
        <p:spPr>
          <a:prstGeom prst="rect">
            <a:avLst/>
          </a:prstGeom>
        </p:spPr>
        <p:txBody>
          <a:bodyPr/>
          <a:lstStyle>
            <a:lvl1pPr>
              <a:defRPr sz="3400"/>
            </a:lvl1pPr>
          </a:lstStyle>
          <a:p>
            <a:pPr/>
            <a:r>
              <a:t>Imaging of Nuclei </a:t>
            </a:r>
          </a:p>
        </p:txBody>
      </p:sp>
      <p:sp>
        <p:nvSpPr>
          <p:cNvPr id="825" name="1950-60: Measurement of charge (proton) distribution in nuclei…"/>
          <p:cNvSpPr txBox="1"/>
          <p:nvPr>
            <p:ph type="body" sz="half" idx="1"/>
          </p:nvPr>
        </p:nvSpPr>
        <p:spPr>
          <a:xfrm>
            <a:off x="220662" y="756134"/>
            <a:ext cx="8763001" cy="1605359"/>
          </a:xfrm>
          <a:prstGeom prst="rect">
            <a:avLst/>
          </a:prstGeom>
        </p:spPr>
        <p:txBody>
          <a:bodyPr/>
          <a:lstStyle/>
          <a:p>
            <a:pPr lvl="1" marL="254000">
              <a:defRPr sz="2200"/>
            </a:pPr>
            <a:r>
              <a:t>1950-60: Measurement of charge (proton) distribution in nuclei</a:t>
            </a:r>
          </a:p>
          <a:p>
            <a:pPr lvl="1" marL="254000">
              <a:defRPr sz="2200"/>
            </a:pPr>
            <a:r>
              <a:t>Ongoing: Measurement of neutron distribution in nuclei</a:t>
            </a:r>
          </a:p>
          <a:p>
            <a:pPr lvl="1" marL="254000">
              <a:defRPr sz="2200"/>
            </a:pPr>
            <a:r>
              <a:t>EIC: Measurement of </a:t>
            </a:r>
            <a:r>
              <a:rPr>
                <a:solidFill>
                  <a:srgbClr val="FF2600"/>
                </a:solidFill>
              </a:rPr>
              <a:t>spatial </a:t>
            </a:r>
            <a:r>
              <a:rPr>
                <a:solidFill>
                  <a:srgbClr val="FF2600"/>
                </a:solidFill>
                <a:uFill>
                  <a:solidFill>
                    <a:srgbClr val="021EAA"/>
                  </a:solidFill>
                </a:uFill>
              </a:rPr>
              <a:t>gluon distribution</a:t>
            </a:r>
            <a:r>
              <a:t> in nuclei via </a:t>
            </a:r>
            <a:r>
              <a:rPr>
                <a:solidFill>
                  <a:srgbClr val="FF2600"/>
                </a:solidFill>
                <a:uFill>
                  <a:solidFill>
                    <a:srgbClr val="FF2600"/>
                  </a:solidFill>
                </a:uFill>
              </a:rPr>
              <a:t>d</a:t>
            </a:r>
            <a:r>
              <a:rPr>
                <a:solidFill>
                  <a:srgbClr val="FF2600"/>
                </a:solidFill>
                <a:uFill>
                  <a:solidFill>
                    <a:srgbClr val="FF2600"/>
                  </a:solidFill>
                </a:uFill>
                <a:latin typeface="Symbol"/>
                <a:ea typeface="Symbol"/>
                <a:cs typeface="Symbol"/>
                <a:sym typeface="Symbol"/>
              </a:rPr>
              <a:t>s</a:t>
            </a:r>
            <a:r>
              <a:rPr>
                <a:solidFill>
                  <a:srgbClr val="FF2600"/>
                </a:solidFill>
                <a:uFill>
                  <a:solidFill>
                    <a:srgbClr val="FF2600"/>
                  </a:solidFill>
                </a:uFill>
              </a:rPr>
              <a:t>/d</a:t>
            </a:r>
            <a:r>
              <a:rPr i="1">
                <a:solidFill>
                  <a:srgbClr val="FF2600"/>
                </a:solidFill>
                <a:uFill>
                  <a:solidFill>
                    <a:srgbClr val="FF2600"/>
                  </a:solidFill>
                </a:uFill>
              </a:rPr>
              <a:t>t</a:t>
            </a:r>
            <a:r>
              <a:rPr>
                <a:solidFill>
                  <a:srgbClr val="FF2600"/>
                </a:solidFill>
                <a:uFill>
                  <a:solidFill>
                    <a:srgbClr val="FF2600"/>
                  </a:solidFill>
                </a:uFill>
              </a:rPr>
              <a:t> </a:t>
            </a:r>
            <a:r>
              <a:rPr>
                <a:uFill>
                  <a:solidFill>
                    <a:srgbClr val="FF2600"/>
                  </a:solidFill>
                </a:uFill>
              </a:rPr>
              <a:t>where </a:t>
            </a:r>
            <a:r>
              <a:rPr i="1">
                <a:uFill>
                  <a:solidFill>
                    <a:srgbClr val="FF2600"/>
                  </a:solidFill>
                </a:uFill>
              </a:rPr>
              <a:t>t</a:t>
            </a:r>
            <a:r>
              <a:rPr>
                <a:uFill>
                  <a:solidFill>
                    <a:srgbClr val="FF2600"/>
                  </a:solidFill>
                </a:uFill>
              </a:rPr>
              <a:t> = (</a:t>
            </a:r>
            <a:r>
              <a:rPr b="1">
                <a:uFill>
                  <a:solidFill>
                    <a:srgbClr val="FF2600"/>
                  </a:solidFill>
                </a:uFill>
              </a:rPr>
              <a:t>p</a:t>
            </a:r>
            <a:r>
              <a:rPr baseline="-5999">
                <a:uFill>
                  <a:solidFill>
                    <a:srgbClr val="FF2600"/>
                  </a:solidFill>
                </a:uFill>
              </a:rPr>
              <a:t>out</a:t>
            </a:r>
            <a:r>
              <a:rPr>
                <a:uFill>
                  <a:solidFill>
                    <a:srgbClr val="FF2600"/>
                  </a:solidFill>
                </a:uFill>
              </a:rPr>
              <a:t>-</a:t>
            </a:r>
            <a:r>
              <a:rPr b="1">
                <a:uFill>
                  <a:solidFill>
                    <a:srgbClr val="FF2600"/>
                  </a:solidFill>
                </a:uFill>
              </a:rPr>
              <a:t>p</a:t>
            </a:r>
            <a:r>
              <a:rPr baseline="-5999">
                <a:uFill>
                  <a:solidFill>
                    <a:srgbClr val="FF2600"/>
                  </a:solidFill>
                </a:uFill>
              </a:rPr>
              <a:t>in</a:t>
            </a:r>
            <a:r>
              <a:rPr>
                <a:uFill>
                  <a:solidFill>
                    <a:srgbClr val="FF2600"/>
                  </a:solidFill>
                </a:uFill>
              </a:rPr>
              <a:t>)</a:t>
            </a:r>
            <a:r>
              <a:rPr baseline="31999">
                <a:uFill>
                  <a:solidFill>
                    <a:srgbClr val="FF2600"/>
                  </a:solidFill>
                </a:uFill>
              </a:rPr>
              <a:t>2 </a:t>
            </a:r>
            <a:r>
              <a:rPr>
                <a:uFill>
                  <a:solidFill>
                    <a:srgbClr val="FF2600"/>
                  </a:solidFill>
                </a:uFill>
              </a:rPr>
              <a:t>of nucleus (</a:t>
            </a:r>
            <a:r>
              <a:rPr i="1">
                <a:uFill>
                  <a:solidFill>
                    <a:srgbClr val="FF2600"/>
                  </a:solidFill>
                </a:uFill>
              </a:rPr>
              <a:t>t</a:t>
            </a:r>
            <a:r>
              <a:rPr>
                <a:uFill>
                  <a:solidFill>
                    <a:srgbClr val="FF2600"/>
                  </a:solidFill>
                </a:uFill>
              </a:rPr>
              <a:t> conjugate to </a:t>
            </a:r>
            <a:r>
              <a:rPr i="1">
                <a:uFill>
                  <a:solidFill>
                    <a:srgbClr val="FF2600"/>
                  </a:solidFill>
                </a:uFill>
              </a:rPr>
              <a:t>b</a:t>
            </a:r>
            <a:r>
              <a:rPr baseline="-5999" i="1">
                <a:uFill>
                  <a:solidFill>
                    <a:srgbClr val="FF2600"/>
                  </a:solidFill>
                </a:uFill>
              </a:rPr>
              <a:t>T</a:t>
            </a:r>
            <a:r>
              <a:rPr>
                <a:uFill>
                  <a:solidFill>
                    <a:srgbClr val="FF2600"/>
                  </a:solidFill>
                </a:uFill>
              </a:rPr>
              <a:t>)</a:t>
            </a:r>
          </a:p>
        </p:txBody>
      </p:sp>
      <p:sp>
        <p:nvSpPr>
          <p:cNvPr id="826"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829" name="Group"/>
          <p:cNvGrpSpPr/>
          <p:nvPr/>
        </p:nvGrpSpPr>
        <p:grpSpPr>
          <a:xfrm>
            <a:off x="192826" y="2667252"/>
            <a:ext cx="4064901" cy="3761219"/>
            <a:chOff x="138801" y="79100"/>
            <a:chExt cx="4064899" cy="3761217"/>
          </a:xfrm>
        </p:grpSpPr>
        <p:pic>
          <p:nvPicPr>
            <p:cNvPr id="827" name="dsigma_dt_jpsi_phi.pdf" descr="dsigma_dt_jpsi_phi.pdf"/>
            <p:cNvPicPr>
              <a:picLocks noChangeAspect="1"/>
            </p:cNvPicPr>
            <p:nvPr/>
          </p:nvPicPr>
          <p:blipFill>
            <a:blip r:embed="rId3">
              <a:extLst/>
            </a:blip>
            <a:srcRect l="0" t="0" r="51035" b="0"/>
            <a:stretch>
              <a:fillRect/>
            </a:stretch>
          </p:blipFill>
          <p:spPr>
            <a:xfrm>
              <a:off x="138801" y="79100"/>
              <a:ext cx="4064901" cy="3761218"/>
            </a:xfrm>
            <a:prstGeom prst="rect">
              <a:avLst/>
            </a:prstGeom>
            <a:ln w="12700" cap="flat">
              <a:noFill/>
              <a:round/>
            </a:ln>
            <a:effectLst/>
          </p:spPr>
        </p:pic>
        <p:sp>
          <p:nvSpPr>
            <p:cNvPr id="828" name="Rectangle"/>
            <p:cNvSpPr/>
            <p:nvPr/>
          </p:nvSpPr>
          <p:spPr>
            <a:xfrm>
              <a:off x="898904" y="2921439"/>
              <a:ext cx="317261" cy="290823"/>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830" name="Other than in ep in eA, measuring the scattered A’ is impossible for heavy nuclei (stays in beam pipe)…"/>
          <p:cNvSpPr txBox="1"/>
          <p:nvPr/>
        </p:nvSpPr>
        <p:spPr>
          <a:xfrm>
            <a:off x="4306212" y="2554770"/>
            <a:ext cx="4670898" cy="41375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254000" marR="41275" indent="-254000" defTabSz="914400">
              <a:spcBef>
                <a:spcPts val="400"/>
              </a:spcBef>
              <a:buClr>
                <a:srgbClr val="FF2600"/>
              </a:buClr>
              <a:buSzPct val="150000"/>
              <a:buChar char="•"/>
              <a:defRPr sz="2200">
                <a:uFill>
                  <a:solidFill>
                    <a:srgbClr val="000000"/>
                  </a:solidFill>
                </a:uFill>
                <a:latin typeface="+mn-lt"/>
                <a:ea typeface="+mn-ea"/>
                <a:cs typeface="+mn-cs"/>
                <a:sym typeface="Arial"/>
              </a:defRPr>
            </a:pPr>
            <a:r>
              <a:t>Other than in ep in eA, measuring the scattered A’ is impossible for heavy nuclei (stays in beam pipe)</a:t>
            </a:r>
          </a:p>
          <a:p>
            <a:pPr lvl="1" marL="254000" marR="41275" indent="-254000" defTabSz="914400">
              <a:spcBef>
                <a:spcPts val="400"/>
              </a:spcBef>
              <a:buClr>
                <a:srgbClr val="FF2600"/>
              </a:buClr>
              <a:buSzPct val="150000"/>
              <a:buChar char="•"/>
              <a:defRPr sz="2200">
                <a:uFill>
                  <a:solidFill>
                    <a:srgbClr val="000000"/>
                  </a:solidFill>
                </a:uFill>
                <a:latin typeface="+mn-lt"/>
                <a:ea typeface="+mn-ea"/>
                <a:cs typeface="+mn-cs"/>
                <a:sym typeface="Arial"/>
              </a:defRPr>
            </a:pPr>
            <a:r>
              <a:rPr>
                <a:solidFill>
                  <a:srgbClr val="941100"/>
                </a:solidFill>
              </a:rPr>
              <a:t>Exclusive vector meson production and DVCS are the </a:t>
            </a:r>
            <a:r>
              <a:rPr i="1">
                <a:solidFill>
                  <a:srgbClr val="941100"/>
                </a:solidFill>
              </a:rPr>
              <a:t>only</a:t>
            </a:r>
            <a:r>
              <a:rPr>
                <a:solidFill>
                  <a:srgbClr val="941100"/>
                </a:solidFill>
              </a:rPr>
              <a:t> processes where </a:t>
            </a:r>
            <a:r>
              <a:rPr b="1" i="1">
                <a:solidFill>
                  <a:srgbClr val="941100"/>
                </a:solidFill>
              </a:rPr>
              <a:t>t</a:t>
            </a:r>
            <a:r>
              <a:rPr>
                <a:solidFill>
                  <a:srgbClr val="941100"/>
                </a:solidFill>
              </a:rPr>
              <a:t> can be extracted:</a:t>
            </a:r>
            <a:r>
              <a:t> </a:t>
            </a:r>
            <a:r>
              <a:rPr>
                <a:solidFill>
                  <a:srgbClr val="021EAA"/>
                </a:solidFill>
              </a:rPr>
              <a:t>e+A → e’+A’+VM</a:t>
            </a:r>
            <a:endParaRPr>
              <a:solidFill>
                <a:srgbClr val="021EAA"/>
              </a:solidFill>
            </a:endParaRPr>
          </a:p>
          <a:p>
            <a:pPr lvl="1" marL="254000" marR="41275" indent="-254000" defTabSz="914400">
              <a:spcBef>
                <a:spcPts val="400"/>
              </a:spcBef>
              <a:buClr>
                <a:srgbClr val="FF2600"/>
              </a:buClr>
              <a:buSzPct val="150000"/>
              <a:buChar char="•"/>
              <a:defRPr sz="2200">
                <a:uFill>
                  <a:solidFill>
                    <a:srgbClr val="000000"/>
                  </a:solidFill>
                </a:uFill>
                <a:latin typeface="+mn-lt"/>
                <a:ea typeface="+mn-ea"/>
                <a:cs typeface="+mn-cs"/>
                <a:sym typeface="Arial"/>
              </a:defRPr>
            </a:pPr>
            <a:r>
              <a:rPr>
                <a:solidFill>
                  <a:srgbClr val="021EAA"/>
                </a:solidFill>
              </a:rPr>
              <a:t>J/ψ is key since it is the least affected by saturation effects and reflects the source best</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4"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835" name="Imaging of Nuclei"/>
          <p:cNvSpPr txBox="1"/>
          <p:nvPr>
            <p:ph type="title"/>
          </p:nvPr>
        </p:nvSpPr>
        <p:spPr>
          <a:prstGeom prst="rect">
            <a:avLst/>
          </a:prstGeom>
        </p:spPr>
        <p:txBody>
          <a:bodyPr/>
          <a:lstStyle>
            <a:lvl1pPr>
              <a:defRPr sz="3400"/>
            </a:lvl1pPr>
          </a:lstStyle>
          <a:p>
            <a:pPr/>
            <a:r>
              <a:t>Imaging of Nuclei </a:t>
            </a:r>
          </a:p>
        </p:txBody>
      </p:sp>
      <p:sp>
        <p:nvSpPr>
          <p:cNvPr id="836" name="Diffractive vector meson production…"/>
          <p:cNvSpPr txBox="1"/>
          <p:nvPr>
            <p:ph type="body" sz="quarter" idx="1"/>
          </p:nvPr>
        </p:nvSpPr>
        <p:spPr>
          <a:xfrm>
            <a:off x="219798" y="768576"/>
            <a:ext cx="5432130" cy="2092703"/>
          </a:xfrm>
          <a:prstGeom prst="rect">
            <a:avLst/>
          </a:prstGeom>
        </p:spPr>
        <p:txBody>
          <a:bodyPr/>
          <a:lstStyle/>
          <a:p>
            <a:pPr lvl="1" marL="0" indent="0">
              <a:buClrTx/>
              <a:buSzTx/>
              <a:buNone/>
              <a:defRPr sz="2400">
                <a:solidFill>
                  <a:srgbClr val="021EAA"/>
                </a:solidFill>
              </a:defRPr>
            </a:pPr>
            <a:r>
              <a:t>Diffractive vector meson production </a:t>
            </a:r>
          </a:p>
          <a:p>
            <a:pPr lvl="1" marL="254000">
              <a:defRPr sz="2200"/>
            </a:pPr>
            <a:r>
              <a:t>coherent part </a:t>
            </a:r>
            <a:r>
              <a:rPr>
                <a:latin typeface="Symbol"/>
                <a:ea typeface="Symbol"/>
                <a:cs typeface="Symbol"/>
                <a:sym typeface="Symbol"/>
              </a:rPr>
              <a:t>Þ</a:t>
            </a:r>
            <a:r>
              <a:t> average shape</a:t>
            </a:r>
          </a:p>
          <a:p>
            <a:pPr lvl="1" marL="254000">
              <a:defRPr sz="2200"/>
            </a:pPr>
            <a:r>
              <a:t>incoherent part </a:t>
            </a:r>
            <a:r>
              <a:rPr>
                <a:latin typeface="Symbol"/>
                <a:ea typeface="Symbol"/>
                <a:cs typeface="Symbol"/>
                <a:sym typeface="Symbol"/>
              </a:rPr>
              <a:t>Þ</a:t>
            </a:r>
            <a:r>
              <a:t> variance/lumpiness</a:t>
            </a:r>
          </a:p>
          <a:p>
            <a:pPr lvl="2" marL="1165225" indent="-209550">
              <a:defRPr sz="2000"/>
            </a:pPr>
            <a:r>
              <a:t>probes fluctuations at scale ~1/t</a:t>
            </a:r>
          </a:p>
          <a:p>
            <a:pPr lvl="2" marL="1165225" indent="-209550">
              <a:defRPr sz="2000"/>
            </a:pPr>
            <a:r>
              <a:t>Just Wood-Saxon+nucleon g(b</a:t>
            </a:r>
            <a:r>
              <a:rPr baseline="-5999"/>
              <a:t>T</a:t>
            </a:r>
            <a:r>
              <a:t>)?</a:t>
            </a:r>
          </a:p>
        </p:txBody>
      </p:sp>
      <p:sp>
        <p:nvSpPr>
          <p:cNvPr id="8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840" name="Group"/>
          <p:cNvGrpSpPr/>
          <p:nvPr/>
        </p:nvGrpSpPr>
        <p:grpSpPr>
          <a:xfrm>
            <a:off x="205386" y="2918461"/>
            <a:ext cx="4064901" cy="3761218"/>
            <a:chOff x="138801" y="79100"/>
            <a:chExt cx="4064899" cy="3761217"/>
          </a:xfrm>
        </p:grpSpPr>
        <p:pic>
          <p:nvPicPr>
            <p:cNvPr id="838" name="dsigma_dt_jpsi_phi.pdf" descr="dsigma_dt_jpsi_phi.pdf"/>
            <p:cNvPicPr>
              <a:picLocks noChangeAspect="1"/>
            </p:cNvPicPr>
            <p:nvPr/>
          </p:nvPicPr>
          <p:blipFill>
            <a:blip r:embed="rId3">
              <a:extLst/>
            </a:blip>
            <a:srcRect l="0" t="0" r="51035" b="0"/>
            <a:stretch>
              <a:fillRect/>
            </a:stretch>
          </p:blipFill>
          <p:spPr>
            <a:xfrm>
              <a:off x="138801" y="79100"/>
              <a:ext cx="4064901" cy="3761218"/>
            </a:xfrm>
            <a:prstGeom prst="rect">
              <a:avLst/>
            </a:prstGeom>
            <a:ln w="12700" cap="flat">
              <a:noFill/>
              <a:round/>
            </a:ln>
            <a:effectLst/>
          </p:spPr>
        </p:pic>
        <p:sp>
          <p:nvSpPr>
            <p:cNvPr id="839" name="Rectangle"/>
            <p:cNvSpPr/>
            <p:nvPr/>
          </p:nvSpPr>
          <p:spPr>
            <a:xfrm>
              <a:off x="898904" y="2921439"/>
              <a:ext cx="317261" cy="290823"/>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grpSp>
        <p:nvGrpSpPr>
          <p:cNvPr id="845" name="Group"/>
          <p:cNvGrpSpPr/>
          <p:nvPr/>
        </p:nvGrpSpPr>
        <p:grpSpPr>
          <a:xfrm>
            <a:off x="4564251" y="3718878"/>
            <a:ext cx="4355770" cy="2286001"/>
            <a:chOff x="51130" y="76200"/>
            <a:chExt cx="4355769" cy="2286000"/>
          </a:xfrm>
        </p:grpSpPr>
        <p:grpSp>
          <p:nvGrpSpPr>
            <p:cNvPr id="843" name="Group"/>
            <p:cNvGrpSpPr/>
            <p:nvPr/>
          </p:nvGrpSpPr>
          <p:grpSpPr>
            <a:xfrm>
              <a:off x="51130" y="76200"/>
              <a:ext cx="4355770" cy="2286000"/>
              <a:chOff x="51130" y="76200"/>
              <a:chExt cx="4355769" cy="2286000"/>
            </a:xfrm>
          </p:grpSpPr>
          <p:pic>
            <p:nvPicPr>
              <p:cNvPr id="841" name="source_all.pdf" descr="source_all.pdf"/>
              <p:cNvPicPr>
                <a:picLocks noChangeAspect="1"/>
              </p:cNvPicPr>
              <p:nvPr/>
            </p:nvPicPr>
            <p:blipFill>
              <a:blip r:embed="rId4">
                <a:extLst/>
              </a:blip>
              <a:srcRect l="0" t="0" r="50437" b="50689"/>
              <a:stretch>
                <a:fillRect/>
              </a:stretch>
            </p:blipFill>
            <p:spPr>
              <a:xfrm>
                <a:off x="51130" y="76200"/>
                <a:ext cx="4355770" cy="2286000"/>
              </a:xfrm>
              <a:prstGeom prst="rect">
                <a:avLst/>
              </a:prstGeom>
              <a:ln w="12700" cap="flat">
                <a:noFill/>
                <a:round/>
              </a:ln>
              <a:effectLst/>
            </p:spPr>
          </p:pic>
          <p:sp>
            <p:nvSpPr>
              <p:cNvPr id="842" name="Rectangle"/>
              <p:cNvSpPr/>
              <p:nvPr/>
            </p:nvSpPr>
            <p:spPr>
              <a:xfrm>
                <a:off x="736600" y="152400"/>
                <a:ext cx="304800" cy="279400"/>
              </a:xfrm>
              <a:prstGeom prst="rect">
                <a:avLst/>
              </a:prstGeom>
              <a:solidFill>
                <a:srgbClr val="FFFFFF"/>
              </a:solidFill>
              <a:ln w="12700" cap="flat">
                <a:noFill/>
                <a:round/>
              </a:ln>
              <a:effectLst/>
            </p:spPr>
            <p:txBody>
              <a:bodyPr wrap="square" lIns="50800" tIns="50800" rIns="50800" bIns="50800" numCol="1" anchor="ctr">
                <a:noAutofit/>
              </a:bodyPr>
              <a:lstStyle/>
              <a:p>
                <a:pPr marL="40639" marR="40639" defTabSz="914400">
                  <a:defRPr sz="2400">
                    <a:uFill>
                      <a:solidFill>
                        <a:srgbClr val="000000"/>
                      </a:solidFill>
                    </a:uFill>
                    <a:latin typeface="Times New Roman"/>
                    <a:ea typeface="Times New Roman"/>
                    <a:cs typeface="Times New Roman"/>
                    <a:sym typeface="Times New Roman"/>
                  </a:defRPr>
                </a:pPr>
              </a:p>
            </p:txBody>
          </p:sp>
        </p:grpSp>
        <p:sp>
          <p:nvSpPr>
            <p:cNvPr id="844" name="T. Toll &amp; TU…"/>
            <p:cNvSpPr txBox="1"/>
            <p:nvPr/>
          </p:nvSpPr>
          <p:spPr>
            <a:xfrm>
              <a:off x="1587500" y="1371600"/>
              <a:ext cx="1852939" cy="4771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defRPr sz="1300">
                  <a:uFill>
                    <a:solidFill>
                      <a:srgbClr val="000000"/>
                    </a:solidFill>
                  </a:uFill>
                  <a:latin typeface="+mn-lt"/>
                  <a:ea typeface="+mn-ea"/>
                  <a:cs typeface="+mn-cs"/>
                  <a:sym typeface="Arial"/>
                </a:defRPr>
              </a:pPr>
              <a:r>
                <a:t>T. Toll &amp; TU </a:t>
              </a:r>
            </a:p>
            <a:p>
              <a:pPr marL="40639" marR="40639" defTabSz="914400">
                <a:defRPr sz="1300">
                  <a:uFill>
                    <a:solidFill>
                      <a:srgbClr val="000000"/>
                    </a:solidFill>
                  </a:uFill>
                  <a:latin typeface="+mn-lt"/>
                  <a:ea typeface="+mn-ea"/>
                  <a:cs typeface="+mn-cs"/>
                  <a:sym typeface="Arial"/>
                </a:defRPr>
              </a:pPr>
              <a:r>
                <a:t>PRC </a:t>
              </a:r>
              <a:r>
                <a:t>87 (2013) 024913</a:t>
              </a:r>
            </a:p>
          </p:txBody>
        </p:sp>
      </p:grpSp>
      <p:sp>
        <p:nvSpPr>
          <p:cNvPr id="846" name="Line"/>
          <p:cNvSpPr/>
          <p:nvPr/>
        </p:nvSpPr>
        <p:spPr>
          <a:xfrm flipH="1">
            <a:off x="4384714" y="3133276"/>
            <a:ext cx="580462" cy="2"/>
          </a:xfrm>
          <a:prstGeom prst="line">
            <a:avLst/>
          </a:prstGeom>
          <a:ln w="88900">
            <a:solidFill>
              <a:srgbClr val="000000"/>
            </a:solidFill>
            <a:headEnd type="stealth"/>
          </a:ln>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847" name="Line"/>
          <p:cNvSpPr/>
          <p:nvPr/>
        </p:nvSpPr>
        <p:spPr>
          <a:xfrm flipH="1" flipV="1">
            <a:off x="7690901" y="3078830"/>
            <a:ext cx="8962" cy="482602"/>
          </a:xfrm>
          <a:prstGeom prst="line">
            <a:avLst/>
          </a:prstGeom>
          <a:ln w="88900">
            <a:solidFill>
              <a:srgbClr val="000000"/>
            </a:solidFill>
            <a:headEnd type="stealth"/>
          </a:ln>
        </p:spPr>
        <p:txBody>
          <a:bodyPr lIns="45719" rIns="45719"/>
          <a:lstStyle/>
          <a:p>
            <a:pPr defTabSz="914400">
              <a:defRPr b="1" sz="1800">
                <a:solidFill>
                  <a:srgbClr val="322F31"/>
                </a:solidFill>
                <a:effectLst>
                  <a:outerShdw sx="100000" sy="100000" kx="0" ky="0" algn="b" rotWithShape="0" blurRad="38100" dist="38100" dir="2700000">
                    <a:srgbClr val="000000">
                      <a:alpha val="43137"/>
                    </a:srgbClr>
                  </a:outerShdw>
                </a:effectLst>
                <a:latin typeface="+mn-lt"/>
                <a:ea typeface="+mn-ea"/>
                <a:cs typeface="+mn-cs"/>
                <a:sym typeface="Arial"/>
              </a:defRPr>
            </a:pPr>
          </a:p>
        </p:txBody>
      </p:sp>
      <p:sp>
        <p:nvSpPr>
          <p:cNvPr id="848" name="Fourier Transform"/>
          <p:cNvSpPr txBox="1"/>
          <p:nvPr/>
        </p:nvSpPr>
        <p:spPr>
          <a:xfrm>
            <a:off x="5100149" y="2921947"/>
            <a:ext cx="2334495"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defRPr sz="2200">
                <a:solidFill>
                  <a:srgbClr val="322F31"/>
                </a:solidFill>
                <a:uFill>
                  <a:solidFill>
                    <a:srgbClr val="000000"/>
                  </a:solidFill>
                </a:uFill>
                <a:latin typeface="+mn-lt"/>
                <a:ea typeface="+mn-ea"/>
                <a:cs typeface="+mn-cs"/>
                <a:sym typeface="Arial"/>
              </a:defRPr>
            </a:lvl1pPr>
          </a:lstStyle>
          <a:p>
            <a:pPr/>
            <a:r>
              <a:t>Fourier Transform</a:t>
            </a:r>
          </a:p>
        </p:txBody>
      </p:sp>
      <p:sp>
        <p:nvSpPr>
          <p:cNvPr id="849" name="Can recover chosen average input distribution"/>
          <p:cNvSpPr txBox="1"/>
          <p:nvPr/>
        </p:nvSpPr>
        <p:spPr>
          <a:xfrm>
            <a:off x="4942628" y="5932999"/>
            <a:ext cx="3837608" cy="8217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41275" marR="41275" defTabSz="914400">
              <a:spcBef>
                <a:spcPts val="400"/>
              </a:spcBef>
              <a:defRPr sz="2200">
                <a:solidFill>
                  <a:srgbClr val="941100"/>
                </a:solidFill>
                <a:uFill>
                  <a:solidFill>
                    <a:srgbClr val="000000"/>
                  </a:solidFill>
                </a:uFill>
                <a:latin typeface="+mn-lt"/>
                <a:ea typeface="+mn-ea"/>
                <a:cs typeface="+mn-cs"/>
                <a:sym typeface="Arial"/>
              </a:defRPr>
            </a:lvl1pPr>
          </a:lstStyle>
          <a:p>
            <a:pPr/>
            <a:r>
              <a:t>Can recover chosen average input distribution</a:t>
            </a:r>
          </a:p>
        </p:txBody>
      </p:sp>
      <p:grpSp>
        <p:nvGrpSpPr>
          <p:cNvPr id="852" name="Group"/>
          <p:cNvGrpSpPr/>
          <p:nvPr/>
        </p:nvGrpSpPr>
        <p:grpSpPr>
          <a:xfrm>
            <a:off x="5719797" y="770047"/>
            <a:ext cx="3234256" cy="2089762"/>
            <a:chOff x="0" y="0"/>
            <a:chExt cx="3234254" cy="2089760"/>
          </a:xfrm>
        </p:grpSpPr>
        <p:pic>
          <p:nvPicPr>
            <p:cNvPr id="850" name="image87.png" descr="image87.png"/>
            <p:cNvPicPr>
              <a:picLocks noChangeAspect="1"/>
            </p:cNvPicPr>
            <p:nvPr/>
          </p:nvPicPr>
          <p:blipFill>
            <a:blip r:embed="rId5">
              <a:extLst/>
            </a:blip>
            <a:stretch>
              <a:fillRect/>
            </a:stretch>
          </p:blipFill>
          <p:spPr>
            <a:xfrm>
              <a:off x="98763" y="263660"/>
              <a:ext cx="3135492" cy="1826101"/>
            </a:xfrm>
            <a:prstGeom prst="rect">
              <a:avLst/>
            </a:prstGeom>
            <a:ln w="12700" cap="flat">
              <a:noFill/>
              <a:miter lim="400000"/>
            </a:ln>
            <a:effectLst/>
          </p:spPr>
        </p:pic>
        <p:sp>
          <p:nvSpPr>
            <p:cNvPr id="851" name="Possible Source distribution"/>
            <p:cNvSpPr txBox="1"/>
            <p:nvPr/>
          </p:nvSpPr>
          <p:spPr>
            <a:xfrm>
              <a:off x="0" y="0"/>
              <a:ext cx="2298165"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sz="1400">
                  <a:solidFill>
                    <a:srgbClr val="0000FF"/>
                  </a:solidFill>
                  <a:latin typeface="+mn-lt"/>
                  <a:ea typeface="+mn-ea"/>
                  <a:cs typeface="+mn-cs"/>
                  <a:sym typeface="Arial"/>
                </a:defRPr>
              </a:lvl1pPr>
            </a:lstStyle>
            <a:p>
              <a:pPr/>
              <a:r>
                <a:t>Possible Source distribution</a:t>
              </a:r>
            </a:p>
          </p:txBody>
        </p:sp>
      </p:grpSp>
      <p:pic>
        <p:nvPicPr>
          <p:cNvPr id="853" name="image44.pdf" descr="image44.pdf"/>
          <p:cNvPicPr>
            <a:picLocks noChangeAspect="1"/>
          </p:cNvPicPr>
          <p:nvPr/>
        </p:nvPicPr>
        <p:blipFill>
          <a:blip r:embed="rId6">
            <a:extLst/>
          </a:blip>
          <a:stretch>
            <a:fillRect/>
          </a:stretch>
        </p:blipFill>
        <p:spPr>
          <a:xfrm>
            <a:off x="5251140" y="3853326"/>
            <a:ext cx="788894" cy="717551"/>
          </a:xfrm>
          <a:prstGeom prst="rect">
            <a:avLst/>
          </a:prstGeom>
          <a:ln w="12700"/>
        </p:spPr>
      </p:pic>
      <p:grpSp>
        <p:nvGrpSpPr>
          <p:cNvPr id="856" name="Group"/>
          <p:cNvGrpSpPr/>
          <p:nvPr/>
        </p:nvGrpSpPr>
        <p:grpSpPr>
          <a:xfrm>
            <a:off x="5846797" y="897047"/>
            <a:ext cx="3234256" cy="2089762"/>
            <a:chOff x="0" y="0"/>
            <a:chExt cx="3234254" cy="2089760"/>
          </a:xfrm>
        </p:grpSpPr>
        <p:pic>
          <p:nvPicPr>
            <p:cNvPr id="854" name="image87.png" descr="image87.png"/>
            <p:cNvPicPr>
              <a:picLocks noChangeAspect="1"/>
            </p:cNvPicPr>
            <p:nvPr/>
          </p:nvPicPr>
          <p:blipFill>
            <a:blip r:embed="rId5">
              <a:extLst/>
            </a:blip>
            <a:stretch>
              <a:fillRect/>
            </a:stretch>
          </p:blipFill>
          <p:spPr>
            <a:xfrm>
              <a:off x="98763" y="263660"/>
              <a:ext cx="3135492" cy="1826101"/>
            </a:xfrm>
            <a:prstGeom prst="rect">
              <a:avLst/>
            </a:prstGeom>
            <a:ln w="12700" cap="flat">
              <a:noFill/>
              <a:miter lim="400000"/>
            </a:ln>
            <a:effectLst/>
          </p:spPr>
        </p:pic>
        <p:sp>
          <p:nvSpPr>
            <p:cNvPr id="855" name="Possible Source distribution"/>
            <p:cNvSpPr txBox="1"/>
            <p:nvPr/>
          </p:nvSpPr>
          <p:spPr>
            <a:xfrm>
              <a:off x="0" y="0"/>
              <a:ext cx="2298165"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sz="1400">
                  <a:solidFill>
                    <a:srgbClr val="0000FF"/>
                  </a:solidFill>
                  <a:latin typeface="+mn-lt"/>
                  <a:ea typeface="+mn-ea"/>
                  <a:cs typeface="+mn-cs"/>
                  <a:sym typeface="Arial"/>
                </a:defRPr>
              </a:lvl1pPr>
            </a:lstStyle>
            <a:p>
              <a:pPr/>
              <a:r>
                <a:t>Possible Source distribution</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846"/>
                                        </p:tgtEl>
                                        <p:attrNameLst>
                                          <p:attrName>style.visibility</p:attrName>
                                        </p:attrNameLst>
                                      </p:cBhvr>
                                      <p:to>
                                        <p:strVal val="visible"/>
                                      </p:to>
                                    </p:set>
                                    <p:animEffect filter="wipe(left)" transition="in">
                                      <p:cBhvr>
                                        <p:cTn id="7" dur="199"/>
                                        <p:tgtEl>
                                          <p:spTgt spid="846"/>
                                        </p:tgtEl>
                                      </p:cBhvr>
                                    </p:animEffect>
                                  </p:childTnLst>
                                </p:cTn>
                              </p:par>
                            </p:childTnLst>
                          </p:cTn>
                        </p:par>
                        <p:par>
                          <p:cTn id="8" fill="hold">
                            <p:stCondLst>
                              <p:cond delay="199"/>
                            </p:stCondLst>
                            <p:childTnLst>
                              <p:par>
                                <p:cTn id="9" presetClass="entr" nodeType="afterEffect" presetSubtype="8" presetID="22" grpId="2" fill="hold">
                                  <p:stCondLst>
                                    <p:cond delay="0"/>
                                  </p:stCondLst>
                                  <p:iterate type="el" backwards="0">
                                    <p:tmAbs val="0"/>
                                  </p:iterate>
                                  <p:childTnLst>
                                    <p:set>
                                      <p:cBhvr>
                                        <p:cTn id="10" fill="hold"/>
                                        <p:tgtEl>
                                          <p:spTgt spid="848"/>
                                        </p:tgtEl>
                                        <p:attrNameLst>
                                          <p:attrName>style.visibility</p:attrName>
                                        </p:attrNameLst>
                                      </p:cBhvr>
                                      <p:to>
                                        <p:strVal val="visible"/>
                                      </p:to>
                                    </p:set>
                                    <p:animEffect filter="wipe(left)" transition="in">
                                      <p:cBhvr>
                                        <p:cTn id="11" dur="200"/>
                                        <p:tgtEl>
                                          <p:spTgt spid="848"/>
                                        </p:tgtEl>
                                      </p:cBhvr>
                                    </p:animEffect>
                                  </p:childTnLst>
                                </p:cTn>
                              </p:par>
                            </p:childTnLst>
                          </p:cTn>
                        </p:par>
                        <p:par>
                          <p:cTn id="12" fill="hold">
                            <p:stCondLst>
                              <p:cond delay="399"/>
                            </p:stCondLst>
                            <p:childTnLst>
                              <p:par>
                                <p:cTn id="13" presetClass="entr" nodeType="afterEffect" presetSubtype="1" presetID="22" grpId="3" fill="hold">
                                  <p:stCondLst>
                                    <p:cond delay="0"/>
                                  </p:stCondLst>
                                  <p:iterate type="el" backwards="0">
                                    <p:tmAbs val="0"/>
                                  </p:iterate>
                                  <p:childTnLst>
                                    <p:set>
                                      <p:cBhvr>
                                        <p:cTn id="14" fill="hold"/>
                                        <p:tgtEl>
                                          <p:spTgt spid="847"/>
                                        </p:tgtEl>
                                        <p:attrNameLst>
                                          <p:attrName>style.visibility</p:attrName>
                                        </p:attrNameLst>
                                      </p:cBhvr>
                                      <p:to>
                                        <p:strVal val="visible"/>
                                      </p:to>
                                    </p:set>
                                    <p:animEffect filter="wipe(up)" transition="in">
                                      <p:cBhvr>
                                        <p:cTn id="15" dur="199"/>
                                        <p:tgtEl>
                                          <p:spTgt spid="847"/>
                                        </p:tgtEl>
                                      </p:cBhvr>
                                    </p:animEffect>
                                  </p:childTnLst>
                                </p:cTn>
                              </p:par>
                            </p:childTnLst>
                          </p:cTn>
                        </p:par>
                        <p:par>
                          <p:cTn id="16" fill="hold">
                            <p:stCondLst>
                              <p:cond delay="598"/>
                            </p:stCondLst>
                            <p:childTnLst>
                              <p:par>
                                <p:cTn id="17" presetClass="entr" nodeType="afterEffect" presetSubtype="0" presetID="1" grpId="4" fill="hold">
                                  <p:stCondLst>
                                    <p:cond delay="0"/>
                                  </p:stCondLst>
                                  <p:iterate type="el" backwards="0">
                                    <p:tmAbs val="0"/>
                                  </p:iterate>
                                  <p:childTnLst>
                                    <p:set>
                                      <p:cBhvr>
                                        <p:cTn id="18" fill="hold"/>
                                        <p:tgtEl>
                                          <p:spTgt spid="845"/>
                                        </p:tgtEl>
                                        <p:attrNameLst>
                                          <p:attrName>style.visibility</p:attrName>
                                        </p:attrNameLst>
                                      </p:cBhvr>
                                      <p:to>
                                        <p:strVal val="visible"/>
                                      </p:to>
                                    </p:set>
                                  </p:childTnLst>
                                </p:cTn>
                              </p:par>
                            </p:childTnLst>
                          </p:cTn>
                        </p:par>
                        <p:par>
                          <p:cTn id="19" fill="hold">
                            <p:stCondLst>
                              <p:cond delay="598"/>
                            </p:stCondLst>
                            <p:childTnLst>
                              <p:par>
                                <p:cTn id="20" presetClass="entr" nodeType="afterEffect" presetSubtype="0" presetID="1" grpId="5" fill="hold">
                                  <p:stCondLst>
                                    <p:cond delay="0"/>
                                  </p:stCondLst>
                                  <p:iterate type="el" backwards="0">
                                    <p:tmAbs val="0"/>
                                  </p:iterate>
                                  <p:childTnLst>
                                    <p:set>
                                      <p:cBhvr>
                                        <p:cTn id="21" fill="hold"/>
                                        <p:tgtEl>
                                          <p:spTgt spid="853"/>
                                        </p:tgtEl>
                                        <p:attrNameLst>
                                          <p:attrName>style.visibility</p:attrName>
                                        </p:attrNameLst>
                                      </p:cBhvr>
                                      <p:to>
                                        <p:strVal val="visible"/>
                                      </p:to>
                                    </p:set>
                                  </p:childTnLst>
                                </p:cTn>
                              </p:par>
                            </p:childTnLst>
                          </p:cTn>
                        </p:par>
                        <p:par>
                          <p:cTn id="22" fill="hold">
                            <p:stCondLst>
                              <p:cond delay="598"/>
                            </p:stCondLst>
                            <p:childTnLst>
                              <p:par>
                                <p:cTn id="23" presetClass="entr" nodeType="afterEffect" presetSubtype="0" presetID="1" grpId="6" fill="hold">
                                  <p:stCondLst>
                                    <p:cond delay="0"/>
                                  </p:stCondLst>
                                  <p:iterate type="el" backwards="0">
                                    <p:tmAbs val="0"/>
                                  </p:iterate>
                                  <p:childTnLst>
                                    <p:set>
                                      <p:cBhvr>
                                        <p:cTn id="24" fill="hold"/>
                                        <p:tgtEl>
                                          <p:spTgt spid="8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8" grpId="2"/>
      <p:bldP build="whole" bldLvl="1" animBg="1" rev="0" advAuto="0" spid="845" grpId="4"/>
      <p:bldP build="whole" bldLvl="1" animBg="1" rev="0" advAuto="0" spid="846" grpId="1"/>
      <p:bldP build="whole" bldLvl="1" animBg="1" rev="0" advAuto="0" spid="847" grpId="3"/>
      <p:bldP build="whole" bldLvl="1" animBg="1" rev="0" advAuto="0" spid="853" grpId="5"/>
      <p:bldP build="whole" bldLvl="1" animBg="1" rev="0" advAuto="0" spid="849" grpId="6"/>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0"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861" name="Imaging of Nuclei Needs Low-x Reach (√s)"/>
          <p:cNvSpPr txBox="1"/>
          <p:nvPr>
            <p:ph type="title"/>
          </p:nvPr>
        </p:nvSpPr>
        <p:spPr>
          <a:prstGeom prst="rect">
            <a:avLst/>
          </a:prstGeom>
        </p:spPr>
        <p:txBody>
          <a:bodyPr/>
          <a:lstStyle/>
          <a:p>
            <a:pPr>
              <a:defRPr sz="3400"/>
            </a:pPr>
            <a:r>
              <a:t>Imaging of Nuclei Needs Low-</a:t>
            </a:r>
            <a:r>
              <a:rPr i="1"/>
              <a:t>x</a:t>
            </a:r>
            <a:r>
              <a:t> Reach (√s)</a:t>
            </a:r>
          </a:p>
        </p:txBody>
      </p:sp>
      <p:sp>
        <p:nvSpPr>
          <p:cNvPr id="862" name="Need low-x reach to probe pure gluon source distribution…"/>
          <p:cNvSpPr txBox="1"/>
          <p:nvPr>
            <p:ph type="body" sz="half" idx="1"/>
          </p:nvPr>
        </p:nvSpPr>
        <p:spPr>
          <a:xfrm>
            <a:off x="15129" y="5173048"/>
            <a:ext cx="8948010" cy="1451796"/>
          </a:xfrm>
          <a:prstGeom prst="rect">
            <a:avLst/>
          </a:prstGeom>
        </p:spPr>
        <p:txBody>
          <a:bodyPr/>
          <a:lstStyle/>
          <a:p>
            <a:pPr lvl="1" marL="488461" indent="-234461">
              <a:defRPr sz="2400"/>
            </a:pPr>
            <a:r>
              <a:t>Need low-x reach to probe pure gluon source distribution</a:t>
            </a:r>
          </a:p>
          <a:p>
            <a:pPr lvl="1" marL="488461" indent="-234461">
              <a:defRPr sz="2400">
                <a:solidFill>
                  <a:srgbClr val="941100"/>
                </a:solidFill>
              </a:defRPr>
            </a:pPr>
            <a:r>
              <a:t>Only eRHIC has enough phase space to map out the spatial </a:t>
            </a:r>
            <a:r>
              <a:rPr i="1"/>
              <a:t>gluon</a:t>
            </a:r>
            <a:r>
              <a:t> distribution in the  saturation regime</a:t>
            </a:r>
          </a:p>
        </p:txBody>
      </p:sp>
      <p:sp>
        <p:nvSpPr>
          <p:cNvPr id="8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864" name="diffractive_jpsi_coverage.pdf" descr="diffractive_jpsi_coverage.pdf"/>
          <p:cNvPicPr>
            <a:picLocks noChangeAspect="1"/>
          </p:cNvPicPr>
          <p:nvPr/>
        </p:nvPicPr>
        <p:blipFill>
          <a:blip r:embed="rId2">
            <a:extLst/>
          </a:blip>
          <a:stretch>
            <a:fillRect/>
          </a:stretch>
        </p:blipFill>
        <p:spPr>
          <a:xfrm>
            <a:off x="1115365" y="1084010"/>
            <a:ext cx="6006362" cy="4032096"/>
          </a:xfrm>
          <a:prstGeom prst="rect">
            <a:avLst/>
          </a:prstGeom>
          <a:ln w="12700"/>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85" name="US Electron Collider: Realization"/>
          <p:cNvSpPr txBox="1"/>
          <p:nvPr>
            <p:ph type="title"/>
          </p:nvPr>
        </p:nvSpPr>
        <p:spPr>
          <a:prstGeom prst="rect">
            <a:avLst/>
          </a:prstGeom>
        </p:spPr>
        <p:txBody>
          <a:bodyPr/>
          <a:lstStyle>
            <a:lvl1pPr>
              <a:defRPr sz="3700"/>
            </a:lvl1pPr>
          </a:lstStyle>
          <a:p>
            <a:pPr/>
            <a:r>
              <a:t>US Electron Collider: Realization</a:t>
            </a:r>
          </a:p>
        </p:txBody>
      </p:sp>
      <p:sp>
        <p:nvSpPr>
          <p:cNvPr id="186" name="eRHIC (BNL)…"/>
          <p:cNvSpPr txBox="1"/>
          <p:nvPr>
            <p:ph type="body" idx="1"/>
          </p:nvPr>
        </p:nvSpPr>
        <p:spPr>
          <a:xfrm>
            <a:off x="119432" y="819828"/>
            <a:ext cx="4810610" cy="5998700"/>
          </a:xfrm>
          <a:prstGeom prst="rect">
            <a:avLst/>
          </a:prstGeom>
        </p:spPr>
        <p:txBody>
          <a:bodyPr/>
          <a:lstStyle/>
          <a:p>
            <a:pPr marL="293076" indent="-293076">
              <a:defRPr b="1" sz="2400"/>
            </a:pPr>
            <a:r>
              <a:t>eRHIC (BNL)</a:t>
            </a:r>
          </a:p>
          <a:p>
            <a:pPr lvl="1" marL="287261" indent="-287261">
              <a:spcBef>
                <a:spcPts val="500"/>
              </a:spcBef>
              <a:defRPr sz="2000"/>
            </a:pPr>
            <a:r>
              <a:t>Add e Rings to RHIC facility: Ring-Ring (alt. recirculating Linac-Ring)</a:t>
            </a:r>
          </a:p>
          <a:p>
            <a:pPr lvl="1" marL="287261" indent="-287261">
              <a:spcBef>
                <a:spcPts val="500"/>
              </a:spcBef>
              <a:defRPr sz="2000"/>
            </a:pPr>
            <a:r>
              <a:t>Electrons up to 18 GeV  </a:t>
            </a:r>
          </a:p>
          <a:p>
            <a:pPr lvl="1" marL="287261" indent="-287261">
              <a:spcBef>
                <a:spcPts val="500"/>
              </a:spcBef>
              <a:defRPr sz="2000"/>
            </a:pPr>
            <a:r>
              <a:t>Protons up to 275 GeV</a:t>
            </a:r>
          </a:p>
          <a:p>
            <a:pPr lvl="1" marL="287261" indent="-287261">
              <a:spcBef>
                <a:spcPts val="500"/>
              </a:spcBef>
              <a:defRPr sz="2000"/>
            </a:pPr>
            <a:r>
              <a:t>√s=30-140 √(Z/A) GeV</a:t>
            </a:r>
          </a:p>
          <a:p>
            <a:pPr lvl="1" marL="287261" indent="-287261">
              <a:spcBef>
                <a:spcPts val="1900"/>
              </a:spcBef>
              <a:defRPr sz="2000"/>
            </a:pPr>
            <a:r>
              <a:t>L ≈ 1×10</a:t>
            </a:r>
            <a:r>
              <a:rPr baseline="31999"/>
              <a:t>34</a:t>
            </a:r>
            <a:r>
              <a:t> cm</a:t>
            </a:r>
            <a:r>
              <a:rPr baseline="31999"/>
              <a:t>-2</a:t>
            </a:r>
            <a:r>
              <a:t>s</a:t>
            </a:r>
            <a:r>
              <a:rPr baseline="31999"/>
              <a:t>-1</a:t>
            </a:r>
            <a:r>
              <a:t> at √s=105 GeV</a:t>
            </a:r>
          </a:p>
          <a:p>
            <a:pPr marL="293076" indent="-293076">
              <a:defRPr b="1" sz="2400"/>
            </a:pPr>
            <a:r>
              <a:t>JLEIC (JLab)</a:t>
            </a:r>
          </a:p>
          <a:p>
            <a:pPr lvl="1" marL="274204" indent="-274204">
              <a:spcBef>
                <a:spcPts val="500"/>
              </a:spcBef>
              <a:defRPr sz="2000"/>
            </a:pPr>
            <a:r>
              <a:t>Figure-8 Ring-Ring Collider, use of CEBAF as injector</a:t>
            </a:r>
          </a:p>
          <a:p>
            <a:pPr lvl="1" marL="274204" indent="-274204">
              <a:spcBef>
                <a:spcPts val="500"/>
              </a:spcBef>
              <a:defRPr sz="2000"/>
            </a:pPr>
            <a:r>
              <a:t>Electrons 3-10 GeV</a:t>
            </a:r>
          </a:p>
          <a:p>
            <a:pPr lvl="1" marL="274204" indent="-274204">
              <a:spcBef>
                <a:spcPts val="500"/>
              </a:spcBef>
              <a:defRPr sz="2000"/>
            </a:pPr>
            <a:r>
              <a:t>Protons 20-100 GeV</a:t>
            </a:r>
          </a:p>
          <a:p>
            <a:pPr lvl="1" marL="274204" indent="-274204">
              <a:spcBef>
                <a:spcPts val="500"/>
              </a:spcBef>
              <a:defRPr sz="2000"/>
            </a:pPr>
            <a:r>
              <a:t>e+A up to √s=40 GeV/u</a:t>
            </a:r>
          </a:p>
          <a:p>
            <a:pPr lvl="1" marL="274204" indent="-274204">
              <a:spcBef>
                <a:spcPts val="500"/>
              </a:spcBef>
              <a:defRPr sz="2000"/>
            </a:pPr>
            <a:r>
              <a:t>e+p up to √s= 64 GeV</a:t>
            </a:r>
          </a:p>
          <a:p>
            <a:pPr lvl="1" marL="274204" indent="-274204">
              <a:spcBef>
                <a:spcPts val="500"/>
              </a:spcBef>
              <a:defRPr sz="2000"/>
            </a:pPr>
            <a:r>
              <a:t>L ≈ 2×10</a:t>
            </a:r>
            <a:r>
              <a:rPr baseline="31999"/>
              <a:t>34</a:t>
            </a:r>
            <a:r>
              <a:t> cm</a:t>
            </a:r>
            <a:r>
              <a:rPr baseline="31999"/>
              <a:t>-2</a:t>
            </a:r>
            <a:r>
              <a:t> s</a:t>
            </a:r>
            <a:r>
              <a:rPr baseline="31999"/>
              <a:t>-1</a:t>
            </a:r>
            <a:r>
              <a:t> at √s=45 GeV </a:t>
            </a:r>
          </a:p>
        </p:txBody>
      </p:sp>
      <p:sp>
        <p:nvSpPr>
          <p:cNvPr id="187"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188" name="eRHIC: arXiv:1409.1633, JLEIC: arXiv:1504.07961"/>
          <p:cNvSpPr txBox="1"/>
          <p:nvPr/>
        </p:nvSpPr>
        <p:spPr>
          <a:xfrm>
            <a:off x="4175750" y="6440023"/>
            <a:ext cx="4729620" cy="323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defRPr sz="1600">
                <a:solidFill>
                  <a:srgbClr val="008F00"/>
                </a:solidFill>
                <a:uFill>
                  <a:solidFill>
                    <a:srgbClr val="000000"/>
                  </a:solidFill>
                </a:uFill>
                <a:latin typeface="+mn-lt"/>
                <a:ea typeface="+mn-ea"/>
                <a:cs typeface="+mn-cs"/>
                <a:sym typeface="Arial"/>
              </a:defRPr>
            </a:lvl1pPr>
          </a:lstStyle>
          <a:p>
            <a:pPr/>
            <a:r>
              <a:t>eRHIC: arXiv:1409.1633, JLEIC: arXiv:1504.07961</a:t>
            </a:r>
          </a:p>
        </p:txBody>
      </p:sp>
      <p:pic>
        <p:nvPicPr>
          <p:cNvPr id="189" name="EIC_Schematic_Rev0816_WhiteBG.jpg" descr="EIC_Schematic_Rev0816_WhiteBG.jpg"/>
          <p:cNvPicPr>
            <a:picLocks noChangeAspect="1"/>
          </p:cNvPicPr>
          <p:nvPr/>
        </p:nvPicPr>
        <p:blipFill>
          <a:blip r:embed="rId3">
            <a:extLst/>
          </a:blip>
          <a:stretch>
            <a:fillRect/>
          </a:stretch>
        </p:blipFill>
        <p:spPr>
          <a:xfrm>
            <a:off x="4645371" y="796327"/>
            <a:ext cx="4324118" cy="2738608"/>
          </a:xfrm>
          <a:prstGeom prst="rect">
            <a:avLst/>
          </a:prstGeom>
          <a:ln w="12700"/>
        </p:spPr>
      </p:pic>
      <p:pic>
        <p:nvPicPr>
          <p:cNvPr id="190" name="Image" descr="Image"/>
          <p:cNvPicPr>
            <a:picLocks noChangeAspect="1"/>
          </p:cNvPicPr>
          <p:nvPr/>
        </p:nvPicPr>
        <p:blipFill>
          <a:blip r:embed="rId4">
            <a:extLst/>
          </a:blip>
          <a:stretch>
            <a:fillRect/>
          </a:stretch>
        </p:blipFill>
        <p:spPr>
          <a:xfrm>
            <a:off x="4499125" y="3848458"/>
            <a:ext cx="4616609" cy="2040542"/>
          </a:xfrm>
          <a:prstGeom prst="rect">
            <a:avLst/>
          </a:prstGeom>
          <a:ln w="12700"/>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195" name="EIC Project Status"/>
          <p:cNvSpPr txBox="1"/>
          <p:nvPr>
            <p:ph type="title"/>
          </p:nvPr>
        </p:nvSpPr>
        <p:spPr>
          <a:xfrm>
            <a:off x="136525" y="44450"/>
            <a:ext cx="8931275" cy="642210"/>
          </a:xfrm>
          <a:prstGeom prst="rect">
            <a:avLst/>
          </a:prstGeom>
        </p:spPr>
        <p:txBody>
          <a:bodyPr/>
          <a:lstStyle/>
          <a:p>
            <a:pPr/>
            <a:r>
              <a:t>EIC Project Status</a:t>
            </a:r>
          </a:p>
        </p:txBody>
      </p:sp>
      <p:sp>
        <p:nvSpPr>
          <p:cNvPr id="196" name="2015: Long Range Plan of U.S. nuclear physics community recommends an EIC as the highest priority for new facility construction."/>
          <p:cNvSpPr txBox="1"/>
          <p:nvPr>
            <p:ph type="body" sz="quarter" idx="1"/>
          </p:nvPr>
        </p:nvSpPr>
        <p:spPr>
          <a:xfrm>
            <a:off x="204518" y="797660"/>
            <a:ext cx="8763001" cy="1143593"/>
          </a:xfrm>
          <a:prstGeom prst="rect">
            <a:avLst/>
          </a:prstGeom>
        </p:spPr>
        <p:txBody>
          <a:bodyPr/>
          <a:lstStyle/>
          <a:p>
            <a:pPr marL="0" marR="0">
              <a:spcBef>
                <a:spcPts val="0"/>
              </a:spcBef>
              <a:defRPr sz="2400"/>
            </a:pPr>
            <a:r>
              <a:rPr>
                <a:solidFill>
                  <a:srgbClr val="941100"/>
                </a:solidFill>
              </a:rPr>
              <a:t>2015</a:t>
            </a:r>
            <a:r>
              <a:t>: Long Range Plan of U.S. nuclear physics community recommends an EIC as the </a:t>
            </a:r>
            <a:r>
              <a:rPr>
                <a:solidFill>
                  <a:srgbClr val="021EAA"/>
                </a:solidFill>
              </a:rPr>
              <a:t>highest priority for new facility construction</a:t>
            </a:r>
            <a:r>
              <a:t>.</a:t>
            </a:r>
          </a:p>
        </p:txBody>
      </p:sp>
      <p:sp>
        <p:nvSpPr>
          <p:cNvPr id="197"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grpSp>
        <p:nvGrpSpPr>
          <p:cNvPr id="200" name="Group"/>
          <p:cNvGrpSpPr/>
          <p:nvPr/>
        </p:nvGrpSpPr>
        <p:grpSpPr>
          <a:xfrm>
            <a:off x="4288450" y="2179422"/>
            <a:ext cx="4561797" cy="2499156"/>
            <a:chOff x="0" y="0"/>
            <a:chExt cx="4561795" cy="2499154"/>
          </a:xfrm>
        </p:grpSpPr>
        <p:pic>
          <p:nvPicPr>
            <p:cNvPr id="198" name="Untitled.png" descr="Untitled.png"/>
            <p:cNvPicPr>
              <a:picLocks noChangeAspect="1"/>
            </p:cNvPicPr>
            <p:nvPr/>
          </p:nvPicPr>
          <p:blipFill>
            <a:blip r:embed="rId2">
              <a:extLst/>
            </a:blip>
            <a:srcRect l="0" t="19484" r="5122" b="0"/>
            <a:stretch>
              <a:fillRect/>
            </a:stretch>
          </p:blipFill>
          <p:spPr>
            <a:xfrm>
              <a:off x="0" y="0"/>
              <a:ext cx="4561796" cy="2497595"/>
            </a:xfrm>
            <a:prstGeom prst="rect">
              <a:avLst/>
            </a:prstGeom>
            <a:ln w="12700" cap="flat">
              <a:noFill/>
              <a:round/>
            </a:ln>
            <a:effectLst/>
          </p:spPr>
        </p:pic>
        <p:sp>
          <p:nvSpPr>
            <p:cNvPr id="199" name="708 member…"/>
            <p:cNvSpPr txBox="1"/>
            <p:nvPr/>
          </p:nvSpPr>
          <p:spPr>
            <a:xfrm>
              <a:off x="7088" y="1635554"/>
              <a:ext cx="1614532"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1700"/>
              </a:pPr>
              <a:r>
                <a:t>708 member</a:t>
              </a:r>
            </a:p>
            <a:p>
              <a:pPr>
                <a:defRPr sz="1700"/>
              </a:pPr>
              <a:r>
                <a:t>162 institutions</a:t>
              </a:r>
            </a:p>
            <a:p>
              <a:pPr>
                <a:defRPr sz="1700"/>
              </a:pPr>
              <a:r>
                <a:t>29 countries</a:t>
              </a:r>
            </a:p>
          </p:txBody>
        </p:sp>
      </p:grpSp>
      <p:sp>
        <p:nvSpPr>
          <p:cNvPr id="201" name="2016: Organize EIC Users Group (http://www.eicug.org)"/>
          <p:cNvSpPr txBox="1"/>
          <p:nvPr/>
        </p:nvSpPr>
        <p:spPr>
          <a:xfrm>
            <a:off x="204518" y="2032475"/>
            <a:ext cx="4111898" cy="900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defRPr sz="2400">
                <a:latin typeface="+mn-lt"/>
                <a:ea typeface="+mn-ea"/>
                <a:cs typeface="+mn-cs"/>
                <a:sym typeface="Arial"/>
              </a:defRPr>
            </a:pPr>
            <a:r>
              <a:rPr>
                <a:solidFill>
                  <a:srgbClr val="941100"/>
                </a:solidFill>
              </a:rPr>
              <a:t>2016</a:t>
            </a:r>
            <a:r>
              <a:rPr>
                <a:solidFill>
                  <a:srgbClr val="0352FF"/>
                </a:solidFill>
              </a:rPr>
              <a:t>: </a:t>
            </a:r>
            <a:r>
              <a:t>Organize </a:t>
            </a:r>
            <a:r>
              <a:rPr>
                <a:solidFill>
                  <a:srgbClr val="021EAA"/>
                </a:solidFill>
              </a:rPr>
              <a:t>EIC Users Group</a:t>
            </a:r>
            <a:r>
              <a:t> (http://www.eicug.org)</a:t>
            </a:r>
          </a:p>
        </p:txBody>
      </p:sp>
      <p:sp>
        <p:nvSpPr>
          <p:cNvPr id="202" name="2017:  National Academy of Sciences Review of EIC…"/>
          <p:cNvSpPr txBox="1"/>
          <p:nvPr/>
        </p:nvSpPr>
        <p:spPr>
          <a:xfrm>
            <a:off x="204518" y="3023860"/>
            <a:ext cx="3912459" cy="22544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defTabSz="914400">
              <a:defRPr sz="2400">
                <a:uFill>
                  <a:solidFill>
                    <a:srgbClr val="000000"/>
                  </a:solidFill>
                </a:uFill>
                <a:latin typeface="+mn-lt"/>
                <a:ea typeface="+mn-ea"/>
                <a:cs typeface="+mn-cs"/>
                <a:sym typeface="Arial"/>
              </a:defRPr>
            </a:pPr>
            <a:r>
              <a:rPr>
                <a:solidFill>
                  <a:srgbClr val="941100"/>
                </a:solidFill>
              </a:rPr>
              <a:t>2017</a:t>
            </a:r>
            <a:r>
              <a:t>:  </a:t>
            </a:r>
            <a:r>
              <a:rPr>
                <a:solidFill>
                  <a:srgbClr val="021EAA"/>
                </a:solidFill>
              </a:rPr>
              <a:t>National Academy of Sciences Review</a:t>
            </a:r>
            <a:r>
              <a:t> of EIC</a:t>
            </a:r>
          </a:p>
          <a:p>
            <a:pPr lvl="1" marL="508000" indent="-254000" defTabSz="914400">
              <a:buClr>
                <a:srgbClr val="FF2600"/>
              </a:buClr>
              <a:buSzPct val="150000"/>
              <a:buChar char="•"/>
              <a:defRPr sz="2200">
                <a:uFill>
                  <a:solidFill>
                    <a:srgbClr val="000000"/>
                  </a:solidFill>
                </a:uFill>
                <a:latin typeface="+mn-lt"/>
                <a:ea typeface="+mn-ea"/>
                <a:cs typeface="+mn-cs"/>
                <a:sym typeface="Arial"/>
              </a:defRPr>
            </a:pPr>
            <a:r>
              <a:t>Assess the scientific justification for a US EIC</a:t>
            </a:r>
          </a:p>
          <a:p>
            <a:pPr lvl="1" marL="508000" indent="-254000" defTabSz="914400">
              <a:buClr>
                <a:srgbClr val="FF2600"/>
              </a:buClr>
              <a:buSzPct val="150000"/>
              <a:buChar char="•"/>
              <a:defRPr sz="2200">
                <a:uFill>
                  <a:solidFill>
                    <a:srgbClr val="000000"/>
                  </a:solidFill>
                </a:uFill>
                <a:latin typeface="+mn-lt"/>
                <a:ea typeface="+mn-ea"/>
                <a:cs typeface="+mn-cs"/>
                <a:sym typeface="Arial"/>
              </a:defRPr>
            </a:pPr>
            <a:r>
              <a:t>Expect report around March 2018</a:t>
            </a:r>
          </a:p>
        </p:txBody>
      </p:sp>
      <p:sp>
        <p:nvSpPr>
          <p:cNvPr id="203" name="2018: CD-0*…"/>
          <p:cNvSpPr txBox="1"/>
          <p:nvPr/>
        </p:nvSpPr>
        <p:spPr>
          <a:xfrm>
            <a:off x="204518" y="5241689"/>
            <a:ext cx="8763001" cy="15318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defTabSz="914400">
              <a:defRPr sz="2400">
                <a:uFill>
                  <a:solidFill>
                    <a:srgbClr val="000000"/>
                  </a:solidFill>
                </a:uFill>
                <a:latin typeface="+mn-lt"/>
                <a:ea typeface="+mn-ea"/>
                <a:cs typeface="+mn-cs"/>
                <a:sym typeface="Arial"/>
              </a:defRPr>
            </a:pPr>
            <a:r>
              <a:rPr>
                <a:solidFill>
                  <a:srgbClr val="941100"/>
                </a:solidFill>
              </a:rPr>
              <a:t>2018</a:t>
            </a:r>
            <a:r>
              <a:t>: </a:t>
            </a:r>
            <a:r>
              <a:rPr>
                <a:solidFill>
                  <a:srgbClr val="021EAA"/>
                </a:solidFill>
              </a:rPr>
              <a:t>CD-0*</a:t>
            </a:r>
            <a:r>
              <a:t> </a:t>
            </a:r>
          </a:p>
          <a:p>
            <a:pPr lvl="1" marL="508000" indent="-254000" defTabSz="914400">
              <a:buClr>
                <a:srgbClr val="FF2600"/>
              </a:buClr>
              <a:buSzPct val="150000"/>
              <a:buChar char="•"/>
              <a:defRPr sz="2200">
                <a:uFill>
                  <a:solidFill>
                    <a:srgbClr val="000000"/>
                  </a:solidFill>
                </a:uFill>
                <a:latin typeface="+mn-lt"/>
                <a:ea typeface="+mn-ea"/>
                <a:cs typeface="+mn-cs"/>
                <a:sym typeface="Arial"/>
              </a:defRPr>
            </a:pPr>
            <a:r>
              <a:t>Indicated by T. Hallman, Associate Director for NP of the Office of Science at DOE at the  EIC Users’ Group Meeting in Trieste in July 2017</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Slide Number"/>
          <p:cNvSpPr txBox="1"/>
          <p:nvPr>
            <p:ph type="sldNum" sz="quarter" idx="2"/>
          </p:nvPr>
        </p:nvSpPr>
        <p:spPr>
          <a:xfrm>
            <a:off x="8738728" y="6553200"/>
            <a:ext cx="312069" cy="3048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206" name="Examples of Key Measurements with Impact on Heavy-Ion Physics"/>
          <p:cNvSpPr txBox="1"/>
          <p:nvPr/>
        </p:nvSpPr>
        <p:spPr>
          <a:xfrm>
            <a:off x="430905" y="91410"/>
            <a:ext cx="8282190" cy="129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b="1" sz="3900">
                <a:solidFill>
                  <a:srgbClr val="021EAA"/>
                </a:solidFill>
              </a:defRPr>
            </a:lvl1pPr>
          </a:lstStyle>
          <a:p>
            <a:pPr/>
            <a:r>
              <a:t>Examples of Key Measurements with Impact on Heavy-Ion Physics</a:t>
            </a:r>
          </a:p>
        </p:txBody>
      </p:sp>
      <p:pic>
        <p:nvPicPr>
          <p:cNvPr id="207" name="Image" descr="Image"/>
          <p:cNvPicPr>
            <a:picLocks noChangeAspect="1"/>
          </p:cNvPicPr>
          <p:nvPr/>
        </p:nvPicPr>
        <p:blipFill>
          <a:blip r:embed="rId2">
            <a:extLst/>
          </a:blip>
          <a:stretch>
            <a:fillRect/>
          </a:stretch>
        </p:blipFill>
        <p:spPr>
          <a:xfrm flipH="1">
            <a:off x="2613625" y="1620815"/>
            <a:ext cx="6265171" cy="4698878"/>
          </a:xfrm>
          <a:prstGeom prst="rect">
            <a:avLst/>
          </a:prstGeom>
          <a:ln w="12700"/>
        </p:spPr>
      </p:pic>
      <p:pic>
        <p:nvPicPr>
          <p:cNvPr id="208" name="cover.pdf" descr="cover.pdf"/>
          <p:cNvPicPr>
            <a:picLocks noChangeAspect="1"/>
          </p:cNvPicPr>
          <p:nvPr/>
        </p:nvPicPr>
        <p:blipFill>
          <a:blip r:embed="rId3">
            <a:extLst/>
          </a:blip>
          <a:stretch>
            <a:fillRect/>
          </a:stretch>
        </p:blipFill>
        <p:spPr>
          <a:xfrm>
            <a:off x="157700" y="1633515"/>
            <a:ext cx="2259788" cy="2924431"/>
          </a:xfrm>
          <a:prstGeom prst="rect">
            <a:avLst/>
          </a:prstGeom>
          <a:ln w="12700"/>
        </p:spPr>
      </p:pic>
      <p:sp>
        <p:nvSpPr>
          <p:cNvPr id="209" name="Assessing the Energy Dependence of Key Measurements…"/>
          <p:cNvSpPr txBox="1"/>
          <p:nvPr/>
        </p:nvSpPr>
        <p:spPr>
          <a:xfrm>
            <a:off x="54674" y="4217581"/>
            <a:ext cx="2592840" cy="24944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1275" marR="41275" defTabSz="914400">
              <a:spcBef>
                <a:spcPts val="400"/>
              </a:spcBef>
              <a:defRPr sz="2100">
                <a:uFill>
                  <a:solidFill>
                    <a:srgbClr val="000000"/>
                  </a:solidFill>
                </a:uFill>
                <a:latin typeface="+mn-lt"/>
                <a:ea typeface="+mn-ea"/>
                <a:cs typeface="+mn-cs"/>
                <a:sym typeface="Arial"/>
              </a:defRPr>
            </a:pPr>
          </a:p>
          <a:p>
            <a:pPr marL="41275" marR="41275" defTabSz="914400">
              <a:spcBef>
                <a:spcPts val="400"/>
              </a:spcBef>
              <a:defRPr sz="2100">
                <a:uFill>
                  <a:solidFill>
                    <a:srgbClr val="000000"/>
                  </a:solidFill>
                </a:uFill>
                <a:latin typeface="+mn-lt"/>
                <a:ea typeface="+mn-ea"/>
                <a:cs typeface="+mn-cs"/>
                <a:sym typeface="Arial"/>
              </a:defRPr>
            </a:pPr>
            <a:r>
              <a:t>Assessing the Energy Dependence of Key Measurements </a:t>
            </a:r>
          </a:p>
          <a:p>
            <a:pPr marL="41275" marR="41275" defTabSz="914400">
              <a:spcBef>
                <a:spcPts val="400"/>
              </a:spcBef>
              <a:defRPr sz="2100">
                <a:uFill>
                  <a:solidFill>
                    <a:srgbClr val="000000"/>
                  </a:solidFill>
                </a:uFill>
                <a:latin typeface="+mn-lt"/>
                <a:ea typeface="+mn-ea"/>
                <a:cs typeface="+mn-cs"/>
                <a:sym typeface="Arial"/>
              </a:defRPr>
            </a:pPr>
            <a:r>
              <a:t>(arXiv:1708.01527)</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Line"/>
          <p:cNvSpPr/>
          <p:nvPr/>
        </p:nvSpPr>
        <p:spPr>
          <a:xfrm>
            <a:off x="152400" y="685800"/>
            <a:ext cx="8839200" cy="1588"/>
          </a:xfrm>
          <a:prstGeom prst="line">
            <a:avLst/>
          </a:prstGeom>
          <a:ln w="38100">
            <a:solidFill>
              <a:srgbClr val="021EAA"/>
            </a:solidFill>
          </a:ln>
        </p:spPr>
        <p:txBody>
          <a:bodyPr lIns="0" tIns="0" rIns="0" bIns="0"/>
          <a:lstStyle/>
          <a:p>
            <a:pPr/>
          </a:p>
        </p:txBody>
      </p:sp>
      <p:sp>
        <p:nvSpPr>
          <p:cNvPr id="212" name="DIS and Structure Functions"/>
          <p:cNvSpPr txBox="1"/>
          <p:nvPr>
            <p:ph type="title"/>
          </p:nvPr>
        </p:nvSpPr>
        <p:spPr>
          <a:prstGeom prst="rect">
            <a:avLst/>
          </a:prstGeom>
        </p:spPr>
        <p:txBody>
          <a:bodyPr/>
          <a:lstStyle/>
          <a:p>
            <a:pPr/>
            <a:r>
              <a:t>DIS and Structure Functions</a:t>
            </a:r>
          </a:p>
        </p:txBody>
      </p:sp>
      <p:sp>
        <p:nvSpPr>
          <p:cNvPr id="213" name="Slide Number"/>
          <p:cNvSpPr txBox="1"/>
          <p:nvPr>
            <p:ph type="sldNum" sz="quarter" idx="2"/>
          </p:nvPr>
        </p:nvSpPr>
        <p:spPr>
          <a:xfrm>
            <a:off x="8788170" y="6556108"/>
            <a:ext cx="213185" cy="298984"/>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214" name="DIS-Kinematics_revised copy.pdf" descr="DIS-Kinematics_revised copy.pdf"/>
          <p:cNvPicPr>
            <a:picLocks noChangeAspect="1"/>
          </p:cNvPicPr>
          <p:nvPr/>
        </p:nvPicPr>
        <p:blipFill>
          <a:blip r:embed="rId2">
            <a:extLst/>
          </a:blip>
          <a:stretch>
            <a:fillRect/>
          </a:stretch>
        </p:blipFill>
        <p:spPr>
          <a:xfrm>
            <a:off x="327616" y="899253"/>
            <a:ext cx="3001266" cy="2375181"/>
          </a:xfrm>
          <a:prstGeom prst="rect">
            <a:avLst/>
          </a:prstGeom>
          <a:ln w="12700"/>
        </p:spPr>
      </p:pic>
      <p:grpSp>
        <p:nvGrpSpPr>
          <p:cNvPr id="220" name="Group"/>
          <p:cNvGrpSpPr/>
          <p:nvPr/>
        </p:nvGrpSpPr>
        <p:grpSpPr>
          <a:xfrm>
            <a:off x="595312" y="4295861"/>
            <a:ext cx="8013701" cy="1846723"/>
            <a:chOff x="0" y="0"/>
            <a:chExt cx="8013700" cy="1846721"/>
          </a:xfrm>
        </p:grpSpPr>
        <p:pic>
          <p:nvPicPr>
            <p:cNvPr id="215" name="image.pdf" descr="image.pdf"/>
            <p:cNvPicPr>
              <a:picLocks noChangeAspect="0"/>
            </p:cNvPicPr>
            <p:nvPr/>
          </p:nvPicPr>
          <p:blipFill>
            <a:blip r:embed="rId3">
              <a:extLst/>
            </a:blip>
            <a:stretch>
              <a:fillRect/>
            </a:stretch>
          </p:blipFill>
          <p:spPr>
            <a:xfrm>
              <a:off x="0" y="0"/>
              <a:ext cx="7505700" cy="1028700"/>
            </a:xfrm>
            <a:prstGeom prst="rect">
              <a:avLst/>
            </a:prstGeom>
            <a:ln w="12700" cap="flat">
              <a:noFill/>
              <a:round/>
            </a:ln>
            <a:effectLst/>
          </p:spPr>
        </p:pic>
        <p:sp>
          <p:nvSpPr>
            <p:cNvPr id="216" name="quark+anti-quark…"/>
            <p:cNvSpPr txBox="1"/>
            <p:nvPr/>
          </p:nvSpPr>
          <p:spPr>
            <a:xfrm>
              <a:off x="1739900" y="1217612"/>
              <a:ext cx="2834628" cy="6275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0639" marR="40639" defTabSz="914400">
                <a:buClr>
                  <a:srgbClr val="008F00"/>
                </a:buClr>
                <a:buFont typeface="Arial"/>
                <a:defRPr b="1" sz="1800">
                  <a:solidFill>
                    <a:srgbClr val="FF2600"/>
                  </a:solidFill>
                  <a:uFill>
                    <a:solidFill>
                      <a:srgbClr val="008F00"/>
                    </a:solidFill>
                  </a:uFill>
                  <a:latin typeface="+mn-lt"/>
                  <a:ea typeface="+mn-ea"/>
                  <a:cs typeface="+mn-cs"/>
                  <a:sym typeface="Arial"/>
                </a:defRPr>
              </a:pPr>
              <a:r>
                <a:t>quark+anti-quark</a:t>
              </a:r>
            </a:p>
            <a:p>
              <a:pPr marL="40639" marR="40639" defTabSz="914400">
                <a:buClr>
                  <a:srgbClr val="008F00"/>
                </a:buClr>
                <a:buFont typeface="Arial"/>
                <a:defRPr b="1" sz="1800">
                  <a:solidFill>
                    <a:srgbClr val="008F00"/>
                  </a:solidFill>
                  <a:uFill>
                    <a:solidFill>
                      <a:srgbClr val="008F00"/>
                    </a:solidFill>
                  </a:uFill>
                  <a:latin typeface="+mn-lt"/>
                  <a:ea typeface="+mn-ea"/>
                  <a:cs typeface="+mn-cs"/>
                  <a:sym typeface="Arial"/>
                </a:defRPr>
              </a:pPr>
              <a:r>
                <a:t>momentum distributions</a:t>
              </a:r>
            </a:p>
          </p:txBody>
        </p:sp>
        <p:sp>
          <p:nvSpPr>
            <p:cNvPr id="217" name="gluon momentum distribution"/>
            <p:cNvSpPr txBox="1"/>
            <p:nvPr/>
          </p:nvSpPr>
          <p:spPr>
            <a:xfrm>
              <a:off x="5715000" y="1219200"/>
              <a:ext cx="2298700" cy="6275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0639" marR="40639" defTabSz="914400">
                <a:buClr>
                  <a:srgbClr val="008F00"/>
                </a:buClr>
                <a:buFont typeface="Arial"/>
                <a:defRPr sz="2400">
                  <a:uFill>
                    <a:solidFill>
                      <a:srgbClr val="000000"/>
                    </a:solidFill>
                  </a:uFill>
                  <a:latin typeface="Times New Roman"/>
                  <a:ea typeface="Times New Roman"/>
                  <a:cs typeface="Times New Roman"/>
                  <a:sym typeface="Times New Roman"/>
                </a:defRPr>
              </a:pPr>
              <a:r>
                <a:rPr b="1" sz="1800">
                  <a:solidFill>
                    <a:srgbClr val="FF2600"/>
                  </a:solidFill>
                  <a:uFill>
                    <a:solidFill>
                      <a:srgbClr val="008F00"/>
                    </a:solidFill>
                  </a:uFill>
                  <a:latin typeface="+mn-lt"/>
                  <a:ea typeface="+mn-ea"/>
                  <a:cs typeface="+mn-cs"/>
                  <a:sym typeface="Arial"/>
                </a:rPr>
                <a:t>gluon</a:t>
              </a:r>
              <a:r>
                <a:rPr b="1" sz="1800">
                  <a:solidFill>
                    <a:srgbClr val="008F00"/>
                  </a:solidFill>
                  <a:uFill>
                    <a:solidFill>
                      <a:srgbClr val="008F00"/>
                    </a:solidFill>
                  </a:uFill>
                  <a:latin typeface="+mn-lt"/>
                  <a:ea typeface="+mn-ea"/>
                  <a:cs typeface="+mn-cs"/>
                  <a:sym typeface="Arial"/>
                </a:rPr>
                <a:t> momentum distribution</a:t>
              </a:r>
            </a:p>
          </p:txBody>
        </p:sp>
        <p:sp>
          <p:nvSpPr>
            <p:cNvPr id="218" name="Line"/>
            <p:cNvSpPr/>
            <p:nvPr/>
          </p:nvSpPr>
          <p:spPr>
            <a:xfrm flipV="1">
              <a:off x="4051300" y="889000"/>
              <a:ext cx="635000" cy="546101"/>
            </a:xfrm>
            <a:prstGeom prst="line">
              <a:avLst/>
            </a:prstGeom>
            <a:noFill/>
            <a:ln w="25400" cap="flat">
              <a:solidFill>
                <a:srgbClr val="008800"/>
              </a:solidFill>
              <a:prstDash val="solid"/>
              <a:round/>
              <a:headEnd type="stealth" w="med" len="med"/>
              <a:tailEnd type="stealth" w="med" len="med"/>
            </a:ln>
            <a:effectLst/>
          </p:spPr>
          <p:txBody>
            <a:bodyPr wrap="square" lIns="0" tIns="0" rIns="0" bIns="0" numCol="1" anchor="t">
              <a:noAutofit/>
            </a:bodyPr>
            <a:lstStyle/>
            <a:p>
              <a:pPr/>
            </a:p>
          </p:txBody>
        </p:sp>
        <p:sp>
          <p:nvSpPr>
            <p:cNvPr id="219" name="Line"/>
            <p:cNvSpPr/>
            <p:nvPr/>
          </p:nvSpPr>
          <p:spPr>
            <a:xfrm flipH="1" flipV="1">
              <a:off x="6565900" y="825500"/>
              <a:ext cx="228601" cy="342900"/>
            </a:xfrm>
            <a:prstGeom prst="line">
              <a:avLst/>
            </a:prstGeom>
            <a:noFill/>
            <a:ln w="25400" cap="flat">
              <a:solidFill>
                <a:srgbClr val="008800"/>
              </a:solidFill>
              <a:prstDash val="solid"/>
              <a:round/>
              <a:headEnd type="stealth" w="med" len="med"/>
              <a:tailEnd type="stealth" w="med" len="med"/>
            </a:ln>
            <a:effectLst/>
          </p:spPr>
          <p:txBody>
            <a:bodyPr wrap="square" lIns="0" tIns="0" rIns="0" bIns="0" numCol="1" anchor="t">
              <a:noAutofit/>
            </a:bodyPr>
            <a:lstStyle/>
            <a:p>
              <a:pPr/>
            </a:p>
          </p:txBody>
        </p:sp>
      </p:grpSp>
      <p:sp>
        <p:nvSpPr>
          <p:cNvPr id="221" name="Inclusive ep/eA collisions:"/>
          <p:cNvSpPr txBox="1"/>
          <p:nvPr/>
        </p:nvSpPr>
        <p:spPr>
          <a:xfrm>
            <a:off x="172595" y="3628280"/>
            <a:ext cx="3570686"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u="sng">
                <a:solidFill>
                  <a:srgbClr val="021EAA"/>
                </a:solidFill>
              </a:defRPr>
            </a:lvl1pPr>
          </a:lstStyle>
          <a:p>
            <a:pPr/>
            <a:r>
              <a:t>Inclusive ep/eA collisions:</a:t>
            </a:r>
          </a:p>
        </p:txBody>
      </p:sp>
      <p:sp>
        <p:nvSpPr>
          <p:cNvPr id="222" name="s:   center-of-mass energy squared"/>
          <p:cNvSpPr txBox="1"/>
          <p:nvPr/>
        </p:nvSpPr>
        <p:spPr>
          <a:xfrm>
            <a:off x="4071724" y="797463"/>
            <a:ext cx="4898540"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8800"/>
                  </a:solidFill>
                </a:uFill>
                <a:latin typeface="+mn-lt"/>
                <a:ea typeface="+mn-ea"/>
                <a:cs typeface="+mn-cs"/>
                <a:sym typeface="Arial"/>
              </a:defRPr>
            </a:pPr>
            <a:r>
              <a:rPr b="1"/>
              <a:t>s</a:t>
            </a:r>
            <a:r>
              <a:t>:   center-of-mass energy squared</a:t>
            </a:r>
          </a:p>
        </p:txBody>
      </p:sp>
      <p:sp>
        <p:nvSpPr>
          <p:cNvPr id="223" name="Q2: resolution power"/>
          <p:cNvSpPr txBox="1"/>
          <p:nvPr/>
        </p:nvSpPr>
        <p:spPr>
          <a:xfrm>
            <a:off x="4071724" y="1182788"/>
            <a:ext cx="2910841"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FF2600"/>
                  </a:solidFill>
                </a:uFill>
                <a:latin typeface="+mn-lt"/>
                <a:ea typeface="+mn-ea"/>
                <a:cs typeface="+mn-cs"/>
                <a:sym typeface="Arial"/>
              </a:defRPr>
            </a:pPr>
            <a:r>
              <a:rPr b="1"/>
              <a:t>Q</a:t>
            </a:r>
            <a:r>
              <a:rPr b="1" baseline="31999"/>
              <a:t>2</a:t>
            </a:r>
            <a:r>
              <a:t>: resolution power</a:t>
            </a:r>
          </a:p>
        </p:txBody>
      </p:sp>
      <p:sp>
        <p:nvSpPr>
          <p:cNvPr id="224" name="x:   momentum fraction of parton"/>
          <p:cNvSpPr txBox="1"/>
          <p:nvPr/>
        </p:nvSpPr>
        <p:spPr>
          <a:xfrm>
            <a:off x="4071724" y="1568114"/>
            <a:ext cx="4559658"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00000"/>
                  </a:solidFill>
                </a:uFill>
                <a:latin typeface="+mn-lt"/>
                <a:ea typeface="+mn-ea"/>
                <a:cs typeface="+mn-cs"/>
                <a:sym typeface="Arial"/>
              </a:defRPr>
            </a:pPr>
            <a:r>
              <a:rPr b="1"/>
              <a:t>x</a:t>
            </a:r>
            <a:r>
              <a:t>:   momentum fraction of parton</a:t>
            </a:r>
          </a:p>
        </p:txBody>
      </p:sp>
      <p:sp>
        <p:nvSpPr>
          <p:cNvPr id="225" name="y:   inelasticity"/>
          <p:cNvSpPr txBox="1"/>
          <p:nvPr/>
        </p:nvSpPr>
        <p:spPr>
          <a:xfrm>
            <a:off x="4071724" y="1953440"/>
            <a:ext cx="2069168"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defRPr sz="2400">
                <a:uFill>
                  <a:solidFill>
                    <a:srgbClr val="021EAA"/>
                  </a:solidFill>
                </a:uFill>
                <a:latin typeface="+mn-lt"/>
                <a:ea typeface="+mn-ea"/>
                <a:cs typeface="+mn-cs"/>
                <a:sym typeface="Arial"/>
              </a:defRPr>
            </a:pPr>
            <a:r>
              <a:rPr b="1"/>
              <a:t>y</a:t>
            </a:r>
            <a:r>
              <a:t>:   inelasticity</a:t>
            </a:r>
          </a:p>
        </p:txBody>
      </p:sp>
      <p:pic>
        <p:nvPicPr>
          <p:cNvPr id="226" name="droppedImage.pdf" descr="droppedImage.pdf"/>
          <p:cNvPicPr>
            <a:picLocks noChangeAspect="1"/>
          </p:cNvPicPr>
          <p:nvPr/>
        </p:nvPicPr>
        <p:blipFill>
          <a:blip r:embed="rId4">
            <a:extLst/>
          </a:blip>
          <a:stretch>
            <a:fillRect/>
          </a:stretch>
        </p:blipFill>
        <p:spPr>
          <a:xfrm>
            <a:off x="5035088" y="2724504"/>
            <a:ext cx="2360512" cy="476872"/>
          </a:xfrm>
          <a:prstGeom prst="rect">
            <a:avLst/>
          </a:prstGeom>
          <a:ln w="12700"/>
        </p:spPr>
      </p:pic>
      <p:sp>
        <p:nvSpPr>
          <p:cNvPr id="227" name="Note: FL(x, Q2) implies measurements at different s"/>
          <p:cNvSpPr txBox="1"/>
          <p:nvPr/>
        </p:nvSpPr>
        <p:spPr>
          <a:xfrm>
            <a:off x="232131" y="6340264"/>
            <a:ext cx="6418764"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pPr>
            <a:r>
              <a:t>Note:</a:t>
            </a:r>
            <a:r>
              <a:rPr i="1"/>
              <a:t> </a:t>
            </a:r>
            <a:r>
              <a:t>F</a:t>
            </a:r>
            <a:r>
              <a:rPr baseline="-5999"/>
              <a:t>L</a:t>
            </a:r>
            <a:r>
              <a:t>(x, Q</a:t>
            </a:r>
            <a:r>
              <a:rPr baseline="31999"/>
              <a:t>2</a:t>
            </a:r>
            <a:r>
              <a:t>) implies measurements at different </a:t>
            </a:r>
            <a:r>
              <a:rPr i="1"/>
              <a:t>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2A9"/>
        </a:solidFill>
        <a:ln w="12700"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2A9"/>
        </a:solidFill>
        <a:ln w="12700"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