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image6.jpeg" ContentType="image/jpeg"/>
  <Override PartName="/ppt/notesSlides/notesSlide1.xml" ContentType="application/vnd.openxmlformats-officedocument.presentationml.notesSlide+xml"/>
  <Override PartName="/ppt/media/image7.jpeg" ContentType="image/jpeg"/>
  <Override PartName="/ppt/notesSlides/notesSlide2.xml" ContentType="application/vnd.openxmlformats-officedocument.presentationml.notesSlide+xml"/>
  <Override PartName="/ppt/media/image8.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1pPr>
    <a:lvl2pPr marL="0" marR="0" indent="228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2pPr>
    <a:lvl3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3pPr>
    <a:lvl4pPr marL="0" marR="0" indent="685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4pPr>
    <a:lvl5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5pPr>
    <a:lvl6pPr marL="0" marR="0" indent="11430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6pPr>
    <a:lvl7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7pPr>
    <a:lvl8pPr marL="0" marR="0" indent="1600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8pPr>
    <a:lvl9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508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508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508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508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508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508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Times New Roman"/>
          <a:ea typeface="Times New Roman"/>
          <a:cs typeface="Times New Roman"/>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508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508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508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0000">
              <a:alpha val="25000"/>
            </a:srgbClr>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25400" cap="flat">
              <a:solidFill>
                <a:srgbClr val="000000"/>
              </a:solidFill>
              <a:custDash>
                <a:ds d="200000" sp="200000"/>
              </a:custDash>
              <a:miter lim="400000"/>
            </a:ln>
          </a:left>
          <a:right>
            <a:ln w="25400" cap="flat">
              <a:solidFill>
                <a:srgbClr val="000000"/>
              </a:solidFill>
              <a:custDash>
                <a:ds d="200000" sp="200000"/>
              </a:custDash>
              <a:miter lim="400000"/>
            </a:ln>
          </a:right>
          <a:top>
            <a:ln w="25400" cap="flat">
              <a:solidFill>
                <a:srgbClr val="000000"/>
              </a:solidFill>
              <a:custDash>
                <a:ds d="200000" sp="200000"/>
              </a:custDash>
              <a:miter lim="400000"/>
            </a:ln>
          </a:top>
          <a:bottom>
            <a:ln w="25400" cap="flat">
              <a:solidFill>
                <a:srgbClr val="000000"/>
              </a:solidFill>
              <a:custDash>
                <a:ds d="200000" sp="200000"/>
              </a:custDash>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25400" cap="flat">
              <a:solidFill>
                <a:srgbClr val="000000"/>
              </a:solidFill>
              <a:prstDash val="solid"/>
              <a:miter lim="400000"/>
            </a:ln>
          </a:right>
          <a:top>
            <a:ln w="25400" cap="flat">
              <a:solidFill>
                <a:srgbClr val="000000"/>
              </a:solidFill>
              <a:custDash>
                <a:ds d="200000" sp="200000"/>
              </a:custDash>
              <a:miter lim="400000"/>
            </a:ln>
          </a:top>
          <a:bottom>
            <a:ln w="25400" cap="flat">
              <a:solidFill>
                <a:srgbClr val="000000"/>
              </a:solidFill>
              <a:custDash>
                <a:ds d="200000" sp="200000"/>
              </a:custDash>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25400" cap="flat">
              <a:solidFill>
                <a:srgbClr val="000000"/>
              </a:solidFill>
              <a:custDash>
                <a:ds d="200000" sp="200000"/>
              </a:custDash>
              <a:miter lim="400000"/>
            </a:ln>
          </a:left>
          <a:right>
            <a:ln w="25400" cap="flat">
              <a:solidFill>
                <a:srgbClr val="000000"/>
              </a:solidFill>
              <a:custDash>
                <a:ds d="200000" sp="200000"/>
              </a:custDash>
              <a:miter lim="400000"/>
            </a:ln>
          </a:right>
          <a:top>
            <a:ln w="25400" cap="flat">
              <a:solidFill>
                <a:srgbClr val="000000"/>
              </a:solidFill>
              <a:prstDash val="solid"/>
              <a:miter lim="400000"/>
            </a:ln>
          </a:top>
          <a:bottom>
            <a:ln w="12700" cap="flat">
              <a:noFill/>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25400" cap="flat">
              <a:solidFill>
                <a:srgbClr val="000000"/>
              </a:solidFill>
              <a:custDash>
                <a:ds d="200000" sp="200000"/>
              </a:custDash>
              <a:miter lim="400000"/>
            </a:ln>
          </a:left>
          <a:right>
            <a:ln w="25400" cap="flat">
              <a:solidFill>
                <a:srgbClr val="000000"/>
              </a:solidFill>
              <a:custDash>
                <a:ds d="200000" sp="200000"/>
              </a:custDash>
              <a:miter lim="400000"/>
            </a:ln>
          </a:right>
          <a:top>
            <a:ln w="12700" cap="flat">
              <a:noFill/>
              <a:miter lim="400000"/>
            </a:ln>
          </a:top>
          <a:bottom>
            <a:ln w="25400" cap="flat">
              <a:solidFill>
                <a:srgbClr val="000000"/>
              </a:solidFill>
              <a:prstDash val="solid"/>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25400" cap="flat">
              <a:noFill/>
              <a:miter lim="400000"/>
            </a:ln>
          </a:right>
          <a:top>
            <a:ln w="12700" cap="flat">
              <a:noFill/>
              <a:miter lim="400000"/>
            </a:ln>
          </a:top>
          <a:bottom>
            <a:ln w="12700" cap="flat">
              <a:noFill/>
              <a:miter lim="400000"/>
            </a:ln>
          </a:bottom>
          <a:insideH>
            <a:ln w="12700" cap="flat">
              <a:noFill/>
              <a:miter lim="400000"/>
            </a:ln>
          </a:insideH>
          <a:insideV>
            <a:ln w="254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25400" cap="flat">
              <a:solidFill>
                <a:srgbClr val="3797C6"/>
              </a:solidFill>
              <a:prstDash val="solid"/>
              <a:miter lim="400000"/>
            </a:ln>
          </a:top>
          <a:bottom>
            <a:ln w="12700" cap="flat">
              <a:noFill/>
              <a:miter lim="400000"/>
            </a:ln>
          </a:bottom>
          <a:insideH>
            <a:ln w="254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25400" cap="flat">
              <a:solidFill>
                <a:srgbClr val="B8B8B8"/>
              </a:solidFill>
              <a:prstDash val="solid"/>
              <a:miter lim="400000"/>
            </a:ln>
          </a:left>
          <a:right>
            <a:ln w="25400" cap="flat">
              <a:solidFill>
                <a:srgbClr val="B8B8B8"/>
              </a:solidFill>
              <a:prstDash val="solid"/>
              <a:miter lim="400000"/>
            </a:ln>
          </a:right>
          <a:top>
            <a:ln w="25400" cap="flat">
              <a:solidFill>
                <a:srgbClr val="B8B8B8"/>
              </a:solidFill>
              <a:prstDash val="solid"/>
              <a:miter lim="400000"/>
            </a:ln>
          </a:top>
          <a:bottom>
            <a:ln w="25400" cap="flat">
              <a:solidFill>
                <a:srgbClr val="B8B8B8"/>
              </a:solidFill>
              <a:prstDash val="solid"/>
              <a:miter lim="400000"/>
            </a:ln>
          </a:bottom>
          <a:insideH>
            <a:ln w="25400" cap="flat">
              <a:solidFill>
                <a:srgbClr val="B8B8B8"/>
              </a:solidFill>
              <a:prstDash val="solid"/>
              <a:miter lim="400000"/>
            </a:ln>
          </a:insideH>
          <a:insideV>
            <a:ln w="254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25400" cap="flat">
              <a:solidFill>
                <a:srgbClr val="606060"/>
              </a:solidFill>
              <a:prstDash val="solid"/>
              <a:miter lim="400000"/>
            </a:ln>
          </a:left>
          <a:right>
            <a:ln w="25400" cap="flat">
              <a:solidFill>
                <a:srgbClr val="606060"/>
              </a:solidFill>
              <a:prstDash val="solid"/>
              <a:miter lim="400000"/>
            </a:ln>
          </a:right>
          <a:top>
            <a:ln w="25400" cap="flat">
              <a:solidFill>
                <a:srgbClr val="606060"/>
              </a:solidFill>
              <a:prstDash val="solid"/>
              <a:miter lim="400000"/>
            </a:ln>
          </a:top>
          <a:bottom>
            <a:ln w="25400" cap="flat">
              <a:solidFill>
                <a:srgbClr val="606060"/>
              </a:solidFill>
              <a:prstDash val="solid"/>
              <a:miter lim="400000"/>
            </a:ln>
          </a:bottom>
          <a:insideH>
            <a:ln w="25400" cap="flat">
              <a:solidFill>
                <a:srgbClr val="606060"/>
              </a:solidFill>
              <a:prstDash val="solid"/>
              <a:miter lim="400000"/>
            </a:ln>
          </a:insideH>
          <a:insideV>
            <a:ln w="254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25400" cap="flat">
              <a:solidFill>
                <a:srgbClr val="B8B8B8"/>
              </a:solidFill>
              <a:prstDash val="solid"/>
              <a:miter lim="400000"/>
            </a:ln>
          </a:left>
          <a:right>
            <a:ln w="25400" cap="flat">
              <a:solidFill>
                <a:srgbClr val="B8B8B8"/>
              </a:solidFill>
              <a:prstDash val="solid"/>
              <a:miter lim="400000"/>
            </a:ln>
          </a:right>
          <a:top>
            <a:ln w="50800" cap="flat">
              <a:solidFill>
                <a:srgbClr val="606060"/>
              </a:solidFill>
              <a:prstDash val="solid"/>
              <a:miter lim="400000"/>
            </a:ln>
          </a:top>
          <a:bottom>
            <a:ln w="25400" cap="flat">
              <a:solidFill>
                <a:srgbClr val="606060"/>
              </a:solidFill>
              <a:prstDash val="solid"/>
              <a:miter lim="400000"/>
            </a:ln>
          </a:bottom>
          <a:insideH>
            <a:ln w="25400" cap="flat">
              <a:solidFill>
                <a:srgbClr val="B8B8B8"/>
              </a:solidFill>
              <a:prstDash val="solid"/>
              <a:miter lim="400000"/>
            </a:ln>
          </a:insideH>
          <a:insideV>
            <a:ln w="254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25400" cap="flat">
              <a:solidFill>
                <a:srgbClr val="606060"/>
              </a:solidFill>
              <a:prstDash val="solid"/>
              <a:miter lim="400000"/>
            </a:ln>
          </a:left>
          <a:right>
            <a:ln w="25400" cap="flat">
              <a:solidFill>
                <a:srgbClr val="606060"/>
              </a:solidFill>
              <a:prstDash val="solid"/>
              <a:miter lim="400000"/>
            </a:ln>
          </a:right>
          <a:top>
            <a:ln w="25400" cap="flat">
              <a:solidFill>
                <a:srgbClr val="606060"/>
              </a:solidFill>
              <a:prstDash val="solid"/>
              <a:miter lim="400000"/>
            </a:ln>
          </a:top>
          <a:bottom>
            <a:ln w="25400" cap="flat">
              <a:solidFill>
                <a:srgbClr val="606060"/>
              </a:solidFill>
              <a:prstDash val="solid"/>
              <a:miter lim="400000"/>
            </a:ln>
          </a:bottom>
          <a:insideH>
            <a:ln w="25400" cap="flat">
              <a:solidFill>
                <a:srgbClr val="606060"/>
              </a:solidFill>
              <a:prstDash val="solid"/>
              <a:miter lim="400000"/>
            </a:ln>
          </a:insideH>
          <a:insideV>
            <a:ln w="254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25400" cap="flat">
              <a:solidFill>
                <a:srgbClr val="5D5D5D"/>
              </a:solidFill>
              <a:custDash>
                <a:ds d="200000" sp="200000"/>
              </a:custDash>
              <a:miter lim="400000"/>
            </a:ln>
          </a:left>
          <a:right>
            <a:ln w="25400" cap="flat">
              <a:solidFill>
                <a:srgbClr val="5D5D5D"/>
              </a:solidFill>
              <a:custDash>
                <a:ds d="200000" sp="200000"/>
              </a:custDash>
              <a:miter lim="400000"/>
            </a:ln>
          </a:right>
          <a:top>
            <a:ln w="25400" cap="flat">
              <a:solidFill>
                <a:srgbClr val="5D5D5D"/>
              </a:solidFill>
              <a:custDash>
                <a:ds d="200000" sp="200000"/>
              </a:custDash>
              <a:miter lim="400000"/>
            </a:ln>
          </a:top>
          <a:bottom>
            <a:ln w="25400" cap="flat">
              <a:solidFill>
                <a:srgbClr val="5D5D5D"/>
              </a:solidFill>
              <a:custDash>
                <a:ds d="200000" sp="200000"/>
              </a:custDash>
              <a:miter lim="400000"/>
            </a:ln>
          </a:bottom>
          <a:insideH>
            <a:ln w="25400" cap="flat">
              <a:solidFill>
                <a:srgbClr val="5D5D5D"/>
              </a:solidFill>
              <a:custDash>
                <a:ds d="200000" sp="200000"/>
              </a:custDash>
              <a:miter lim="400000"/>
            </a:ln>
          </a:insideH>
          <a:insideV>
            <a:ln w="254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25400" cap="flat">
              <a:solidFill>
                <a:srgbClr val="5D5D5D"/>
              </a:solidFill>
              <a:prstDash val="solid"/>
              <a:miter lim="400000"/>
            </a:ln>
          </a:left>
          <a:right>
            <a:ln w="25400" cap="flat">
              <a:solidFill>
                <a:srgbClr val="5D5D5D"/>
              </a:solidFill>
              <a:prstDash val="solid"/>
              <a:miter lim="400000"/>
            </a:ln>
          </a:right>
          <a:top>
            <a:ln w="25400" cap="flat">
              <a:solidFill>
                <a:srgbClr val="5D5D5D"/>
              </a:solidFill>
              <a:prstDash val="solid"/>
              <a:miter lim="400000"/>
            </a:ln>
          </a:top>
          <a:bottom>
            <a:ln w="25400" cap="flat">
              <a:solidFill>
                <a:srgbClr val="5D5D5D"/>
              </a:solidFill>
              <a:prstDash val="solid"/>
              <a:miter lim="400000"/>
            </a:ln>
          </a:bottom>
          <a:insideH>
            <a:ln w="25400" cap="flat">
              <a:solidFill>
                <a:srgbClr val="5D5D5D"/>
              </a:solidFill>
              <a:prstDash val="solid"/>
              <a:miter lim="400000"/>
            </a:ln>
          </a:insideH>
          <a:insideV>
            <a:ln w="254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25400" cap="flat">
              <a:solidFill>
                <a:srgbClr val="5D5D5D"/>
              </a:solidFill>
              <a:prstDash val="solid"/>
              <a:miter lim="400000"/>
            </a:ln>
          </a:left>
          <a:right>
            <a:ln w="25400" cap="flat">
              <a:solidFill>
                <a:srgbClr val="5D5D5D"/>
              </a:solidFill>
              <a:prstDash val="solid"/>
              <a:miter lim="400000"/>
            </a:ln>
          </a:right>
          <a:top>
            <a:ln w="25400" cap="flat">
              <a:solidFill>
                <a:srgbClr val="5D5D5D"/>
              </a:solidFill>
              <a:prstDash val="solid"/>
              <a:miter lim="400000"/>
            </a:ln>
          </a:top>
          <a:bottom>
            <a:ln w="25400" cap="flat">
              <a:solidFill>
                <a:srgbClr val="5D5D5D"/>
              </a:solidFill>
              <a:prstDash val="solid"/>
              <a:miter lim="400000"/>
            </a:ln>
          </a:bottom>
          <a:insideH>
            <a:ln w="25400" cap="flat">
              <a:solidFill>
                <a:srgbClr val="5D5D5D"/>
              </a:solidFill>
              <a:prstDash val="solid"/>
              <a:miter lim="400000"/>
            </a:ln>
          </a:insideH>
          <a:insideV>
            <a:ln w="254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25400" cap="flat">
              <a:solidFill>
                <a:srgbClr val="5D5D5D"/>
              </a:solidFill>
              <a:prstDash val="solid"/>
              <a:miter lim="400000"/>
            </a:ln>
          </a:left>
          <a:right>
            <a:ln w="25400" cap="flat">
              <a:solidFill>
                <a:srgbClr val="5D5D5D"/>
              </a:solidFill>
              <a:prstDash val="solid"/>
              <a:miter lim="400000"/>
            </a:ln>
          </a:right>
          <a:top>
            <a:ln w="25400" cap="flat">
              <a:solidFill>
                <a:srgbClr val="5D5D5D"/>
              </a:solidFill>
              <a:prstDash val="solid"/>
              <a:miter lim="400000"/>
            </a:ln>
          </a:top>
          <a:bottom>
            <a:ln w="25400" cap="flat">
              <a:solidFill>
                <a:srgbClr val="5D5D5D"/>
              </a:solidFill>
              <a:prstDash val="solid"/>
              <a:miter lim="400000"/>
            </a:ln>
          </a:bottom>
          <a:insideH>
            <a:ln w="25400" cap="flat">
              <a:solidFill>
                <a:srgbClr val="5D5D5D"/>
              </a:solidFill>
              <a:prstDash val="solid"/>
              <a:miter lim="400000"/>
            </a:ln>
          </a:insideH>
          <a:insideV>
            <a:ln w="254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p:nvPr>
            <p:ph type="sldImg"/>
          </p:nvPr>
        </p:nvSpPr>
        <p:spPr>
          <a:xfrm>
            <a:off x="1143000" y="685800"/>
            <a:ext cx="4572000" cy="3429000"/>
          </a:xfrm>
          <a:prstGeom prst="rect">
            <a:avLst/>
          </a:prstGeom>
        </p:spPr>
        <p:txBody>
          <a:bodyPr/>
          <a:lstStyle/>
          <a:p>
            <a:pPr/>
          </a:p>
        </p:txBody>
      </p:sp>
      <p:sp>
        <p:nvSpPr>
          <p:cNvPr id="157" name="Shape 15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t>The results we reported previously predicted that a cylinder made from</a:t>
            </a:r>
          </a:p>
          <a:p>
            <a:pPr/>
            <a:r>
              <a:t>45 (10) layers of 46 mm wide AMSC high-temperature superconductor wire</a:t>
            </a:r>
          </a:p>
          <a:p>
            <a:pPr/>
            <a:r>
              <a:t>insert at liquid nitrogen (liquid helium) temperature could shield a magnetic</a:t>
            </a:r>
          </a:p>
          <a:p>
            <a:pPr/>
            <a:r>
              <a:t>field of 0.5 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r>
              <a:t>The results we reported previously predicted that a cylinder made from</a:t>
            </a:r>
          </a:p>
          <a:p>
            <a:pPr/>
            <a:r>
              <a:t>45 (10) layers of 46 mm wide AMSC high-temperature superconductor wire</a:t>
            </a:r>
          </a:p>
          <a:p>
            <a:pPr/>
            <a:r>
              <a:t>insert at liquid nitrogen (liquid helium) temperature could shield a magnetic</a:t>
            </a:r>
          </a:p>
          <a:p>
            <a:pPr/>
            <a:r>
              <a:t>field of 0.5 T.</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 Id="rId3" Type="http://schemas.openxmlformats.org/officeDocument/2006/relationships/image" Target="../media/image4.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U Slide">
    <p:spTree>
      <p:nvGrpSpPr>
        <p:cNvPr id="1" name=""/>
        <p:cNvGrpSpPr/>
        <p:nvPr/>
      </p:nvGrpSpPr>
      <p:grpSpPr>
        <a:xfrm>
          <a:off x="0" y="0"/>
          <a:ext cx="0" cy="0"/>
          <a:chOff x="0" y="0"/>
          <a:chExt cx="0" cy="0"/>
        </a:xfrm>
      </p:grpSpPr>
      <p:sp>
        <p:nvSpPr>
          <p:cNvPr id="11" name="Shape 11"/>
          <p:cNvSpPr/>
          <p:nvPr/>
        </p:nvSpPr>
        <p:spPr>
          <a:xfrm>
            <a:off x="3352800" y="1371600"/>
            <a:ext cx="17678400" cy="3175"/>
          </a:xfrm>
          <a:prstGeom prst="line">
            <a:avLst/>
          </a:prstGeom>
          <a:ln w="76200">
            <a:solidFill>
              <a:srgbClr val="021EAA"/>
            </a:solidFill>
          </a:ln>
        </p:spPr>
        <p:txBody>
          <a:bodyPr lIns="0" tIns="0" rIns="0" bIns="0"/>
          <a:lstStyle/>
          <a:p>
            <a:pPr/>
          </a:p>
        </p:txBody>
      </p:sp>
      <p:sp>
        <p:nvSpPr>
          <p:cNvPr id="12" name="Shape 12"/>
          <p:cNvSpPr/>
          <p:nvPr>
            <p:ph type="title"/>
          </p:nvPr>
        </p:nvSpPr>
        <p:spPr>
          <a:xfrm>
            <a:off x="3321050" y="88900"/>
            <a:ext cx="17862550" cy="1435100"/>
          </a:xfrm>
          <a:prstGeom prst="rect">
            <a:avLst/>
          </a:prstGeom>
        </p:spPr>
        <p:txBody>
          <a:bodyPr lIns="101600" tIns="101600" rIns="101600" bIns="101600">
            <a:noAutofit/>
          </a:bodyPr>
          <a:lstStyle>
            <a:lvl1pPr marL="82550" marR="82550">
              <a:lnSpc>
                <a:spcPct val="100000"/>
              </a:lnSpc>
              <a:defRPr sz="7600">
                <a:solidFill>
                  <a:srgbClr val="021EAA"/>
                </a:solidFill>
                <a:uFill>
                  <a:solidFill>
                    <a:srgbClr val="021EAA"/>
                  </a:solidFill>
                </a:uFill>
                <a:latin typeface="+mn-lt"/>
                <a:ea typeface="+mn-ea"/>
                <a:cs typeface="+mn-cs"/>
                <a:sym typeface="Arial"/>
              </a:defRPr>
            </a:lvl1pPr>
          </a:lstStyle>
          <a:p>
            <a:pPr/>
            <a:r>
              <a:t>Title Text</a:t>
            </a:r>
          </a:p>
        </p:txBody>
      </p:sp>
      <p:sp>
        <p:nvSpPr>
          <p:cNvPr id="13" name="Shape 13"/>
          <p:cNvSpPr/>
          <p:nvPr>
            <p:ph type="body" idx="1"/>
          </p:nvPr>
        </p:nvSpPr>
        <p:spPr>
          <a:xfrm>
            <a:off x="3276600" y="1625600"/>
            <a:ext cx="17526000" cy="11861800"/>
          </a:xfrm>
          <a:prstGeom prst="rect">
            <a:avLst/>
          </a:prstGeom>
        </p:spPr>
        <p:txBody>
          <a:bodyPr lIns="101600" tIns="101600" rIns="101600" bIns="101600">
            <a:noAutofit/>
          </a:bodyPr>
          <a:lstStyle>
            <a:lvl1pPr marL="82550" marR="82550" indent="0">
              <a:lnSpc>
                <a:spcPct val="100000"/>
              </a:lnSpc>
              <a:spcBef>
                <a:spcPts val="900"/>
              </a:spcBef>
              <a:buSzTx/>
              <a:buFontTx/>
              <a:buNone/>
              <a:defRPr>
                <a:uFill>
                  <a:solidFill>
                    <a:srgbClr val="000000"/>
                  </a:solidFill>
                </a:uFill>
                <a:latin typeface="+mn-lt"/>
                <a:ea typeface="+mn-ea"/>
                <a:cs typeface="+mn-cs"/>
                <a:sym typeface="Arial"/>
              </a:defRPr>
            </a:lvl1pPr>
            <a:lvl2pPr marL="762000" marR="82550" indent="-508000">
              <a:lnSpc>
                <a:spcPct val="100000"/>
              </a:lnSpc>
              <a:spcBef>
                <a:spcPts val="900"/>
              </a:spcBef>
              <a:buClr>
                <a:srgbClr val="FF2600"/>
              </a:buClr>
              <a:buSzPct val="150000"/>
              <a:buFontTx/>
              <a:defRPr sz="5200">
                <a:uFill>
                  <a:solidFill>
                    <a:srgbClr val="000000"/>
                  </a:solidFill>
                </a:uFill>
                <a:latin typeface="+mn-lt"/>
                <a:ea typeface="+mn-ea"/>
                <a:cs typeface="+mn-cs"/>
                <a:sym typeface="Arial"/>
              </a:defRPr>
            </a:lvl2pPr>
            <a:lvl3pPr marL="1412875" marR="82550" indent="-457200">
              <a:lnSpc>
                <a:spcPct val="100000"/>
              </a:lnSpc>
              <a:spcBef>
                <a:spcPts val="800"/>
              </a:spcBef>
              <a:buClr>
                <a:srgbClr val="434ED6"/>
              </a:buClr>
              <a:buSzPct val="115000"/>
              <a:buFont typeface="Lucida Grande"/>
              <a:buChar char="‣"/>
              <a:defRPr sz="4800">
                <a:uFill>
                  <a:solidFill>
                    <a:srgbClr val="000000"/>
                  </a:solidFill>
                </a:uFill>
                <a:latin typeface="+mn-lt"/>
                <a:ea typeface="+mn-ea"/>
                <a:cs typeface="+mn-cs"/>
                <a:sym typeface="Arial"/>
              </a:defRPr>
            </a:lvl3pPr>
            <a:lvl4pPr marL="2047875" marR="82550" indent="-635000">
              <a:lnSpc>
                <a:spcPct val="100000"/>
              </a:lnSpc>
              <a:spcBef>
                <a:spcPts val="800"/>
              </a:spcBef>
              <a:buClr>
                <a:srgbClr val="434ED6"/>
              </a:buClr>
              <a:buFont typeface="Lucida Grande"/>
              <a:buChar char="๏"/>
              <a:defRPr sz="4400">
                <a:uFill>
                  <a:solidFill>
                    <a:srgbClr val="000000"/>
                  </a:solidFill>
                </a:uFill>
                <a:latin typeface="+mn-lt"/>
                <a:ea typeface="+mn-ea"/>
                <a:cs typeface="+mn-cs"/>
                <a:sym typeface="Arial"/>
              </a:defRPr>
            </a:lvl4pPr>
            <a:lvl5pPr marL="2327275" marR="82550" indent="-457200">
              <a:lnSpc>
                <a:spcPct val="100000"/>
              </a:lnSpc>
              <a:spcBef>
                <a:spcPts val="800"/>
              </a:spcBef>
              <a:buClr>
                <a:srgbClr val="434ED6"/>
              </a:buClr>
              <a:buSzPct val="125000"/>
              <a:buFontTx/>
              <a:buChar char="-"/>
              <a:defRPr sz="4000">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4" name="Shape 14"/>
          <p:cNvSpPr/>
          <p:nvPr>
            <p:ph type="sldNum" sz="quarter" idx="2"/>
          </p:nvPr>
        </p:nvSpPr>
        <p:spPr>
          <a:xfrm>
            <a:off x="20531807" y="13112216"/>
            <a:ext cx="611436" cy="597968"/>
          </a:xfrm>
          <a:prstGeom prst="rect">
            <a:avLst/>
          </a:prstGeom>
        </p:spPr>
        <p:txBody>
          <a:bodyPr lIns="101600" tIns="101600" rIns="101600" bIns="101600"/>
          <a:lstStyle>
            <a:lvl1pPr algn="ctr" defTabSz="914400">
              <a:defRPr sz="28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98" name="Shape 98"/>
          <p:cNvSpPr/>
          <p:nvPr/>
        </p:nvSpPr>
        <p:spPr>
          <a:xfrm>
            <a:off x="3048000" y="0"/>
            <a:ext cx="304800" cy="13716000"/>
          </a:xfrm>
          <a:prstGeom prst="rect">
            <a:avLst/>
          </a:prstGeom>
          <a:solidFill>
            <a:srgbClr val="FFFFFF"/>
          </a:solidFill>
          <a:ln w="25400">
            <a:miter lim="400000"/>
          </a:ln>
        </p:spPr>
        <p:txBody>
          <a:bodyPr tIns="91439" bIns="91439" anchor="ctr"/>
          <a:lstStyle/>
          <a:p>
            <a:pPr defTabSz="1828800">
              <a:defRPr sz="3600">
                <a:latin typeface="Georgia"/>
                <a:ea typeface="Georgia"/>
                <a:cs typeface="Georgia"/>
                <a:sym typeface="Georgia"/>
              </a:defRPr>
            </a:pPr>
          </a:p>
        </p:txBody>
      </p:sp>
      <p:sp>
        <p:nvSpPr>
          <p:cNvPr id="99" name="Shape 99"/>
          <p:cNvSpPr/>
          <p:nvPr/>
        </p:nvSpPr>
        <p:spPr>
          <a:xfrm>
            <a:off x="3048000" y="13411200"/>
            <a:ext cx="18288000" cy="304800"/>
          </a:xfrm>
          <a:prstGeom prst="rect">
            <a:avLst/>
          </a:prstGeom>
          <a:solidFill>
            <a:srgbClr val="FFFFFF"/>
          </a:solidFill>
          <a:ln w="25400">
            <a:miter lim="400000"/>
          </a:ln>
        </p:spPr>
        <p:txBody>
          <a:bodyPr tIns="91439" bIns="91439" anchor="ctr"/>
          <a:lstStyle/>
          <a:p>
            <a:pPr defTabSz="1828800">
              <a:defRPr sz="3600">
                <a:latin typeface="Georgia"/>
                <a:ea typeface="Georgia"/>
                <a:cs typeface="Georgia"/>
                <a:sym typeface="Georgia"/>
              </a:defRPr>
            </a:pPr>
          </a:p>
        </p:txBody>
      </p:sp>
      <p:sp>
        <p:nvSpPr>
          <p:cNvPr id="100" name="Shape 100"/>
          <p:cNvSpPr/>
          <p:nvPr/>
        </p:nvSpPr>
        <p:spPr>
          <a:xfrm>
            <a:off x="3048000" y="0"/>
            <a:ext cx="18288000" cy="304800"/>
          </a:xfrm>
          <a:prstGeom prst="rect">
            <a:avLst/>
          </a:prstGeom>
          <a:solidFill>
            <a:srgbClr val="FFFFFF"/>
          </a:solidFill>
          <a:ln w="25400">
            <a:miter lim="400000"/>
          </a:ln>
        </p:spPr>
        <p:txBody>
          <a:bodyPr tIns="91439" bIns="91439" anchor="ctr"/>
          <a:lstStyle/>
          <a:p>
            <a:pPr defTabSz="1828800">
              <a:defRPr sz="3600">
                <a:latin typeface="Georgia"/>
                <a:ea typeface="Georgia"/>
                <a:cs typeface="Georgia"/>
                <a:sym typeface="Georgia"/>
              </a:defRPr>
            </a:pPr>
          </a:p>
        </p:txBody>
      </p:sp>
      <p:sp>
        <p:nvSpPr>
          <p:cNvPr id="101" name="Shape 101"/>
          <p:cNvSpPr/>
          <p:nvPr/>
        </p:nvSpPr>
        <p:spPr>
          <a:xfrm>
            <a:off x="21031200" y="38100"/>
            <a:ext cx="304800" cy="13716000"/>
          </a:xfrm>
          <a:prstGeom prst="rect">
            <a:avLst/>
          </a:prstGeom>
          <a:solidFill>
            <a:srgbClr val="FFFFFF"/>
          </a:solidFill>
          <a:ln w="25400">
            <a:miter lim="400000"/>
          </a:ln>
        </p:spPr>
        <p:txBody>
          <a:bodyPr tIns="91439" bIns="91439" anchor="ctr"/>
          <a:lstStyle/>
          <a:p>
            <a:pPr defTabSz="1828800">
              <a:defRPr sz="3600">
                <a:latin typeface="Georgia"/>
                <a:ea typeface="Georgia"/>
                <a:cs typeface="Georgia"/>
                <a:sym typeface="Georgia"/>
              </a:defRPr>
            </a:pPr>
          </a:p>
        </p:txBody>
      </p:sp>
      <p:sp>
        <p:nvSpPr>
          <p:cNvPr id="102" name="Shape 102"/>
          <p:cNvSpPr/>
          <p:nvPr/>
        </p:nvSpPr>
        <p:spPr>
          <a:xfrm>
            <a:off x="3352799" y="4572000"/>
            <a:ext cx="17666210" cy="609600"/>
          </a:xfrm>
          <a:prstGeom prst="rect">
            <a:avLst/>
          </a:prstGeom>
          <a:solidFill>
            <a:srgbClr val="FFFFFF"/>
          </a:solidFill>
          <a:ln w="25400">
            <a:miter lim="400000"/>
          </a:ln>
        </p:spPr>
        <p:txBody>
          <a:bodyPr tIns="91439" bIns="91439" anchor="ctr"/>
          <a:lstStyle/>
          <a:p>
            <a:pPr defTabSz="1828800">
              <a:defRPr sz="3600">
                <a:latin typeface="Georgia"/>
                <a:ea typeface="Georgia"/>
                <a:cs typeface="Georgia"/>
                <a:sym typeface="Georgia"/>
              </a:defRPr>
            </a:pPr>
          </a:p>
        </p:txBody>
      </p:sp>
      <p:sp>
        <p:nvSpPr>
          <p:cNvPr id="103" name="Shape 103"/>
          <p:cNvSpPr/>
          <p:nvPr/>
        </p:nvSpPr>
        <p:spPr>
          <a:xfrm>
            <a:off x="3358895" y="284704"/>
            <a:ext cx="17666210" cy="4279392"/>
          </a:xfrm>
          <a:prstGeom prst="rect">
            <a:avLst/>
          </a:prstGeom>
          <a:solidFill>
            <a:srgbClr val="D16349"/>
          </a:solidFill>
          <a:ln w="25400">
            <a:miter lim="400000"/>
          </a:ln>
        </p:spPr>
        <p:txBody>
          <a:bodyPr tIns="91439" bIns="91439" anchor="ctr"/>
          <a:lstStyle/>
          <a:p>
            <a:pPr defTabSz="1828800">
              <a:defRPr sz="3600">
                <a:latin typeface="Georgia"/>
                <a:ea typeface="Georgia"/>
                <a:cs typeface="Georgia"/>
                <a:sym typeface="Georgia"/>
              </a:defRPr>
            </a:pPr>
          </a:p>
        </p:txBody>
      </p:sp>
      <p:sp>
        <p:nvSpPr>
          <p:cNvPr id="104" name="Shape 104"/>
          <p:cNvSpPr/>
          <p:nvPr>
            <p:ph type="body" sz="quarter" idx="1"/>
          </p:nvPr>
        </p:nvSpPr>
        <p:spPr>
          <a:xfrm>
            <a:off x="5784851" y="5486400"/>
            <a:ext cx="12960349" cy="3346450"/>
          </a:xfrm>
          <a:prstGeom prst="rect">
            <a:avLst/>
          </a:prstGeom>
        </p:spPr>
        <p:txBody>
          <a:bodyPr/>
          <a:lstStyle>
            <a:lvl1pPr marL="0" indent="0" algn="ctr">
              <a:lnSpc>
                <a:spcPct val="100000"/>
              </a:lnSpc>
              <a:spcBef>
                <a:spcPts val="700"/>
              </a:spcBef>
              <a:buSzTx/>
              <a:buFontTx/>
              <a:buNone/>
              <a:defRPr b="1" cap="all" spc="500" sz="3200">
                <a:solidFill>
                  <a:srgbClr val="646B86"/>
                </a:solidFill>
                <a:latin typeface="Georgia"/>
                <a:ea typeface="Georgia"/>
                <a:cs typeface="Georgia"/>
                <a:sym typeface="Georgia"/>
              </a:defRPr>
            </a:lvl1pPr>
            <a:lvl2pPr marL="0" indent="274320" algn="ctr">
              <a:lnSpc>
                <a:spcPct val="100000"/>
              </a:lnSpc>
              <a:spcBef>
                <a:spcPts val="700"/>
              </a:spcBef>
              <a:buSzTx/>
              <a:buFontTx/>
              <a:buNone/>
              <a:defRPr b="1" cap="all" spc="500" sz="3200">
                <a:solidFill>
                  <a:srgbClr val="646B86"/>
                </a:solidFill>
                <a:latin typeface="Georgia"/>
                <a:ea typeface="Georgia"/>
                <a:cs typeface="Georgia"/>
                <a:sym typeface="Georgia"/>
              </a:defRPr>
            </a:lvl2pPr>
            <a:lvl3pPr marL="0" indent="594360" algn="ctr">
              <a:lnSpc>
                <a:spcPct val="100000"/>
              </a:lnSpc>
              <a:spcBef>
                <a:spcPts val="700"/>
              </a:spcBef>
              <a:buSzTx/>
              <a:buFontTx/>
              <a:buNone/>
              <a:defRPr b="1" cap="all" spc="500" sz="3200">
                <a:solidFill>
                  <a:srgbClr val="646B86"/>
                </a:solidFill>
                <a:latin typeface="Georgia"/>
                <a:ea typeface="Georgia"/>
                <a:cs typeface="Georgia"/>
                <a:sym typeface="Georgia"/>
              </a:defRPr>
            </a:lvl3pPr>
            <a:lvl4pPr marL="0" indent="868680" algn="ctr">
              <a:lnSpc>
                <a:spcPct val="100000"/>
              </a:lnSpc>
              <a:spcBef>
                <a:spcPts val="700"/>
              </a:spcBef>
              <a:buSzTx/>
              <a:buFontTx/>
              <a:buNone/>
              <a:defRPr b="1" cap="all" spc="500" sz="3200">
                <a:solidFill>
                  <a:srgbClr val="646B86"/>
                </a:solidFill>
                <a:latin typeface="Georgia"/>
                <a:ea typeface="Georgia"/>
                <a:cs typeface="Georgia"/>
                <a:sym typeface="Georgia"/>
              </a:defRPr>
            </a:lvl4pPr>
            <a:lvl5pPr marL="0" indent="1143000" algn="ctr">
              <a:lnSpc>
                <a:spcPct val="100000"/>
              </a:lnSpc>
              <a:spcBef>
                <a:spcPts val="700"/>
              </a:spcBef>
              <a:buSzTx/>
              <a:buFontTx/>
              <a:buNone/>
              <a:defRPr b="1" cap="all" spc="500" sz="3200">
                <a:solidFill>
                  <a:srgbClr val="646B86"/>
                </a:solidFill>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05" name="Shape 105"/>
          <p:cNvSpPr/>
          <p:nvPr/>
        </p:nvSpPr>
        <p:spPr>
          <a:xfrm>
            <a:off x="3340607" y="12783311"/>
            <a:ext cx="17666210" cy="619127"/>
          </a:xfrm>
          <a:prstGeom prst="rect">
            <a:avLst/>
          </a:prstGeom>
          <a:solidFill>
            <a:srgbClr val="8CADAE"/>
          </a:solidFill>
          <a:ln w="25400">
            <a:miter lim="400000"/>
          </a:ln>
        </p:spPr>
        <p:txBody>
          <a:bodyPr tIns="91439" bIns="91439" anchor="ctr"/>
          <a:lstStyle/>
          <a:p>
            <a:pPr defTabSz="1828800">
              <a:defRPr sz="3600">
                <a:latin typeface="Georgia"/>
                <a:ea typeface="Georgia"/>
                <a:cs typeface="Georgia"/>
                <a:sym typeface="Georgia"/>
              </a:defRPr>
            </a:pPr>
          </a:p>
        </p:txBody>
      </p:sp>
      <p:sp>
        <p:nvSpPr>
          <p:cNvPr id="106" name="Shape 106"/>
          <p:cNvSpPr/>
          <p:nvPr/>
        </p:nvSpPr>
        <p:spPr>
          <a:xfrm>
            <a:off x="3352799" y="304799"/>
            <a:ext cx="17666210" cy="13094210"/>
          </a:xfrm>
          <a:prstGeom prst="rect">
            <a:avLst/>
          </a:prstGeom>
          <a:ln w="12700">
            <a:solidFill>
              <a:srgbClr val="7B9899"/>
            </a:solidFill>
            <a:miter/>
          </a:ln>
        </p:spPr>
        <p:txBody>
          <a:bodyPr tIns="91439" bIns="91439" anchor="ctr"/>
          <a:lstStyle/>
          <a:p>
            <a:pPr defTabSz="1828800">
              <a:defRPr sz="3600">
                <a:latin typeface="Georgia"/>
                <a:ea typeface="Georgia"/>
                <a:cs typeface="Georgia"/>
                <a:sym typeface="Georgia"/>
              </a:defRPr>
            </a:pPr>
          </a:p>
        </p:txBody>
      </p:sp>
      <p:sp>
        <p:nvSpPr>
          <p:cNvPr id="107" name="Shape 107"/>
          <p:cNvSpPr/>
          <p:nvPr/>
        </p:nvSpPr>
        <p:spPr>
          <a:xfrm>
            <a:off x="3352799" y="4876800"/>
            <a:ext cx="17666210" cy="0"/>
          </a:xfrm>
          <a:prstGeom prst="line">
            <a:avLst/>
          </a:prstGeom>
          <a:ln w="12700">
            <a:solidFill>
              <a:srgbClr val="7B9899"/>
            </a:solidFill>
            <a:prstDash val="sysDash"/>
          </a:ln>
        </p:spPr>
        <p:txBody>
          <a:bodyPr tIns="91439" bIns="91439"/>
          <a:lstStyle/>
          <a:p>
            <a:pPr defTabSz="1828800">
              <a:defRPr sz="3600">
                <a:latin typeface="Georgia"/>
                <a:ea typeface="Georgia"/>
                <a:cs typeface="Georgia"/>
                <a:sym typeface="Georgia"/>
              </a:defRPr>
            </a:pPr>
          </a:p>
        </p:txBody>
      </p:sp>
      <p:sp>
        <p:nvSpPr>
          <p:cNvPr id="108" name="Shape 108"/>
          <p:cNvSpPr/>
          <p:nvPr/>
        </p:nvSpPr>
        <p:spPr>
          <a:xfrm>
            <a:off x="11582400" y="4230623"/>
            <a:ext cx="1219200" cy="1219201"/>
          </a:xfrm>
          <a:prstGeom prst="ellipse">
            <a:avLst/>
          </a:prstGeom>
          <a:solidFill>
            <a:srgbClr val="FFFFFF"/>
          </a:solidFill>
          <a:ln w="25400">
            <a:miter lim="400000"/>
          </a:ln>
        </p:spPr>
        <p:txBody>
          <a:bodyPr tIns="91439" bIns="91439" anchor="ctr"/>
          <a:lstStyle/>
          <a:p>
            <a:pPr algn="ctr" defTabSz="1828800">
              <a:defRPr sz="3600">
                <a:solidFill>
                  <a:srgbClr val="FFFFFF"/>
                </a:solidFill>
                <a:latin typeface="Georgia"/>
                <a:ea typeface="Georgia"/>
                <a:cs typeface="Georgia"/>
                <a:sym typeface="Georgia"/>
              </a:defRPr>
            </a:pPr>
          </a:p>
        </p:txBody>
      </p:sp>
      <p:sp>
        <p:nvSpPr>
          <p:cNvPr id="109" name="Shape 109"/>
          <p:cNvSpPr/>
          <p:nvPr/>
        </p:nvSpPr>
        <p:spPr>
          <a:xfrm>
            <a:off x="11771376" y="4419600"/>
            <a:ext cx="841249" cy="841248"/>
          </a:xfrm>
          <a:prstGeom prst="ellipse">
            <a:avLst/>
          </a:prstGeom>
          <a:solidFill>
            <a:srgbClr val="FFFFFF"/>
          </a:solidFill>
          <a:ln w="101600" cap="rnd">
            <a:solidFill>
              <a:srgbClr val="7B9899"/>
            </a:solidFill>
          </a:ln>
        </p:spPr>
        <p:txBody>
          <a:bodyPr tIns="91439" bIns="91439" anchor="ctr"/>
          <a:lstStyle/>
          <a:p>
            <a:pPr algn="ctr" defTabSz="1828800">
              <a:defRPr sz="3600">
                <a:solidFill>
                  <a:srgbClr val="FFFFFF"/>
                </a:solidFill>
                <a:latin typeface="Georgia"/>
                <a:ea typeface="Georgia"/>
                <a:cs typeface="Georgia"/>
                <a:sym typeface="Georgia"/>
              </a:defRPr>
            </a:pPr>
          </a:p>
        </p:txBody>
      </p:sp>
      <p:sp>
        <p:nvSpPr>
          <p:cNvPr id="110" name="Shape 110"/>
          <p:cNvSpPr/>
          <p:nvPr>
            <p:ph type="sldNum" sz="quarter" idx="2"/>
          </p:nvPr>
        </p:nvSpPr>
        <p:spPr>
          <a:xfrm>
            <a:off x="11882179" y="4520185"/>
            <a:ext cx="619642" cy="640081"/>
          </a:xfrm>
          <a:prstGeom prst="rect">
            <a:avLst/>
          </a:prstGeom>
        </p:spPr>
        <p:txBody>
          <a:bodyPr>
            <a:normAutofit fontScale="100000" lnSpcReduction="0"/>
          </a:bodyPr>
          <a:lstStyle>
            <a:lvl1pPr algn="ctr">
              <a:defRPr sz="3200">
                <a:solidFill>
                  <a:srgbClr val="7B9899"/>
                </a:solidFill>
                <a:latin typeface="Georgia"/>
                <a:ea typeface="Georgia"/>
                <a:cs typeface="Georgia"/>
                <a:sym typeface="Georgia"/>
              </a:defRPr>
            </a:lvl1pPr>
          </a:lstStyle>
          <a:p>
            <a:pPr/>
            <a:fld id="{86CB4B4D-7CA3-9044-876B-883B54F8677D}" type="slidenum"/>
          </a:p>
        </p:txBody>
      </p:sp>
      <p:sp>
        <p:nvSpPr>
          <p:cNvPr id="111" name="Shape 111"/>
          <p:cNvSpPr/>
          <p:nvPr>
            <p:ph type="title"/>
          </p:nvPr>
        </p:nvSpPr>
        <p:spPr>
          <a:xfrm>
            <a:off x="4492625" y="1066800"/>
            <a:ext cx="15544801" cy="3048000"/>
          </a:xfrm>
          <a:prstGeom prst="rect">
            <a:avLst/>
          </a:prstGeom>
        </p:spPr>
        <p:txBody>
          <a:bodyPr anchor="b"/>
          <a:lstStyle>
            <a:lvl1pPr algn="ctr">
              <a:lnSpc>
                <a:spcPct val="100000"/>
              </a:lnSpc>
              <a:defRPr sz="8400">
                <a:solidFill>
                  <a:srgbClr val="FFFFFF"/>
                </a:solidFill>
                <a:latin typeface="Georgia"/>
                <a:ea typeface="Georgia"/>
                <a:cs typeface="Georgia"/>
                <a:sym typeface="Georgia"/>
              </a:defRPr>
            </a:lvl1pPr>
          </a:lstStyle>
          <a:p>
            <a:pPr/>
            <a:r>
              <a:t>Title Text</a:t>
            </a:r>
          </a:p>
        </p:txBody>
      </p:sp>
      <p:pic>
        <p:nvPicPr>
          <p:cNvPr id="112" name="image3.gif"/>
          <p:cNvPicPr>
            <a:picLocks noChangeAspect="1"/>
          </p:cNvPicPr>
          <p:nvPr/>
        </p:nvPicPr>
        <p:blipFill>
          <a:blip r:embed="rId2">
            <a:extLst/>
          </a:blip>
          <a:stretch>
            <a:fillRect/>
          </a:stretch>
        </p:blipFill>
        <p:spPr>
          <a:xfrm>
            <a:off x="3390900" y="11084649"/>
            <a:ext cx="10629900" cy="1676401"/>
          </a:xfrm>
          <a:prstGeom prst="rect">
            <a:avLst/>
          </a:prstGeom>
          <a:ln w="25400">
            <a:miter lim="400000"/>
          </a:ln>
        </p:spPr>
      </p:pic>
      <p:pic>
        <p:nvPicPr>
          <p:cNvPr id="113" name="image4.jpg"/>
          <p:cNvPicPr>
            <a:picLocks noChangeAspect="1"/>
          </p:cNvPicPr>
          <p:nvPr/>
        </p:nvPicPr>
        <p:blipFill>
          <a:blip r:embed="rId3">
            <a:extLst/>
          </a:blip>
          <a:stretch>
            <a:fillRect/>
          </a:stretch>
        </p:blipFill>
        <p:spPr>
          <a:xfrm>
            <a:off x="17817078" y="9838428"/>
            <a:ext cx="3136879" cy="2885929"/>
          </a:xfrm>
          <a:prstGeom prst="rect">
            <a:avLst/>
          </a:prstGeom>
          <a:ln w="25400">
            <a:miter lim="400000"/>
          </a:ln>
        </p:spPr>
      </p:pic>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120" name="Shape 120"/>
          <p:cNvSpPr/>
          <p:nvPr/>
        </p:nvSpPr>
        <p:spPr>
          <a:xfrm>
            <a:off x="3048000" y="13411200"/>
            <a:ext cx="18288000" cy="304800"/>
          </a:xfrm>
          <a:prstGeom prst="rect">
            <a:avLst/>
          </a:prstGeom>
          <a:solidFill>
            <a:srgbClr val="FFFFFF"/>
          </a:solidFill>
          <a:ln w="25400">
            <a:miter lim="400000"/>
          </a:ln>
        </p:spPr>
        <p:txBody>
          <a:bodyPr tIns="91439" bIns="91439" anchor="ctr"/>
          <a:lstStyle/>
          <a:p>
            <a:pPr defTabSz="1828800">
              <a:defRPr sz="3600">
                <a:latin typeface="Georgia"/>
                <a:ea typeface="Georgia"/>
                <a:cs typeface="Georgia"/>
                <a:sym typeface="Georgia"/>
              </a:defRPr>
            </a:pPr>
          </a:p>
        </p:txBody>
      </p:sp>
      <p:sp>
        <p:nvSpPr>
          <p:cNvPr id="121" name="Shape 121"/>
          <p:cNvSpPr/>
          <p:nvPr/>
        </p:nvSpPr>
        <p:spPr>
          <a:xfrm>
            <a:off x="3048000" y="-1"/>
            <a:ext cx="18288000" cy="2786744"/>
          </a:xfrm>
          <a:prstGeom prst="rect">
            <a:avLst/>
          </a:prstGeom>
          <a:solidFill>
            <a:srgbClr val="FFFFFF"/>
          </a:solidFill>
          <a:ln w="25400">
            <a:miter lim="400000"/>
          </a:ln>
        </p:spPr>
        <p:txBody>
          <a:bodyPr tIns="91439" bIns="91439" anchor="ctr"/>
          <a:lstStyle/>
          <a:p>
            <a:pPr defTabSz="1828800">
              <a:defRPr sz="3600">
                <a:latin typeface="Georgia"/>
                <a:ea typeface="Georgia"/>
                <a:cs typeface="Georgia"/>
                <a:sym typeface="Georgia"/>
              </a:defRPr>
            </a:pPr>
          </a:p>
        </p:txBody>
      </p:sp>
      <p:sp>
        <p:nvSpPr>
          <p:cNvPr id="122" name="Shape 122"/>
          <p:cNvSpPr/>
          <p:nvPr/>
        </p:nvSpPr>
        <p:spPr>
          <a:xfrm>
            <a:off x="3048000" y="0"/>
            <a:ext cx="304800" cy="13716000"/>
          </a:xfrm>
          <a:prstGeom prst="rect">
            <a:avLst/>
          </a:prstGeom>
          <a:solidFill>
            <a:srgbClr val="FFFFFF"/>
          </a:solidFill>
          <a:ln w="25400">
            <a:miter lim="400000"/>
          </a:ln>
        </p:spPr>
        <p:txBody>
          <a:bodyPr tIns="91439" bIns="91439" anchor="ctr"/>
          <a:lstStyle/>
          <a:p>
            <a:pPr defTabSz="1828800">
              <a:defRPr sz="3600">
                <a:latin typeface="Georgia"/>
                <a:ea typeface="Georgia"/>
                <a:cs typeface="Georgia"/>
                <a:sym typeface="Georgia"/>
              </a:defRPr>
            </a:pPr>
          </a:p>
        </p:txBody>
      </p:sp>
      <p:sp>
        <p:nvSpPr>
          <p:cNvPr id="123" name="Shape 123"/>
          <p:cNvSpPr/>
          <p:nvPr/>
        </p:nvSpPr>
        <p:spPr>
          <a:xfrm>
            <a:off x="21031200" y="0"/>
            <a:ext cx="304800" cy="13716000"/>
          </a:xfrm>
          <a:prstGeom prst="rect">
            <a:avLst/>
          </a:prstGeom>
          <a:solidFill>
            <a:srgbClr val="FFFFFF"/>
          </a:solidFill>
          <a:ln w="25400">
            <a:miter lim="400000"/>
          </a:ln>
        </p:spPr>
        <p:txBody>
          <a:bodyPr tIns="91439" bIns="91439" anchor="ctr"/>
          <a:lstStyle/>
          <a:p>
            <a:pPr defTabSz="1828800">
              <a:defRPr sz="3600">
                <a:latin typeface="Georgia"/>
                <a:ea typeface="Georgia"/>
                <a:cs typeface="Georgia"/>
                <a:sym typeface="Georgia"/>
              </a:defRPr>
            </a:pPr>
          </a:p>
        </p:txBody>
      </p:sp>
      <p:sp>
        <p:nvSpPr>
          <p:cNvPr id="124" name="Shape 124"/>
          <p:cNvSpPr/>
          <p:nvPr/>
        </p:nvSpPr>
        <p:spPr>
          <a:xfrm>
            <a:off x="3346703" y="12776769"/>
            <a:ext cx="17666210" cy="619127"/>
          </a:xfrm>
          <a:prstGeom prst="rect">
            <a:avLst/>
          </a:prstGeom>
          <a:solidFill>
            <a:srgbClr val="8CADAE"/>
          </a:solidFill>
          <a:ln w="25400">
            <a:miter lim="400000"/>
          </a:ln>
        </p:spPr>
        <p:txBody>
          <a:bodyPr tIns="91439" bIns="91439" anchor="ctr"/>
          <a:lstStyle/>
          <a:p>
            <a:pPr defTabSz="1828800">
              <a:defRPr sz="3600">
                <a:latin typeface="Georgia"/>
                <a:ea typeface="Georgia"/>
                <a:cs typeface="Georgia"/>
                <a:sym typeface="Georgia"/>
              </a:defRPr>
            </a:pPr>
          </a:p>
        </p:txBody>
      </p:sp>
      <p:sp>
        <p:nvSpPr>
          <p:cNvPr id="125" name="Shape 125"/>
          <p:cNvSpPr/>
          <p:nvPr/>
        </p:nvSpPr>
        <p:spPr>
          <a:xfrm>
            <a:off x="3352799" y="310895"/>
            <a:ext cx="17666210" cy="13094210"/>
          </a:xfrm>
          <a:prstGeom prst="rect">
            <a:avLst/>
          </a:prstGeom>
          <a:ln w="12700">
            <a:solidFill>
              <a:srgbClr val="7B9899"/>
            </a:solidFill>
            <a:miter/>
          </a:ln>
        </p:spPr>
        <p:txBody>
          <a:bodyPr tIns="91439" bIns="91439" anchor="ctr"/>
          <a:lstStyle/>
          <a:p>
            <a:pPr defTabSz="1828800">
              <a:defRPr sz="3600">
                <a:latin typeface="Georgia"/>
                <a:ea typeface="Georgia"/>
                <a:cs typeface="Georgia"/>
                <a:sym typeface="Georgia"/>
              </a:defRPr>
            </a:pPr>
          </a:p>
        </p:txBody>
      </p:sp>
      <p:sp>
        <p:nvSpPr>
          <p:cNvPr id="126" name="Shape 126"/>
          <p:cNvSpPr/>
          <p:nvPr/>
        </p:nvSpPr>
        <p:spPr>
          <a:xfrm>
            <a:off x="3352799" y="2553485"/>
            <a:ext cx="17666210" cy="1"/>
          </a:xfrm>
          <a:prstGeom prst="line">
            <a:avLst/>
          </a:prstGeom>
          <a:ln w="12700">
            <a:solidFill>
              <a:srgbClr val="7B9899"/>
            </a:solidFill>
            <a:prstDash val="sysDash"/>
          </a:ln>
        </p:spPr>
        <p:txBody>
          <a:bodyPr tIns="91439" bIns="91439"/>
          <a:lstStyle/>
          <a:p>
            <a:pPr defTabSz="1828800">
              <a:defRPr sz="3600">
                <a:latin typeface="Georgia"/>
                <a:ea typeface="Georgia"/>
                <a:cs typeface="Georgia"/>
                <a:sym typeface="Georgia"/>
              </a:defRPr>
            </a:pPr>
          </a:p>
        </p:txBody>
      </p:sp>
      <p:sp>
        <p:nvSpPr>
          <p:cNvPr id="127" name="Shape 127"/>
          <p:cNvSpPr/>
          <p:nvPr/>
        </p:nvSpPr>
        <p:spPr>
          <a:xfrm>
            <a:off x="11582400" y="1912072"/>
            <a:ext cx="1219200" cy="1219201"/>
          </a:xfrm>
          <a:prstGeom prst="ellipse">
            <a:avLst/>
          </a:prstGeom>
          <a:solidFill>
            <a:srgbClr val="FFFFFF"/>
          </a:solidFill>
          <a:ln w="25400">
            <a:miter lim="400000"/>
          </a:ln>
        </p:spPr>
        <p:txBody>
          <a:bodyPr tIns="91439" bIns="91439" anchor="ctr"/>
          <a:lstStyle/>
          <a:p>
            <a:pPr algn="ctr" defTabSz="1828800">
              <a:defRPr sz="3600">
                <a:solidFill>
                  <a:srgbClr val="FFFFFF"/>
                </a:solidFill>
                <a:latin typeface="Georgia"/>
                <a:ea typeface="Georgia"/>
                <a:cs typeface="Georgia"/>
                <a:sym typeface="Georgia"/>
              </a:defRPr>
            </a:pPr>
          </a:p>
        </p:txBody>
      </p:sp>
      <p:sp>
        <p:nvSpPr>
          <p:cNvPr id="128" name="Shape 128"/>
          <p:cNvSpPr/>
          <p:nvPr/>
        </p:nvSpPr>
        <p:spPr>
          <a:xfrm>
            <a:off x="11771376" y="2101047"/>
            <a:ext cx="841249" cy="841249"/>
          </a:xfrm>
          <a:prstGeom prst="ellipse">
            <a:avLst/>
          </a:prstGeom>
          <a:solidFill>
            <a:srgbClr val="FFFFFF"/>
          </a:solidFill>
          <a:ln w="101600" cap="rnd">
            <a:solidFill>
              <a:srgbClr val="7B9899"/>
            </a:solidFill>
          </a:ln>
        </p:spPr>
        <p:txBody>
          <a:bodyPr tIns="91439" bIns="91439" anchor="ctr"/>
          <a:lstStyle/>
          <a:p>
            <a:pPr algn="ctr" defTabSz="1828800">
              <a:defRPr sz="3600">
                <a:solidFill>
                  <a:srgbClr val="FFFFFF"/>
                </a:solidFill>
                <a:latin typeface="Georgia"/>
                <a:ea typeface="Georgia"/>
                <a:cs typeface="Georgia"/>
                <a:sym typeface="Georgia"/>
              </a:defRPr>
            </a:pPr>
          </a:p>
        </p:txBody>
      </p:sp>
      <p:pic>
        <p:nvPicPr>
          <p:cNvPr id="129" name="image3.gif"/>
          <p:cNvPicPr>
            <a:picLocks noChangeAspect="1"/>
          </p:cNvPicPr>
          <p:nvPr/>
        </p:nvPicPr>
        <p:blipFill>
          <a:blip r:embed="rId2">
            <a:extLst/>
          </a:blip>
          <a:stretch>
            <a:fillRect/>
          </a:stretch>
        </p:blipFill>
        <p:spPr>
          <a:xfrm>
            <a:off x="3415805" y="12079903"/>
            <a:ext cx="4098289" cy="646325"/>
          </a:xfrm>
          <a:prstGeom prst="rect">
            <a:avLst/>
          </a:prstGeom>
          <a:ln w="25400">
            <a:miter lim="400000"/>
          </a:ln>
        </p:spPr>
      </p:pic>
      <p:sp>
        <p:nvSpPr>
          <p:cNvPr id="130" name="Shape 130"/>
          <p:cNvSpPr/>
          <p:nvPr>
            <p:ph type="title"/>
          </p:nvPr>
        </p:nvSpPr>
        <p:spPr>
          <a:xfrm>
            <a:off x="3651503" y="457200"/>
            <a:ext cx="17068801" cy="1517904"/>
          </a:xfrm>
          <a:prstGeom prst="rect">
            <a:avLst/>
          </a:prstGeom>
        </p:spPr>
        <p:txBody>
          <a:bodyPr anchor="b"/>
          <a:lstStyle>
            <a:lvl1pPr algn="ctr">
              <a:lnSpc>
                <a:spcPct val="100000"/>
              </a:lnSpc>
              <a:defRPr sz="6600">
                <a:solidFill>
                  <a:srgbClr val="7B9899"/>
                </a:solidFill>
                <a:latin typeface="Georgia"/>
                <a:ea typeface="Georgia"/>
                <a:cs typeface="Georgia"/>
                <a:sym typeface="Georgia"/>
              </a:defRPr>
            </a:lvl1pPr>
          </a:lstStyle>
          <a:p>
            <a:pPr/>
            <a:r>
              <a:t>Title Text</a:t>
            </a:r>
          </a:p>
        </p:txBody>
      </p:sp>
      <p:sp>
        <p:nvSpPr>
          <p:cNvPr id="131" name="Shape 131"/>
          <p:cNvSpPr/>
          <p:nvPr>
            <p:ph type="sldNum" sz="quarter" idx="2"/>
          </p:nvPr>
        </p:nvSpPr>
        <p:spPr>
          <a:xfrm>
            <a:off x="11882179" y="2193324"/>
            <a:ext cx="619642" cy="640081"/>
          </a:xfrm>
          <a:prstGeom prst="rect">
            <a:avLst/>
          </a:prstGeom>
        </p:spPr>
        <p:txBody>
          <a:bodyPr>
            <a:normAutofit fontScale="100000" lnSpcReduction="0"/>
          </a:bodyPr>
          <a:lstStyle>
            <a:lvl1pPr algn="ctr">
              <a:defRPr sz="3200">
                <a:solidFill>
                  <a:srgbClr val="7B9899"/>
                </a:solidFill>
                <a:latin typeface="Georgia"/>
                <a:ea typeface="Georgia"/>
                <a:cs typeface="Georgia"/>
                <a:sym typeface="Georgia"/>
              </a:defRPr>
            </a:lvl1pPr>
          </a:lstStyle>
          <a:p>
            <a:pPr/>
            <a:fld id="{86CB4B4D-7CA3-9044-876B-883B54F8677D}" type="slidenum"/>
          </a:p>
        </p:txBody>
      </p:sp>
      <p:sp>
        <p:nvSpPr>
          <p:cNvPr id="132" name="Shape 132"/>
          <p:cNvSpPr/>
          <p:nvPr>
            <p:ph type="body" idx="1"/>
          </p:nvPr>
        </p:nvSpPr>
        <p:spPr>
          <a:xfrm>
            <a:off x="3651503" y="3048000"/>
            <a:ext cx="17068801" cy="9198865"/>
          </a:xfrm>
          <a:prstGeom prst="rect">
            <a:avLst/>
          </a:prstGeom>
        </p:spPr>
        <p:txBody>
          <a:bodyPr/>
          <a:lstStyle>
            <a:lvl1pPr marL="548640" indent="-548640">
              <a:lnSpc>
                <a:spcPct val="100000"/>
              </a:lnSpc>
              <a:spcBef>
                <a:spcPts val="1200"/>
              </a:spcBef>
              <a:buClr>
                <a:srgbClr val="D16349"/>
              </a:buClr>
              <a:buSzPct val="85000"/>
              <a:buFont typeface="Wingdings 2"/>
              <a:buChar char="●"/>
              <a:defRPr sz="5400">
                <a:latin typeface="Georgia"/>
                <a:ea typeface="Georgia"/>
                <a:cs typeface="Georgia"/>
                <a:sym typeface="Georgia"/>
              </a:defRPr>
            </a:lvl1pPr>
            <a:lvl2pPr marL="947650" indent="-673330">
              <a:lnSpc>
                <a:spcPct val="100000"/>
              </a:lnSpc>
              <a:spcBef>
                <a:spcPts val="1200"/>
              </a:spcBef>
              <a:buClr>
                <a:srgbClr val="D16349"/>
              </a:buClr>
              <a:buSzPct val="70000"/>
              <a:buFont typeface="Wingdings 2"/>
              <a:buChar char="○"/>
              <a:defRPr sz="5400">
                <a:latin typeface="Georgia"/>
                <a:ea typeface="Georgia"/>
                <a:cs typeface="Georgia"/>
                <a:sym typeface="Georgia"/>
              </a:defRPr>
            </a:lvl2pPr>
            <a:lvl3pPr marL="1211580" indent="-617219">
              <a:lnSpc>
                <a:spcPct val="100000"/>
              </a:lnSpc>
              <a:spcBef>
                <a:spcPts val="1200"/>
              </a:spcBef>
              <a:buClr>
                <a:srgbClr val="D16349"/>
              </a:buClr>
              <a:buSzPct val="75000"/>
              <a:buFont typeface="Wingdings 2"/>
              <a:buChar char=""/>
              <a:defRPr sz="5400">
                <a:latin typeface="Georgia"/>
                <a:ea typeface="Georgia"/>
                <a:cs typeface="Georgia"/>
                <a:sym typeface="Georgia"/>
              </a:defRPr>
            </a:lvl3pPr>
            <a:lvl4pPr marL="1485900" indent="-617219">
              <a:lnSpc>
                <a:spcPct val="100000"/>
              </a:lnSpc>
              <a:spcBef>
                <a:spcPts val="1200"/>
              </a:spcBef>
              <a:buClr>
                <a:srgbClr val="D16349"/>
              </a:buClr>
              <a:buSzPct val="70000"/>
              <a:buFont typeface="Wingdings 2"/>
              <a:buChar char="○"/>
              <a:defRPr sz="5400">
                <a:latin typeface="Georgia"/>
                <a:ea typeface="Georgia"/>
                <a:cs typeface="Georgia"/>
                <a:sym typeface="Georgia"/>
              </a:defRPr>
            </a:lvl4pPr>
            <a:lvl5pPr marL="1828800" indent="-685800">
              <a:lnSpc>
                <a:spcPct val="100000"/>
              </a:lnSpc>
              <a:spcBef>
                <a:spcPts val="1200"/>
              </a:spcBef>
              <a:buClr>
                <a:srgbClr val="D16349"/>
              </a:buClr>
              <a:buFont typeface="Wingdings 2"/>
              <a:defRPr sz="5400">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39" name="Shape 139"/>
          <p:cNvSpPr/>
          <p:nvPr>
            <p:ph type="title"/>
          </p:nvPr>
        </p:nvSpPr>
        <p:spPr>
          <a:xfrm>
            <a:off x="4833937" y="2303859"/>
            <a:ext cx="14716126" cy="4643438"/>
          </a:xfrm>
          <a:prstGeom prst="rect">
            <a:avLst/>
          </a:prstGeom>
        </p:spPr>
        <p:txBody>
          <a:bodyPr lIns="71437" tIns="71437" rIns="71437" bIns="71437" anchor="b"/>
          <a:lstStyle>
            <a:lvl1pPr algn="ctr" defTabSz="1285875">
              <a:lnSpc>
                <a:spcPct val="100000"/>
              </a:lnSpc>
              <a:defRPr sz="11800">
                <a:latin typeface="Gill Sans"/>
                <a:ea typeface="Gill Sans"/>
                <a:cs typeface="Gill Sans"/>
                <a:sym typeface="Gill Sans"/>
              </a:defRPr>
            </a:lvl1pPr>
          </a:lstStyle>
          <a:p>
            <a:pPr/>
            <a:r>
              <a:t>Title Text</a:t>
            </a:r>
          </a:p>
        </p:txBody>
      </p:sp>
      <p:sp>
        <p:nvSpPr>
          <p:cNvPr id="140" name="Shape 140"/>
          <p:cNvSpPr/>
          <p:nvPr>
            <p:ph type="body" sz="quarter" idx="1"/>
          </p:nvPr>
        </p:nvSpPr>
        <p:spPr>
          <a:xfrm>
            <a:off x="4833937" y="7072312"/>
            <a:ext cx="14716126" cy="1589485"/>
          </a:xfrm>
          <a:prstGeom prst="rect">
            <a:avLst/>
          </a:prstGeom>
        </p:spPr>
        <p:txBody>
          <a:bodyPr lIns="71437" tIns="71437" rIns="71437" bIns="71437"/>
          <a:lstStyle>
            <a:lvl1pPr marL="482203" indent="-482203" algn="ctr" defTabSz="1285875">
              <a:lnSpc>
                <a:spcPct val="100000"/>
              </a:lnSpc>
              <a:spcBef>
                <a:spcPts val="0"/>
              </a:spcBef>
              <a:buSzTx/>
              <a:buFontTx/>
              <a:buNone/>
              <a:defRPr sz="5000">
                <a:latin typeface="Gill Sans"/>
                <a:ea typeface="Gill Sans"/>
                <a:cs typeface="Gill Sans"/>
                <a:sym typeface="Gill Sans"/>
              </a:defRPr>
            </a:lvl1pPr>
            <a:lvl2pPr marL="482203" indent="-25003" algn="ctr" defTabSz="1285875">
              <a:lnSpc>
                <a:spcPct val="100000"/>
              </a:lnSpc>
              <a:spcBef>
                <a:spcPts val="0"/>
              </a:spcBef>
              <a:buSzTx/>
              <a:buFontTx/>
              <a:buNone/>
              <a:defRPr sz="5000">
                <a:latin typeface="Gill Sans"/>
                <a:ea typeface="Gill Sans"/>
                <a:cs typeface="Gill Sans"/>
                <a:sym typeface="Gill Sans"/>
              </a:defRPr>
            </a:lvl2pPr>
            <a:lvl3pPr marL="482203" indent="432196" algn="ctr" defTabSz="1285875">
              <a:lnSpc>
                <a:spcPct val="100000"/>
              </a:lnSpc>
              <a:spcBef>
                <a:spcPts val="0"/>
              </a:spcBef>
              <a:buSzTx/>
              <a:buFontTx/>
              <a:buNone/>
              <a:defRPr sz="5000">
                <a:latin typeface="Gill Sans"/>
                <a:ea typeface="Gill Sans"/>
                <a:cs typeface="Gill Sans"/>
                <a:sym typeface="Gill Sans"/>
              </a:defRPr>
            </a:lvl3pPr>
            <a:lvl4pPr marL="482203" indent="889396" algn="ctr" defTabSz="1285875">
              <a:lnSpc>
                <a:spcPct val="100000"/>
              </a:lnSpc>
              <a:spcBef>
                <a:spcPts val="0"/>
              </a:spcBef>
              <a:buSzTx/>
              <a:buFontTx/>
              <a:buNone/>
              <a:defRPr sz="5000">
                <a:latin typeface="Gill Sans"/>
                <a:ea typeface="Gill Sans"/>
                <a:cs typeface="Gill Sans"/>
                <a:sym typeface="Gill Sans"/>
              </a:defRPr>
            </a:lvl4pPr>
            <a:lvl5pPr marL="482203" indent="1346596" algn="ctr" defTabSz="1285875">
              <a:lnSpc>
                <a:spcPct val="100000"/>
              </a:lnSpc>
              <a:spcBef>
                <a:spcPts val="0"/>
              </a:spcBef>
              <a:buSzTx/>
              <a:buFontTx/>
              <a:buNone/>
              <a:defRPr sz="50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41" name="Shape 141"/>
          <p:cNvSpPr/>
          <p:nvPr>
            <p:ph type="sldNum" sz="quarter" idx="2"/>
          </p:nvPr>
        </p:nvSpPr>
        <p:spPr>
          <a:xfrm>
            <a:off x="11887199" y="12344399"/>
            <a:ext cx="4267201" cy="736601"/>
          </a:xfrm>
          <a:prstGeom prst="rect">
            <a:avLst/>
          </a:prstGeom>
        </p:spPr>
        <p:txBody>
          <a:bodyPr lIns="64293" tIns="64293" rIns="64293" bIns="64293"/>
          <a:lstStyle>
            <a:lvl1pPr defTabSz="1285875">
              <a:defRPr sz="16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48" name="Shape 148"/>
          <p:cNvSpPr/>
          <p:nvPr>
            <p:ph type="title"/>
          </p:nvPr>
        </p:nvSpPr>
        <p:spPr>
          <a:prstGeom prst="rect">
            <a:avLst/>
          </a:prstGeom>
        </p:spPr>
        <p:txBody>
          <a:bodyPr/>
          <a:lstStyle/>
          <a:p>
            <a:pPr/>
            <a:r>
              <a:t>Title Text</a:t>
            </a:r>
          </a:p>
        </p:txBody>
      </p:sp>
      <p:sp>
        <p:nvSpPr>
          <p:cNvPr id="149" name="Shape 149"/>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0" name="Shape 15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U Blank Slide">
    <p:spTree>
      <p:nvGrpSpPr>
        <p:cNvPr id="1" name=""/>
        <p:cNvGrpSpPr/>
        <p:nvPr/>
      </p:nvGrpSpPr>
      <p:grpSpPr>
        <a:xfrm>
          <a:off x="0" y="0"/>
          <a:ext cx="0" cy="0"/>
          <a:chOff x="0" y="0"/>
          <a:chExt cx="0" cy="0"/>
        </a:xfrm>
      </p:grpSpPr>
      <p:sp>
        <p:nvSpPr>
          <p:cNvPr id="21" name="Shape 21"/>
          <p:cNvSpPr/>
          <p:nvPr>
            <p:ph type="sldNum" sz="quarter" idx="2"/>
          </p:nvPr>
        </p:nvSpPr>
        <p:spPr>
          <a:xfrm>
            <a:off x="20531807" y="13112216"/>
            <a:ext cx="611436" cy="597968"/>
          </a:xfrm>
          <a:prstGeom prst="rect">
            <a:avLst/>
          </a:prstGeom>
        </p:spPr>
        <p:txBody>
          <a:bodyPr lIns="101600" tIns="101600" rIns="101600" bIns="101600"/>
          <a:lstStyle>
            <a:lvl1pPr algn="ctr" defTabSz="914400">
              <a:defRPr sz="28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U Slide">
    <p:spTree>
      <p:nvGrpSpPr>
        <p:cNvPr id="1" name=""/>
        <p:cNvGrpSpPr/>
        <p:nvPr/>
      </p:nvGrpSpPr>
      <p:grpSpPr>
        <a:xfrm>
          <a:off x="0" y="0"/>
          <a:ext cx="0" cy="0"/>
          <a:chOff x="0" y="0"/>
          <a:chExt cx="0" cy="0"/>
        </a:xfrm>
      </p:grpSpPr>
      <p:sp>
        <p:nvSpPr>
          <p:cNvPr id="28" name="Shape 28"/>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29" name="Shape 29"/>
          <p:cNvSpPr/>
          <p:nvPr>
            <p:ph type="title"/>
          </p:nvPr>
        </p:nvSpPr>
        <p:spPr>
          <a:xfrm>
            <a:off x="357026" y="-22855"/>
            <a:ext cx="23409375" cy="1430010"/>
          </a:xfrm>
          <a:prstGeom prst="rect">
            <a:avLst/>
          </a:prstGeom>
        </p:spPr>
        <p:txBody>
          <a:bodyPr lIns="101600" tIns="101600" rIns="101600" bIns="101600">
            <a:noAutofit/>
          </a:bodyPr>
          <a:lstStyle>
            <a:lvl1pPr marL="82550" marR="82550">
              <a:lnSpc>
                <a:spcPct val="100000"/>
              </a:lnSpc>
              <a:defRPr sz="7600">
                <a:solidFill>
                  <a:srgbClr val="021EAA"/>
                </a:solidFill>
                <a:uFill>
                  <a:solidFill>
                    <a:srgbClr val="021EAA"/>
                  </a:solidFill>
                </a:uFill>
                <a:latin typeface="+mn-lt"/>
                <a:ea typeface="+mn-ea"/>
                <a:cs typeface="+mn-cs"/>
                <a:sym typeface="Arial"/>
              </a:defRPr>
            </a:lvl1pPr>
          </a:lstStyle>
          <a:p>
            <a:pPr/>
            <a:r>
              <a:t>Title Text</a:t>
            </a:r>
          </a:p>
        </p:txBody>
      </p:sp>
      <p:sp>
        <p:nvSpPr>
          <p:cNvPr id="30" name="Shape 30"/>
          <p:cNvSpPr/>
          <p:nvPr>
            <p:ph type="body" idx="1"/>
          </p:nvPr>
        </p:nvSpPr>
        <p:spPr>
          <a:xfrm>
            <a:off x="312061" y="1518769"/>
            <a:ext cx="23759877" cy="11861801"/>
          </a:xfrm>
          <a:prstGeom prst="rect">
            <a:avLst/>
          </a:prstGeom>
        </p:spPr>
        <p:txBody>
          <a:bodyPr lIns="101600" tIns="101600" rIns="101600" bIns="101600">
            <a:noAutofit/>
          </a:bodyPr>
          <a:lstStyle>
            <a:lvl1pPr marL="82550" marR="82550" indent="0">
              <a:lnSpc>
                <a:spcPct val="100000"/>
              </a:lnSpc>
              <a:spcBef>
                <a:spcPts val="900"/>
              </a:spcBef>
              <a:buSzTx/>
              <a:buFontTx/>
              <a:buNone/>
              <a:defRPr>
                <a:uFill>
                  <a:solidFill>
                    <a:srgbClr val="000000"/>
                  </a:solidFill>
                </a:uFill>
                <a:latin typeface="+mn-lt"/>
                <a:ea typeface="+mn-ea"/>
                <a:cs typeface="+mn-cs"/>
                <a:sym typeface="Arial"/>
              </a:defRPr>
            </a:lvl1pPr>
            <a:lvl2pPr marL="762000" marR="82550" indent="-508000">
              <a:lnSpc>
                <a:spcPct val="100000"/>
              </a:lnSpc>
              <a:spcBef>
                <a:spcPts val="900"/>
              </a:spcBef>
              <a:buClr>
                <a:srgbClr val="FF2600"/>
              </a:buClr>
              <a:buSzPct val="150000"/>
              <a:buFontTx/>
              <a:defRPr sz="5200">
                <a:uFill>
                  <a:solidFill>
                    <a:srgbClr val="000000"/>
                  </a:solidFill>
                </a:uFill>
                <a:latin typeface="+mn-lt"/>
                <a:ea typeface="+mn-ea"/>
                <a:cs typeface="+mn-cs"/>
                <a:sym typeface="Arial"/>
              </a:defRPr>
            </a:lvl2pPr>
            <a:lvl3pPr marL="1412875" marR="82550" indent="-457200">
              <a:lnSpc>
                <a:spcPct val="100000"/>
              </a:lnSpc>
              <a:spcBef>
                <a:spcPts val="800"/>
              </a:spcBef>
              <a:buClr>
                <a:srgbClr val="434ED6"/>
              </a:buClr>
              <a:buSzPct val="115000"/>
              <a:buFont typeface="Lucida Grande"/>
              <a:buChar char="‣"/>
              <a:defRPr sz="4800">
                <a:uFill>
                  <a:solidFill>
                    <a:srgbClr val="000000"/>
                  </a:solidFill>
                </a:uFill>
                <a:latin typeface="+mn-lt"/>
                <a:ea typeface="+mn-ea"/>
                <a:cs typeface="+mn-cs"/>
                <a:sym typeface="Arial"/>
              </a:defRPr>
            </a:lvl3pPr>
            <a:lvl4pPr marL="2047875" marR="82550" indent="-635000">
              <a:lnSpc>
                <a:spcPct val="100000"/>
              </a:lnSpc>
              <a:spcBef>
                <a:spcPts val="800"/>
              </a:spcBef>
              <a:buClr>
                <a:srgbClr val="434ED6"/>
              </a:buClr>
              <a:buFont typeface="Lucida Grande"/>
              <a:buChar char="๏"/>
              <a:defRPr sz="4400">
                <a:uFill>
                  <a:solidFill>
                    <a:srgbClr val="000000"/>
                  </a:solidFill>
                </a:uFill>
                <a:latin typeface="+mn-lt"/>
                <a:ea typeface="+mn-ea"/>
                <a:cs typeface="+mn-cs"/>
                <a:sym typeface="Arial"/>
              </a:defRPr>
            </a:lvl4pPr>
            <a:lvl5pPr marL="2327275" marR="82550" indent="-457200">
              <a:lnSpc>
                <a:spcPct val="100000"/>
              </a:lnSpc>
              <a:spcBef>
                <a:spcPts val="800"/>
              </a:spcBef>
              <a:buClr>
                <a:srgbClr val="434ED6"/>
              </a:buClr>
              <a:buSzPct val="125000"/>
              <a:buFontTx/>
              <a:buChar char="-"/>
              <a:defRPr sz="4000">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xfrm>
            <a:off x="23579807" y="12985216"/>
            <a:ext cx="611436" cy="597968"/>
          </a:xfrm>
          <a:prstGeom prst="rect">
            <a:avLst/>
          </a:prstGeom>
        </p:spPr>
        <p:txBody>
          <a:bodyPr lIns="101600" tIns="101600" rIns="101600" bIns="101600"/>
          <a:lstStyle>
            <a:lvl1pPr algn="ctr" defTabSz="914400">
              <a:defRPr sz="2800">
                <a:solidFill>
                  <a:srgbClr val="011585"/>
                </a:solidFill>
                <a:uFill>
                  <a:solidFill>
                    <a:srgbClr val="011585"/>
                  </a:solidFill>
                </a:u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U Title">
    <p:spTree>
      <p:nvGrpSpPr>
        <p:cNvPr id="1" name=""/>
        <p:cNvGrpSpPr/>
        <p:nvPr/>
      </p:nvGrpSpPr>
      <p:grpSpPr>
        <a:xfrm>
          <a:off x="0" y="0"/>
          <a:ext cx="0" cy="0"/>
          <a:chOff x="0" y="0"/>
          <a:chExt cx="0" cy="0"/>
        </a:xfrm>
      </p:grpSpPr>
      <p:pic>
        <p:nvPicPr>
          <p:cNvPr id="38" name="bnl_logo.png"/>
          <p:cNvPicPr>
            <a:picLocks noChangeAspect="1"/>
          </p:cNvPicPr>
          <p:nvPr/>
        </p:nvPicPr>
        <p:blipFill>
          <a:blip r:embed="rId2">
            <a:extLst/>
          </a:blip>
          <a:stretch>
            <a:fillRect/>
          </a:stretch>
        </p:blipFill>
        <p:spPr>
          <a:xfrm>
            <a:off x="19800093" y="11941071"/>
            <a:ext cx="4343401" cy="1701904"/>
          </a:xfrm>
          <a:prstGeom prst="rect">
            <a:avLst/>
          </a:prstGeom>
          <a:ln w="25400">
            <a:miter lim="400000"/>
          </a:ln>
        </p:spPr>
      </p:pic>
      <p:sp>
        <p:nvSpPr>
          <p:cNvPr id="39" name="Shape 39"/>
          <p:cNvSpPr/>
          <p:nvPr>
            <p:ph type="title"/>
          </p:nvPr>
        </p:nvSpPr>
        <p:spPr>
          <a:xfrm>
            <a:off x="4267200" y="0"/>
            <a:ext cx="15459075" cy="3235325"/>
          </a:xfrm>
          <a:prstGeom prst="rect">
            <a:avLst/>
          </a:prstGeom>
        </p:spPr>
        <p:txBody>
          <a:bodyPr lIns="101600" tIns="101600" rIns="101600" bIns="101600">
            <a:noAutofit/>
          </a:bodyPr>
          <a:lstStyle>
            <a:lvl1pPr marL="82550" marR="82550">
              <a:lnSpc>
                <a:spcPct val="100000"/>
              </a:lnSpc>
              <a:defRPr sz="9800">
                <a:solidFill>
                  <a:srgbClr val="021EAA"/>
                </a:solidFill>
                <a:uFill>
                  <a:solidFill>
                    <a:srgbClr val="021EAA"/>
                  </a:solidFill>
                </a:uFill>
                <a:latin typeface="+mn-lt"/>
                <a:ea typeface="+mn-ea"/>
                <a:cs typeface="+mn-cs"/>
                <a:sym typeface="Arial"/>
              </a:defRPr>
            </a:lvl1pPr>
          </a:lstStyle>
          <a:p>
            <a:pPr/>
            <a:r>
              <a:t>Title Text</a:t>
            </a:r>
          </a:p>
        </p:txBody>
      </p:sp>
      <p:sp>
        <p:nvSpPr>
          <p:cNvPr id="40" name="Shape 40"/>
          <p:cNvSpPr/>
          <p:nvPr>
            <p:ph type="body" sz="half" idx="1"/>
          </p:nvPr>
        </p:nvSpPr>
        <p:spPr>
          <a:xfrm>
            <a:off x="5791200" y="4384623"/>
            <a:ext cx="12801600" cy="6330951"/>
          </a:xfrm>
          <a:prstGeom prst="rect">
            <a:avLst/>
          </a:prstGeom>
        </p:spPr>
        <p:txBody>
          <a:bodyPr lIns="101600" tIns="101600" rIns="101600" bIns="101600">
            <a:noAutofit/>
          </a:bodyPr>
          <a:lstStyle>
            <a:lvl1pPr marL="0" marR="82550" indent="0">
              <a:lnSpc>
                <a:spcPct val="100000"/>
              </a:lnSpc>
              <a:spcBef>
                <a:spcPts val="800"/>
              </a:spcBef>
              <a:buSzTx/>
              <a:buFontTx/>
              <a:buNone/>
              <a:defRPr sz="5000">
                <a:uFill>
                  <a:solidFill>
                    <a:srgbClr val="000000"/>
                  </a:solidFill>
                </a:uFill>
                <a:latin typeface="+mn-lt"/>
                <a:ea typeface="+mn-ea"/>
                <a:cs typeface="+mn-cs"/>
                <a:sym typeface="Arial"/>
              </a:defRPr>
            </a:lvl1pPr>
            <a:lvl2pPr marL="996950" marR="82550" indent="228600">
              <a:lnSpc>
                <a:spcPct val="100000"/>
              </a:lnSpc>
              <a:spcBef>
                <a:spcPts val="900"/>
              </a:spcBef>
              <a:buSzTx/>
              <a:buFontTx/>
              <a:buNone/>
              <a:defRPr sz="5000">
                <a:uFill>
                  <a:solidFill>
                    <a:srgbClr val="000000"/>
                  </a:solidFill>
                </a:uFill>
                <a:latin typeface="+mn-lt"/>
                <a:ea typeface="+mn-ea"/>
                <a:cs typeface="+mn-cs"/>
                <a:sym typeface="Arial"/>
              </a:defRPr>
            </a:lvl2pPr>
            <a:lvl3pPr marL="1911350" marR="82550" indent="457200">
              <a:lnSpc>
                <a:spcPct val="100000"/>
              </a:lnSpc>
              <a:spcBef>
                <a:spcPts val="800"/>
              </a:spcBef>
              <a:buSzTx/>
              <a:buFontTx/>
              <a:buNone/>
              <a:defRPr sz="5000">
                <a:uFill>
                  <a:solidFill>
                    <a:srgbClr val="000000"/>
                  </a:solidFill>
                </a:uFill>
                <a:latin typeface="+mn-lt"/>
                <a:ea typeface="+mn-ea"/>
                <a:cs typeface="+mn-cs"/>
                <a:sym typeface="Arial"/>
              </a:defRPr>
            </a:lvl3pPr>
            <a:lvl4pPr marL="2825750" marR="82550" indent="685800">
              <a:lnSpc>
                <a:spcPct val="100000"/>
              </a:lnSpc>
              <a:spcBef>
                <a:spcPts val="800"/>
              </a:spcBef>
              <a:buSzTx/>
              <a:buFontTx/>
              <a:buNone/>
              <a:defRPr sz="5000">
                <a:uFill>
                  <a:solidFill>
                    <a:srgbClr val="000000"/>
                  </a:solidFill>
                </a:uFill>
                <a:latin typeface="+mn-lt"/>
                <a:ea typeface="+mn-ea"/>
                <a:cs typeface="+mn-cs"/>
                <a:sym typeface="Arial"/>
              </a:defRPr>
            </a:lvl4pPr>
            <a:lvl5pPr marL="3740150" marR="82550" indent="914400">
              <a:lnSpc>
                <a:spcPct val="100000"/>
              </a:lnSpc>
              <a:spcBef>
                <a:spcPts val="800"/>
              </a:spcBef>
              <a:buSzTx/>
              <a:buFontTx/>
              <a:buNone/>
              <a:defRPr sz="5000">
                <a:uFill>
                  <a:solidFill>
                    <a:srgbClr val="000000"/>
                  </a:solidFill>
                </a:u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xfrm>
            <a:off x="11779249" y="12954000"/>
            <a:ext cx="825501" cy="875804"/>
          </a:xfrm>
          <a:prstGeom prst="rect">
            <a:avLst/>
          </a:prstGeom>
        </p:spPr>
        <p:txBody>
          <a:bodyPr lIns="101600" tIns="101600" rIns="101600" bIns="101600" anchor="t"/>
          <a:lstStyle>
            <a:lvl1pPr algn="ctr" defTabSz="914400">
              <a:defRPr sz="4800">
                <a:solidFill>
                  <a:srgbClr val="000000"/>
                </a:solidFill>
                <a:uFill>
                  <a:solidFill>
                    <a:srgbClr val="000000"/>
                  </a:solidFill>
                </a:u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pic>
        <p:nvPicPr>
          <p:cNvPr id="48" name="head2.jpg"/>
          <p:cNvPicPr>
            <a:picLocks noChangeAspect="1"/>
          </p:cNvPicPr>
          <p:nvPr/>
        </p:nvPicPr>
        <p:blipFill>
          <a:blip r:embed="rId2">
            <a:extLst/>
          </a:blip>
          <a:stretch>
            <a:fillRect/>
          </a:stretch>
        </p:blipFill>
        <p:spPr>
          <a:xfrm>
            <a:off x="3048000" y="0"/>
            <a:ext cx="18288000" cy="13716000"/>
          </a:xfrm>
          <a:prstGeom prst="rect">
            <a:avLst/>
          </a:prstGeom>
          <a:ln w="25400">
            <a:miter lim="400000"/>
          </a:ln>
        </p:spPr>
      </p:pic>
      <p:sp>
        <p:nvSpPr>
          <p:cNvPr id="49" name="Shape 49"/>
          <p:cNvSpPr/>
          <p:nvPr/>
        </p:nvSpPr>
        <p:spPr>
          <a:xfrm>
            <a:off x="3047999" y="2133563"/>
            <a:ext cx="18285751" cy="1"/>
          </a:xfrm>
          <a:prstGeom prst="line">
            <a:avLst/>
          </a:prstGeom>
          <a:ln w="50800">
            <a:solidFill>
              <a:srgbClr val="AB1500"/>
            </a:solidFill>
            <a:miter lim="400000"/>
          </a:ln>
        </p:spPr>
        <p:txBody>
          <a:bodyPr lIns="71437" tIns="71437" rIns="71437" bIns="71437" anchor="ctr"/>
          <a:lstStyle/>
          <a:p>
            <a:pPr defTabSz="642937">
              <a:defRPr sz="1600"/>
            </a:pPr>
          </a:p>
        </p:txBody>
      </p:sp>
      <p:sp>
        <p:nvSpPr>
          <p:cNvPr id="50" name="Shape 50"/>
          <p:cNvSpPr/>
          <p:nvPr/>
        </p:nvSpPr>
        <p:spPr>
          <a:xfrm>
            <a:off x="3048000" y="12662296"/>
            <a:ext cx="18288000" cy="1035845"/>
          </a:xfrm>
          <a:prstGeom prst="rect">
            <a:avLst/>
          </a:prstGeom>
          <a:solidFill>
            <a:srgbClr val="AB1500"/>
          </a:solidFill>
          <a:ln w="25400">
            <a:solidFill>
              <a:srgbClr val="000000">
                <a:alpha val="0"/>
              </a:srgbClr>
            </a:solidFill>
            <a:miter lim="400000"/>
          </a:ln>
        </p:spPr>
        <p:txBody>
          <a:bodyPr lIns="71437" tIns="71437" rIns="71437" bIns="71437" anchor="ctr"/>
          <a:lstStyle/>
          <a:p>
            <a:pPr algn="ctr" defTabSz="821531">
              <a:defRPr sz="5600">
                <a:solidFill>
                  <a:srgbClr val="AB1500"/>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1" name="Shape 51"/>
          <p:cNvSpPr/>
          <p:nvPr/>
        </p:nvSpPr>
        <p:spPr>
          <a:xfrm>
            <a:off x="3046875" y="375046"/>
            <a:ext cx="18359438" cy="1982392"/>
          </a:xfrm>
          <a:prstGeom prst="rect">
            <a:avLst/>
          </a:prstGeom>
          <a:solidFill>
            <a:srgbClr val="FFFFFF"/>
          </a:solidFill>
          <a:ln w="25400">
            <a:solidFill>
              <a:srgbClr val="000000">
                <a:alpha val="0"/>
              </a:srgbClr>
            </a:solidFill>
            <a:miter lim="400000"/>
          </a:ln>
        </p:spPr>
        <p:txBody>
          <a:bodyPr lIns="71437" tIns="71437" rIns="71437" bIns="71437"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2" name="Shape 52"/>
          <p:cNvSpPr/>
          <p:nvPr>
            <p:ph type="title"/>
          </p:nvPr>
        </p:nvSpPr>
        <p:spPr>
          <a:xfrm>
            <a:off x="3351609" y="357187"/>
            <a:ext cx="17680782" cy="3429001"/>
          </a:xfrm>
          <a:prstGeom prst="rect">
            <a:avLst/>
          </a:prstGeom>
        </p:spPr>
        <p:txBody>
          <a:bodyPr lIns="71437" tIns="71437" rIns="71437" bIns="71437">
            <a:noAutofit/>
          </a:bodyPr>
          <a:lstStyle>
            <a:lvl1pPr algn="ctr" defTabSz="821531">
              <a:lnSpc>
                <a:spcPct val="100000"/>
              </a:lnSpc>
              <a:defRPr>
                <a:solidFill>
                  <a:srgbClr val="AB1500"/>
                </a:solidFill>
                <a:latin typeface="Gill Sans"/>
                <a:ea typeface="Gill Sans"/>
                <a:cs typeface="Gill Sans"/>
                <a:sym typeface="Gill Sans"/>
              </a:defRPr>
            </a:lvl1pPr>
          </a:lstStyle>
          <a:p>
            <a:pPr/>
            <a:r>
              <a:t>Title Text</a:t>
            </a:r>
          </a:p>
        </p:txBody>
      </p:sp>
      <p:sp>
        <p:nvSpPr>
          <p:cNvPr id="53" name="Shape 53"/>
          <p:cNvSpPr/>
          <p:nvPr>
            <p:ph type="sldNum" sz="quarter" idx="2"/>
          </p:nvPr>
        </p:nvSpPr>
        <p:spPr>
          <a:xfrm>
            <a:off x="11952882" y="13019484"/>
            <a:ext cx="460376" cy="498476"/>
          </a:xfrm>
          <a:prstGeom prst="rect">
            <a:avLst/>
          </a:prstGeom>
        </p:spPr>
        <p:txBody>
          <a:bodyPr lIns="71437" tIns="71437" rIns="71437" bIns="71437" anchor="t"/>
          <a:lstStyle>
            <a:lvl1pPr algn="ctr" defTabSz="821531">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60" name="Shape 60"/>
          <p:cNvSpPr/>
          <p:nvPr>
            <p:ph type="title"/>
          </p:nvPr>
        </p:nvSpPr>
        <p:spPr>
          <a:xfrm>
            <a:off x="4305300" y="2262187"/>
            <a:ext cx="15773400" cy="1988346"/>
          </a:xfrm>
          <a:prstGeom prst="rect">
            <a:avLst/>
          </a:prstGeom>
        </p:spPr>
        <p:txBody>
          <a:bodyPr lIns="68579" tIns="68579" rIns="68579" bIns="68579"/>
          <a:lstStyle/>
          <a:p>
            <a:pPr/>
            <a:r>
              <a:t>Title Text</a:t>
            </a:r>
          </a:p>
        </p:txBody>
      </p:sp>
      <p:sp>
        <p:nvSpPr>
          <p:cNvPr id="61" name="Shape 61"/>
          <p:cNvSpPr/>
          <p:nvPr>
            <p:ph type="body" sz="half" idx="1"/>
          </p:nvPr>
        </p:nvSpPr>
        <p:spPr>
          <a:xfrm>
            <a:off x="4305300" y="4452937"/>
            <a:ext cx="15773400" cy="6527008"/>
          </a:xfrm>
          <a:prstGeom prst="rect">
            <a:avLst/>
          </a:prstGeom>
        </p:spPr>
        <p:txBody>
          <a:bodyPr lIns="68579" tIns="68579" rIns="68579" bIns="68579"/>
          <a:lstStyle/>
          <a:p>
            <a:pPr/>
            <a:r>
              <a:t>Body Level One</a:t>
            </a:r>
          </a:p>
          <a:p>
            <a:pPr lvl="1"/>
            <a:r>
              <a:t>Body Level Two</a:t>
            </a:r>
          </a:p>
          <a:p>
            <a:pPr lvl="2"/>
            <a:r>
              <a:t>Body Level Three</a:t>
            </a:r>
          </a:p>
          <a:p>
            <a:pPr lvl="3"/>
            <a:r>
              <a:t>Body Level Four</a:t>
            </a:r>
          </a:p>
          <a:p>
            <a:pPr lvl="4"/>
            <a:r>
              <a:t>Body Level Five</a:t>
            </a:r>
          </a:p>
        </p:txBody>
      </p:sp>
      <p:sp>
        <p:nvSpPr>
          <p:cNvPr id="62" name="Shape 62"/>
          <p:cNvSpPr/>
          <p:nvPr>
            <p:ph type="sldNum" sz="quarter" idx="2"/>
          </p:nvPr>
        </p:nvSpPr>
        <p:spPr>
          <a:xfrm>
            <a:off x="19609157" y="11276488"/>
            <a:ext cx="469544" cy="492761"/>
          </a:xfrm>
          <a:prstGeom prst="rect">
            <a:avLst/>
          </a:prstGeom>
        </p:spPr>
        <p:txBody>
          <a:bodyPr lIns="68579" tIns="68579" rIns="68579" bIns="68579"/>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69" name="Shape 69"/>
          <p:cNvSpPr/>
          <p:nvPr>
            <p:ph type="title"/>
          </p:nvPr>
        </p:nvSpPr>
        <p:spPr>
          <a:xfrm>
            <a:off x="3962846" y="546970"/>
            <a:ext cx="16467259" cy="2290489"/>
          </a:xfrm>
          <a:prstGeom prst="rect">
            <a:avLst/>
          </a:prstGeom>
        </p:spPr>
        <p:txBody>
          <a:bodyPr lIns="0" tIns="0" rIns="0" bIns="0"/>
          <a:lstStyle>
            <a:lvl1pPr>
              <a:defRPr sz="8400"/>
            </a:lvl1pPr>
          </a:lstStyle>
          <a:p>
            <a:pPr/>
            <a:r>
              <a:t>Title Text</a:t>
            </a:r>
          </a:p>
        </p:txBody>
      </p:sp>
      <p:sp>
        <p:nvSpPr>
          <p:cNvPr id="70" name="Shape 70"/>
          <p:cNvSpPr/>
          <p:nvPr>
            <p:ph type="sldNum" sz="quarter" idx="2"/>
          </p:nvPr>
        </p:nvSpPr>
        <p:spPr>
          <a:xfrm>
            <a:off x="11887199" y="12344400"/>
            <a:ext cx="4267202" cy="736601"/>
          </a:xfrm>
          <a:prstGeom prst="rect">
            <a:avLst/>
          </a:prstGeom>
        </p:spPr>
        <p:txBody>
          <a:bodyPr lIns="96818" tIns="96818" rIns="96818" bIns="96818"/>
          <a:lstStyle>
            <a:lvl1pPr defTabSz="1643903">
              <a:defRPr>
                <a:solidFill>
                  <a:srgbClr val="000000"/>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77" name="Shape 77"/>
          <p:cNvSpPr/>
          <p:nvPr>
            <p:ph type="sldNum" sz="quarter" idx="2"/>
          </p:nvPr>
        </p:nvSpPr>
        <p:spPr>
          <a:xfrm>
            <a:off x="11887199" y="12344400"/>
            <a:ext cx="4267202" cy="736601"/>
          </a:xfrm>
          <a:prstGeom prst="rect">
            <a:avLst/>
          </a:prstGeom>
        </p:spPr>
        <p:txBody>
          <a:bodyPr lIns="96818" tIns="96818" rIns="96818" bIns="96818"/>
          <a:lstStyle>
            <a:lvl1pPr defTabSz="1643903">
              <a:defRPr>
                <a:solidFill>
                  <a:srgbClr val="000000"/>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pic>
        <p:nvPicPr>
          <p:cNvPr id="84" name="image1.jpg" descr="slide footer_blue_646.jpg"/>
          <p:cNvPicPr>
            <a:picLocks noChangeAspect="1"/>
          </p:cNvPicPr>
          <p:nvPr/>
        </p:nvPicPr>
        <p:blipFill>
          <a:blip r:embed="rId2">
            <a:extLst/>
          </a:blip>
          <a:stretch>
            <a:fillRect/>
          </a:stretch>
        </p:blipFill>
        <p:spPr>
          <a:xfrm>
            <a:off x="3048000" y="12649200"/>
            <a:ext cx="18288000" cy="1060450"/>
          </a:xfrm>
          <a:prstGeom prst="rect">
            <a:avLst/>
          </a:prstGeom>
          <a:ln w="25400">
            <a:miter lim="400000"/>
          </a:ln>
        </p:spPr>
      </p:pic>
      <p:pic>
        <p:nvPicPr>
          <p:cNvPr id="85" name="image2.jpg" descr="slide header_646.jpg"/>
          <p:cNvPicPr>
            <a:picLocks noChangeAspect="1"/>
          </p:cNvPicPr>
          <p:nvPr/>
        </p:nvPicPr>
        <p:blipFill>
          <a:blip r:embed="rId3">
            <a:extLst/>
          </a:blip>
          <a:stretch>
            <a:fillRect/>
          </a:stretch>
        </p:blipFill>
        <p:spPr>
          <a:xfrm>
            <a:off x="3048000" y="0"/>
            <a:ext cx="18288000" cy="311150"/>
          </a:xfrm>
          <a:prstGeom prst="rect">
            <a:avLst/>
          </a:prstGeom>
          <a:ln w="25400">
            <a:miter lim="400000"/>
          </a:ln>
        </p:spPr>
      </p:pic>
      <p:grpSp>
        <p:nvGrpSpPr>
          <p:cNvPr id="88" name="Group 88"/>
          <p:cNvGrpSpPr/>
          <p:nvPr/>
        </p:nvGrpSpPr>
        <p:grpSpPr>
          <a:xfrm>
            <a:off x="3657599" y="1115179"/>
            <a:ext cx="16725902" cy="475621"/>
            <a:chOff x="0" y="0"/>
            <a:chExt cx="16725900" cy="475619"/>
          </a:xfrm>
        </p:grpSpPr>
        <p:sp>
          <p:nvSpPr>
            <p:cNvPr id="86" name="Shape 86"/>
            <p:cNvSpPr/>
            <p:nvPr/>
          </p:nvSpPr>
          <p:spPr>
            <a:xfrm>
              <a:off x="266700" y="475619"/>
              <a:ext cx="16459201" cy="1"/>
            </a:xfrm>
            <a:prstGeom prst="line">
              <a:avLst/>
            </a:prstGeom>
            <a:noFill/>
            <a:ln w="50800" cap="flat">
              <a:solidFill>
                <a:srgbClr val="AAC0D7"/>
              </a:solidFill>
              <a:prstDash val="solid"/>
              <a:round/>
            </a:ln>
            <a:effectLst/>
          </p:spPr>
          <p:txBody>
            <a:bodyPr wrap="square" lIns="91439" tIns="91439" rIns="91439" bIns="91439" numCol="1" anchor="t">
              <a:noAutofit/>
            </a:bodyPr>
            <a:lstStyle/>
            <a:p>
              <a:pPr defTabSz="1828800">
                <a:defRPr sz="3600">
                  <a:solidFill>
                    <a:srgbClr val="616161"/>
                  </a:solidFill>
                  <a:latin typeface="Calibri"/>
                  <a:ea typeface="Calibri"/>
                  <a:cs typeface="Calibri"/>
                  <a:sym typeface="Calibri"/>
                </a:defRPr>
              </a:pPr>
            </a:p>
          </p:txBody>
        </p:sp>
        <p:sp>
          <p:nvSpPr>
            <p:cNvPr id="87" name="Shape 87"/>
            <p:cNvSpPr/>
            <p:nvPr/>
          </p:nvSpPr>
          <p:spPr>
            <a:xfrm flipH="1" flipV="1">
              <a:off x="-1" y="0"/>
              <a:ext cx="304802" cy="473077"/>
            </a:xfrm>
            <a:prstGeom prst="line">
              <a:avLst/>
            </a:prstGeom>
            <a:noFill/>
            <a:ln w="114300" cap="flat">
              <a:solidFill>
                <a:srgbClr val="AAC0D7"/>
              </a:solidFill>
              <a:prstDash val="solid"/>
              <a:round/>
            </a:ln>
            <a:effectLst/>
          </p:spPr>
          <p:txBody>
            <a:bodyPr wrap="square" lIns="91439" tIns="91439" rIns="91439" bIns="91439" numCol="1" anchor="t">
              <a:noAutofit/>
            </a:bodyPr>
            <a:lstStyle/>
            <a:p>
              <a:pPr defTabSz="1828800">
                <a:defRPr sz="3600">
                  <a:solidFill>
                    <a:srgbClr val="616161"/>
                  </a:solidFill>
                  <a:latin typeface="Calibri"/>
                  <a:ea typeface="Calibri"/>
                  <a:cs typeface="Calibri"/>
                  <a:sym typeface="Calibri"/>
                </a:defRPr>
              </a:pPr>
            </a:p>
          </p:txBody>
        </p:sp>
      </p:grpSp>
      <p:sp>
        <p:nvSpPr>
          <p:cNvPr id="89" name="Shape 89"/>
          <p:cNvSpPr/>
          <p:nvPr>
            <p:ph type="title"/>
          </p:nvPr>
        </p:nvSpPr>
        <p:spPr>
          <a:xfrm>
            <a:off x="3962400" y="549276"/>
            <a:ext cx="16459200" cy="1279525"/>
          </a:xfrm>
          <a:prstGeom prst="rect">
            <a:avLst/>
          </a:prstGeom>
        </p:spPr>
        <p:txBody>
          <a:bodyPr anchor="t"/>
          <a:lstStyle>
            <a:lvl1pPr>
              <a:lnSpc>
                <a:spcPct val="100000"/>
              </a:lnSpc>
              <a:defRPr b="1" sz="5200">
                <a:solidFill>
                  <a:srgbClr val="1F497D"/>
                </a:solidFill>
                <a:latin typeface="Trebuchet MS"/>
                <a:ea typeface="Trebuchet MS"/>
                <a:cs typeface="Trebuchet MS"/>
                <a:sym typeface="Trebuchet MS"/>
              </a:defRPr>
            </a:lvl1pPr>
          </a:lstStyle>
          <a:p>
            <a:pPr/>
            <a:r>
              <a:t>Title Text</a:t>
            </a:r>
          </a:p>
        </p:txBody>
      </p:sp>
      <p:sp>
        <p:nvSpPr>
          <p:cNvPr id="90" name="Shape 90"/>
          <p:cNvSpPr/>
          <p:nvPr>
            <p:ph type="body" idx="1"/>
          </p:nvPr>
        </p:nvSpPr>
        <p:spPr>
          <a:xfrm>
            <a:off x="3962400" y="1981200"/>
            <a:ext cx="16459200" cy="10271126"/>
          </a:xfrm>
          <a:prstGeom prst="rect">
            <a:avLst/>
          </a:prstGeom>
        </p:spPr>
        <p:txBody>
          <a:bodyPr/>
          <a:lstStyle>
            <a:lvl1pPr marL="685800" indent="-685800">
              <a:lnSpc>
                <a:spcPct val="100000"/>
              </a:lnSpc>
              <a:spcBef>
                <a:spcPts val="800"/>
              </a:spcBef>
              <a:buClr>
                <a:srgbClr val="1F497D"/>
              </a:buClr>
              <a:buFont typeface="Wingdings"/>
              <a:buChar char="▪"/>
              <a:defRPr sz="3600">
                <a:solidFill>
                  <a:srgbClr val="616161"/>
                </a:solidFill>
              </a:defRPr>
            </a:lvl1pPr>
            <a:lvl2pPr marL="1100137" indent="-642937">
              <a:lnSpc>
                <a:spcPct val="100000"/>
              </a:lnSpc>
              <a:spcBef>
                <a:spcPts val="800"/>
              </a:spcBef>
              <a:buClr>
                <a:srgbClr val="1F497D"/>
              </a:buClr>
              <a:buFont typeface="Wingdings"/>
              <a:buChar char="–"/>
              <a:defRPr sz="3600">
                <a:solidFill>
                  <a:srgbClr val="616161"/>
                </a:solidFill>
              </a:defRPr>
            </a:lvl2pPr>
            <a:lvl3pPr marL="1502228" indent="-587828">
              <a:lnSpc>
                <a:spcPct val="100000"/>
              </a:lnSpc>
              <a:spcBef>
                <a:spcPts val="800"/>
              </a:spcBef>
              <a:buClr>
                <a:srgbClr val="1F497D"/>
              </a:buClr>
              <a:buFont typeface="Wingdings"/>
              <a:defRPr sz="3600">
                <a:solidFill>
                  <a:srgbClr val="616161"/>
                </a:solidFill>
              </a:defRPr>
            </a:lvl3pPr>
            <a:lvl4pPr marL="1959428" indent="-587828">
              <a:lnSpc>
                <a:spcPct val="100000"/>
              </a:lnSpc>
              <a:spcBef>
                <a:spcPts val="800"/>
              </a:spcBef>
              <a:buClr>
                <a:srgbClr val="1F497D"/>
              </a:buClr>
              <a:buFont typeface="Wingdings"/>
              <a:buChar char="–"/>
              <a:defRPr sz="3600">
                <a:solidFill>
                  <a:srgbClr val="616161"/>
                </a:solidFill>
              </a:defRPr>
            </a:lvl4pPr>
            <a:lvl5pPr marL="2416628" indent="-587828">
              <a:lnSpc>
                <a:spcPct val="100000"/>
              </a:lnSpc>
              <a:spcBef>
                <a:spcPts val="800"/>
              </a:spcBef>
              <a:buClr>
                <a:srgbClr val="1F497D"/>
              </a:buClr>
              <a:buFont typeface="Wingdings"/>
              <a:buChar char="»"/>
              <a:defRPr sz="3600">
                <a:solidFill>
                  <a:srgbClr val="616161"/>
                </a:solidFill>
              </a:defRPr>
            </a:lvl5pPr>
          </a:lstStyle>
          <a:p>
            <a:pPr/>
            <a:r>
              <a:t>Body Level One</a:t>
            </a:r>
          </a:p>
          <a:p>
            <a:pPr lvl="1"/>
            <a:r>
              <a:t>Body Level Two</a:t>
            </a:r>
          </a:p>
          <a:p>
            <a:pPr lvl="2"/>
            <a:r>
              <a:t>Body Level Three</a:t>
            </a:r>
          </a:p>
          <a:p>
            <a:pPr lvl="3"/>
            <a:r>
              <a:t>Body Level Four</a:t>
            </a:r>
          </a:p>
          <a:p>
            <a:pPr lvl="4"/>
            <a:r>
              <a:t>Body Level Five</a:t>
            </a:r>
          </a:p>
        </p:txBody>
      </p:sp>
      <p:sp>
        <p:nvSpPr>
          <p:cNvPr id="91" name="Shape 91"/>
          <p:cNvSpPr/>
          <p:nvPr>
            <p:ph type="sldNum" sz="quarter" idx="2"/>
          </p:nvPr>
        </p:nvSpPr>
        <p:spPr>
          <a:xfrm>
            <a:off x="20747347" y="13204370"/>
            <a:ext cx="435343" cy="449581"/>
          </a:xfrm>
          <a:prstGeom prst="rect">
            <a:avLst/>
          </a:prstGeom>
        </p:spPr>
        <p:txBody>
          <a:bodyPr anchor="t"/>
          <a:lstStyle>
            <a:lvl1pPr>
              <a:defRPr i="1" sz="1800">
                <a:solidFill>
                  <a:srgbClr val="616161"/>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1676400" y="730250"/>
            <a:ext cx="21031200" cy="2651126"/>
          </a:xfrm>
          <a:prstGeom prst="rect">
            <a:avLst/>
          </a:prstGeom>
          <a:ln w="254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p>
            <a:pPr/>
            <a:r>
              <a:t>Title Text</a:t>
            </a:r>
          </a:p>
        </p:txBody>
      </p:sp>
      <p:sp>
        <p:nvSpPr>
          <p:cNvPr id="3" name="Shape 3"/>
          <p:cNvSpPr/>
          <p:nvPr>
            <p:ph type="body" idx="1"/>
          </p:nvPr>
        </p:nvSpPr>
        <p:spPr>
          <a:xfrm>
            <a:off x="1676400" y="3651250"/>
            <a:ext cx="21031200" cy="8702676"/>
          </a:xfrm>
          <a:prstGeom prst="rect">
            <a:avLst/>
          </a:prstGeom>
          <a:ln w="254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22192337" y="12808585"/>
            <a:ext cx="515264" cy="538480"/>
          </a:xfrm>
          <a:prstGeom prst="rect">
            <a:avLst/>
          </a:prstGeom>
          <a:ln w="25400">
            <a:miter lim="400000"/>
          </a:ln>
        </p:spPr>
        <p:txBody>
          <a:bodyPr wrap="none" tIns="91439" bIns="91439" anchor="ctr">
            <a:spAutoFit/>
          </a:bodyP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l" defTabSz="182880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1pPr>
      <a:lvl2pPr marL="0" marR="0" indent="0" algn="l" defTabSz="182880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2pPr>
      <a:lvl3pPr marL="0" marR="0" indent="0" algn="l" defTabSz="182880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3pPr>
      <a:lvl4pPr marL="0" marR="0" indent="0" algn="l" defTabSz="182880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4pPr>
      <a:lvl5pPr marL="0" marR="0" indent="0" algn="l" defTabSz="182880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5pPr>
      <a:lvl6pPr marL="0" marR="0" indent="0" algn="l" defTabSz="182880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6pPr>
      <a:lvl7pPr marL="0" marR="0" indent="0" algn="l" defTabSz="182880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7pPr>
      <a:lvl8pPr marL="0" marR="0" indent="0" algn="l" defTabSz="182880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8pPr>
      <a:lvl9pPr marL="0" marR="0" indent="0" algn="l" defTabSz="1828800" latinLnBrk="0">
        <a:lnSpc>
          <a:spcPct val="90000"/>
        </a:lnSpc>
        <a:spcBef>
          <a:spcPts val="0"/>
        </a:spcBef>
        <a:spcAft>
          <a:spcPts val="0"/>
        </a:spcAft>
        <a:buClrTx/>
        <a:buSzTx/>
        <a:buFontTx/>
        <a:buNone/>
        <a:tabLst/>
        <a:defRPr b="0" baseline="0" cap="none" i="0" spc="0" strike="noStrike" sz="8800" u="none">
          <a:ln>
            <a:noFill/>
          </a:ln>
          <a:solidFill>
            <a:srgbClr val="000000"/>
          </a:solidFill>
          <a:uFillTx/>
          <a:latin typeface="Calibri Light"/>
          <a:ea typeface="Calibri Light"/>
          <a:cs typeface="Calibri Light"/>
          <a:sym typeface="Calibri Light"/>
        </a:defRPr>
      </a:lvl9pPr>
    </p:titleStyle>
    <p:bodyStyle>
      <a:lvl1pPr marL="457200" marR="0" indent="-457200" algn="l" defTabSz="182880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Calibri"/>
          <a:ea typeface="Calibri"/>
          <a:cs typeface="Calibri"/>
          <a:sym typeface="Calibri"/>
        </a:defRPr>
      </a:lvl1pPr>
      <a:lvl2pPr marL="990600" marR="0" indent="-533400" algn="l" defTabSz="182880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Calibri"/>
          <a:ea typeface="Calibri"/>
          <a:cs typeface="Calibri"/>
          <a:sym typeface="Calibri"/>
        </a:defRPr>
      </a:lvl2pPr>
      <a:lvl3pPr marL="1554479" marR="0" indent="-640079" algn="l" defTabSz="182880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Calibri"/>
          <a:ea typeface="Calibri"/>
          <a:cs typeface="Calibri"/>
          <a:sym typeface="Calibri"/>
        </a:defRPr>
      </a:lvl3pPr>
      <a:lvl4pPr marL="2082800" marR="0" indent="-711200" algn="l" defTabSz="182880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Calibri"/>
          <a:ea typeface="Calibri"/>
          <a:cs typeface="Calibri"/>
          <a:sym typeface="Calibri"/>
        </a:defRPr>
      </a:lvl4pPr>
      <a:lvl5pPr marL="2540000" marR="0" indent="-711200" algn="l" defTabSz="182880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Calibri"/>
          <a:ea typeface="Calibri"/>
          <a:cs typeface="Calibri"/>
          <a:sym typeface="Calibri"/>
        </a:defRPr>
      </a:lvl5pPr>
      <a:lvl6pPr marL="2997200" marR="0" indent="-711200" algn="l" defTabSz="182880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Calibri"/>
          <a:ea typeface="Calibri"/>
          <a:cs typeface="Calibri"/>
          <a:sym typeface="Calibri"/>
        </a:defRPr>
      </a:lvl6pPr>
      <a:lvl7pPr marL="3454400" marR="0" indent="-711200" algn="l" defTabSz="182880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Calibri"/>
          <a:ea typeface="Calibri"/>
          <a:cs typeface="Calibri"/>
          <a:sym typeface="Calibri"/>
        </a:defRPr>
      </a:lvl7pPr>
      <a:lvl8pPr marL="3911600" marR="0" indent="-711200" algn="l" defTabSz="182880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Calibri"/>
          <a:ea typeface="Calibri"/>
          <a:cs typeface="Calibri"/>
          <a:sym typeface="Calibri"/>
        </a:defRPr>
      </a:lvl8pPr>
      <a:lvl9pPr marL="4368800" marR="0" indent="-711200" algn="l" defTabSz="1828800" latinLnBrk="0">
        <a:lnSpc>
          <a:spcPct val="90000"/>
        </a:lnSpc>
        <a:spcBef>
          <a:spcPts val="2000"/>
        </a:spcBef>
        <a:spcAft>
          <a:spcPts val="0"/>
        </a:spcAft>
        <a:buClrTx/>
        <a:buSzPct val="100000"/>
        <a:buFont typeface="Arial"/>
        <a:buChar char="•"/>
        <a:tabLst/>
        <a:defRPr b="0" baseline="0" cap="none" i="0" spc="0" strike="noStrike" sz="5600" u="none">
          <a:ln>
            <a:noFill/>
          </a:ln>
          <a:solidFill>
            <a:srgbClr val="000000"/>
          </a:solidFill>
          <a:uFillTx/>
          <a:latin typeface="Calibri"/>
          <a:ea typeface="Calibri"/>
          <a:cs typeface="Calibri"/>
          <a:sym typeface="Calibri"/>
        </a:defRPr>
      </a:lvl9pPr>
    </p:bodyStyle>
    <p:otherStyle>
      <a:lvl1pPr marL="0" marR="0" indent="0" algn="r" defTabSz="18288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1pPr>
      <a:lvl2pPr marL="0" marR="0" indent="457200" algn="r" defTabSz="18288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2pPr>
      <a:lvl3pPr marL="0" marR="0" indent="914400" algn="r" defTabSz="18288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3pPr>
      <a:lvl4pPr marL="0" marR="0" indent="1371600" algn="r" defTabSz="18288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4pPr>
      <a:lvl5pPr marL="0" marR="0" indent="1828800" algn="r" defTabSz="18288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5pPr>
      <a:lvl6pPr marL="0" marR="0" indent="2286000" algn="r" defTabSz="18288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6pPr>
      <a:lvl7pPr marL="0" marR="0" indent="2743200" algn="r" defTabSz="18288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7pPr>
      <a:lvl8pPr marL="0" marR="0" indent="3200400" algn="r" defTabSz="18288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8pPr>
      <a:lvl9pPr marL="0" marR="0" indent="3657600" algn="r" defTabSz="18288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image" Target="../media/image1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7.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8.jpeg"/><Relationship Id="rId4" Type="http://schemas.openxmlformats.org/officeDocument/2006/relationships/image" Target="../media/image3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 Id="rId3" Type="http://schemas.openxmlformats.org/officeDocument/2006/relationships/image" Target="../media/image35.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 Id="rId3" Type="http://schemas.openxmlformats.org/officeDocument/2006/relationships/image" Target="../media/image38.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 Id="rId3" Type="http://schemas.openxmlformats.org/officeDocument/2006/relationships/image" Target="../media/image40.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 Id="rId3" Type="http://schemas.openxmlformats.org/officeDocument/2006/relationships/image" Target="../media/image4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 Id="rId3" Type="http://schemas.openxmlformats.org/officeDocument/2006/relationships/image" Target="../media/image48.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6.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title"/>
          </p:nvPr>
        </p:nvSpPr>
        <p:spPr>
          <a:xfrm>
            <a:off x="4462462" y="127300"/>
            <a:ext cx="15459076" cy="3235326"/>
          </a:xfrm>
          <a:prstGeom prst="rect">
            <a:avLst/>
          </a:prstGeom>
        </p:spPr>
        <p:txBody>
          <a:bodyPr/>
          <a:lstStyle>
            <a:lvl1pPr algn="ctr">
              <a:defRPr b="1" sz="14000"/>
            </a:lvl1pPr>
          </a:lstStyle>
          <a:p>
            <a:pPr/>
            <a:r>
              <a:t>EIC Detector R&amp;D</a:t>
            </a:r>
          </a:p>
        </p:txBody>
      </p:sp>
      <p:sp>
        <p:nvSpPr>
          <p:cNvPr id="160" name="Shape 160"/>
          <p:cNvSpPr/>
          <p:nvPr>
            <p:ph type="body" sz="quarter" idx="1"/>
          </p:nvPr>
        </p:nvSpPr>
        <p:spPr>
          <a:xfrm>
            <a:off x="15977995" y="3462415"/>
            <a:ext cx="7383962" cy="3529554"/>
          </a:xfrm>
          <a:prstGeom prst="rect">
            <a:avLst/>
          </a:prstGeom>
        </p:spPr>
        <p:txBody>
          <a:bodyPr/>
          <a:lstStyle/>
          <a:p>
            <a:pPr algn="ctr">
              <a:defRPr i="1"/>
            </a:pPr>
            <a:r>
              <a:t>Thomas Ullrich</a:t>
            </a:r>
          </a:p>
          <a:p>
            <a:pPr algn="ctr"/>
            <a:r>
              <a:t>EIC User Meeting</a:t>
            </a:r>
          </a:p>
          <a:p>
            <a:pPr algn="ctr"/>
            <a:r>
              <a:t>ANL</a:t>
            </a:r>
          </a:p>
          <a:p>
            <a:pPr algn="ctr"/>
            <a:r>
              <a:t>July 9, 2016</a:t>
            </a:r>
          </a:p>
        </p:txBody>
      </p:sp>
      <p:grpSp>
        <p:nvGrpSpPr>
          <p:cNvPr id="163" name="Group 163"/>
          <p:cNvGrpSpPr/>
          <p:nvPr/>
        </p:nvGrpSpPr>
        <p:grpSpPr>
          <a:xfrm>
            <a:off x="652546" y="3301331"/>
            <a:ext cx="13197567" cy="10088175"/>
            <a:chOff x="0" y="0"/>
            <a:chExt cx="13197566" cy="10088174"/>
          </a:xfrm>
        </p:grpSpPr>
        <p:pic>
          <p:nvPicPr>
            <p:cNvPr id="162" name="forklift1.png"/>
            <p:cNvPicPr>
              <a:picLocks noChangeAspect="1"/>
            </p:cNvPicPr>
            <p:nvPr/>
          </p:nvPicPr>
          <p:blipFill>
            <a:blip r:embed="rId2">
              <a:extLst/>
            </a:blip>
            <a:stretch>
              <a:fillRect/>
            </a:stretch>
          </p:blipFill>
          <p:spPr>
            <a:xfrm>
              <a:off x="215900" y="139700"/>
              <a:ext cx="12765766" cy="9529375"/>
            </a:xfrm>
            <a:prstGeom prst="rect">
              <a:avLst/>
            </a:prstGeom>
            <a:ln>
              <a:noFill/>
            </a:ln>
            <a:effectLst/>
          </p:spPr>
        </p:pic>
        <p:pic>
          <p:nvPicPr>
            <p:cNvPr id="161" name=""/>
            <p:cNvPicPr>
              <a:picLocks noChangeAspect="0"/>
            </p:cNvPicPr>
            <p:nvPr/>
          </p:nvPicPr>
          <p:blipFill>
            <a:blip r:embed="rId3">
              <a:extLst/>
            </a:blip>
            <a:stretch>
              <a:fillRect/>
            </a:stretch>
          </p:blipFill>
          <p:spPr>
            <a:xfrm>
              <a:off x="-1" y="0"/>
              <a:ext cx="13197568" cy="10088175"/>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238" name="Shape 238"/>
          <p:cNvSpPr/>
          <p:nvPr>
            <p:ph type="title"/>
          </p:nvPr>
        </p:nvSpPr>
        <p:spPr>
          <a:prstGeom prst="rect">
            <a:avLst/>
          </a:prstGeom>
        </p:spPr>
        <p:txBody>
          <a:bodyPr/>
          <a:lstStyle/>
          <a:p>
            <a:pPr/>
            <a:r>
              <a:t>Some Statistics (II)</a:t>
            </a:r>
          </a:p>
        </p:txBody>
      </p:sp>
      <p:sp>
        <p:nvSpPr>
          <p:cNvPr id="239" name="Shape 239"/>
          <p:cNvSpPr/>
          <p:nvPr>
            <p:ph type="body" sz="quarter" idx="1"/>
          </p:nvPr>
        </p:nvSpPr>
        <p:spPr>
          <a:xfrm>
            <a:off x="535511" y="10171128"/>
            <a:ext cx="11125560" cy="1012466"/>
          </a:xfrm>
          <a:prstGeom prst="rect">
            <a:avLst/>
          </a:prstGeom>
        </p:spPr>
        <p:txBody>
          <a:bodyPr/>
          <a:lstStyle/>
          <a:p>
            <a:pPr lvl="1">
              <a:defRPr sz="4700"/>
            </a:pPr>
            <a:r>
              <a:t>Total since 2011:  $7,721,740</a:t>
            </a:r>
          </a:p>
        </p:txBody>
      </p:sp>
      <p:sp>
        <p:nvSpPr>
          <p:cNvPr id="240" name="Shape 24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43" name="Group 243"/>
          <p:cNvGrpSpPr/>
          <p:nvPr/>
        </p:nvGrpSpPr>
        <p:grpSpPr>
          <a:xfrm>
            <a:off x="697151" y="1426052"/>
            <a:ext cx="17051396" cy="8502729"/>
            <a:chOff x="0" y="0"/>
            <a:chExt cx="17051394" cy="8502727"/>
          </a:xfrm>
        </p:grpSpPr>
        <p:pic>
          <p:nvPicPr>
            <p:cNvPr id="241" name="pasted-image.pdf"/>
            <p:cNvPicPr>
              <a:picLocks noChangeAspect="1"/>
            </p:cNvPicPr>
            <p:nvPr/>
          </p:nvPicPr>
          <p:blipFill>
            <a:blip r:embed="rId2">
              <a:extLst/>
            </a:blip>
            <a:srcRect l="0" t="0" r="0" b="0"/>
            <a:stretch>
              <a:fillRect/>
            </a:stretch>
          </p:blipFill>
          <p:spPr>
            <a:xfrm>
              <a:off x="0" y="0"/>
              <a:ext cx="17051395" cy="8212038"/>
            </a:xfrm>
            <a:prstGeom prst="rect">
              <a:avLst/>
            </a:prstGeom>
            <a:ln w="25400" cap="flat">
              <a:noFill/>
              <a:round/>
            </a:ln>
            <a:effectLst/>
          </p:spPr>
        </p:pic>
        <p:sp>
          <p:nvSpPr>
            <p:cNvPr id="242" name="Shape 242"/>
            <p:cNvSpPr/>
            <p:nvPr/>
          </p:nvSpPr>
          <p:spPr>
            <a:xfrm>
              <a:off x="7737968" y="7837089"/>
              <a:ext cx="2230777" cy="665639"/>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ctr">
              <a:noAutofit/>
            </a:bodyPr>
            <a:lstStyle/>
            <a:p>
              <a:pPr/>
              <a:r>
                <a:t>Fiscal Year</a:t>
              </a:r>
            </a:p>
          </p:txBody>
        </p:sp>
      </p:grpSp>
      <p:pic>
        <p:nvPicPr>
          <p:cNvPr id="244" name="pasted-image.pdf"/>
          <p:cNvPicPr>
            <a:picLocks noChangeAspect="1"/>
          </p:cNvPicPr>
          <p:nvPr/>
        </p:nvPicPr>
        <p:blipFill>
          <a:blip r:embed="rId3">
            <a:extLst/>
          </a:blip>
          <a:stretch>
            <a:fillRect/>
          </a:stretch>
        </p:blipFill>
        <p:spPr>
          <a:xfrm>
            <a:off x="17280644" y="1721883"/>
            <a:ext cx="6855988" cy="5028683"/>
          </a:xfrm>
          <a:prstGeom prst="rect">
            <a:avLst/>
          </a:prstGeom>
          <a:ln w="25400"/>
        </p:spPr>
      </p:pic>
      <p:grpSp>
        <p:nvGrpSpPr>
          <p:cNvPr id="248" name="Group 248"/>
          <p:cNvGrpSpPr/>
          <p:nvPr/>
        </p:nvGrpSpPr>
        <p:grpSpPr>
          <a:xfrm>
            <a:off x="535511" y="2910324"/>
            <a:ext cx="22764478" cy="10200942"/>
            <a:chOff x="0" y="0"/>
            <a:chExt cx="22764477" cy="10200941"/>
          </a:xfrm>
        </p:grpSpPr>
        <p:sp>
          <p:nvSpPr>
            <p:cNvPr id="245" name="Shape 245"/>
            <p:cNvSpPr/>
            <p:nvPr/>
          </p:nvSpPr>
          <p:spPr>
            <a:xfrm>
              <a:off x="9429405" y="167046"/>
              <a:ext cx="6128406" cy="1997977"/>
            </a:xfrm>
            <a:prstGeom prst="line">
              <a:avLst/>
            </a:prstGeom>
            <a:noFill/>
            <a:ln w="76200" cap="flat">
              <a:solidFill>
                <a:srgbClr val="941100"/>
              </a:solidFill>
              <a:prstDash val="solid"/>
              <a:round/>
            </a:ln>
            <a:effectLst/>
          </p:spPr>
          <p:txBody>
            <a:bodyPr wrap="square" lIns="0" tIns="0" rIns="0" bIns="0" numCol="1" anchor="t">
              <a:noAutofit/>
            </a:bodyPr>
            <a:lstStyle/>
            <a:p>
              <a:pPr marL="81279" marR="81279" defTabSz="1828800">
                <a:defRPr sz="4800">
                  <a:uFill>
                    <a:solidFill>
                      <a:srgbClr val="000000"/>
                    </a:solidFill>
                  </a:uFill>
                  <a:latin typeface="Times New Roman"/>
                  <a:ea typeface="Times New Roman"/>
                  <a:cs typeface="Times New Roman"/>
                  <a:sym typeface="Times New Roman"/>
                </a:defRPr>
              </a:pPr>
            </a:p>
          </p:txBody>
        </p:sp>
        <p:sp>
          <p:nvSpPr>
            <p:cNvPr id="246" name="Shape 246"/>
            <p:cNvSpPr/>
            <p:nvPr/>
          </p:nvSpPr>
          <p:spPr>
            <a:xfrm flipV="1">
              <a:off x="19833150" y="-1"/>
              <a:ext cx="2931328" cy="2116106"/>
            </a:xfrm>
            <a:prstGeom prst="line">
              <a:avLst/>
            </a:prstGeom>
            <a:noFill/>
            <a:ln w="76200" cap="flat">
              <a:solidFill>
                <a:srgbClr val="941100"/>
              </a:solidFill>
              <a:prstDash val="solid"/>
              <a:round/>
            </a:ln>
            <a:effectLst/>
          </p:spPr>
          <p:txBody>
            <a:bodyPr wrap="square" lIns="0" tIns="0" rIns="0" bIns="0" numCol="1" anchor="t">
              <a:noAutofit/>
            </a:bodyPr>
            <a:lstStyle/>
            <a:p>
              <a:pPr marL="81279" marR="81279" defTabSz="1828800">
                <a:defRPr sz="4800">
                  <a:uFill>
                    <a:solidFill>
                      <a:srgbClr val="000000"/>
                    </a:solidFill>
                  </a:uFill>
                  <a:latin typeface="Times New Roman"/>
                  <a:ea typeface="Times New Roman"/>
                  <a:cs typeface="Times New Roman"/>
                  <a:sym typeface="Times New Roman"/>
                </a:defRPr>
              </a:pPr>
            </a:p>
          </p:txBody>
        </p:sp>
        <p:sp>
          <p:nvSpPr>
            <p:cNvPr id="247" name="Shape 247"/>
            <p:cNvSpPr/>
            <p:nvPr/>
          </p:nvSpPr>
          <p:spPr>
            <a:xfrm>
              <a:off x="0" y="8362867"/>
              <a:ext cx="22747150" cy="183807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t">
              <a:noAutofit/>
            </a:bodyPr>
            <a:lstStyle/>
            <a:p>
              <a:pPr lvl="1" marL="762000" marR="82550" indent="-508000" defTabSz="1828800">
                <a:spcBef>
                  <a:spcPts val="900"/>
                </a:spcBef>
                <a:buClr>
                  <a:srgbClr val="FF2600"/>
                </a:buClr>
                <a:buSzPct val="150000"/>
                <a:buChar char="•"/>
                <a:defRPr sz="4700">
                  <a:uFill>
                    <a:solidFill>
                      <a:srgbClr val="000000"/>
                    </a:solidFill>
                  </a:uFill>
                  <a:latin typeface="+mn-lt"/>
                  <a:ea typeface="+mn-ea"/>
                  <a:cs typeface="+mn-cs"/>
                  <a:sym typeface="Arial"/>
                </a:defRPr>
              </a:pPr>
              <a:r>
                <a:t>Total funds requested: $2.45M: worst ratio of available/requested funds ~ 0.41</a:t>
              </a:r>
            </a:p>
            <a:p>
              <a:pPr lvl="1" marL="762000" marR="82550" indent="-508000" defTabSz="1828800">
                <a:spcBef>
                  <a:spcPts val="900"/>
                </a:spcBef>
                <a:buClr>
                  <a:srgbClr val="FF2600"/>
                </a:buClr>
                <a:buSzPct val="150000"/>
                <a:buChar char="•"/>
                <a:defRPr sz="4700">
                  <a:uFill>
                    <a:solidFill>
                      <a:srgbClr val="000000"/>
                    </a:solidFill>
                  </a:uFill>
                  <a:latin typeface="+mn-lt"/>
                  <a:ea typeface="+mn-ea"/>
                  <a:cs typeface="+mn-cs"/>
                  <a:sym typeface="Arial"/>
                </a:defRPr>
              </a:pPr>
              <a:r>
                <a:t>Need to work on this together with DOE and EIC User Group SC</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8" grpId="2"/>
      <p:bldP build="whole" bldLvl="1" animBg="1" rev="0" advAuto="0" spid="244"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sldNum" sz="quarter" idx="2"/>
          </p:nvPr>
        </p:nvSpPr>
        <p:spPr>
          <a:xfrm>
            <a:off x="20545003" y="13112216"/>
            <a:ext cx="585044" cy="59796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1" name="Shape 251"/>
          <p:cNvSpPr/>
          <p:nvPr/>
        </p:nvSpPr>
        <p:spPr>
          <a:xfrm>
            <a:off x="8403472" y="4153118"/>
            <a:ext cx="7186018" cy="40132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p>
            <a:pPr algn="ctr">
              <a:defRPr sz="12500">
                <a:solidFill>
                  <a:srgbClr val="021EAA"/>
                </a:solidFill>
              </a:defRPr>
            </a:pPr>
            <a:r>
              <a:t>EIC R&amp;D</a:t>
            </a:r>
          </a:p>
          <a:p>
            <a:pPr algn="ctr">
              <a:defRPr sz="12500">
                <a:solidFill>
                  <a:srgbClr val="021EAA"/>
                </a:solidFill>
              </a:defRPr>
            </a:pPr>
            <a:r>
              <a:t>Examples</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254" name="Shape 254"/>
          <p:cNvSpPr/>
          <p:nvPr>
            <p:ph type="title"/>
          </p:nvPr>
        </p:nvSpPr>
        <p:spPr>
          <a:prstGeom prst="rect">
            <a:avLst/>
          </a:prstGeom>
        </p:spPr>
        <p:txBody>
          <a:bodyPr/>
          <a:lstStyle/>
          <a:p>
            <a:pPr/>
            <a:r>
              <a:t>eRD1: Calorimeter Consortium</a:t>
            </a:r>
          </a:p>
        </p:txBody>
      </p:sp>
      <p:sp>
        <p:nvSpPr>
          <p:cNvPr id="255" name="Shape 255"/>
          <p:cNvSpPr/>
          <p:nvPr>
            <p:ph type="body" idx="1"/>
          </p:nvPr>
        </p:nvSpPr>
        <p:spPr>
          <a:prstGeom prst="rect">
            <a:avLst/>
          </a:prstGeom>
        </p:spPr>
        <p:txBody>
          <a:bodyPr/>
          <a:lstStyle/>
          <a:p>
            <a:pPr lvl="1">
              <a:defRPr sz="4600"/>
            </a:pPr>
            <a:r>
              <a:rPr b="1"/>
              <a:t>Goal:</a:t>
            </a:r>
            <a:r>
              <a:t> Develop simple, cost effective, flexible techniques to build compact sampling calorimeters with good characteristics.  </a:t>
            </a:r>
          </a:p>
          <a:p>
            <a:pPr lvl="1">
              <a:defRPr b="1" sz="4600"/>
            </a:pPr>
            <a:r>
              <a:t>Efforts:</a:t>
            </a:r>
          </a:p>
          <a:p>
            <a:pPr lvl="2">
              <a:defRPr sz="4600"/>
            </a:pPr>
            <a:r>
              <a:t>Sci-fiber EM calorimeter (SPACAL)</a:t>
            </a:r>
          </a:p>
          <a:p>
            <a:pPr lvl="3">
              <a:defRPr sz="4600"/>
            </a:pPr>
            <a:r>
              <a:t>Compact W-scifi calorimeter, developed at UCLA</a:t>
            </a:r>
          </a:p>
          <a:p>
            <a:pPr lvl="3">
              <a:defRPr sz="4600"/>
            </a:pPr>
            <a:r>
              <a:t>Investigating high resolution version for e-going endcap</a:t>
            </a:r>
          </a:p>
          <a:p>
            <a:pPr lvl="2">
              <a:defRPr sz="4600"/>
            </a:pPr>
            <a:r>
              <a:t>Crystal EMCal</a:t>
            </a:r>
          </a:p>
          <a:p>
            <a:pPr lvl="3">
              <a:defRPr sz="4600"/>
            </a:pPr>
            <a:r>
              <a:t>Option for high resolution e-going endcap calorimeter</a:t>
            </a:r>
          </a:p>
          <a:p>
            <a:pPr lvl="2">
              <a:defRPr sz="4600"/>
            </a:pPr>
            <a:r>
              <a:t>Shashlik EMCal</a:t>
            </a:r>
          </a:p>
          <a:p>
            <a:pPr lvl="3">
              <a:defRPr sz="4600"/>
            </a:pPr>
            <a:r>
              <a:t>Option for h-going endcap calorimeter</a:t>
            </a:r>
          </a:p>
          <a:p>
            <a:pPr lvl="2">
              <a:defRPr sz="4600"/>
            </a:pPr>
            <a:r>
              <a:t>HCal</a:t>
            </a:r>
          </a:p>
          <a:p>
            <a:pPr lvl="3">
              <a:defRPr sz="4600"/>
            </a:pPr>
            <a:r>
              <a:t>Prototype development in collaboration with STAR forward upgrade and sPHENIX</a:t>
            </a:r>
          </a:p>
          <a:p>
            <a:pPr lvl="2">
              <a:defRPr sz="4600"/>
            </a:pPr>
            <a:r>
              <a:t>Sensor</a:t>
            </a:r>
          </a:p>
          <a:p>
            <a:pPr lvl="3">
              <a:defRPr sz="4600"/>
            </a:pPr>
            <a:r>
              <a:t>SiPM and APDs, radiation studies and support electronics</a:t>
            </a:r>
          </a:p>
        </p:txBody>
      </p:sp>
      <p:sp>
        <p:nvSpPr>
          <p:cNvPr id="256" name="Shape 25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7" name="Shape 257"/>
          <p:cNvSpPr/>
          <p:nvPr/>
        </p:nvSpPr>
        <p:spPr>
          <a:xfrm>
            <a:off x="149051" y="12954297"/>
            <a:ext cx="15020529" cy="659806"/>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defTabSz="1285875">
              <a:defRPr b="1" sz="3200">
                <a:solidFill>
                  <a:srgbClr val="008F00"/>
                </a:solidFill>
                <a:latin typeface="+mn-lt"/>
                <a:ea typeface="+mn-ea"/>
                <a:cs typeface="+mn-cs"/>
                <a:sym typeface="Arial"/>
              </a:defRPr>
            </a:lvl1pPr>
          </a:lstStyle>
          <a:p>
            <a:pPr/>
            <a:r>
              <a:t>BNL, CALTECH, CUA, JLAB, IUCF, NPN Orsay, PSU, TAMU, UCLA, USTC, YPI</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260" name="Shape 260"/>
          <p:cNvSpPr/>
          <p:nvPr>
            <p:ph type="title"/>
          </p:nvPr>
        </p:nvSpPr>
        <p:spPr>
          <a:prstGeom prst="rect">
            <a:avLst/>
          </a:prstGeom>
        </p:spPr>
        <p:txBody>
          <a:bodyPr/>
          <a:lstStyle/>
          <a:p>
            <a:pPr/>
            <a:r>
              <a:t>eRD1: W-SciFi SPACAL - EIC Forward</a:t>
            </a:r>
          </a:p>
        </p:txBody>
      </p:sp>
      <p:sp>
        <p:nvSpPr>
          <p:cNvPr id="261" name="Shape 261"/>
          <p:cNvSpPr/>
          <p:nvPr>
            <p:ph type="body" sz="quarter" idx="1"/>
          </p:nvPr>
        </p:nvSpPr>
        <p:spPr>
          <a:xfrm>
            <a:off x="-112530" y="1634756"/>
            <a:ext cx="11039991" cy="3074798"/>
          </a:xfrm>
          <a:prstGeom prst="rect">
            <a:avLst/>
          </a:prstGeom>
        </p:spPr>
        <p:txBody>
          <a:bodyPr/>
          <a:lstStyle/>
          <a:p>
            <a:pPr lvl="1">
              <a:defRPr sz="4600"/>
            </a:pPr>
            <a:r>
              <a:rPr b="1"/>
              <a:t>Thin fibers embedded in composite absorber </a:t>
            </a:r>
          </a:p>
          <a:p>
            <a:pPr lvl="2">
              <a:defRPr sz="4600"/>
            </a:pPr>
            <a:r>
              <a:t>Two versions ‘O’ (old) and ’S’ (square)</a:t>
            </a:r>
          </a:p>
        </p:txBody>
      </p:sp>
      <p:sp>
        <p:nvSpPr>
          <p:cNvPr id="262" name="Shape 26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3" name="image4.png"/>
          <p:cNvPicPr>
            <a:picLocks noChangeAspect="1"/>
          </p:cNvPicPr>
          <p:nvPr/>
        </p:nvPicPr>
        <p:blipFill>
          <a:blip r:embed="rId2">
            <a:extLst/>
          </a:blip>
          <a:stretch>
            <a:fillRect/>
          </a:stretch>
        </p:blipFill>
        <p:spPr>
          <a:xfrm>
            <a:off x="11135384" y="1634756"/>
            <a:ext cx="8316896" cy="4094864"/>
          </a:xfrm>
          <a:prstGeom prst="rect">
            <a:avLst/>
          </a:prstGeom>
          <a:ln w="25400">
            <a:miter lim="400000"/>
          </a:ln>
        </p:spPr>
      </p:pic>
      <p:pic>
        <p:nvPicPr>
          <p:cNvPr id="264" name="image6.png" descr="forTh.png"/>
          <p:cNvPicPr>
            <a:picLocks noChangeAspect="1"/>
          </p:cNvPicPr>
          <p:nvPr/>
        </p:nvPicPr>
        <p:blipFill>
          <a:blip r:embed="rId3">
            <a:extLst/>
          </a:blip>
          <a:stretch>
            <a:fillRect/>
          </a:stretch>
        </p:blipFill>
        <p:spPr>
          <a:xfrm>
            <a:off x="19598719" y="1634756"/>
            <a:ext cx="4384602" cy="4173126"/>
          </a:xfrm>
          <a:prstGeom prst="rect">
            <a:avLst/>
          </a:prstGeom>
          <a:ln w="25400">
            <a:miter lim="400000"/>
          </a:ln>
        </p:spPr>
      </p:pic>
      <p:pic>
        <p:nvPicPr>
          <p:cNvPr id="265" name="image10.pdf" descr="eic_rep_fig8a_S10.pdf"/>
          <p:cNvPicPr>
            <a:picLocks noChangeAspect="1"/>
          </p:cNvPicPr>
          <p:nvPr/>
        </p:nvPicPr>
        <p:blipFill>
          <a:blip r:embed="rId4">
            <a:extLst/>
          </a:blip>
          <a:stretch>
            <a:fillRect/>
          </a:stretch>
        </p:blipFill>
        <p:spPr>
          <a:xfrm>
            <a:off x="11100359" y="5951501"/>
            <a:ext cx="7661448" cy="7382851"/>
          </a:xfrm>
          <a:prstGeom prst="rect">
            <a:avLst/>
          </a:prstGeom>
          <a:ln w="25400">
            <a:miter lim="400000"/>
          </a:ln>
        </p:spPr>
      </p:pic>
      <p:pic>
        <p:nvPicPr>
          <p:cNvPr id="266" name="pasted-image.pdf"/>
          <p:cNvPicPr>
            <a:picLocks noChangeAspect="1"/>
          </p:cNvPicPr>
          <p:nvPr/>
        </p:nvPicPr>
        <p:blipFill>
          <a:blip r:embed="rId5">
            <a:extLst/>
          </a:blip>
          <a:stretch>
            <a:fillRect/>
          </a:stretch>
        </p:blipFill>
        <p:spPr>
          <a:xfrm>
            <a:off x="19499047" y="11165644"/>
            <a:ext cx="4229352" cy="1107391"/>
          </a:xfrm>
          <a:prstGeom prst="rect">
            <a:avLst/>
          </a:prstGeom>
          <a:ln w="25400"/>
        </p:spPr>
      </p:pic>
      <p:sp>
        <p:nvSpPr>
          <p:cNvPr id="267" name="Shape 267"/>
          <p:cNvSpPr/>
          <p:nvPr/>
        </p:nvSpPr>
        <p:spPr>
          <a:xfrm>
            <a:off x="12077562" y="11646772"/>
            <a:ext cx="4505587" cy="10922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lnSpc>
                <a:spcPts val="8700"/>
              </a:lnSpc>
              <a:spcBef>
                <a:spcPts val="1200"/>
              </a:spcBef>
              <a:defRPr b="1" sz="3700">
                <a:solidFill>
                  <a:srgbClr val="0433FF"/>
                </a:solidFill>
                <a:latin typeface="Times"/>
                <a:ea typeface="Times"/>
                <a:cs typeface="Times"/>
                <a:sym typeface="Times"/>
              </a:defRPr>
            </a:lvl1pPr>
          </a:lstStyle>
          <a:p>
            <a:pPr/>
            <a:r>
              <a:t>Test Run 2016 FNAL</a:t>
            </a:r>
            <a:endParaRPr b="0" sz="1200">
              <a:solidFill>
                <a:srgbClr val="000000"/>
              </a:solidFill>
            </a:endParaRPr>
          </a:p>
        </p:txBody>
      </p:sp>
      <p:sp>
        <p:nvSpPr>
          <p:cNvPr id="268" name="Shape 268"/>
          <p:cNvSpPr/>
          <p:nvPr/>
        </p:nvSpPr>
        <p:spPr>
          <a:xfrm>
            <a:off x="11239320" y="4864132"/>
            <a:ext cx="4286251" cy="530312"/>
          </a:xfrm>
          <a:prstGeom prst="rect">
            <a:avLst/>
          </a:prstGeom>
          <a:ln w="254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1285875">
              <a:defRPr b="1" sz="3800">
                <a:solidFill>
                  <a:srgbClr val="FFFFFF"/>
                </a:solidFill>
                <a:latin typeface="+mn-lt"/>
                <a:ea typeface="+mn-ea"/>
                <a:cs typeface="+mn-cs"/>
                <a:sym typeface="Arial"/>
              </a:defRPr>
            </a:lvl1pPr>
          </a:lstStyle>
          <a:p>
            <a:pPr/>
            <a:r>
              <a:t>EIC Barrel EMcal</a:t>
            </a:r>
          </a:p>
        </p:txBody>
      </p:sp>
      <p:sp>
        <p:nvSpPr>
          <p:cNvPr id="269" name="Shape 269"/>
          <p:cNvSpPr/>
          <p:nvPr/>
        </p:nvSpPr>
        <p:spPr>
          <a:xfrm>
            <a:off x="15775948" y="4864132"/>
            <a:ext cx="4179095" cy="530312"/>
          </a:xfrm>
          <a:prstGeom prst="rect">
            <a:avLst/>
          </a:prstGeom>
          <a:ln w="254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1285875">
              <a:defRPr b="1" sz="3800">
                <a:solidFill>
                  <a:srgbClr val="FFFFFF"/>
                </a:solidFill>
                <a:latin typeface="+mn-lt"/>
                <a:ea typeface="+mn-ea"/>
                <a:cs typeface="+mn-cs"/>
                <a:sym typeface="Arial"/>
              </a:defRPr>
            </a:lvl1pPr>
          </a:lstStyle>
          <a:p>
            <a:pPr/>
            <a:r>
              <a:t>EIC Forward</a:t>
            </a:r>
          </a:p>
        </p:txBody>
      </p:sp>
      <p:sp>
        <p:nvSpPr>
          <p:cNvPr id="270" name="Shape 270"/>
          <p:cNvSpPr/>
          <p:nvPr/>
        </p:nvSpPr>
        <p:spPr>
          <a:xfrm>
            <a:off x="20040007" y="4645894"/>
            <a:ext cx="3502026" cy="966788"/>
          </a:xfrm>
          <a:prstGeom prst="rect">
            <a:avLst/>
          </a:prstGeom>
          <a:ln w="25400">
            <a:miter lim="400000"/>
          </a:ln>
          <a:extLst>
            <a:ext uri="{C572A759-6A51-4108-AA02-DFA0A04FC94B}">
              <ma14:wrappingTextBoxFlag xmlns:ma14="http://schemas.microsoft.com/office/mac/drawingml/2011/main" val="1"/>
            </a:ext>
          </a:extLst>
        </p:spPr>
        <p:txBody>
          <a:bodyPr wrap="none" lIns="64293" tIns="64293" rIns="64293" bIns="64293">
            <a:spAutoFit/>
          </a:bodyPr>
          <a:lstStyle>
            <a:lvl1pPr algn="ctr" defTabSz="1285875">
              <a:defRPr sz="5800">
                <a:solidFill>
                  <a:srgbClr val="FFFFFF"/>
                </a:solidFill>
                <a:latin typeface="Gill Sans"/>
                <a:ea typeface="Gill Sans"/>
                <a:cs typeface="Gill Sans"/>
                <a:sym typeface="Gill Sans"/>
              </a:defRPr>
            </a:lvl1pPr>
          </a:lstStyle>
          <a:p>
            <a:pPr/>
            <a:r>
              <a:t>Very Bright</a:t>
            </a:r>
          </a:p>
        </p:txBody>
      </p:sp>
      <p:grpSp>
        <p:nvGrpSpPr>
          <p:cNvPr id="273" name="Group 273"/>
          <p:cNvGrpSpPr/>
          <p:nvPr/>
        </p:nvGrpSpPr>
        <p:grpSpPr>
          <a:xfrm>
            <a:off x="19188706" y="6035483"/>
            <a:ext cx="4850035" cy="4500564"/>
            <a:chOff x="0" y="0"/>
            <a:chExt cx="4850034" cy="4500562"/>
          </a:xfrm>
        </p:grpSpPr>
        <p:pic>
          <p:nvPicPr>
            <p:cNvPr id="271" name="image3.png"/>
            <p:cNvPicPr>
              <a:picLocks noChangeAspect="1"/>
            </p:cNvPicPr>
            <p:nvPr/>
          </p:nvPicPr>
          <p:blipFill>
            <a:blip r:embed="rId6">
              <a:extLst/>
            </a:blip>
            <a:stretch>
              <a:fillRect/>
            </a:stretch>
          </p:blipFill>
          <p:spPr>
            <a:xfrm>
              <a:off x="0" y="0"/>
              <a:ext cx="4850035" cy="4500563"/>
            </a:xfrm>
            <a:prstGeom prst="rect">
              <a:avLst/>
            </a:prstGeom>
            <a:ln w="25400" cap="flat">
              <a:noFill/>
              <a:miter lim="400000"/>
            </a:ln>
            <a:effectLst/>
          </p:spPr>
        </p:pic>
        <p:sp>
          <p:nvSpPr>
            <p:cNvPr id="272" name="Shape 272"/>
            <p:cNvSpPr/>
            <p:nvPr/>
          </p:nvSpPr>
          <p:spPr>
            <a:xfrm>
              <a:off x="411956" y="3916120"/>
              <a:ext cx="3857626" cy="530313"/>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1285875">
                <a:defRPr sz="3800">
                  <a:solidFill>
                    <a:srgbClr val="FFFFFF"/>
                  </a:solidFill>
                  <a:latin typeface="+mn-lt"/>
                  <a:ea typeface="+mn-ea"/>
                  <a:cs typeface="+mn-cs"/>
                  <a:sym typeface="Arial"/>
                </a:defRPr>
              </a:lvl1pPr>
            </a:lstStyle>
            <a:p>
              <a:pPr/>
              <a:r>
                <a:t>SiPM Readout.</a:t>
              </a:r>
            </a:p>
          </p:txBody>
        </p:sp>
      </p:grpSp>
      <p:pic>
        <p:nvPicPr>
          <p:cNvPr id="274" name="pasted-image.pdf"/>
          <p:cNvPicPr>
            <a:picLocks noChangeAspect="1"/>
          </p:cNvPicPr>
          <p:nvPr/>
        </p:nvPicPr>
        <p:blipFill>
          <a:blip r:embed="rId7">
            <a:extLst/>
          </a:blip>
          <a:stretch>
            <a:fillRect/>
          </a:stretch>
        </p:blipFill>
        <p:spPr>
          <a:xfrm>
            <a:off x="272805" y="4705618"/>
            <a:ext cx="10527656" cy="3713229"/>
          </a:xfrm>
          <a:prstGeom prst="rect">
            <a:avLst/>
          </a:prstGeom>
          <a:ln w="25400"/>
        </p:spPr>
      </p:pic>
      <p:sp>
        <p:nvSpPr>
          <p:cNvPr id="275" name="Shape 275"/>
          <p:cNvSpPr/>
          <p:nvPr/>
        </p:nvSpPr>
        <p:spPr>
          <a:xfrm>
            <a:off x="-97663" y="8432452"/>
            <a:ext cx="11039991" cy="5079595"/>
          </a:xfrm>
          <a:prstGeom prst="rect">
            <a:avLst/>
          </a:prstGeom>
          <a:ln w="25400">
            <a:miter lim="400000"/>
          </a:ln>
          <a:extLst>
            <a:ext uri="{C572A759-6A51-4108-AA02-DFA0A04FC94B}">
              <ma14:wrappingTextBoxFlag xmlns:ma14="http://schemas.microsoft.com/office/mac/drawingml/2011/main" val="1"/>
            </a:ext>
          </a:extLst>
        </p:spPr>
        <p:txBody>
          <a:bodyPr lIns="101600" tIns="101600" rIns="101600" bIns="101600"/>
          <a:lstStyle/>
          <a:p>
            <a:pPr lvl="2" marL="1412875" marR="82550" indent="-457200" defTabSz="1828800">
              <a:spcBef>
                <a:spcPts val="800"/>
              </a:spcBef>
              <a:buClr>
                <a:srgbClr val="434ED6"/>
              </a:buClr>
              <a:buSzPct val="115000"/>
              <a:buFont typeface="Lucida Grande"/>
              <a:buChar char="‣"/>
              <a:defRPr sz="4600">
                <a:uFill>
                  <a:solidFill>
                    <a:srgbClr val="000000"/>
                  </a:solidFill>
                </a:uFill>
                <a:latin typeface="+mn-lt"/>
                <a:ea typeface="+mn-ea"/>
                <a:cs typeface="+mn-cs"/>
                <a:sym typeface="Arial"/>
              </a:defRPr>
            </a:pPr>
            <a:r>
              <a:t>’S’ version: Achieve target of 7%/√E with constant term ~	1% constant term at 10°, 2.9% at 4°</a:t>
            </a:r>
          </a:p>
          <a:p>
            <a:pPr lvl="1" marL="762000" marR="82550" indent="-508000" defTabSz="1828800">
              <a:spcBef>
                <a:spcPts val="900"/>
              </a:spcBef>
              <a:buClr>
                <a:srgbClr val="FF2600"/>
              </a:buClr>
              <a:buSzPct val="150000"/>
              <a:buChar char="•"/>
              <a:defRPr sz="4600">
                <a:uFill>
                  <a:solidFill>
                    <a:srgbClr val="000000"/>
                  </a:solidFill>
                </a:uFill>
                <a:latin typeface="+mn-lt"/>
                <a:ea typeface="+mn-ea"/>
                <a:cs typeface="+mn-cs"/>
                <a:sym typeface="Arial"/>
              </a:defRPr>
            </a:pPr>
            <a:r>
              <a:rPr b="1"/>
              <a:t>Next: </a:t>
            </a:r>
            <a:r>
              <a:rPr>
                <a:solidFill>
                  <a:srgbClr val="941100"/>
                </a:solidFill>
              </a:rPr>
              <a:t>Systematic study of behavior of Si sensors in realistic conditions, R&amp;D on  efficient and compact light collection scheme </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278" name="Shape 278"/>
          <p:cNvSpPr/>
          <p:nvPr>
            <p:ph type="title"/>
          </p:nvPr>
        </p:nvSpPr>
        <p:spPr>
          <a:prstGeom prst="rect">
            <a:avLst/>
          </a:prstGeom>
        </p:spPr>
        <p:txBody>
          <a:bodyPr/>
          <a:lstStyle/>
          <a:p>
            <a:pPr/>
            <a:r>
              <a:t>eRD1: Crystal Calorimeter</a:t>
            </a:r>
          </a:p>
        </p:txBody>
      </p:sp>
      <p:sp>
        <p:nvSpPr>
          <p:cNvPr id="279" name="Shape 279"/>
          <p:cNvSpPr/>
          <p:nvPr>
            <p:ph type="body" idx="1"/>
          </p:nvPr>
        </p:nvSpPr>
        <p:spPr>
          <a:xfrm>
            <a:off x="312061" y="1518769"/>
            <a:ext cx="23759877" cy="6095085"/>
          </a:xfrm>
          <a:prstGeom prst="rect">
            <a:avLst/>
          </a:prstGeom>
        </p:spPr>
        <p:txBody>
          <a:bodyPr/>
          <a:lstStyle/>
          <a:p>
            <a:pPr lvl="1">
              <a:defRPr sz="4600"/>
            </a:pPr>
            <a:r>
              <a:t>e-going direction needs high precision calorimetry (few%/√E) </a:t>
            </a:r>
          </a:p>
          <a:p>
            <a:pPr lvl="1">
              <a:defRPr sz="4600"/>
            </a:pPr>
            <a:r>
              <a:t>PbWO4  calorimeter desired for this role, extensively used for high precision calorimetry (CMS, JLab, PANDA…) because of its energy and time resolutions and its radiation hardness </a:t>
            </a:r>
          </a:p>
          <a:p>
            <a:pPr lvl="1">
              <a:defRPr sz="4600"/>
            </a:pPr>
            <a:r>
              <a:t>BTCP (Russia) produced high quality crystals in the past but out of business </a:t>
            </a:r>
          </a:p>
          <a:p>
            <a:pPr lvl="1">
              <a:defRPr sz="4600"/>
            </a:pPr>
            <a:r>
              <a:t>SICCAS (China) problems maintaining good crystal quality </a:t>
            </a:r>
          </a:p>
          <a:p>
            <a:pPr lvl="1">
              <a:defRPr sz="4600"/>
            </a:pPr>
            <a:r>
              <a:t>New potential candidate: CRYTUR, Czech Republic </a:t>
            </a:r>
          </a:p>
        </p:txBody>
      </p:sp>
      <p:sp>
        <p:nvSpPr>
          <p:cNvPr id="280" name="Shape 28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1" name="pasted-image.pdf"/>
          <p:cNvPicPr>
            <a:picLocks noChangeAspect="1"/>
          </p:cNvPicPr>
          <p:nvPr/>
        </p:nvPicPr>
        <p:blipFill>
          <a:blip r:embed="rId2">
            <a:extLst/>
          </a:blip>
          <a:stretch>
            <a:fillRect/>
          </a:stretch>
        </p:blipFill>
        <p:spPr>
          <a:xfrm>
            <a:off x="319187" y="7306499"/>
            <a:ext cx="14101523" cy="5471387"/>
          </a:xfrm>
          <a:prstGeom prst="rect">
            <a:avLst/>
          </a:prstGeom>
          <a:ln w="25400"/>
        </p:spPr>
      </p:pic>
      <p:sp>
        <p:nvSpPr>
          <p:cNvPr id="282" name="Shape 282"/>
          <p:cNvSpPr/>
          <p:nvPr/>
        </p:nvSpPr>
        <p:spPr>
          <a:xfrm>
            <a:off x="14932719" y="7308340"/>
            <a:ext cx="9262780" cy="5467705"/>
          </a:xfrm>
          <a:prstGeom prst="rect">
            <a:avLst/>
          </a:prstGeom>
          <a:ln w="25400">
            <a:miter lim="400000"/>
          </a:ln>
          <a:extLst>
            <a:ext uri="{C572A759-6A51-4108-AA02-DFA0A04FC94B}">
              <ma14:wrappingTextBoxFlag xmlns:ma14="http://schemas.microsoft.com/office/mac/drawingml/2011/main" val="1"/>
            </a:ext>
          </a:extLst>
        </p:spPr>
        <p:txBody>
          <a:bodyPr lIns="101600" tIns="101600" rIns="101600" bIns="101600" anchor="ctr">
            <a:spAutoFit/>
          </a:bodyPr>
          <a:lstStyle/>
          <a:p>
            <a:pPr>
              <a:defRPr b="1" sz="4500">
                <a:latin typeface="+mn-lt"/>
                <a:ea typeface="+mn-ea"/>
                <a:cs typeface="+mn-cs"/>
                <a:sym typeface="Arial"/>
              </a:defRPr>
            </a:pPr>
            <a:r>
              <a:t>Goal:</a:t>
            </a:r>
          </a:p>
          <a:p>
            <a:pPr marL="469194" indent="-469194">
              <a:buClr>
                <a:srgbClr val="FF2600"/>
              </a:buClr>
              <a:buSzPct val="133000"/>
              <a:buChar char="•"/>
              <a:defRPr sz="4500">
                <a:solidFill>
                  <a:srgbClr val="021EAA"/>
                </a:solidFill>
                <a:latin typeface="+mn-lt"/>
                <a:ea typeface="+mn-ea"/>
                <a:cs typeface="+mn-cs"/>
                <a:sym typeface="Arial"/>
              </a:defRPr>
            </a:pPr>
            <a:r>
              <a:t>Develop process towards acceptable crystals quality assurance towards EIC needs</a:t>
            </a:r>
          </a:p>
          <a:p>
            <a:pPr marL="469194" indent="-469194" defTabSz="457200">
              <a:buClr>
                <a:srgbClr val="FF2600"/>
              </a:buClr>
              <a:buSzPct val="133000"/>
              <a:buChar char="•"/>
              <a:defRPr sz="4500">
                <a:solidFill>
                  <a:srgbClr val="021EAA"/>
                </a:solidFill>
                <a:latin typeface="+mn-lt"/>
                <a:ea typeface="+mn-ea"/>
                <a:cs typeface="+mn-cs"/>
                <a:sym typeface="Arial"/>
              </a:defRPr>
            </a:pPr>
            <a:r>
              <a:t>Develop an alternate supplier of PbWO4 (CRYTUR) - evaluate quality, work with manufacturers to improve quality</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285" name="Shape 285"/>
          <p:cNvSpPr/>
          <p:nvPr>
            <p:ph type="title"/>
          </p:nvPr>
        </p:nvSpPr>
        <p:spPr>
          <a:prstGeom prst="rect">
            <a:avLst/>
          </a:prstGeom>
        </p:spPr>
        <p:txBody>
          <a:bodyPr/>
          <a:lstStyle/>
          <a:p>
            <a:pPr/>
            <a:r>
              <a:t>eRD2: A Magnetic Field Cloaking Device</a:t>
            </a:r>
          </a:p>
        </p:txBody>
      </p:sp>
      <p:sp>
        <p:nvSpPr>
          <p:cNvPr id="286" name="Shape 286"/>
          <p:cNvSpPr/>
          <p:nvPr>
            <p:ph type="body" sz="quarter" idx="1"/>
          </p:nvPr>
        </p:nvSpPr>
        <p:spPr>
          <a:xfrm>
            <a:off x="197761" y="1518769"/>
            <a:ext cx="23759877" cy="2645791"/>
          </a:xfrm>
          <a:prstGeom prst="rect">
            <a:avLst/>
          </a:prstGeom>
        </p:spPr>
        <p:txBody>
          <a:bodyPr/>
          <a:lstStyle/>
          <a:p>
            <a:pPr lvl="1">
              <a:defRPr sz="5000"/>
            </a:pPr>
            <a:r>
              <a:rPr b="1"/>
              <a:t>Issue:</a:t>
            </a:r>
            <a:r>
              <a:t> Strong dipole magnets in forward/backward direction affect beam optics.</a:t>
            </a:r>
          </a:p>
          <a:p>
            <a:pPr lvl="1">
              <a:defRPr sz="5000"/>
            </a:pPr>
            <a:r>
              <a:rPr b="1"/>
              <a:t>Goal:</a:t>
            </a:r>
            <a:r>
              <a:t> Shield beam pipe and allows beam to tunnel through magnetic fields w/o disturbance of outside fields</a:t>
            </a:r>
          </a:p>
        </p:txBody>
      </p:sp>
      <p:sp>
        <p:nvSpPr>
          <p:cNvPr id="287" name="Shape 28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8" name="Shape 288"/>
          <p:cNvSpPr/>
          <p:nvPr/>
        </p:nvSpPr>
        <p:spPr>
          <a:xfrm>
            <a:off x="20036116" y="7982531"/>
            <a:ext cx="3776862" cy="659806"/>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defTabSz="1285875">
              <a:defRPr sz="3200">
                <a:latin typeface="+mn-lt"/>
                <a:ea typeface="+mn-ea"/>
                <a:cs typeface="+mn-cs"/>
                <a:sym typeface="Arial"/>
              </a:defRPr>
            </a:lvl1pPr>
          </a:lstStyle>
          <a:p>
            <a:pPr/>
            <a:r>
              <a:t>SUNY, RIKEN, BNL</a:t>
            </a:r>
          </a:p>
        </p:txBody>
      </p:sp>
      <p:grpSp>
        <p:nvGrpSpPr>
          <p:cNvPr id="292" name="Group 292"/>
          <p:cNvGrpSpPr/>
          <p:nvPr/>
        </p:nvGrpSpPr>
        <p:grpSpPr>
          <a:xfrm>
            <a:off x="1678588" y="4579660"/>
            <a:ext cx="7912196" cy="2224859"/>
            <a:chOff x="0" y="0"/>
            <a:chExt cx="7912195" cy="2224858"/>
          </a:xfrm>
        </p:grpSpPr>
        <p:pic>
          <p:nvPicPr>
            <p:cNvPr id="289" name="cloak_image_lines-01.png"/>
            <p:cNvPicPr>
              <a:picLocks noChangeAspect="1"/>
            </p:cNvPicPr>
            <p:nvPr/>
          </p:nvPicPr>
          <p:blipFill>
            <a:blip r:embed="rId3">
              <a:extLst/>
            </a:blip>
            <a:stretch>
              <a:fillRect/>
            </a:stretch>
          </p:blipFill>
          <p:spPr>
            <a:xfrm>
              <a:off x="4946026" y="0"/>
              <a:ext cx="2966170" cy="2224858"/>
            </a:xfrm>
            <a:prstGeom prst="rect">
              <a:avLst/>
            </a:prstGeom>
            <a:ln w="25400" cap="flat">
              <a:noFill/>
              <a:miter lim="400000"/>
            </a:ln>
            <a:effectLst/>
          </p:spPr>
        </p:pic>
        <p:pic>
          <p:nvPicPr>
            <p:cNvPr id="290" name="cloak_image_lines-02.png"/>
            <p:cNvPicPr>
              <a:picLocks noChangeAspect="1"/>
            </p:cNvPicPr>
            <p:nvPr/>
          </p:nvPicPr>
          <p:blipFill>
            <a:blip r:embed="rId4">
              <a:extLst/>
            </a:blip>
            <a:stretch>
              <a:fillRect/>
            </a:stretch>
          </p:blipFill>
          <p:spPr>
            <a:xfrm>
              <a:off x="0" y="0"/>
              <a:ext cx="2966169" cy="2224859"/>
            </a:xfrm>
            <a:prstGeom prst="rect">
              <a:avLst/>
            </a:prstGeom>
            <a:ln w="25400" cap="flat">
              <a:noFill/>
              <a:miter lim="400000"/>
            </a:ln>
            <a:effectLst/>
          </p:spPr>
        </p:pic>
        <p:pic>
          <p:nvPicPr>
            <p:cNvPr id="291" name="cloak_image_lines-03.png"/>
            <p:cNvPicPr>
              <a:picLocks noChangeAspect="1"/>
            </p:cNvPicPr>
            <p:nvPr/>
          </p:nvPicPr>
          <p:blipFill>
            <a:blip r:embed="rId5">
              <a:extLst/>
            </a:blip>
            <a:stretch>
              <a:fillRect/>
            </a:stretch>
          </p:blipFill>
          <p:spPr>
            <a:xfrm>
              <a:off x="2526196" y="0"/>
              <a:ext cx="2966169" cy="2224858"/>
            </a:xfrm>
            <a:prstGeom prst="rect">
              <a:avLst/>
            </a:prstGeom>
            <a:ln w="25400" cap="flat">
              <a:noFill/>
              <a:miter lim="400000"/>
            </a:ln>
            <a:effectLst/>
          </p:spPr>
        </p:pic>
      </p:grpSp>
      <p:sp>
        <p:nvSpPr>
          <p:cNvPr id="293" name="Shape 293"/>
          <p:cNvSpPr/>
          <p:nvPr/>
        </p:nvSpPr>
        <p:spPr>
          <a:xfrm>
            <a:off x="228267" y="6975823"/>
            <a:ext cx="13624645" cy="3167211"/>
          </a:xfrm>
          <a:prstGeom prst="rect">
            <a:avLst/>
          </a:prstGeom>
          <a:ln w="25400">
            <a:miter lim="400000"/>
          </a:ln>
          <a:extLst>
            <a:ext uri="{C572A759-6A51-4108-AA02-DFA0A04FC94B}">
              <ma14:wrappingTextBoxFlag xmlns:ma14="http://schemas.microsoft.com/office/mac/drawingml/2011/main" val="1"/>
            </a:ext>
          </a:extLst>
        </p:spPr>
        <p:txBody>
          <a:bodyPr lIns="101600" tIns="101600" rIns="101600" bIns="101600"/>
          <a:lstStyle/>
          <a:p>
            <a:pPr lvl="1" marL="762000" marR="82550" indent="-508000" defTabSz="1828800">
              <a:spcBef>
                <a:spcPts val="900"/>
              </a:spcBef>
              <a:buClr>
                <a:srgbClr val="FF2600"/>
              </a:buClr>
              <a:buSzPct val="150000"/>
              <a:buChar char="•"/>
              <a:defRPr sz="5000">
                <a:uFill>
                  <a:solidFill>
                    <a:srgbClr val="000000"/>
                  </a:solidFill>
                </a:uFill>
                <a:latin typeface="+mn-lt"/>
                <a:ea typeface="+mn-ea"/>
                <a:cs typeface="+mn-cs"/>
                <a:sym typeface="Arial"/>
              </a:defRPr>
            </a:pPr>
            <a:r>
              <a:rPr b="1"/>
              <a:t>Method:</a:t>
            </a:r>
            <a:r>
              <a:t> Wrapping layers of layers of AMSC high-temperature superconductor around beam pipe</a:t>
            </a:r>
          </a:p>
        </p:txBody>
      </p:sp>
      <p:pic>
        <p:nvPicPr>
          <p:cNvPr id="294" name="extrapolating_performance3.png"/>
          <p:cNvPicPr>
            <a:picLocks noChangeAspect="1"/>
          </p:cNvPicPr>
          <p:nvPr/>
        </p:nvPicPr>
        <p:blipFill>
          <a:blip r:embed="rId6">
            <a:extLst/>
          </a:blip>
          <a:srcRect l="0" t="1749" r="0" b="0"/>
          <a:stretch>
            <a:fillRect/>
          </a:stretch>
        </p:blipFill>
        <p:spPr>
          <a:xfrm>
            <a:off x="14280906" y="4187754"/>
            <a:ext cx="10127295" cy="7462568"/>
          </a:xfrm>
          <a:prstGeom prst="rect">
            <a:avLst/>
          </a:prstGeom>
          <a:ln w="25400">
            <a:miter lim="400000"/>
          </a:ln>
        </p:spPr>
      </p:pic>
      <p:pic>
        <p:nvPicPr>
          <p:cNvPr id="295" name="SCCriticalField.png"/>
          <p:cNvPicPr>
            <a:picLocks noChangeAspect="1"/>
          </p:cNvPicPr>
          <p:nvPr/>
        </p:nvPicPr>
        <p:blipFill>
          <a:blip r:embed="rId7">
            <a:extLst/>
          </a:blip>
          <a:stretch>
            <a:fillRect/>
          </a:stretch>
        </p:blipFill>
        <p:spPr>
          <a:xfrm>
            <a:off x="7960243" y="8904338"/>
            <a:ext cx="4050372" cy="4292702"/>
          </a:xfrm>
          <a:prstGeom prst="rect">
            <a:avLst/>
          </a:prstGeom>
          <a:ln w="25400">
            <a:miter lim="400000"/>
          </a:ln>
        </p:spPr>
      </p:pic>
      <p:pic>
        <p:nvPicPr>
          <p:cNvPr id="296" name="newshield.jpg"/>
          <p:cNvPicPr>
            <a:picLocks noChangeAspect="1"/>
          </p:cNvPicPr>
          <p:nvPr/>
        </p:nvPicPr>
        <p:blipFill>
          <a:blip r:embed="rId8">
            <a:extLst/>
          </a:blip>
          <a:stretch>
            <a:fillRect/>
          </a:stretch>
        </p:blipFill>
        <p:spPr>
          <a:xfrm>
            <a:off x="1193064" y="9768465"/>
            <a:ext cx="5946295" cy="3072448"/>
          </a:xfrm>
          <a:prstGeom prst="rect">
            <a:avLst/>
          </a:prstGeom>
          <a:ln w="25400">
            <a:miter lim="400000"/>
          </a:ln>
        </p:spPr>
      </p:pic>
      <p:sp>
        <p:nvSpPr>
          <p:cNvPr id="297" name="Shape 297"/>
          <p:cNvSpPr/>
          <p:nvPr/>
        </p:nvSpPr>
        <p:spPr>
          <a:xfrm>
            <a:off x="17071914" y="11673390"/>
            <a:ext cx="4957367" cy="879476"/>
          </a:xfrm>
          <a:prstGeom prst="rect">
            <a:avLst/>
          </a:prstGeom>
          <a:ln w="254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defRPr b="1" sz="4800">
                <a:solidFill>
                  <a:schemeClr val="accent1">
                    <a:hueOff val="47394"/>
                    <a:satOff val="-25753"/>
                    <a:lumOff val="-7544"/>
                  </a:schemeClr>
                </a:solidFill>
              </a:defRPr>
            </a:pPr>
            <a:r>
              <a:t>45 layers </a:t>
            </a:r>
            <a:r>
              <a:rPr b="0">
                <a:latin typeface="Lucida Grande"/>
                <a:ea typeface="Lucida Grande"/>
                <a:cs typeface="Lucida Grande"/>
                <a:sym typeface="Lucida Grande"/>
              </a:rPr>
              <a:t>→ </a:t>
            </a:r>
            <a:r>
              <a:t>0.5T</a:t>
            </a:r>
          </a:p>
        </p:txBody>
      </p:sp>
      <p:sp>
        <p:nvSpPr>
          <p:cNvPr id="298" name="Shape 298"/>
          <p:cNvSpPr/>
          <p:nvPr/>
        </p:nvSpPr>
        <p:spPr>
          <a:xfrm>
            <a:off x="161707" y="12979697"/>
            <a:ext cx="3851276" cy="659806"/>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defTabSz="1285875">
              <a:defRPr b="1" sz="3200">
                <a:solidFill>
                  <a:srgbClr val="008F00"/>
                </a:solidFill>
                <a:latin typeface="+mn-lt"/>
                <a:ea typeface="+mn-ea"/>
                <a:cs typeface="+mn-cs"/>
                <a:sym typeface="Arial"/>
              </a:defRPr>
            </a:lvl1pPr>
          </a:lstStyle>
          <a:p>
            <a:pPr/>
            <a:r>
              <a:t>SUNY, RIKEN, BNL</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303" name="Shape 303"/>
          <p:cNvSpPr/>
          <p:nvPr>
            <p:ph type="title"/>
          </p:nvPr>
        </p:nvSpPr>
        <p:spPr>
          <a:prstGeom prst="rect">
            <a:avLst/>
          </a:prstGeom>
        </p:spPr>
        <p:txBody>
          <a:bodyPr/>
          <a:lstStyle/>
          <a:p>
            <a:pPr/>
            <a:r>
              <a:t>eRD2: A Magnetic Field Cloaking Device</a:t>
            </a:r>
          </a:p>
        </p:txBody>
      </p:sp>
      <p:sp>
        <p:nvSpPr>
          <p:cNvPr id="304" name="Shape 304"/>
          <p:cNvSpPr/>
          <p:nvPr>
            <p:ph type="body" idx="1"/>
          </p:nvPr>
        </p:nvSpPr>
        <p:spPr>
          <a:xfrm>
            <a:off x="384835" y="5595869"/>
            <a:ext cx="23614330" cy="7670255"/>
          </a:xfrm>
          <a:prstGeom prst="rect">
            <a:avLst/>
          </a:prstGeom>
        </p:spPr>
        <p:txBody>
          <a:bodyPr/>
          <a:lstStyle/>
          <a:p>
            <a:pPr lvl="1"/>
            <a:r>
              <a:t>Beam tests in progress:</a:t>
            </a:r>
          </a:p>
          <a:p>
            <a:pPr lvl="2"/>
            <a:r>
              <a:t>BNL, Van de Graaff beam line </a:t>
            </a:r>
          </a:p>
          <a:p>
            <a:pPr lvl="2"/>
            <a:r>
              <a:t>Shield beam from a transverse magnetic field with a 1.3 m SC cylinder at liquid nitrogen temperature </a:t>
            </a:r>
          </a:p>
          <a:p>
            <a:pPr lvl="1"/>
            <a:r>
              <a:t>Coming up:</a:t>
            </a:r>
          </a:p>
          <a:p>
            <a:pPr lvl="2"/>
            <a:r>
              <a:t>High-field shielding test with MRI magnet at ANL </a:t>
            </a:r>
          </a:p>
          <a:p>
            <a:pPr lvl="2"/>
            <a:r>
              <a:t>Shield a 0.5 T field with a 10 cm SC cylinder at liquid nitrogen temperature. </a:t>
            </a:r>
          </a:p>
          <a:p>
            <a:pPr lvl="1"/>
            <a:r>
              <a:t>Producing multi-layer shield</a:t>
            </a:r>
          </a:p>
          <a:p>
            <a:pPr lvl="2"/>
            <a:r>
              <a:t>Successful first soldering and performance test with miniature version of shield </a:t>
            </a:r>
          </a:p>
        </p:txBody>
      </p:sp>
      <p:sp>
        <p:nvSpPr>
          <p:cNvPr id="305" name="Shape 30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6" name="pasted-image.pdf"/>
          <p:cNvPicPr>
            <a:picLocks noChangeAspect="1"/>
          </p:cNvPicPr>
          <p:nvPr/>
        </p:nvPicPr>
        <p:blipFill>
          <a:blip r:embed="rId3">
            <a:extLst/>
          </a:blip>
          <a:stretch>
            <a:fillRect/>
          </a:stretch>
        </p:blipFill>
        <p:spPr>
          <a:xfrm>
            <a:off x="363498" y="1428104"/>
            <a:ext cx="6872104" cy="3762365"/>
          </a:xfrm>
          <a:prstGeom prst="rect">
            <a:avLst/>
          </a:prstGeom>
          <a:ln w="25400"/>
        </p:spPr>
      </p:pic>
      <p:pic>
        <p:nvPicPr>
          <p:cNvPr id="307" name="pasted-image.pdf"/>
          <p:cNvPicPr>
            <a:picLocks noChangeAspect="1"/>
          </p:cNvPicPr>
          <p:nvPr/>
        </p:nvPicPr>
        <p:blipFill>
          <a:blip r:embed="rId4">
            <a:extLst/>
          </a:blip>
          <a:stretch>
            <a:fillRect/>
          </a:stretch>
        </p:blipFill>
        <p:spPr>
          <a:xfrm>
            <a:off x="8286617" y="1516061"/>
            <a:ext cx="3079043" cy="3762366"/>
          </a:xfrm>
          <a:prstGeom prst="rect">
            <a:avLst/>
          </a:prstGeom>
          <a:ln w="25400"/>
        </p:spPr>
      </p:pic>
      <p:pic>
        <p:nvPicPr>
          <p:cNvPr id="308" name="pasted-image.pdf"/>
          <p:cNvPicPr>
            <a:picLocks noChangeAspect="1"/>
          </p:cNvPicPr>
          <p:nvPr/>
        </p:nvPicPr>
        <p:blipFill>
          <a:blip r:embed="rId5">
            <a:extLst/>
          </a:blip>
          <a:srcRect l="0" t="0" r="0" b="0"/>
          <a:stretch>
            <a:fillRect/>
          </a:stretch>
        </p:blipFill>
        <p:spPr>
          <a:xfrm>
            <a:off x="11223386" y="1623184"/>
            <a:ext cx="9036687" cy="3762553"/>
          </a:xfrm>
          <a:prstGeom prst="rect">
            <a:avLst/>
          </a:prstGeom>
          <a:ln w="25400"/>
        </p:spPr>
      </p:pic>
      <p:pic>
        <p:nvPicPr>
          <p:cNvPr id="309" name="pasted-image.pdf"/>
          <p:cNvPicPr>
            <a:picLocks noChangeAspect="1"/>
          </p:cNvPicPr>
          <p:nvPr/>
        </p:nvPicPr>
        <p:blipFill>
          <a:blip r:embed="rId6">
            <a:extLst/>
          </a:blip>
          <a:srcRect l="44566" t="4159" r="8841" b="0"/>
          <a:stretch>
            <a:fillRect/>
          </a:stretch>
        </p:blipFill>
        <p:spPr>
          <a:xfrm>
            <a:off x="20927269" y="1623184"/>
            <a:ext cx="2467905" cy="3776618"/>
          </a:xfrm>
          <a:prstGeom prst="rect">
            <a:avLst/>
          </a:prstGeom>
          <a:ln w="25400"/>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Shape 313"/>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314" name="Shape 314"/>
          <p:cNvSpPr/>
          <p:nvPr>
            <p:ph type="title"/>
          </p:nvPr>
        </p:nvSpPr>
        <p:spPr>
          <a:prstGeom prst="rect">
            <a:avLst/>
          </a:prstGeom>
        </p:spPr>
        <p:txBody>
          <a:bodyPr/>
          <a:lstStyle>
            <a:lvl1pPr>
              <a:defRPr sz="7400"/>
            </a:lvl1pPr>
          </a:lstStyle>
          <a:p>
            <a:pPr/>
            <a:r>
              <a:t>EIC R&amp;D: Involving HS Students Successfully in eRD2</a:t>
            </a:r>
          </a:p>
        </p:txBody>
      </p:sp>
      <p:sp>
        <p:nvSpPr>
          <p:cNvPr id="315" name="Shape 31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6" name="Screen Shot 2016-07-08 at 3.53.32 PM.png"/>
          <p:cNvPicPr>
            <a:picLocks noChangeAspect="1"/>
          </p:cNvPicPr>
          <p:nvPr/>
        </p:nvPicPr>
        <p:blipFill>
          <a:blip r:embed="rId2">
            <a:extLst/>
          </a:blip>
          <a:srcRect l="0" t="0" r="0" b="12738"/>
          <a:stretch>
            <a:fillRect/>
          </a:stretch>
        </p:blipFill>
        <p:spPr>
          <a:xfrm>
            <a:off x="3945775" y="3858251"/>
            <a:ext cx="13805686" cy="8397959"/>
          </a:xfrm>
          <a:prstGeom prst="rect">
            <a:avLst/>
          </a:prstGeom>
          <a:ln w="25400">
            <a:miter lim="400000"/>
          </a:ln>
        </p:spPr>
      </p:pic>
      <p:sp>
        <p:nvSpPr>
          <p:cNvPr id="317" name="Shape 317"/>
          <p:cNvSpPr/>
          <p:nvPr/>
        </p:nvSpPr>
        <p:spPr>
          <a:xfrm>
            <a:off x="686236" y="12644883"/>
            <a:ext cx="21631723" cy="647701"/>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3600">
                <a:solidFill>
                  <a:schemeClr val="accent1">
                    <a:hueOff val="47394"/>
                    <a:satOff val="-25753"/>
                    <a:lumOff val="-7544"/>
                  </a:schemeClr>
                </a:solidFill>
              </a:defRPr>
            </a:lvl1pPr>
          </a:lstStyle>
          <a:p>
            <a:pPr/>
            <a:r>
              <a:t>Fall 2016: Egleston Research Scholar at Columbia University-Fu Foundation School of Engineering</a:t>
            </a:r>
          </a:p>
        </p:txBody>
      </p:sp>
      <p:grpSp>
        <p:nvGrpSpPr>
          <p:cNvPr id="322" name="Group 322"/>
          <p:cNvGrpSpPr/>
          <p:nvPr/>
        </p:nvGrpSpPr>
        <p:grpSpPr>
          <a:xfrm>
            <a:off x="20258363" y="4023694"/>
            <a:ext cx="2918085" cy="7859459"/>
            <a:chOff x="0" y="0"/>
            <a:chExt cx="2918084" cy="7859458"/>
          </a:xfrm>
        </p:grpSpPr>
        <p:pic>
          <p:nvPicPr>
            <p:cNvPr id="318" name="sts-logo-16x9.jpg.rendition.intel.web.480.270.jpg"/>
            <p:cNvPicPr>
              <a:picLocks noChangeAspect="1"/>
            </p:cNvPicPr>
            <p:nvPr/>
          </p:nvPicPr>
          <p:blipFill>
            <a:blip r:embed="rId3">
              <a:extLst/>
            </a:blip>
            <a:srcRect l="24898" t="0" r="29438" b="5088"/>
            <a:stretch>
              <a:fillRect/>
            </a:stretch>
          </p:blipFill>
          <p:spPr>
            <a:xfrm>
              <a:off x="0" y="4465577"/>
              <a:ext cx="2749316" cy="3221153"/>
            </a:xfrm>
            <a:prstGeom prst="rect">
              <a:avLst/>
            </a:prstGeom>
            <a:ln w="25400" cap="flat">
              <a:noFill/>
              <a:miter lim="400000"/>
            </a:ln>
            <a:effectLst/>
          </p:spPr>
        </p:pic>
        <p:pic>
          <p:nvPicPr>
            <p:cNvPr id="319" name="Screen Shot 2016-01-24 at 11.23.31 PM.png"/>
            <p:cNvPicPr>
              <a:picLocks noChangeAspect="1"/>
            </p:cNvPicPr>
            <p:nvPr/>
          </p:nvPicPr>
          <p:blipFill>
            <a:blip r:embed="rId4">
              <a:extLst/>
            </a:blip>
            <a:stretch>
              <a:fillRect/>
            </a:stretch>
          </p:blipFill>
          <p:spPr>
            <a:xfrm>
              <a:off x="176045" y="1902926"/>
              <a:ext cx="2629669" cy="2540875"/>
            </a:xfrm>
            <a:prstGeom prst="rect">
              <a:avLst/>
            </a:prstGeom>
            <a:ln w="25400" cap="flat">
              <a:noFill/>
              <a:miter lim="400000"/>
            </a:ln>
            <a:effectLst/>
          </p:spPr>
        </p:pic>
        <p:sp>
          <p:nvSpPr>
            <p:cNvPr id="320" name="Shape 320"/>
            <p:cNvSpPr/>
            <p:nvPr/>
          </p:nvSpPr>
          <p:spPr>
            <a:xfrm>
              <a:off x="293238" y="66087"/>
              <a:ext cx="2341773" cy="1818748"/>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584200">
                <a:defRPr sz="3600">
                  <a:latin typeface="Helvetica Light"/>
                  <a:ea typeface="Helvetica Light"/>
                  <a:cs typeface="Helvetica Light"/>
                  <a:sym typeface="Helvetica Light"/>
                </a:defRPr>
              </a:pPr>
              <a:r>
                <a:t>Semi-</a:t>
              </a:r>
              <a:br/>
              <a:r>
                <a:t>finalist:</a:t>
              </a:r>
            </a:p>
          </p:txBody>
        </p:sp>
        <p:sp>
          <p:nvSpPr>
            <p:cNvPr id="321" name="Shape 321"/>
            <p:cNvSpPr/>
            <p:nvPr/>
          </p:nvSpPr>
          <p:spPr>
            <a:xfrm>
              <a:off x="10166" y="0"/>
              <a:ext cx="2907919" cy="7859459"/>
            </a:xfrm>
            <a:prstGeom prst="rect">
              <a:avLst/>
            </a:prstGeom>
            <a:noFill/>
            <a:ln w="38100" cap="flat">
              <a:solidFill>
                <a:srgbClr val="85888D"/>
              </a:solidFill>
              <a:prstDash val="solid"/>
              <a:miter lim="400000"/>
            </a:ln>
            <a:effectLst/>
          </p:spPr>
          <p:txBody>
            <a:bodyPr wrap="square" lIns="50800" tIns="50800" rIns="50800" bIns="50800" numCol="1" anchor="ctr">
              <a:noAutofit/>
            </a:bodyPr>
            <a:lstStyle/>
            <a:p>
              <a:pPr algn="ctr" defTabSz="584200">
                <a:defRPr>
                  <a:latin typeface="Helvetica Light"/>
                  <a:ea typeface="Helvetica Light"/>
                  <a:cs typeface="Helvetica Light"/>
                  <a:sym typeface="Helvetica Light"/>
                </a:defRPr>
              </a:pPr>
            </a:p>
          </p:txBody>
        </p:sp>
      </p:grpSp>
      <p:sp>
        <p:nvSpPr>
          <p:cNvPr id="323" name="Shape 323"/>
          <p:cNvSpPr/>
          <p:nvPr/>
        </p:nvSpPr>
        <p:spPr>
          <a:xfrm>
            <a:off x="7603108" y="4381079"/>
            <a:ext cx="3038997" cy="622301"/>
          </a:xfrm>
          <a:prstGeom prst="rect">
            <a:avLst/>
          </a:prstGeom>
          <a:ln w="254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i="1" sz="3600">
                <a:solidFill>
                  <a:srgbClr val="FFFFFF"/>
                </a:solidFill>
                <a:latin typeface="Gill Sans"/>
                <a:ea typeface="Gill Sans"/>
                <a:cs typeface="Gill Sans"/>
                <a:sym typeface="Gill Sans"/>
              </a:defRPr>
            </a:lvl1pPr>
          </a:lstStyle>
          <a:p>
            <a:pPr/>
            <a:r>
              <a:t>Ayesha Chhugani</a:t>
            </a:r>
          </a:p>
        </p:txBody>
      </p:sp>
      <p:sp>
        <p:nvSpPr>
          <p:cNvPr id="324" name="Shape 324"/>
          <p:cNvSpPr/>
          <p:nvPr/>
        </p:nvSpPr>
        <p:spPr>
          <a:xfrm>
            <a:off x="76243" y="1496224"/>
            <a:ext cx="23675900" cy="2272958"/>
          </a:xfrm>
          <a:prstGeom prst="rect">
            <a:avLst/>
          </a:prstGeom>
          <a:ln w="254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5900">
                <a:solidFill>
                  <a:schemeClr val="accent1">
                    <a:hueOff val="47394"/>
                    <a:satOff val="-25753"/>
                    <a:lumOff val="-7544"/>
                  </a:schemeClr>
                </a:solidFill>
                <a:latin typeface="+mn-lt"/>
                <a:ea typeface="+mn-ea"/>
                <a:cs typeface="+mn-cs"/>
                <a:sym typeface="Arial"/>
              </a:defRPr>
            </a:lvl1pPr>
          </a:lstStyle>
          <a:p>
            <a:pPr/>
            <a:r>
              <a:t>“Most Outstanding Exhibit in Computer Science, Engineering, Physics or Chemistry”</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327" name="Shape 327"/>
          <p:cNvSpPr/>
          <p:nvPr>
            <p:ph type="title"/>
          </p:nvPr>
        </p:nvSpPr>
        <p:spPr>
          <a:prstGeom prst="rect">
            <a:avLst/>
          </a:prstGeom>
        </p:spPr>
        <p:txBody>
          <a:bodyPr/>
          <a:lstStyle/>
          <a:p>
            <a:pPr/>
            <a:r>
              <a:t>eRD3:  Micro-Pattern EIC Tracking System</a:t>
            </a:r>
          </a:p>
        </p:txBody>
      </p:sp>
      <p:sp>
        <p:nvSpPr>
          <p:cNvPr id="328" name="Shape 328"/>
          <p:cNvSpPr/>
          <p:nvPr>
            <p:ph type="body" idx="1"/>
          </p:nvPr>
        </p:nvSpPr>
        <p:spPr>
          <a:xfrm>
            <a:off x="144473" y="1583688"/>
            <a:ext cx="17387075" cy="11861801"/>
          </a:xfrm>
          <a:prstGeom prst="rect">
            <a:avLst/>
          </a:prstGeom>
        </p:spPr>
        <p:txBody>
          <a:bodyPr/>
          <a:lstStyle/>
          <a:p>
            <a:pPr lvl="1"/>
            <a:r>
              <a:t>R&amp;D effort focuses on intermediate tracking system</a:t>
            </a:r>
          </a:p>
          <a:p>
            <a:pPr lvl="2"/>
            <a:r>
              <a:rPr>
                <a:solidFill>
                  <a:srgbClr val="021EAA"/>
                </a:solidFill>
              </a:rPr>
              <a:t>Barrel tracking</a:t>
            </a:r>
            <a:r>
              <a:t> system based on MM detectors (Dedicated barrel / curved MM EIC R&amp;D program) manufactured as cylindrical shell elements and</a:t>
            </a:r>
          </a:p>
          <a:p>
            <a:pPr lvl="2"/>
            <a:r>
              <a:rPr>
                <a:solidFill>
                  <a:srgbClr val="021EAA"/>
                </a:solidFill>
              </a:rPr>
              <a:t>Forward/Backward tracking</a:t>
            </a:r>
            <a:r>
              <a:t> system based on triple-GEM detectors manufactured as planar segments (Collaboration with eRD6 FIT/UVA)</a:t>
            </a:r>
          </a:p>
          <a:p>
            <a:pPr lvl="1"/>
            <a:r>
              <a:t>R&amp;D strategy:</a:t>
            </a:r>
          </a:p>
          <a:p>
            <a:pPr lvl="2"/>
            <a:r>
              <a:t>Design and assembly of large cylindrical MM detector elements and large planar triple-GEM detectors</a:t>
            </a:r>
          </a:p>
          <a:p>
            <a:pPr lvl="2"/>
            <a:r>
              <a:t>Test and characterization of MicroMegas and triple-GEM prototype detectors</a:t>
            </a:r>
          </a:p>
          <a:p>
            <a:pPr lvl="2"/>
            <a:r>
              <a:t>Utilization of light-weight materials</a:t>
            </a:r>
          </a:p>
          <a:p>
            <a:pPr lvl="2"/>
            <a:r>
              <a:t>Development and commercial fabrication of various critical detector elements</a:t>
            </a:r>
          </a:p>
        </p:txBody>
      </p:sp>
      <p:sp>
        <p:nvSpPr>
          <p:cNvPr id="329" name="Shape 32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0" name="pasted-image.pdf"/>
          <p:cNvPicPr>
            <a:picLocks noChangeAspect="1"/>
          </p:cNvPicPr>
          <p:nvPr/>
        </p:nvPicPr>
        <p:blipFill>
          <a:blip r:embed="rId2">
            <a:extLst/>
          </a:blip>
          <a:stretch>
            <a:fillRect/>
          </a:stretch>
        </p:blipFill>
        <p:spPr>
          <a:xfrm>
            <a:off x="18655859" y="1583688"/>
            <a:ext cx="5351737" cy="6671159"/>
          </a:xfrm>
          <a:prstGeom prst="rect">
            <a:avLst/>
          </a:prstGeom>
          <a:ln w="25400"/>
        </p:spPr>
      </p:pic>
      <p:pic>
        <p:nvPicPr>
          <p:cNvPr id="331" name="pasted-image.pdf"/>
          <p:cNvPicPr>
            <a:picLocks noChangeAspect="1"/>
          </p:cNvPicPr>
          <p:nvPr/>
        </p:nvPicPr>
        <p:blipFill>
          <a:blip r:embed="rId3">
            <a:extLst/>
          </a:blip>
          <a:stretch>
            <a:fillRect/>
          </a:stretch>
        </p:blipFill>
        <p:spPr>
          <a:xfrm>
            <a:off x="17636557" y="8425660"/>
            <a:ext cx="6418143" cy="4239006"/>
          </a:xfrm>
          <a:prstGeom prst="rect">
            <a:avLst/>
          </a:prstGeom>
          <a:ln w="25400"/>
        </p:spPr>
      </p:pic>
      <p:sp>
        <p:nvSpPr>
          <p:cNvPr id="332" name="Shape 332"/>
          <p:cNvSpPr/>
          <p:nvPr/>
        </p:nvSpPr>
        <p:spPr>
          <a:xfrm>
            <a:off x="10860675" y="12903199"/>
            <a:ext cx="3576787" cy="762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b="1" sz="3700">
                <a:solidFill>
                  <a:srgbClr val="008F00"/>
                </a:solidFill>
              </a:defRPr>
            </a:lvl1pPr>
          </a:lstStyle>
          <a:p>
            <a:pPr/>
            <a:r>
              <a:t>Temple, Saclay</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335" name="Shape 335"/>
          <p:cNvSpPr/>
          <p:nvPr>
            <p:ph type="title"/>
          </p:nvPr>
        </p:nvSpPr>
        <p:spPr>
          <a:prstGeom prst="rect">
            <a:avLst/>
          </a:prstGeom>
        </p:spPr>
        <p:txBody>
          <a:bodyPr/>
          <a:lstStyle/>
          <a:p>
            <a:pPr/>
            <a:r>
              <a:t>eRD3:  Micro-Pattern EIC Tracking System</a:t>
            </a:r>
          </a:p>
        </p:txBody>
      </p:sp>
      <p:sp>
        <p:nvSpPr>
          <p:cNvPr id="336" name="Shape 336"/>
          <p:cNvSpPr/>
          <p:nvPr>
            <p:ph type="body" sz="half" idx="1"/>
          </p:nvPr>
        </p:nvSpPr>
        <p:spPr>
          <a:xfrm>
            <a:off x="312061" y="1518769"/>
            <a:ext cx="15096710" cy="7534418"/>
          </a:xfrm>
          <a:prstGeom prst="rect">
            <a:avLst/>
          </a:prstGeom>
        </p:spPr>
        <p:txBody>
          <a:bodyPr/>
          <a:lstStyle/>
          <a:p>
            <a:pPr>
              <a:defRPr b="1"/>
            </a:pPr>
            <a:r>
              <a:t>Highlights:</a:t>
            </a:r>
          </a:p>
          <a:p>
            <a:pPr lvl="1"/>
            <a:r>
              <a:t>Substantial facility development at Saclay (Assembly and testing of MM detector) and Temple University (Assembly and testing of GEM detectors) for micro-pattern detectors </a:t>
            </a:r>
          </a:p>
          <a:p>
            <a:pPr lvl="1"/>
            <a:r>
              <a:t>Work on commercial development of various components including GEM foils and 2D readout foils </a:t>
            </a:r>
          </a:p>
          <a:p>
            <a:pPr lvl="2"/>
            <a:r>
              <a:t>Commercialization of GEM foils is issue</a:t>
            </a:r>
          </a:p>
        </p:txBody>
      </p:sp>
      <p:sp>
        <p:nvSpPr>
          <p:cNvPr id="337" name="Shape 33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8" name="pasted-image.pdf"/>
          <p:cNvPicPr>
            <a:picLocks noChangeAspect="1"/>
          </p:cNvPicPr>
          <p:nvPr/>
        </p:nvPicPr>
        <p:blipFill>
          <a:blip r:embed="rId2">
            <a:extLst/>
          </a:blip>
          <a:stretch>
            <a:fillRect/>
          </a:stretch>
        </p:blipFill>
        <p:spPr>
          <a:xfrm>
            <a:off x="15450323" y="1596350"/>
            <a:ext cx="8722759" cy="5350788"/>
          </a:xfrm>
          <a:prstGeom prst="rect">
            <a:avLst/>
          </a:prstGeom>
          <a:ln w="25400"/>
        </p:spPr>
      </p:pic>
      <p:sp>
        <p:nvSpPr>
          <p:cNvPr id="339" name="Shape 339"/>
          <p:cNvSpPr/>
          <p:nvPr/>
        </p:nvSpPr>
        <p:spPr>
          <a:xfrm>
            <a:off x="289883" y="8946577"/>
            <a:ext cx="23848462" cy="3833854"/>
          </a:xfrm>
          <a:prstGeom prst="rect">
            <a:avLst/>
          </a:prstGeom>
          <a:ln w="25400">
            <a:miter lim="400000"/>
          </a:ln>
          <a:extLst>
            <a:ext uri="{C572A759-6A51-4108-AA02-DFA0A04FC94B}">
              <ma14:wrappingTextBoxFlag xmlns:ma14="http://schemas.microsoft.com/office/mac/drawingml/2011/main" val="1"/>
            </a:ext>
          </a:extLst>
        </p:spPr>
        <p:txBody>
          <a:bodyPr lIns="101600" tIns="101600" rIns="101600" bIns="101600"/>
          <a:lstStyle/>
          <a:p>
            <a:pPr lvl="1" marL="762000" marR="82550" indent="-508000" defTabSz="1828800">
              <a:spcBef>
                <a:spcPts val="900"/>
              </a:spcBef>
              <a:buClr>
                <a:srgbClr val="FF2600"/>
              </a:buClr>
              <a:buSzPct val="150000"/>
              <a:buChar char="•"/>
              <a:defRPr sz="5200">
                <a:uFill>
                  <a:solidFill>
                    <a:srgbClr val="000000"/>
                  </a:solidFill>
                </a:uFill>
                <a:latin typeface="+mn-lt"/>
                <a:ea typeface="+mn-ea"/>
                <a:cs typeface="+mn-cs"/>
                <a:sym typeface="Arial"/>
              </a:defRPr>
            </a:pPr>
            <a:r>
              <a:t>Successful development and application of a dedicated new chip readout system (DREAM chip) for micro-pattern detectors </a:t>
            </a:r>
          </a:p>
          <a:p>
            <a:pPr lvl="1" marL="762000" marR="82550" indent="-508000" defTabSz="1828800">
              <a:spcBef>
                <a:spcPts val="900"/>
              </a:spcBef>
              <a:buClr>
                <a:srgbClr val="FF2600"/>
              </a:buClr>
              <a:buSzPct val="150000"/>
              <a:buChar char="•"/>
              <a:defRPr sz="5200">
                <a:uFill>
                  <a:solidFill>
                    <a:srgbClr val="000000"/>
                  </a:solidFill>
                </a:uFill>
                <a:latin typeface="+mn-lt"/>
                <a:ea typeface="+mn-ea"/>
                <a:cs typeface="+mn-cs"/>
                <a:sym typeface="Arial"/>
              </a:defRPr>
            </a:pPr>
            <a:r>
              <a:t>Remaining program plans to focus on assembly and testing of larger detector elements using X-ray and cosmic-ray scans using novel assembly techniques </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166" name="Shape 166"/>
          <p:cNvSpPr/>
          <p:nvPr>
            <p:ph type="title"/>
          </p:nvPr>
        </p:nvSpPr>
        <p:spPr>
          <a:prstGeom prst="rect">
            <a:avLst/>
          </a:prstGeom>
        </p:spPr>
        <p:txBody>
          <a:bodyPr/>
          <a:lstStyle/>
          <a:p>
            <a:pPr/>
            <a:r>
              <a:t>2010/2011 - EIC Key Years</a:t>
            </a:r>
          </a:p>
        </p:txBody>
      </p:sp>
      <p:sp>
        <p:nvSpPr>
          <p:cNvPr id="167" name="Shape 167"/>
          <p:cNvSpPr/>
          <p:nvPr>
            <p:ph type="body" idx="1"/>
          </p:nvPr>
        </p:nvSpPr>
        <p:spPr>
          <a:xfrm>
            <a:off x="312061" y="1531469"/>
            <a:ext cx="17565398" cy="11861801"/>
          </a:xfrm>
          <a:prstGeom prst="rect">
            <a:avLst/>
          </a:prstGeom>
        </p:spPr>
        <p:txBody>
          <a:bodyPr/>
          <a:lstStyle/>
          <a:p>
            <a:pPr lvl="1">
              <a:spcBef>
                <a:spcPts val="2300"/>
              </a:spcBef>
              <a:defRPr sz="5300">
                <a:solidFill>
                  <a:srgbClr val="021EAA"/>
                </a:solidFill>
              </a:defRPr>
            </a:pPr>
            <a:r>
              <a:t>Last LRP (2007) had good words for an EIC but no recommendation</a:t>
            </a:r>
          </a:p>
          <a:p>
            <a:pPr lvl="2">
              <a:spcBef>
                <a:spcPts val="2300"/>
              </a:spcBef>
              <a:defRPr sz="5100"/>
            </a:pPr>
            <a:r>
              <a:t>“An EIC with polarized beams has been embraced by the U.S. nuclear science community as embodying the vision for reaching the next QCD frontier.”</a:t>
            </a:r>
          </a:p>
          <a:p>
            <a:pPr lvl="2">
              <a:spcBef>
                <a:spcPts val="2300"/>
              </a:spcBef>
              <a:defRPr sz="5100"/>
            </a:pPr>
            <a:r>
              <a:t>“We recommend the allocation of resources to develop accelerator and detector technology necessary to lay the foundation for a polarized Electron-Ion Collider.”     </a:t>
            </a:r>
          </a:p>
          <a:p>
            <a:pPr lvl="1">
              <a:spcBef>
                <a:spcPts val="2300"/>
              </a:spcBef>
              <a:defRPr sz="5300">
                <a:solidFill>
                  <a:srgbClr val="021EAA"/>
                </a:solidFill>
              </a:defRPr>
            </a:pPr>
            <a:r>
              <a:t>No funding efforts of DOE for detector R&amp;D</a:t>
            </a:r>
          </a:p>
          <a:p>
            <a:pPr lvl="1">
              <a:spcBef>
                <a:spcPts val="2300"/>
              </a:spcBef>
              <a:defRPr sz="5300">
                <a:solidFill>
                  <a:srgbClr val="021EAA"/>
                </a:solidFill>
              </a:defRPr>
            </a:pPr>
            <a:r>
              <a:t>Fall 2010 INT Workshop “Gluons and the quark sea at high energies distributions, polarization, tomography”</a:t>
            </a:r>
          </a:p>
          <a:p>
            <a:pPr lvl="2">
              <a:spcBef>
                <a:spcPts val="2300"/>
              </a:spcBef>
              <a:defRPr sz="5300"/>
            </a:pPr>
            <a:r>
              <a:t>551 page writeup in August 2011</a:t>
            </a:r>
          </a:p>
        </p:txBody>
      </p:sp>
      <p:sp>
        <p:nvSpPr>
          <p:cNvPr id="168" name="Shape 168"/>
          <p:cNvSpPr/>
          <p:nvPr>
            <p:ph type="sldNum" sz="quarter" idx="2"/>
          </p:nvPr>
        </p:nvSpPr>
        <p:spPr>
          <a:xfrm>
            <a:off x="23678691" y="12985216"/>
            <a:ext cx="413668" cy="59796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9" name="Pages from LongRangePlan2007-HighRes.pdf"/>
          <p:cNvPicPr>
            <a:picLocks noChangeAspect="1"/>
          </p:cNvPicPr>
          <p:nvPr/>
        </p:nvPicPr>
        <p:blipFill>
          <a:blip r:embed="rId2">
            <a:extLst/>
          </a:blip>
          <a:stretch>
            <a:fillRect/>
          </a:stretch>
        </p:blipFill>
        <p:spPr>
          <a:xfrm>
            <a:off x="18319483" y="1534792"/>
            <a:ext cx="4688586" cy="5811205"/>
          </a:xfrm>
          <a:prstGeom prst="rect">
            <a:avLst/>
          </a:prstGeom>
          <a:ln w="25400"/>
        </p:spPr>
      </p:pic>
      <p:pic>
        <p:nvPicPr>
          <p:cNvPr id="170" name="pasted-image.pdf"/>
          <p:cNvPicPr>
            <a:picLocks noChangeAspect="1"/>
          </p:cNvPicPr>
          <p:nvPr/>
        </p:nvPicPr>
        <p:blipFill>
          <a:blip r:embed="rId3">
            <a:extLst/>
          </a:blip>
          <a:stretch>
            <a:fillRect/>
          </a:stretch>
        </p:blipFill>
        <p:spPr>
          <a:xfrm>
            <a:off x="18395182" y="7616595"/>
            <a:ext cx="4765786" cy="5811205"/>
          </a:xfrm>
          <a:prstGeom prst="rect">
            <a:avLst/>
          </a:prstGeom>
          <a:ln w="25400"/>
        </p:spPr>
      </p:pic>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342" name="Shape 342"/>
          <p:cNvSpPr/>
          <p:nvPr>
            <p:ph type="title"/>
          </p:nvPr>
        </p:nvSpPr>
        <p:spPr>
          <a:prstGeom prst="rect">
            <a:avLst/>
          </a:prstGeom>
        </p:spPr>
        <p:txBody>
          <a:bodyPr/>
          <a:lstStyle/>
          <a:p>
            <a:pPr/>
            <a:r>
              <a:t>eRD6: Tracking/PID Consortium</a:t>
            </a:r>
          </a:p>
        </p:txBody>
      </p:sp>
      <p:sp>
        <p:nvSpPr>
          <p:cNvPr id="343" name="Shape 343"/>
          <p:cNvSpPr/>
          <p:nvPr>
            <p:ph type="body" idx="1"/>
          </p:nvPr>
        </p:nvSpPr>
        <p:spPr>
          <a:xfrm>
            <a:off x="210461" y="1696569"/>
            <a:ext cx="15170854" cy="11861801"/>
          </a:xfrm>
          <a:prstGeom prst="rect">
            <a:avLst/>
          </a:prstGeom>
        </p:spPr>
        <p:txBody>
          <a:bodyPr/>
          <a:lstStyle/>
          <a:p>
            <a:pPr lvl="1"/>
            <a:r>
              <a:t>Existing Since 1</a:t>
            </a:r>
            <a:r>
              <a:rPr baseline="31999"/>
              <a:t>st</a:t>
            </a:r>
            <a:r>
              <a:t> Round of EIC R&amp;D</a:t>
            </a:r>
          </a:p>
          <a:p>
            <a:pPr lvl="2"/>
            <a:r>
              <a:t>Brookhaven National Lab:  MiniDrift &amp; TPCC</a:t>
            </a:r>
          </a:p>
          <a:p>
            <a:pPr lvl="2"/>
            <a:r>
              <a:t>Florida Institute of Technology:  ZigZag Planar GEMs</a:t>
            </a:r>
          </a:p>
          <a:p>
            <a:pPr lvl="2"/>
            <a:r>
              <a:t>Stony Brook University:  RICH &amp; TPCC</a:t>
            </a:r>
          </a:p>
          <a:p>
            <a:pPr lvl="2"/>
            <a:r>
              <a:t>University of Virginia:  Stereo-COMPASS Planar GEMs</a:t>
            </a:r>
          </a:p>
          <a:p>
            <a:pPr lvl="2"/>
            <a:r>
              <a:t>Yale University: 2Gem+μMEGA</a:t>
            </a:r>
          </a:p>
          <a:p>
            <a:pPr lvl="1"/>
            <a:r>
              <a:t>Recent Additions</a:t>
            </a:r>
          </a:p>
          <a:p>
            <a:pPr lvl="2"/>
            <a:r>
              <a:t>INFN Trieste:  RICH PID</a:t>
            </a:r>
          </a:p>
          <a:p>
            <a:pPr lvl="2"/>
            <a:r>
              <a:t>Weizmann Institute of Science:  EIC TPC</a:t>
            </a:r>
          </a:p>
          <a:p>
            <a:pPr lvl="1"/>
            <a:r>
              <a:t>Largest experiment at Fermilab Test Beam Facility with 19 detector stations in single experiment</a:t>
            </a:r>
          </a:p>
        </p:txBody>
      </p:sp>
      <p:sp>
        <p:nvSpPr>
          <p:cNvPr id="344" name="Shape 34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5" name="image1.png"/>
          <p:cNvPicPr>
            <a:picLocks noChangeAspect="1"/>
          </p:cNvPicPr>
          <p:nvPr/>
        </p:nvPicPr>
        <p:blipFill>
          <a:blip r:embed="rId2">
            <a:extLst/>
          </a:blip>
          <a:srcRect l="0" t="0" r="0" b="17831"/>
          <a:stretch>
            <a:fillRect/>
          </a:stretch>
        </p:blipFill>
        <p:spPr>
          <a:xfrm>
            <a:off x="16056991" y="1584811"/>
            <a:ext cx="7297578" cy="5293579"/>
          </a:xfrm>
          <a:prstGeom prst="rect">
            <a:avLst/>
          </a:prstGeom>
          <a:ln w="25400">
            <a:miter lim="400000"/>
          </a:ln>
        </p:spPr>
      </p:pic>
      <p:pic>
        <p:nvPicPr>
          <p:cNvPr id="346" name="image2.png"/>
          <p:cNvPicPr>
            <a:picLocks noChangeAspect="1"/>
          </p:cNvPicPr>
          <p:nvPr/>
        </p:nvPicPr>
        <p:blipFill>
          <a:blip r:embed="rId3">
            <a:extLst/>
          </a:blip>
          <a:stretch>
            <a:fillRect/>
          </a:stretch>
        </p:blipFill>
        <p:spPr>
          <a:xfrm>
            <a:off x="16099811" y="7068082"/>
            <a:ext cx="7297563" cy="5478247"/>
          </a:xfrm>
          <a:prstGeom prst="rect">
            <a:avLst/>
          </a:prstGeom>
          <a:ln w="25400">
            <a:miter lim="400000"/>
          </a:ln>
        </p:spPr>
      </p:pic>
      <p:sp>
        <p:nvSpPr>
          <p:cNvPr id="347" name="Shape 347"/>
          <p:cNvSpPr/>
          <p:nvPr/>
        </p:nvSpPr>
        <p:spPr>
          <a:xfrm>
            <a:off x="20924346" y="5666052"/>
            <a:ext cx="3213182" cy="1203961"/>
          </a:xfrm>
          <a:prstGeom prst="rect">
            <a:avLst/>
          </a:prstGeom>
          <a:solidFill>
            <a:srgbClr val="FFFF00"/>
          </a:solidFill>
          <a:ln w="25400">
            <a:miter lim="400000"/>
          </a:ln>
          <a:extLst>
            <a:ext uri="{C572A759-6A51-4108-AA02-DFA0A04FC94B}">
              <ma14:wrappingTextBoxFlag xmlns:ma14="http://schemas.microsoft.com/office/mac/drawingml/2011/main" val="1"/>
            </a:ext>
          </a:extLst>
        </p:spPr>
        <p:txBody>
          <a:bodyPr lIns="68579" tIns="68579" rIns="68579" bIns="68579">
            <a:spAutoFit/>
          </a:bodyPr>
          <a:lstStyle>
            <a:lvl1pPr defTabSz="1828800">
              <a:defRPr sz="3600">
                <a:latin typeface="Calibri"/>
                <a:ea typeface="Calibri"/>
                <a:cs typeface="Calibri"/>
                <a:sym typeface="Calibri"/>
              </a:defRPr>
            </a:lvl1pPr>
          </a:lstStyle>
          <a:p>
            <a:pPr/>
            <a:r>
              <a:t>Sector Test:  October 2013</a:t>
            </a:r>
          </a:p>
        </p:txBody>
      </p:sp>
      <p:sp>
        <p:nvSpPr>
          <p:cNvPr id="348" name="Shape 348"/>
          <p:cNvSpPr/>
          <p:nvPr/>
        </p:nvSpPr>
        <p:spPr>
          <a:xfrm>
            <a:off x="17660830" y="12088914"/>
            <a:ext cx="4175523" cy="1203961"/>
          </a:xfrm>
          <a:prstGeom prst="rect">
            <a:avLst/>
          </a:prstGeom>
          <a:solidFill>
            <a:srgbClr val="FFFF00"/>
          </a:solidFill>
          <a:ln w="25400">
            <a:miter lim="400000"/>
          </a:ln>
          <a:extLst>
            <a:ext uri="{C572A759-6A51-4108-AA02-DFA0A04FC94B}">
              <ma14:wrappingTextBoxFlag xmlns:ma14="http://schemas.microsoft.com/office/mac/drawingml/2011/main" val="1"/>
            </a:ext>
          </a:extLst>
        </p:spPr>
        <p:txBody>
          <a:bodyPr lIns="68579" tIns="68579" rIns="68579" bIns="68579">
            <a:spAutoFit/>
          </a:bodyPr>
          <a:lstStyle>
            <a:lvl1pPr defTabSz="1828800">
              <a:defRPr sz="3600">
                <a:latin typeface="Calibri"/>
                <a:ea typeface="Calibri"/>
                <a:cs typeface="Calibri"/>
                <a:sym typeface="Calibri"/>
              </a:defRPr>
            </a:lvl1pPr>
          </a:lstStyle>
          <a:p>
            <a:pPr/>
            <a:r>
              <a:t>TPC/Cherenkov:  April 2016</a:t>
            </a:r>
          </a:p>
        </p:txBody>
      </p:sp>
      <p:sp>
        <p:nvSpPr>
          <p:cNvPr id="349" name="Shape 349"/>
          <p:cNvSpPr/>
          <p:nvPr/>
        </p:nvSpPr>
        <p:spPr>
          <a:xfrm>
            <a:off x="7389920" y="12941299"/>
            <a:ext cx="8527455" cy="6858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b="1" sz="3200">
                <a:solidFill>
                  <a:srgbClr val="008F00"/>
                </a:solidFill>
              </a:defRPr>
            </a:lvl1pPr>
          </a:lstStyle>
          <a:p>
            <a:pPr/>
            <a:r>
              <a:t>BNL, FIT, INFN Trieste, SUNY, UV, WIS, Yale</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Shape 351"/>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352" name="Shape 352"/>
          <p:cNvSpPr/>
          <p:nvPr>
            <p:ph type="title"/>
          </p:nvPr>
        </p:nvSpPr>
        <p:spPr>
          <a:prstGeom prst="rect">
            <a:avLst/>
          </a:prstGeom>
        </p:spPr>
        <p:txBody>
          <a:bodyPr/>
          <a:lstStyle/>
          <a:p>
            <a:pPr/>
            <a:r>
              <a:t>eRD6: Mini-Drift GEM Tracking Detector</a:t>
            </a:r>
          </a:p>
        </p:txBody>
      </p:sp>
      <p:sp>
        <p:nvSpPr>
          <p:cNvPr id="353" name="Shape 353"/>
          <p:cNvSpPr/>
          <p:nvPr>
            <p:ph type="body" sz="half" idx="1"/>
          </p:nvPr>
        </p:nvSpPr>
        <p:spPr>
          <a:xfrm>
            <a:off x="196958" y="1465438"/>
            <a:ext cx="23939284" cy="4924426"/>
          </a:xfrm>
          <a:prstGeom prst="rect">
            <a:avLst/>
          </a:prstGeom>
        </p:spPr>
        <p:txBody>
          <a:bodyPr/>
          <a:lstStyle/>
          <a:p>
            <a:pPr lvl="1">
              <a:defRPr sz="4900"/>
            </a:pPr>
            <a:r>
              <a:t>Triple GEM stack with a small drift region (mini TPC type configuration)</a:t>
            </a:r>
          </a:p>
          <a:p>
            <a:pPr lvl="1">
              <a:defRPr sz="4900"/>
            </a:pPr>
            <a:r>
              <a:t>Position and arrival time of the charge deposited in the drift region were measured on the readout plane allowing reconstruction of track traversing the chamber. </a:t>
            </a:r>
          </a:p>
          <a:p>
            <a:pPr lvl="1">
              <a:defRPr sz="4900"/>
            </a:pPr>
            <a:r>
              <a:t>Minidrift overcomes resolution degradation with incident angle for conventional GEM tracking detectors using only charge centroid information. </a:t>
            </a:r>
          </a:p>
          <a:p>
            <a:pPr lvl="1">
              <a:defRPr sz="4900"/>
            </a:pPr>
            <a:r>
              <a:t>Compatible with all forms of planar GEM tracker.</a:t>
            </a:r>
          </a:p>
        </p:txBody>
      </p:sp>
      <p:sp>
        <p:nvSpPr>
          <p:cNvPr id="354" name="Shape 35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5" name="pasted-image.pdf"/>
          <p:cNvPicPr>
            <a:picLocks noChangeAspect="1"/>
          </p:cNvPicPr>
          <p:nvPr/>
        </p:nvPicPr>
        <p:blipFill>
          <a:blip r:embed="rId2">
            <a:extLst/>
          </a:blip>
          <a:srcRect l="0" t="18583" r="0" b="0"/>
          <a:stretch>
            <a:fillRect/>
          </a:stretch>
        </p:blipFill>
        <p:spPr>
          <a:xfrm>
            <a:off x="525177" y="7057227"/>
            <a:ext cx="10678115" cy="5516298"/>
          </a:xfrm>
          <a:prstGeom prst="rect">
            <a:avLst/>
          </a:prstGeom>
          <a:ln w="25400"/>
        </p:spPr>
      </p:pic>
      <p:grpSp>
        <p:nvGrpSpPr>
          <p:cNvPr id="359" name="Group 359"/>
          <p:cNvGrpSpPr/>
          <p:nvPr/>
        </p:nvGrpSpPr>
        <p:grpSpPr>
          <a:xfrm>
            <a:off x="11057932" y="6625948"/>
            <a:ext cx="12342421" cy="7032140"/>
            <a:chOff x="0" y="0"/>
            <a:chExt cx="12342419" cy="7032138"/>
          </a:xfrm>
        </p:grpSpPr>
        <p:pic>
          <p:nvPicPr>
            <p:cNvPr id="356" name="image4.png"/>
            <p:cNvPicPr>
              <a:picLocks noChangeAspect="1"/>
            </p:cNvPicPr>
            <p:nvPr/>
          </p:nvPicPr>
          <p:blipFill>
            <a:blip r:embed="rId3">
              <a:extLst/>
            </a:blip>
            <a:stretch>
              <a:fillRect/>
            </a:stretch>
          </p:blipFill>
          <p:spPr>
            <a:xfrm>
              <a:off x="0" y="0"/>
              <a:ext cx="12342420" cy="7032139"/>
            </a:xfrm>
            <a:prstGeom prst="rect">
              <a:avLst/>
            </a:prstGeom>
            <a:ln w="25400" cap="flat">
              <a:noFill/>
              <a:miter lim="400000"/>
            </a:ln>
            <a:effectLst/>
          </p:spPr>
        </p:pic>
        <p:sp>
          <p:nvSpPr>
            <p:cNvPr id="357" name="Shape 357"/>
            <p:cNvSpPr/>
            <p:nvPr/>
          </p:nvSpPr>
          <p:spPr>
            <a:xfrm>
              <a:off x="2746999" y="1167879"/>
              <a:ext cx="3729326" cy="67056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68579" tIns="68579" rIns="68579" bIns="68579" numCol="1" anchor="t">
              <a:spAutoFit/>
            </a:bodyPr>
            <a:lstStyle>
              <a:lvl1pPr defTabSz="1828800">
                <a:defRPr b="1" sz="3600">
                  <a:solidFill>
                    <a:srgbClr val="C00000"/>
                  </a:solidFill>
                  <a:latin typeface="Calibri"/>
                  <a:ea typeface="Calibri"/>
                  <a:cs typeface="Calibri"/>
                  <a:sym typeface="Calibri"/>
                </a:defRPr>
              </a:lvl1pPr>
            </a:lstStyle>
            <a:p>
              <a:pPr/>
              <a:r>
                <a:t>Normal Chamber</a:t>
              </a:r>
            </a:p>
          </p:txBody>
        </p:sp>
        <p:sp>
          <p:nvSpPr>
            <p:cNvPr id="358" name="Shape 358"/>
            <p:cNvSpPr/>
            <p:nvPr/>
          </p:nvSpPr>
          <p:spPr>
            <a:xfrm>
              <a:off x="6370214" y="3779753"/>
              <a:ext cx="2009022" cy="67056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68579" tIns="68579" rIns="68579" bIns="68579" numCol="1" anchor="t">
              <a:spAutoFit/>
            </a:bodyPr>
            <a:lstStyle>
              <a:lvl1pPr defTabSz="1828800">
                <a:defRPr b="1" sz="3600">
                  <a:solidFill>
                    <a:srgbClr val="008F00"/>
                  </a:solidFill>
                  <a:latin typeface="Calibri"/>
                  <a:ea typeface="Calibri"/>
                  <a:cs typeface="Calibri"/>
                  <a:sym typeface="Calibri"/>
                </a:defRPr>
              </a:lvl1pPr>
            </a:lstStyle>
            <a:p>
              <a:pPr/>
              <a:r>
                <a:t>MiniDrift</a:t>
              </a:r>
            </a:p>
          </p:txBody>
        </p:sp>
      </p:gr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1" name="Shape 361"/>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362" name="Shape 362"/>
          <p:cNvSpPr/>
          <p:nvPr>
            <p:ph type="title"/>
          </p:nvPr>
        </p:nvSpPr>
        <p:spPr>
          <a:prstGeom prst="rect">
            <a:avLst/>
          </a:prstGeom>
        </p:spPr>
        <p:txBody>
          <a:bodyPr/>
          <a:lstStyle/>
          <a:p>
            <a:pPr/>
            <a:r>
              <a:t>eRD6: Cherenkov TPC</a:t>
            </a:r>
          </a:p>
        </p:txBody>
      </p:sp>
      <p:sp>
        <p:nvSpPr>
          <p:cNvPr id="363" name="Shape 36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4" name="pasted-image.pdf"/>
          <p:cNvPicPr>
            <a:picLocks noChangeAspect="1"/>
          </p:cNvPicPr>
          <p:nvPr/>
        </p:nvPicPr>
        <p:blipFill>
          <a:blip r:embed="rId2">
            <a:extLst/>
          </a:blip>
          <a:stretch>
            <a:fillRect/>
          </a:stretch>
        </p:blipFill>
        <p:spPr>
          <a:xfrm>
            <a:off x="99590" y="9028694"/>
            <a:ext cx="7278783" cy="4104308"/>
          </a:xfrm>
          <a:prstGeom prst="rect">
            <a:avLst/>
          </a:prstGeom>
          <a:ln w="25400"/>
        </p:spPr>
      </p:pic>
      <p:pic>
        <p:nvPicPr>
          <p:cNvPr id="365" name="pasted-image.pdf"/>
          <p:cNvPicPr>
            <a:picLocks noChangeAspect="1"/>
          </p:cNvPicPr>
          <p:nvPr/>
        </p:nvPicPr>
        <p:blipFill>
          <a:blip r:embed="rId3">
            <a:extLst/>
          </a:blip>
          <a:stretch>
            <a:fillRect/>
          </a:stretch>
        </p:blipFill>
        <p:spPr>
          <a:xfrm>
            <a:off x="8278228" y="9069933"/>
            <a:ext cx="6851714" cy="4021830"/>
          </a:xfrm>
          <a:prstGeom prst="rect">
            <a:avLst/>
          </a:prstGeom>
          <a:ln w="25400"/>
        </p:spPr>
      </p:pic>
      <p:pic>
        <p:nvPicPr>
          <p:cNvPr id="366" name="pasted-image.pdf"/>
          <p:cNvPicPr>
            <a:picLocks noChangeAspect="1"/>
          </p:cNvPicPr>
          <p:nvPr/>
        </p:nvPicPr>
        <p:blipFill>
          <a:blip r:embed="rId4">
            <a:extLst/>
          </a:blip>
          <a:stretch>
            <a:fillRect/>
          </a:stretch>
        </p:blipFill>
        <p:spPr>
          <a:xfrm>
            <a:off x="16029796" y="9186180"/>
            <a:ext cx="6345810" cy="3789336"/>
          </a:xfrm>
          <a:prstGeom prst="rect">
            <a:avLst/>
          </a:prstGeom>
          <a:ln w="25400"/>
        </p:spPr>
      </p:pic>
      <p:sp>
        <p:nvSpPr>
          <p:cNvPr id="367" name="Shape 367"/>
          <p:cNvSpPr/>
          <p:nvPr>
            <p:ph type="body" idx="1"/>
          </p:nvPr>
        </p:nvSpPr>
        <p:spPr>
          <a:xfrm>
            <a:off x="312061" y="1619693"/>
            <a:ext cx="23759877" cy="12884784"/>
          </a:xfrm>
          <a:prstGeom prst="rect">
            <a:avLst/>
          </a:prstGeom>
        </p:spPr>
        <p:txBody>
          <a:bodyPr/>
          <a:lstStyle/>
          <a:p>
            <a:pPr lvl="1">
              <a:defRPr sz="5000"/>
            </a:pPr>
            <a:r>
              <a:t>Combines the functions of a TPC for charged particle tracking and a Cherenkov detector for particle identification in same volume</a:t>
            </a:r>
          </a:p>
          <a:p>
            <a:pPr lvl="1">
              <a:defRPr sz="5000"/>
            </a:pPr>
            <a:r>
              <a:t>Prototype: </a:t>
            </a:r>
          </a:p>
          <a:p>
            <a:pPr lvl="2">
              <a:defRPr sz="4600"/>
            </a:pPr>
            <a:r>
              <a:t>TPC: 10cm drift + 10x10cm2 4GEM </a:t>
            </a:r>
          </a:p>
          <a:p>
            <a:pPr lvl="2">
              <a:defRPr sz="4600"/>
            </a:pPr>
            <a:r>
              <a:t>Cherenkov: 3.3x3.3cm2 pad array + 10cmx10cm 4GEM </a:t>
            </a:r>
          </a:p>
          <a:p>
            <a:pPr lvl="2">
              <a:defRPr sz="4600"/>
            </a:pPr>
            <a:r>
              <a:t>Common Gas: CF4 (v</a:t>
            </a:r>
            <a:r>
              <a:rPr baseline="-5999"/>
              <a:t>drift</a:t>
            </a:r>
            <a:r>
              <a:t> = 7.5cm/μs &amp; large N</a:t>
            </a:r>
            <a:r>
              <a:rPr baseline="-5999"/>
              <a:t>0</a:t>
            </a:r>
            <a:r>
              <a:t>) </a:t>
            </a:r>
          </a:p>
          <a:p>
            <a:pPr lvl="1">
              <a:defRPr sz="5000"/>
            </a:pPr>
            <a:r>
              <a:t>Successful demonstration of proof of principle - TPCC works!</a:t>
            </a:r>
          </a:p>
          <a:p>
            <a:pPr lvl="1">
              <a:defRPr sz="5000"/>
            </a:pPr>
            <a:r>
              <a:t>Quantified performance specs like track resolution and Cherenkov light yield</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Shape 369"/>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370" name="Shape 370"/>
          <p:cNvSpPr/>
          <p:nvPr>
            <p:ph type="title"/>
          </p:nvPr>
        </p:nvSpPr>
        <p:spPr>
          <a:prstGeom prst="rect">
            <a:avLst/>
          </a:prstGeom>
        </p:spPr>
        <p:txBody>
          <a:bodyPr/>
          <a:lstStyle/>
          <a:p>
            <a:pPr/>
            <a:r>
              <a:t>eRD6: ZigZag Strip Readouts</a:t>
            </a:r>
          </a:p>
        </p:txBody>
      </p:sp>
      <p:sp>
        <p:nvSpPr>
          <p:cNvPr id="371" name="Shape 371"/>
          <p:cNvSpPr/>
          <p:nvPr>
            <p:ph type="body" sz="half" idx="1"/>
          </p:nvPr>
        </p:nvSpPr>
        <p:spPr>
          <a:xfrm>
            <a:off x="312061" y="1518769"/>
            <a:ext cx="23759877" cy="4505076"/>
          </a:xfrm>
          <a:prstGeom prst="rect">
            <a:avLst/>
          </a:prstGeom>
        </p:spPr>
        <p:txBody>
          <a:bodyPr/>
          <a:lstStyle/>
          <a:p>
            <a:pPr lvl="1"/>
            <a:r>
              <a:t>Goal: Improve common readout boards with more complex zigzag design</a:t>
            </a:r>
          </a:p>
          <a:p>
            <a:pPr lvl="1"/>
            <a:r>
              <a:t>Test with 3GEM readout and X-ray source</a:t>
            </a:r>
          </a:p>
          <a:p>
            <a:pPr lvl="1"/>
            <a:r>
              <a:t>Early results of boards tested at FNAL showed non-linear behavior </a:t>
            </a:r>
          </a:p>
          <a:p>
            <a:pPr lvl="1"/>
            <a:r>
              <a:t>Recent: Scans of PCBs with improved zigzag strip design aiming to reduce non-linear response and achieve &lt;100 μm spatial resolution </a:t>
            </a:r>
          </a:p>
        </p:txBody>
      </p:sp>
      <p:sp>
        <p:nvSpPr>
          <p:cNvPr id="372" name="Shape 37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3" name="pasted-image.pdf"/>
          <p:cNvPicPr>
            <a:picLocks noChangeAspect="1"/>
          </p:cNvPicPr>
          <p:nvPr/>
        </p:nvPicPr>
        <p:blipFill>
          <a:blip r:embed="rId2">
            <a:extLst/>
          </a:blip>
          <a:stretch>
            <a:fillRect/>
          </a:stretch>
        </p:blipFill>
        <p:spPr>
          <a:xfrm>
            <a:off x="1022665" y="6135459"/>
            <a:ext cx="6448539" cy="7243705"/>
          </a:xfrm>
          <a:prstGeom prst="rect">
            <a:avLst/>
          </a:prstGeom>
          <a:ln w="25400"/>
        </p:spPr>
      </p:pic>
      <p:grpSp>
        <p:nvGrpSpPr>
          <p:cNvPr id="376" name="Group 376"/>
          <p:cNvGrpSpPr/>
          <p:nvPr/>
        </p:nvGrpSpPr>
        <p:grpSpPr>
          <a:xfrm>
            <a:off x="8559631" y="6235353"/>
            <a:ext cx="6921111" cy="7282970"/>
            <a:chOff x="0" y="0"/>
            <a:chExt cx="6921110" cy="7282968"/>
          </a:xfrm>
        </p:grpSpPr>
        <p:pic>
          <p:nvPicPr>
            <p:cNvPr id="374" name="pasted-image.pdf"/>
            <p:cNvPicPr>
              <a:picLocks noChangeAspect="1"/>
            </p:cNvPicPr>
            <p:nvPr/>
          </p:nvPicPr>
          <p:blipFill>
            <a:blip r:embed="rId3">
              <a:extLst/>
            </a:blip>
            <a:srcRect l="0" t="1432" r="0" b="0"/>
            <a:stretch>
              <a:fillRect/>
            </a:stretch>
          </p:blipFill>
          <p:spPr>
            <a:xfrm>
              <a:off x="0" y="0"/>
              <a:ext cx="6360758" cy="7268351"/>
            </a:xfrm>
            <a:prstGeom prst="rect">
              <a:avLst/>
            </a:prstGeom>
            <a:ln w="25400" cap="flat">
              <a:noFill/>
              <a:round/>
            </a:ln>
            <a:effectLst/>
          </p:spPr>
        </p:pic>
        <p:sp>
          <p:nvSpPr>
            <p:cNvPr id="375" name="Shape 375"/>
            <p:cNvSpPr/>
            <p:nvPr/>
          </p:nvSpPr>
          <p:spPr>
            <a:xfrm>
              <a:off x="5651110" y="3827783"/>
              <a:ext cx="1270001" cy="3455186"/>
            </a:xfrm>
            <a:prstGeom prst="rect">
              <a:avLst/>
            </a:prstGeom>
            <a:solidFill>
              <a:srgbClr val="FFFFFF"/>
            </a:solidFill>
            <a:ln w="12700" cap="flat">
              <a:noFill/>
              <a:miter lim="400000"/>
            </a:ln>
            <a:effectLst/>
          </p:spPr>
          <p:txBody>
            <a:bodyPr wrap="square" lIns="101600" tIns="101600" rIns="101600" bIns="101600" numCol="1" anchor="ctr">
              <a:noAutofit/>
            </a:bodyPr>
            <a:lstStyle/>
            <a:p>
              <a:pPr marL="81279" marR="81279" defTabSz="1828800">
                <a:defRPr sz="4800">
                  <a:uFill>
                    <a:solidFill>
                      <a:srgbClr val="000000"/>
                    </a:solidFill>
                  </a:uFill>
                  <a:latin typeface="Times New Roman"/>
                  <a:ea typeface="Times New Roman"/>
                  <a:cs typeface="Times New Roman"/>
                  <a:sym typeface="Times New Roman"/>
                </a:defRPr>
              </a:pPr>
            </a:p>
          </p:txBody>
        </p:sp>
      </p:grpSp>
      <p:sp>
        <p:nvSpPr>
          <p:cNvPr id="377" name="Shape 377"/>
          <p:cNvSpPr/>
          <p:nvPr/>
        </p:nvSpPr>
        <p:spPr>
          <a:xfrm>
            <a:off x="15576343" y="6231063"/>
            <a:ext cx="8328505" cy="7052496"/>
          </a:xfrm>
          <a:prstGeom prst="rect">
            <a:avLst/>
          </a:prstGeom>
          <a:ln w="25400">
            <a:miter lim="400000"/>
          </a:ln>
          <a:extLst>
            <a:ext uri="{C572A759-6A51-4108-AA02-DFA0A04FC94B}">
              <ma14:wrappingTextBoxFlag xmlns:ma14="http://schemas.microsoft.com/office/mac/drawingml/2011/main" val="1"/>
            </a:ext>
          </a:extLst>
        </p:spPr>
        <p:txBody>
          <a:bodyPr lIns="101600" tIns="101600" rIns="101600" bIns="101600"/>
          <a:lstStyle/>
          <a:p>
            <a:pPr lvl="1" marL="762000" marR="82550" indent="-508000" defTabSz="1828800">
              <a:spcBef>
                <a:spcPts val="900"/>
              </a:spcBef>
              <a:buClr>
                <a:srgbClr val="FF2600"/>
              </a:buClr>
              <a:buSzPct val="150000"/>
              <a:buChar char="•"/>
              <a:defRPr sz="5200">
                <a:solidFill>
                  <a:srgbClr val="021EAA"/>
                </a:solidFill>
                <a:uFill>
                  <a:solidFill>
                    <a:srgbClr val="000000"/>
                  </a:solidFill>
                </a:uFill>
                <a:latin typeface="+mn-lt"/>
                <a:ea typeface="+mn-ea"/>
                <a:cs typeface="+mn-cs"/>
                <a:sym typeface="Arial"/>
              </a:defRPr>
            </a:pPr>
            <a:r>
              <a:t>Vastly improved</a:t>
            </a:r>
          </a:p>
          <a:p>
            <a:pPr lvl="1" marL="762000" marR="82550" indent="-508000" defTabSz="1828800">
              <a:spcBef>
                <a:spcPts val="900"/>
              </a:spcBef>
              <a:buClr>
                <a:srgbClr val="FF2600"/>
              </a:buClr>
              <a:buSzPct val="150000"/>
              <a:buChar char="•"/>
              <a:defRPr sz="5200">
                <a:solidFill>
                  <a:srgbClr val="021EAA"/>
                </a:solidFill>
                <a:uFill>
                  <a:solidFill>
                    <a:srgbClr val="000000"/>
                  </a:solidFill>
                </a:uFill>
                <a:latin typeface="+mn-lt"/>
                <a:ea typeface="+mn-ea"/>
                <a:cs typeface="+mn-cs"/>
                <a:sym typeface="Arial"/>
              </a:defRPr>
            </a:pPr>
            <a:r>
              <a:t>Linear response over whole range</a:t>
            </a:r>
          </a:p>
          <a:p>
            <a:pPr lvl="1" marL="762000" marR="82550" indent="-508000" defTabSz="1828800">
              <a:spcBef>
                <a:spcPts val="900"/>
              </a:spcBef>
              <a:buClr>
                <a:srgbClr val="FF2600"/>
              </a:buClr>
              <a:buSzPct val="150000"/>
              <a:buChar char="•"/>
              <a:defRPr sz="5200">
                <a:solidFill>
                  <a:srgbClr val="021EAA"/>
                </a:solidFill>
                <a:uFill>
                  <a:solidFill>
                    <a:srgbClr val="000000"/>
                  </a:solidFill>
                </a:uFill>
                <a:latin typeface="+mn-lt"/>
                <a:ea typeface="+mn-ea"/>
                <a:cs typeface="+mn-cs"/>
                <a:sym typeface="Arial"/>
              </a:defRPr>
            </a:pPr>
            <a:r>
              <a:t>&gt; 95% events fire 2 or 3 strips (before mostly 1)</a:t>
            </a:r>
          </a:p>
          <a:p>
            <a:pPr lvl="1" marL="762000" marR="82550" indent="-508000" defTabSz="1828800">
              <a:spcBef>
                <a:spcPts val="900"/>
              </a:spcBef>
              <a:buClr>
                <a:srgbClr val="FF2600"/>
              </a:buClr>
              <a:buSzPct val="150000"/>
              <a:buChar char="•"/>
              <a:defRPr sz="5200">
                <a:solidFill>
                  <a:srgbClr val="021EAA"/>
                </a:solidFill>
                <a:uFill>
                  <a:solidFill>
                    <a:srgbClr val="000000"/>
                  </a:solidFill>
                </a:uFill>
                <a:latin typeface="+mn-lt"/>
                <a:ea typeface="+mn-ea"/>
                <a:cs typeface="+mn-cs"/>
                <a:sym typeface="Arial"/>
              </a:defRPr>
            </a:pPr>
            <a:r>
              <a:t>Continue work with company to further improve PCBs</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Shape 379"/>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380" name="Shape 380"/>
          <p:cNvSpPr/>
          <p:nvPr>
            <p:ph type="title"/>
          </p:nvPr>
        </p:nvSpPr>
        <p:spPr>
          <a:prstGeom prst="rect">
            <a:avLst/>
          </a:prstGeom>
        </p:spPr>
        <p:txBody>
          <a:bodyPr/>
          <a:lstStyle/>
          <a:p>
            <a:pPr/>
            <a:r>
              <a:t>eRD14: PID Consortium</a:t>
            </a:r>
          </a:p>
        </p:txBody>
      </p:sp>
      <p:sp>
        <p:nvSpPr>
          <p:cNvPr id="381" name="Shape 381"/>
          <p:cNvSpPr/>
          <p:nvPr>
            <p:ph type="body" sz="quarter" idx="1"/>
          </p:nvPr>
        </p:nvSpPr>
        <p:spPr>
          <a:xfrm>
            <a:off x="157129" y="1703183"/>
            <a:ext cx="12462988" cy="4978029"/>
          </a:xfrm>
          <a:prstGeom prst="rect">
            <a:avLst/>
          </a:prstGeom>
        </p:spPr>
        <p:txBody>
          <a:bodyPr/>
          <a:lstStyle/>
          <a:p>
            <a:pPr lvl="1">
              <a:defRPr b="1" sz="5000">
                <a:solidFill>
                  <a:srgbClr val="021EAA"/>
                </a:solidFill>
              </a:defRPr>
            </a:pPr>
            <a:r>
              <a:t>Particle ID is essential for EIC</a:t>
            </a:r>
          </a:p>
          <a:p>
            <a:pPr lvl="1">
              <a:defRPr sz="5000">
                <a:solidFill>
                  <a:srgbClr val="021EAA"/>
                </a:solidFill>
              </a:defRPr>
            </a:pPr>
            <a:r>
              <a:t>eRD14 is developing a suite of detector systems covering the full angular- and momentum range required for an EIC</a:t>
            </a:r>
          </a:p>
          <a:p>
            <a:pPr lvl="2">
              <a:defRPr>
                <a:solidFill>
                  <a:srgbClr val="021EAA"/>
                </a:solidFill>
              </a:defRPr>
            </a:pPr>
            <a:r>
              <a:t>Imaging Cherenkov detectors are the primary technology</a:t>
            </a:r>
          </a:p>
        </p:txBody>
      </p:sp>
      <p:sp>
        <p:nvSpPr>
          <p:cNvPr id="382" name="Shape 38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01" name="Group 401"/>
          <p:cNvGrpSpPr/>
          <p:nvPr/>
        </p:nvGrpSpPr>
        <p:grpSpPr>
          <a:xfrm>
            <a:off x="-37920" y="6734731"/>
            <a:ext cx="9616625" cy="6525989"/>
            <a:chOff x="0" y="0"/>
            <a:chExt cx="9616623" cy="6525987"/>
          </a:xfrm>
        </p:grpSpPr>
        <p:grpSp>
          <p:nvGrpSpPr>
            <p:cNvPr id="391" name="Group 391"/>
            <p:cNvGrpSpPr/>
            <p:nvPr/>
          </p:nvGrpSpPr>
          <p:grpSpPr>
            <a:xfrm>
              <a:off x="567566" y="485575"/>
              <a:ext cx="9049058" cy="5667669"/>
              <a:chOff x="0" y="0"/>
              <a:chExt cx="9049056" cy="5667668"/>
            </a:xfrm>
          </p:grpSpPr>
          <p:pic>
            <p:nvPicPr>
              <p:cNvPr id="383" name="image1.png"/>
              <p:cNvPicPr>
                <a:picLocks noChangeAspect="1"/>
              </p:cNvPicPr>
              <p:nvPr/>
            </p:nvPicPr>
            <p:blipFill>
              <a:blip r:embed="rId2">
                <a:extLst/>
              </a:blip>
              <a:stretch>
                <a:fillRect/>
              </a:stretch>
            </p:blipFill>
            <p:spPr>
              <a:xfrm>
                <a:off x="0" y="0"/>
                <a:ext cx="9049057" cy="5667669"/>
              </a:xfrm>
              <a:prstGeom prst="rect">
                <a:avLst/>
              </a:prstGeom>
              <a:ln w="25400" cap="flat">
                <a:noFill/>
                <a:miter lim="400000"/>
              </a:ln>
              <a:effectLst/>
            </p:spPr>
          </p:pic>
          <p:sp>
            <p:nvSpPr>
              <p:cNvPr id="384" name="Shape 384"/>
              <p:cNvSpPr/>
              <p:nvPr/>
            </p:nvSpPr>
            <p:spPr>
              <a:xfrm>
                <a:off x="4858628" y="925099"/>
                <a:ext cx="3187932" cy="4433457"/>
              </a:xfrm>
              <a:prstGeom prst="rect">
                <a:avLst/>
              </a:prstGeom>
              <a:solidFill>
                <a:srgbClr val="5B9BD5">
                  <a:alpha val="20000"/>
                </a:srgbClr>
              </a:solidFill>
              <a:ln w="25400" cap="flat">
                <a:solidFill>
                  <a:srgbClr val="42719B"/>
                </a:solidFill>
                <a:prstDash val="solid"/>
                <a:miter lim="800000"/>
              </a:ln>
              <a:effectLst/>
            </p:spPr>
            <p:txBody>
              <a:bodyPr wrap="square" lIns="96818" tIns="96818" rIns="96818" bIns="96818" numCol="1" anchor="ctr">
                <a:noAutofit/>
              </a:bodyPr>
              <a:lstStyle/>
              <a:p>
                <a:pPr algn="ctr" defTabSz="1643903">
                  <a:defRPr sz="2800">
                    <a:solidFill>
                      <a:srgbClr val="FFFFFF"/>
                    </a:solidFill>
                    <a:latin typeface="Calibri"/>
                    <a:ea typeface="Calibri"/>
                    <a:cs typeface="Calibri"/>
                    <a:sym typeface="Calibri"/>
                  </a:defRPr>
                </a:pPr>
              </a:p>
            </p:txBody>
          </p:sp>
          <p:sp>
            <p:nvSpPr>
              <p:cNvPr id="385" name="Shape 385"/>
              <p:cNvSpPr/>
              <p:nvPr/>
            </p:nvSpPr>
            <p:spPr>
              <a:xfrm>
                <a:off x="437412" y="2805702"/>
                <a:ext cx="3235533" cy="2552852"/>
              </a:xfrm>
              <a:prstGeom prst="rect">
                <a:avLst/>
              </a:prstGeom>
              <a:solidFill>
                <a:srgbClr val="C00000">
                  <a:alpha val="20000"/>
                </a:srgbClr>
              </a:solidFill>
              <a:ln w="25400" cap="flat">
                <a:solidFill>
                  <a:srgbClr val="42719B"/>
                </a:solidFill>
                <a:prstDash val="solid"/>
                <a:miter lim="800000"/>
              </a:ln>
              <a:effectLst/>
            </p:spPr>
            <p:txBody>
              <a:bodyPr wrap="square" lIns="96818" tIns="96818" rIns="96818" bIns="96818" numCol="1" anchor="ctr">
                <a:noAutofit/>
              </a:bodyPr>
              <a:lstStyle/>
              <a:p>
                <a:pPr algn="ctr" defTabSz="1643903">
                  <a:defRPr sz="2800">
                    <a:solidFill>
                      <a:srgbClr val="FFFFFF"/>
                    </a:solidFill>
                    <a:latin typeface="Calibri"/>
                    <a:ea typeface="Calibri"/>
                    <a:cs typeface="Calibri"/>
                    <a:sym typeface="Calibri"/>
                  </a:defRPr>
                </a:pPr>
              </a:p>
            </p:txBody>
          </p:sp>
          <p:sp>
            <p:nvSpPr>
              <p:cNvPr id="386" name="Shape 386"/>
              <p:cNvSpPr/>
              <p:nvPr/>
            </p:nvSpPr>
            <p:spPr>
              <a:xfrm>
                <a:off x="3672946" y="3211441"/>
                <a:ext cx="1185683" cy="2147113"/>
              </a:xfrm>
              <a:prstGeom prst="rect">
                <a:avLst/>
              </a:prstGeom>
              <a:solidFill>
                <a:srgbClr val="00B050">
                  <a:alpha val="20000"/>
                </a:srgbClr>
              </a:solidFill>
              <a:ln w="25400" cap="flat">
                <a:solidFill>
                  <a:srgbClr val="42719B"/>
                </a:solidFill>
                <a:prstDash val="solid"/>
                <a:miter lim="800000"/>
              </a:ln>
              <a:effectLst/>
            </p:spPr>
            <p:txBody>
              <a:bodyPr wrap="square" lIns="96818" tIns="96818" rIns="96818" bIns="96818" numCol="1" anchor="ctr">
                <a:noAutofit/>
              </a:bodyPr>
              <a:lstStyle/>
              <a:p>
                <a:pPr algn="ctr" defTabSz="1643903">
                  <a:defRPr sz="2800">
                    <a:solidFill>
                      <a:srgbClr val="FFFFFF"/>
                    </a:solidFill>
                    <a:latin typeface="Calibri"/>
                    <a:ea typeface="Calibri"/>
                    <a:cs typeface="Calibri"/>
                    <a:sym typeface="Calibri"/>
                  </a:defRPr>
                </a:pPr>
              </a:p>
            </p:txBody>
          </p:sp>
          <p:sp>
            <p:nvSpPr>
              <p:cNvPr id="387" name="Shape 387"/>
              <p:cNvSpPr/>
              <p:nvPr/>
            </p:nvSpPr>
            <p:spPr>
              <a:xfrm>
                <a:off x="405228" y="2144509"/>
                <a:ext cx="3267717" cy="540109"/>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67237" tIns="67237" rIns="67237" bIns="67237" numCol="1" anchor="t">
                <a:noAutofit/>
              </a:bodyPr>
              <a:lstStyle>
                <a:lvl1pPr algn="ctr" defTabSz="1643903">
                  <a:tabLst>
                    <a:tab pos="1524000" algn="l"/>
                  </a:tabLst>
                  <a:defRPr b="1" sz="2800">
                    <a:latin typeface="+mn-lt"/>
                    <a:ea typeface="+mn-ea"/>
                    <a:cs typeface="+mn-cs"/>
                    <a:sym typeface="Arial"/>
                  </a:defRPr>
                </a:lvl1pPr>
              </a:lstStyle>
              <a:p>
                <a:pPr/>
                <a:r>
                  <a:t>e-endcap</a:t>
                </a:r>
              </a:p>
            </p:txBody>
          </p:sp>
          <p:sp>
            <p:nvSpPr>
              <p:cNvPr id="388" name="Shape 388"/>
              <p:cNvSpPr/>
              <p:nvPr/>
            </p:nvSpPr>
            <p:spPr>
              <a:xfrm>
                <a:off x="4055591" y="140927"/>
                <a:ext cx="3267716" cy="540109"/>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67237" tIns="67237" rIns="67237" bIns="67237" numCol="1" anchor="t">
                <a:noAutofit/>
              </a:bodyPr>
              <a:lstStyle>
                <a:lvl1pPr algn="ctr" defTabSz="1643903">
                  <a:tabLst>
                    <a:tab pos="1524000" algn="l"/>
                  </a:tabLst>
                  <a:defRPr b="1" sz="2800">
                    <a:latin typeface="+mn-lt"/>
                    <a:ea typeface="+mn-ea"/>
                    <a:cs typeface="+mn-cs"/>
                    <a:sym typeface="Arial"/>
                  </a:defRPr>
                </a:lvl1pPr>
              </a:lstStyle>
              <a:p>
                <a:pPr/>
                <a:r>
                  <a:t>h-endcap</a:t>
                </a:r>
              </a:p>
            </p:txBody>
          </p:sp>
          <p:sp>
            <p:nvSpPr>
              <p:cNvPr id="389" name="Shape 389"/>
              <p:cNvSpPr/>
              <p:nvPr/>
            </p:nvSpPr>
            <p:spPr>
              <a:xfrm>
                <a:off x="3363725" y="1736432"/>
                <a:ext cx="1804122" cy="540109"/>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67237" tIns="67237" rIns="67237" bIns="67237" numCol="1" anchor="t">
                <a:noAutofit/>
              </a:bodyPr>
              <a:lstStyle>
                <a:lvl1pPr algn="ctr" defTabSz="1643903">
                  <a:tabLst>
                    <a:tab pos="1524000" algn="l"/>
                  </a:tabLst>
                  <a:defRPr b="1" sz="2800">
                    <a:latin typeface="+mn-lt"/>
                    <a:ea typeface="+mn-ea"/>
                    <a:cs typeface="+mn-cs"/>
                    <a:sym typeface="Arial"/>
                  </a:defRPr>
                </a:lvl1pPr>
              </a:lstStyle>
              <a:p>
                <a:pPr/>
                <a:r>
                  <a:t>barrel</a:t>
                </a:r>
              </a:p>
            </p:txBody>
          </p:sp>
          <p:sp>
            <p:nvSpPr>
              <p:cNvPr id="390" name="Shape 390"/>
              <p:cNvSpPr/>
              <p:nvPr/>
            </p:nvSpPr>
            <p:spPr>
              <a:xfrm>
                <a:off x="597353" y="415390"/>
                <a:ext cx="3267716" cy="852864"/>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67237" tIns="67237" rIns="67237" bIns="67237" numCol="1" anchor="t">
                <a:noAutofit/>
              </a:bodyPr>
              <a:lstStyle/>
              <a:p>
                <a:pPr algn="ctr" defTabSz="1643903">
                  <a:tabLst>
                    <a:tab pos="1524000" algn="l"/>
                  </a:tabLst>
                  <a:defRPr b="1">
                    <a:solidFill>
                      <a:srgbClr val="0000FF"/>
                    </a:solidFill>
                    <a:latin typeface="+mn-lt"/>
                    <a:ea typeface="+mn-ea"/>
                    <a:cs typeface="+mn-cs"/>
                    <a:sym typeface="Arial"/>
                  </a:defRPr>
                </a:pPr>
                <a:r>
                  <a:t>10x100 GeV</a:t>
                </a:r>
              </a:p>
              <a:p>
                <a:pPr algn="ctr" defTabSz="1643903">
                  <a:tabLst>
                    <a:tab pos="1524000" algn="l"/>
                  </a:tabLst>
                  <a:defRPr b="1">
                    <a:solidFill>
                      <a:srgbClr val="0000FF"/>
                    </a:solidFill>
                    <a:latin typeface="+mn-lt"/>
                    <a:ea typeface="+mn-ea"/>
                    <a:cs typeface="+mn-cs"/>
                    <a:sym typeface="Arial"/>
                  </a:defRPr>
                </a:pPr>
                <a:r>
                  <a:t>Q</a:t>
                </a:r>
                <a:r>
                  <a:rPr baseline="31000"/>
                  <a:t>2</a:t>
                </a:r>
                <a:r>
                  <a:t> &gt; 1 GeV</a:t>
                </a:r>
                <a:r>
                  <a:rPr baseline="31000"/>
                  <a:t>2</a:t>
                </a:r>
              </a:p>
            </p:txBody>
          </p:sp>
        </p:grpSp>
        <p:sp>
          <p:nvSpPr>
            <p:cNvPr id="392" name="Shape 392"/>
            <p:cNvSpPr/>
            <p:nvPr/>
          </p:nvSpPr>
          <p:spPr>
            <a:xfrm>
              <a:off x="4033740" y="4683118"/>
              <a:ext cx="1666916" cy="54011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67237" tIns="67237" rIns="67237" bIns="67237" numCol="1" anchor="t">
              <a:noAutofit/>
            </a:bodyPr>
            <a:lstStyle>
              <a:lvl1pPr algn="ctr" defTabSz="1643903">
                <a:tabLst>
                  <a:tab pos="1524000" algn="l"/>
                </a:tabLst>
                <a:defRPr b="1" sz="2800">
                  <a:latin typeface="+mn-lt"/>
                  <a:ea typeface="+mn-ea"/>
                  <a:cs typeface="+mn-cs"/>
                  <a:sym typeface="Arial"/>
                </a:defRPr>
              </a:lvl1pPr>
            </a:lstStyle>
            <a:p>
              <a:pPr/>
              <a:r>
                <a:t>DIRC</a:t>
              </a:r>
            </a:p>
          </p:txBody>
        </p:sp>
        <p:sp>
          <p:nvSpPr>
            <p:cNvPr id="393" name="Shape 393"/>
            <p:cNvSpPr/>
            <p:nvPr/>
          </p:nvSpPr>
          <p:spPr>
            <a:xfrm>
              <a:off x="1466829" y="5104843"/>
              <a:ext cx="2885073" cy="54011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67237" tIns="67237" rIns="67237" bIns="67237" numCol="1" anchor="t">
              <a:noAutofit/>
            </a:bodyPr>
            <a:lstStyle>
              <a:lvl1pPr algn="ctr" defTabSz="1643903">
                <a:tabLst>
                  <a:tab pos="1524000" algn="l"/>
                </a:tabLst>
                <a:defRPr b="1" sz="2800">
                  <a:latin typeface="+mn-lt"/>
                  <a:ea typeface="+mn-ea"/>
                  <a:cs typeface="+mn-cs"/>
                  <a:sym typeface="Arial"/>
                </a:defRPr>
              </a:lvl1pPr>
            </a:lstStyle>
            <a:p>
              <a:pPr/>
              <a:r>
                <a:t>Aerogel RICH</a:t>
              </a:r>
            </a:p>
          </p:txBody>
        </p:sp>
        <p:sp>
          <p:nvSpPr>
            <p:cNvPr id="394" name="Shape 394"/>
            <p:cNvSpPr/>
            <p:nvPr/>
          </p:nvSpPr>
          <p:spPr>
            <a:xfrm>
              <a:off x="5804415" y="3011044"/>
              <a:ext cx="3069234" cy="954854"/>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67237" tIns="67237" rIns="67237" bIns="67237" numCol="1" anchor="t">
              <a:noAutofit/>
            </a:bodyPr>
            <a:lstStyle>
              <a:lvl1pPr algn="ctr" defTabSz="1643903">
                <a:tabLst>
                  <a:tab pos="1524000" algn="l"/>
                </a:tabLst>
                <a:defRPr b="1" sz="2800">
                  <a:latin typeface="+mn-lt"/>
                  <a:ea typeface="+mn-ea"/>
                  <a:cs typeface="+mn-cs"/>
                  <a:sym typeface="Arial"/>
                </a:defRPr>
              </a:lvl1pPr>
            </a:lstStyle>
            <a:p>
              <a:pPr/>
              <a:r>
                <a:t>Dual-radiator RICH</a:t>
              </a:r>
            </a:p>
          </p:txBody>
        </p:sp>
        <p:sp>
          <p:nvSpPr>
            <p:cNvPr id="395" name="Shape 395"/>
            <p:cNvSpPr/>
            <p:nvPr/>
          </p:nvSpPr>
          <p:spPr>
            <a:xfrm>
              <a:off x="6504678" y="124353"/>
              <a:ext cx="1509549" cy="431501"/>
            </a:xfrm>
            <a:prstGeom prst="rightArrow">
              <a:avLst>
                <a:gd name="adj1" fmla="val 50000"/>
                <a:gd name="adj2" fmla="val 50000"/>
              </a:avLst>
            </a:prstGeom>
            <a:solidFill>
              <a:srgbClr val="5B9BD5"/>
            </a:solidFill>
            <a:ln w="25400" cap="flat">
              <a:solidFill>
                <a:srgbClr val="42719B"/>
              </a:solidFill>
              <a:prstDash val="solid"/>
              <a:miter lim="800000"/>
            </a:ln>
            <a:effectLst/>
          </p:spPr>
          <p:txBody>
            <a:bodyPr wrap="square" lIns="96818" tIns="96818" rIns="96818" bIns="96818" numCol="1" anchor="ctr">
              <a:noAutofit/>
            </a:bodyPr>
            <a:lstStyle/>
            <a:p>
              <a:pPr algn="ctr" defTabSz="1643903">
                <a:defRPr sz="2800">
                  <a:solidFill>
                    <a:srgbClr val="FFFFFF"/>
                  </a:solidFill>
                  <a:latin typeface="Calibri"/>
                  <a:ea typeface="Calibri"/>
                  <a:cs typeface="Calibri"/>
                  <a:sym typeface="Calibri"/>
                </a:defRPr>
              </a:pPr>
            </a:p>
          </p:txBody>
        </p:sp>
        <p:sp>
          <p:nvSpPr>
            <p:cNvPr id="396" name="Shape 396"/>
            <p:cNvSpPr/>
            <p:nvPr/>
          </p:nvSpPr>
          <p:spPr>
            <a:xfrm rot="10800000">
              <a:off x="1542803" y="129302"/>
              <a:ext cx="1509550" cy="431501"/>
            </a:xfrm>
            <a:prstGeom prst="rightArrow">
              <a:avLst>
                <a:gd name="adj1" fmla="val 50000"/>
                <a:gd name="adj2" fmla="val 50000"/>
              </a:avLst>
            </a:prstGeom>
            <a:solidFill>
              <a:srgbClr val="5B9BD5"/>
            </a:solidFill>
            <a:ln w="25400" cap="flat">
              <a:solidFill>
                <a:srgbClr val="42719B"/>
              </a:solidFill>
              <a:prstDash val="solid"/>
              <a:miter lim="800000"/>
            </a:ln>
            <a:effectLst/>
          </p:spPr>
          <p:txBody>
            <a:bodyPr wrap="square" lIns="96818" tIns="96818" rIns="96818" bIns="96818" numCol="1" anchor="ctr">
              <a:noAutofit/>
            </a:bodyPr>
            <a:lstStyle/>
            <a:p>
              <a:pPr algn="ctr" defTabSz="1643903">
                <a:defRPr sz="2800">
                  <a:solidFill>
                    <a:srgbClr val="FFFFFF"/>
                  </a:solidFill>
                  <a:latin typeface="Calibri"/>
                  <a:ea typeface="Calibri"/>
                  <a:cs typeface="Calibri"/>
                  <a:sym typeface="Calibri"/>
                </a:defRPr>
              </a:pPr>
            </a:p>
          </p:txBody>
        </p:sp>
        <p:sp>
          <p:nvSpPr>
            <p:cNvPr id="397" name="Shape 397"/>
            <p:cNvSpPr/>
            <p:nvPr/>
          </p:nvSpPr>
          <p:spPr>
            <a:xfrm>
              <a:off x="7710714" y="13816"/>
              <a:ext cx="1795261" cy="489962"/>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67237" tIns="67237" rIns="67237" bIns="67237" numCol="1" anchor="t">
              <a:noAutofit/>
            </a:bodyPr>
            <a:lstStyle>
              <a:lvl1pPr algn="ctr" defTabSz="1643903">
                <a:tabLst>
                  <a:tab pos="1524000" algn="l"/>
                </a:tabLst>
                <a:defRPr b="1">
                  <a:latin typeface="+mn-lt"/>
                  <a:ea typeface="+mn-ea"/>
                  <a:cs typeface="+mn-cs"/>
                  <a:sym typeface="Arial"/>
                </a:defRPr>
              </a:lvl1pPr>
            </a:lstStyle>
            <a:p>
              <a:pPr/>
              <a:r>
                <a:t>p/A</a:t>
              </a:r>
            </a:p>
          </p:txBody>
        </p:sp>
        <p:sp>
          <p:nvSpPr>
            <p:cNvPr id="398" name="Shape 398"/>
            <p:cNvSpPr/>
            <p:nvPr/>
          </p:nvSpPr>
          <p:spPr>
            <a:xfrm>
              <a:off x="288705" y="0"/>
              <a:ext cx="1795261" cy="489962"/>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67237" tIns="67237" rIns="67237" bIns="67237" numCol="1" anchor="t">
              <a:noAutofit/>
            </a:bodyPr>
            <a:lstStyle>
              <a:lvl1pPr algn="ctr" defTabSz="1643903">
                <a:tabLst>
                  <a:tab pos="1524000" algn="l"/>
                </a:tabLst>
                <a:defRPr b="1">
                  <a:latin typeface="+mn-lt"/>
                  <a:ea typeface="+mn-ea"/>
                  <a:cs typeface="+mn-cs"/>
                  <a:sym typeface="Arial"/>
                </a:defRPr>
              </a:lvl1pPr>
            </a:lstStyle>
            <a:p>
              <a:pPr/>
              <a:r>
                <a:t>e</a:t>
              </a:r>
            </a:p>
          </p:txBody>
        </p:sp>
        <p:sp>
          <p:nvSpPr>
            <p:cNvPr id="399" name="Shape 399"/>
            <p:cNvSpPr/>
            <p:nvPr/>
          </p:nvSpPr>
          <p:spPr>
            <a:xfrm>
              <a:off x="0" y="933644"/>
              <a:ext cx="1164920" cy="489962"/>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67237" tIns="67237" rIns="67237" bIns="67237" numCol="1" anchor="t">
              <a:noAutofit/>
            </a:bodyPr>
            <a:lstStyle>
              <a:lvl1pPr algn="ctr" defTabSz="1643903">
                <a:tabLst>
                  <a:tab pos="1524000" algn="l"/>
                </a:tabLst>
                <a:defRPr>
                  <a:latin typeface="+mn-lt"/>
                  <a:ea typeface="+mn-ea"/>
                  <a:cs typeface="+mn-cs"/>
                  <a:sym typeface="Arial"/>
                </a:defRPr>
              </a:lvl1pPr>
            </a:lstStyle>
            <a:p>
              <a:pPr/>
              <a:r>
                <a:t>GeV</a:t>
              </a:r>
            </a:p>
          </p:txBody>
        </p:sp>
        <p:sp>
          <p:nvSpPr>
            <p:cNvPr id="400" name="Shape 400"/>
            <p:cNvSpPr/>
            <p:nvPr/>
          </p:nvSpPr>
          <p:spPr>
            <a:xfrm>
              <a:off x="7696881" y="6036026"/>
              <a:ext cx="1597970" cy="489962"/>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67237" tIns="67237" rIns="67237" bIns="67237" numCol="1" anchor="t">
              <a:noAutofit/>
            </a:bodyPr>
            <a:lstStyle>
              <a:lvl1pPr algn="ctr" defTabSz="1643903">
                <a:tabLst>
                  <a:tab pos="1524000" algn="l"/>
                </a:tabLst>
                <a:defRPr>
                  <a:latin typeface="+mn-lt"/>
                  <a:ea typeface="+mn-ea"/>
                  <a:cs typeface="+mn-cs"/>
                  <a:sym typeface="Arial"/>
                </a:defRPr>
              </a:lvl1pPr>
            </a:lstStyle>
            <a:p>
              <a:pPr/>
              <a:r>
                <a:t>rapidity</a:t>
              </a:r>
            </a:p>
          </p:txBody>
        </p:sp>
      </p:grpSp>
      <p:sp>
        <p:nvSpPr>
          <p:cNvPr id="402" name="Shape 402"/>
          <p:cNvSpPr/>
          <p:nvPr/>
        </p:nvSpPr>
        <p:spPr>
          <a:xfrm>
            <a:off x="12680692" y="1625556"/>
            <a:ext cx="11205243" cy="11112796"/>
          </a:xfrm>
          <a:prstGeom prst="rect">
            <a:avLst/>
          </a:prstGeom>
          <a:ln w="25400">
            <a:miter lim="400000"/>
          </a:ln>
          <a:extLst>
            <a:ext uri="{C572A759-6A51-4108-AA02-DFA0A04FC94B}">
              <ma14:wrappingTextBoxFlag xmlns:ma14="http://schemas.microsoft.com/office/mac/drawingml/2011/main" val="1"/>
            </a:ext>
          </a:extLst>
        </p:spPr>
        <p:txBody>
          <a:bodyPr lIns="101600" tIns="101600" rIns="101600" bIns="101600"/>
          <a:lstStyle/>
          <a:p>
            <a:pPr>
              <a:defRPr b="1" sz="5000"/>
            </a:pPr>
            <a:r>
              <a:t>Current Projects:</a:t>
            </a:r>
          </a:p>
          <a:p>
            <a:pPr lvl="1" marL="762000" marR="82550" indent="-508000" defTabSz="1828800">
              <a:spcBef>
                <a:spcPts val="900"/>
              </a:spcBef>
              <a:buClr>
                <a:srgbClr val="FF2600"/>
              </a:buClr>
              <a:buSzPct val="150000"/>
              <a:buChar char="•"/>
              <a:defRPr sz="4600">
                <a:uFill>
                  <a:solidFill>
                    <a:srgbClr val="000000"/>
                  </a:solidFill>
                </a:uFill>
                <a:latin typeface="+mn-lt"/>
                <a:ea typeface="+mn-ea"/>
                <a:cs typeface="+mn-cs"/>
                <a:sym typeface="Arial"/>
              </a:defRPr>
            </a:pPr>
            <a:r>
              <a:t>h-side: RICH with two radiators (gas + aerogel) are needed to cover the full momentum range: more than 3 s.d. separation for π/K/p over 3-50 GeV/c</a:t>
            </a:r>
          </a:p>
          <a:p>
            <a:pPr lvl="1" marL="762000" marR="82550" indent="-508000" defTabSz="1828800">
              <a:spcBef>
                <a:spcPts val="900"/>
              </a:spcBef>
              <a:buClr>
                <a:srgbClr val="FF2600"/>
              </a:buClr>
              <a:buSzPct val="150000"/>
              <a:buChar char="•"/>
              <a:defRPr sz="4600">
                <a:uFill>
                  <a:solidFill>
                    <a:srgbClr val="000000"/>
                  </a:solidFill>
                </a:uFill>
                <a:latin typeface="+mn-lt"/>
                <a:ea typeface="+mn-ea"/>
                <a:cs typeface="+mn-cs"/>
                <a:sym typeface="Arial"/>
              </a:defRPr>
            </a:pPr>
            <a:r>
              <a:t>e-side: Compact aerogel RICH covering up to 10 GeV/c (π/K/p) can provide the required PID and allow for an endcap design optimized for EIC physics requirements</a:t>
            </a:r>
          </a:p>
          <a:p>
            <a:pPr lvl="1" marL="762000" marR="82550" indent="-508000" defTabSz="1828800">
              <a:spcBef>
                <a:spcPts val="900"/>
              </a:spcBef>
              <a:buClr>
                <a:srgbClr val="FF2600"/>
              </a:buClr>
              <a:buSzPct val="150000"/>
              <a:buChar char="•"/>
              <a:defRPr sz="4600">
                <a:uFill>
                  <a:solidFill>
                    <a:srgbClr val="000000"/>
                  </a:solidFill>
                </a:uFill>
                <a:latin typeface="+mn-lt"/>
                <a:ea typeface="+mn-ea"/>
                <a:cs typeface="+mn-cs"/>
                <a:sym typeface="Arial"/>
              </a:defRPr>
            </a:pPr>
            <a:r>
              <a:t>Barrel: </a:t>
            </a:r>
          </a:p>
          <a:p>
            <a:pPr lvl="2" marL="1412875" marR="82550" indent="-457200" defTabSz="1828800">
              <a:spcBef>
                <a:spcPts val="800"/>
              </a:spcBef>
              <a:buClr>
                <a:srgbClr val="434ED6"/>
              </a:buClr>
              <a:buSzPct val="115000"/>
              <a:buFont typeface="Lucida Grande"/>
              <a:buChar char="‣"/>
              <a:defRPr sz="4400">
                <a:uFill>
                  <a:solidFill>
                    <a:srgbClr val="000000"/>
                  </a:solidFill>
                </a:uFill>
                <a:latin typeface="+mn-lt"/>
                <a:ea typeface="+mn-ea"/>
                <a:cs typeface="+mn-cs"/>
                <a:sym typeface="Arial"/>
              </a:defRPr>
            </a:pPr>
            <a:r>
              <a:t>DIRC is compact and can cover momenta up to 6-7 GeV/c</a:t>
            </a:r>
          </a:p>
          <a:p>
            <a:pPr lvl="2" marL="1412875" marR="82550" indent="-457200" defTabSz="1828800">
              <a:spcBef>
                <a:spcPts val="800"/>
              </a:spcBef>
              <a:buClr>
                <a:srgbClr val="434ED6"/>
              </a:buClr>
              <a:buSzPct val="115000"/>
              <a:buFont typeface="Lucida Grande"/>
              <a:buChar char="‣"/>
              <a:defRPr sz="4400">
                <a:uFill>
                  <a:solidFill>
                    <a:srgbClr val="000000"/>
                  </a:solidFill>
                </a:uFill>
                <a:latin typeface="+mn-lt"/>
                <a:ea typeface="+mn-ea"/>
                <a:cs typeface="+mn-cs"/>
                <a:sym typeface="Arial"/>
              </a:defRPr>
            </a:pPr>
            <a:r>
              <a:t>ToF under investigation, still issue with determining T</a:t>
            </a:r>
            <a:r>
              <a:rPr baseline="-5999"/>
              <a:t>0</a:t>
            </a:r>
            <a:r>
              <a:t> and related t-resolution</a:t>
            </a:r>
          </a:p>
        </p:txBody>
      </p:sp>
      <p:sp>
        <p:nvSpPr>
          <p:cNvPr id="403" name="Shape 403"/>
          <p:cNvSpPr/>
          <p:nvPr/>
        </p:nvSpPr>
        <p:spPr>
          <a:xfrm>
            <a:off x="9918999" y="12680208"/>
            <a:ext cx="13383033" cy="979384"/>
          </a:xfrm>
          <a:prstGeom prst="rect">
            <a:avLst/>
          </a:prstGeom>
          <a:ln w="25400">
            <a:miter lim="400000"/>
          </a:ln>
          <a:extLst>
            <a:ext uri="{C572A759-6A51-4108-AA02-DFA0A04FC94B}">
              <ma14:wrappingTextBoxFlag xmlns:ma14="http://schemas.microsoft.com/office/mac/drawingml/2011/main" val="1"/>
            </a:ext>
          </a:extLst>
        </p:spPr>
        <p:txBody>
          <a:bodyPr lIns="101600" tIns="101600" rIns="101600" bIns="101600" anchor="ctr">
            <a:spAutoFit/>
          </a:bodyPr>
          <a:lstStyle>
            <a:lvl1pPr marL="82550" marR="82550" defTabSz="1828800">
              <a:spcBef>
                <a:spcPts val="800"/>
              </a:spcBef>
              <a:defRPr b="1" sz="2700">
                <a:solidFill>
                  <a:srgbClr val="008F00"/>
                </a:solidFill>
                <a:uFill>
                  <a:solidFill>
                    <a:srgbClr val="011585"/>
                  </a:solidFill>
                </a:uFill>
                <a:latin typeface="+mn-lt"/>
                <a:ea typeface="+mn-ea"/>
                <a:cs typeface="+mn-cs"/>
                <a:sym typeface="Arial"/>
              </a:defRPr>
            </a:lvl1pPr>
          </a:lstStyle>
          <a:p>
            <a:pPr/>
            <a:r>
              <a:t>ACU, ANL, BNL, CUA, William &amp; Mary, Duke, GSU, GSI, Howard, INFN Ferrara, INFN Roma, ISS Rome, JLAB, LANL, ODU, USM, UIC, UNM, SC, Yale</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5" name="Shape 405"/>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406" name="Shape 406"/>
          <p:cNvSpPr/>
          <p:nvPr>
            <p:ph type="title"/>
          </p:nvPr>
        </p:nvSpPr>
        <p:spPr>
          <a:prstGeom prst="rect">
            <a:avLst/>
          </a:prstGeom>
        </p:spPr>
        <p:txBody>
          <a:bodyPr/>
          <a:lstStyle/>
          <a:p>
            <a:pPr/>
            <a:r>
              <a:t>eRD14: Dual Radiator RICH Detectors</a:t>
            </a:r>
          </a:p>
        </p:txBody>
      </p:sp>
      <p:sp>
        <p:nvSpPr>
          <p:cNvPr id="407" name="Shape 407"/>
          <p:cNvSpPr/>
          <p:nvPr>
            <p:ph type="body" sz="half" idx="1"/>
          </p:nvPr>
        </p:nvSpPr>
        <p:spPr>
          <a:xfrm>
            <a:off x="307260" y="1620649"/>
            <a:ext cx="23769480" cy="4374061"/>
          </a:xfrm>
          <a:prstGeom prst="rect">
            <a:avLst/>
          </a:prstGeom>
        </p:spPr>
        <p:txBody>
          <a:bodyPr/>
          <a:lstStyle/>
          <a:p>
            <a:pPr lvl="1">
              <a:defRPr sz="5000"/>
            </a:pPr>
            <a:r>
              <a:t>First dual-radiator RICH developed for use with a solenoidal detector</a:t>
            </a:r>
          </a:p>
          <a:p>
            <a:pPr lvl="1">
              <a:defRPr sz="5000"/>
            </a:pPr>
            <a:r>
              <a:t>Combination of C</a:t>
            </a:r>
            <a:r>
              <a:rPr baseline="-5999"/>
              <a:t>2</a:t>
            </a:r>
            <a:r>
              <a:t>F</a:t>
            </a:r>
            <a:r>
              <a:rPr baseline="-5999"/>
              <a:t>6</a:t>
            </a:r>
            <a:r>
              <a:t> gas and n=1.02 aerogel leaves no gaps in coverage</a:t>
            </a:r>
          </a:p>
          <a:p>
            <a:pPr lvl="1">
              <a:defRPr sz="5000"/>
            </a:pPr>
            <a:r>
              <a:t>Outward-reflecting mirrors reduce backgrounds and (UV) scattering in aerogel</a:t>
            </a:r>
          </a:p>
          <a:p>
            <a:pPr lvl="1">
              <a:defRPr sz="5000"/>
            </a:pPr>
            <a:r>
              <a:t>3D focusing reduces photosensor area</a:t>
            </a:r>
          </a:p>
          <a:p>
            <a:pPr lvl="1">
              <a:defRPr sz="5000"/>
            </a:pPr>
            <a:r>
              <a:t>Geant4 simulations show excellent performance for both hadron and lepton ID</a:t>
            </a:r>
          </a:p>
        </p:txBody>
      </p:sp>
      <p:sp>
        <p:nvSpPr>
          <p:cNvPr id="408" name="Shape 40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9" name="pasted-image.pdf"/>
          <p:cNvPicPr>
            <a:picLocks noChangeAspect="1"/>
          </p:cNvPicPr>
          <p:nvPr/>
        </p:nvPicPr>
        <p:blipFill>
          <a:blip r:embed="rId2">
            <a:extLst/>
          </a:blip>
          <a:srcRect l="7192" t="15519" r="20892" b="0"/>
          <a:stretch>
            <a:fillRect/>
          </a:stretch>
        </p:blipFill>
        <p:spPr>
          <a:xfrm>
            <a:off x="469513" y="7247027"/>
            <a:ext cx="12140307" cy="6106341"/>
          </a:xfrm>
          <a:prstGeom prst="rect">
            <a:avLst/>
          </a:prstGeom>
          <a:ln w="25400"/>
        </p:spPr>
      </p:pic>
      <p:pic>
        <p:nvPicPr>
          <p:cNvPr id="410" name="pasted-image.pdf"/>
          <p:cNvPicPr>
            <a:picLocks noChangeAspect="1"/>
          </p:cNvPicPr>
          <p:nvPr/>
        </p:nvPicPr>
        <p:blipFill>
          <a:blip r:embed="rId3">
            <a:extLst/>
          </a:blip>
          <a:stretch>
            <a:fillRect/>
          </a:stretch>
        </p:blipFill>
        <p:spPr>
          <a:xfrm>
            <a:off x="13431741" y="7349838"/>
            <a:ext cx="10200292" cy="5529738"/>
          </a:xfrm>
          <a:prstGeom prst="rect">
            <a:avLst/>
          </a:prstGeom>
          <a:ln w="25400"/>
        </p:spPr>
      </p:pic>
      <p:sp>
        <p:nvSpPr>
          <p:cNvPr id="411" name="Shape 411"/>
          <p:cNvSpPr/>
          <p:nvPr/>
        </p:nvSpPr>
        <p:spPr>
          <a:xfrm>
            <a:off x="344185" y="6435548"/>
            <a:ext cx="14813486" cy="844904"/>
          </a:xfrm>
          <a:prstGeom prst="rect">
            <a:avLst/>
          </a:prstGeom>
          <a:solidFill>
            <a:srgbClr val="FFFFFF"/>
          </a:solidFill>
          <a:ln w="25400">
            <a:miter lim="400000"/>
          </a:ln>
          <a:extLst>
            <a:ext uri="{C572A759-6A51-4108-AA02-DFA0A04FC94B}">
              <ma14:wrappingTextBoxFlag xmlns:ma14="http://schemas.microsoft.com/office/mac/drawingml/2011/main" val="1"/>
            </a:ext>
          </a:extLst>
        </p:spPr>
        <p:txBody>
          <a:bodyPr lIns="101600" tIns="101600" rIns="101600" bIns="101600" anchor="ctr">
            <a:spAutoFit/>
          </a:bodyPr>
          <a:lstStyle/>
          <a:p>
            <a:pPr>
              <a:lnSpc>
                <a:spcPts val="7000"/>
              </a:lnSpc>
              <a:spcBef>
                <a:spcPts val="1200"/>
              </a:spcBef>
              <a:defRPr sz="4500">
                <a:latin typeface="+mn-lt"/>
                <a:ea typeface="+mn-ea"/>
                <a:cs typeface="+mn-cs"/>
                <a:sym typeface="Arial"/>
              </a:defRPr>
            </a:pPr>
            <a:r>
              <a:rPr>
                <a:solidFill>
                  <a:srgbClr val="021EAA"/>
                </a:solidFill>
              </a:rPr>
              <a:t>Particle separation power for tracks with 15° polar angle</a:t>
            </a:r>
            <a:r>
              <a:t> </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3" name="Shape 413"/>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414" name="Shape 414"/>
          <p:cNvSpPr/>
          <p:nvPr>
            <p:ph type="title"/>
          </p:nvPr>
        </p:nvSpPr>
        <p:spPr>
          <a:prstGeom prst="rect">
            <a:avLst/>
          </a:prstGeom>
        </p:spPr>
        <p:txBody>
          <a:bodyPr/>
          <a:lstStyle/>
          <a:p>
            <a:pPr>
              <a:defRPr sz="6100"/>
            </a:pPr>
            <a:r>
              <a:t>eRD12: Low Q</a:t>
            </a:r>
            <a:r>
              <a:rPr baseline="31999"/>
              <a:t>2</a:t>
            </a:r>
            <a:r>
              <a:t>-Tagger, Luminosity Monitor &amp; e-Beam Polarimeter</a:t>
            </a:r>
          </a:p>
        </p:txBody>
      </p:sp>
      <p:sp>
        <p:nvSpPr>
          <p:cNvPr id="415" name="Shape 415"/>
          <p:cNvSpPr/>
          <p:nvPr>
            <p:ph type="body" idx="1"/>
          </p:nvPr>
        </p:nvSpPr>
        <p:spPr>
          <a:xfrm>
            <a:off x="312061" y="1645769"/>
            <a:ext cx="23759877" cy="11861801"/>
          </a:xfrm>
          <a:prstGeom prst="rect">
            <a:avLst/>
          </a:prstGeom>
        </p:spPr>
        <p:txBody>
          <a:bodyPr/>
          <a:lstStyle/>
          <a:p>
            <a:pPr lvl="1" marL="0" indent="254000">
              <a:buSzTx/>
              <a:buNone/>
              <a:defRPr b="1">
                <a:solidFill>
                  <a:srgbClr val="021EAA"/>
                </a:solidFill>
              </a:defRPr>
            </a:pPr>
            <a:r>
              <a:t>Successful conclusion of project: </a:t>
            </a:r>
          </a:p>
          <a:p>
            <a:pPr lvl="1" marL="0" indent="254000">
              <a:buSzTx/>
              <a:buNone/>
              <a:defRPr b="1">
                <a:solidFill>
                  <a:srgbClr val="021EAA"/>
                </a:solidFill>
              </a:defRPr>
            </a:pPr>
            <a:r>
              <a:t>Initial design and integration into the IR completed</a:t>
            </a:r>
          </a:p>
          <a:p>
            <a:pPr lvl="1"/>
            <a:r>
              <a:t>Optimized the IR design to integrate:</a:t>
            </a:r>
          </a:p>
          <a:p>
            <a:pPr lvl="2"/>
            <a:r>
              <a:t>Luminosity monitor</a:t>
            </a:r>
          </a:p>
          <a:p>
            <a:pPr lvl="2"/>
            <a:r>
              <a:t>Lepton polarimeter</a:t>
            </a:r>
          </a:p>
          <a:p>
            <a:pPr lvl="2"/>
            <a:r>
              <a:t>Low Q</a:t>
            </a:r>
            <a:r>
              <a:rPr baseline="31999"/>
              <a:t>2</a:t>
            </a:r>
            <a:r>
              <a:t>-tagger</a:t>
            </a:r>
          </a:p>
          <a:p>
            <a:pPr lvl="1"/>
            <a:r>
              <a:t>Developed a Monte Carlo code for Bremsstrahlung taking into account the polarization dependence of the Bremsstrahlung cross section</a:t>
            </a:r>
          </a:p>
          <a:p>
            <a:pPr lvl="1"/>
            <a:r>
              <a:t>Integrate a first layout into the EicRoot simulation package</a:t>
            </a:r>
          </a:p>
          <a:p>
            <a:pPr lvl="2"/>
            <a:r>
              <a:t>Develop a dedicated e-polarimeter simulation package</a:t>
            </a:r>
          </a:p>
          <a:p>
            <a:pPr lvl="2"/>
            <a:r>
              <a:t>Determine detector performance requirements based on physics and machine backgrounds</a:t>
            </a:r>
          </a:p>
          <a:p>
            <a:pPr lvl="1"/>
            <a:r>
              <a:t>Targeted Detector R&amp;D which fulfills the determined requirements</a:t>
            </a:r>
          </a:p>
        </p:txBody>
      </p:sp>
      <p:sp>
        <p:nvSpPr>
          <p:cNvPr id="416" name="Shape 41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7" name="Shape 417"/>
          <p:cNvSpPr/>
          <p:nvPr/>
        </p:nvSpPr>
        <p:spPr>
          <a:xfrm>
            <a:off x="268935" y="12750799"/>
            <a:ext cx="1181628" cy="762001"/>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b="1" sz="3700">
                <a:solidFill>
                  <a:srgbClr val="008F00"/>
                </a:solidFill>
              </a:defRPr>
            </a:lvl1pPr>
          </a:lstStyle>
          <a:p>
            <a:pPr/>
            <a:r>
              <a:t>BNL</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420" name="Shape 420"/>
          <p:cNvSpPr/>
          <p:nvPr>
            <p:ph type="title"/>
          </p:nvPr>
        </p:nvSpPr>
        <p:spPr>
          <a:xfrm>
            <a:off x="181147" y="-22855"/>
            <a:ext cx="24117502" cy="1430010"/>
          </a:xfrm>
          <a:prstGeom prst="rect">
            <a:avLst/>
          </a:prstGeom>
        </p:spPr>
        <p:txBody>
          <a:bodyPr/>
          <a:lstStyle/>
          <a:p>
            <a:pPr>
              <a:defRPr sz="6300"/>
            </a:pPr>
            <a:r>
              <a:t>eRD12: Low Q</a:t>
            </a:r>
            <a:r>
              <a:rPr baseline="31999"/>
              <a:t>2</a:t>
            </a:r>
            <a:r>
              <a:t>-Tagger, Luminosity Monitor &amp; e-Beam Polarimeter</a:t>
            </a:r>
          </a:p>
        </p:txBody>
      </p:sp>
      <p:sp>
        <p:nvSpPr>
          <p:cNvPr id="421" name="Shape 42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48" name="Group 448"/>
          <p:cNvGrpSpPr/>
          <p:nvPr/>
        </p:nvGrpSpPr>
        <p:grpSpPr>
          <a:xfrm>
            <a:off x="-36696" y="1459514"/>
            <a:ext cx="24457392" cy="8033107"/>
            <a:chOff x="0" y="0"/>
            <a:chExt cx="24457391" cy="8033106"/>
          </a:xfrm>
        </p:grpSpPr>
        <p:pic>
          <p:nvPicPr>
            <p:cNvPr id="422" name="image2.png"/>
            <p:cNvPicPr>
              <a:picLocks noChangeAspect="1"/>
            </p:cNvPicPr>
            <p:nvPr/>
          </p:nvPicPr>
          <p:blipFill>
            <a:blip r:embed="rId2">
              <a:extLst/>
            </a:blip>
            <a:stretch>
              <a:fillRect/>
            </a:stretch>
          </p:blipFill>
          <p:spPr>
            <a:xfrm>
              <a:off x="204845" y="352908"/>
              <a:ext cx="24001732" cy="2867402"/>
            </a:xfrm>
            <a:prstGeom prst="rect">
              <a:avLst/>
            </a:prstGeom>
            <a:ln w="25400" cap="flat">
              <a:noFill/>
              <a:miter lim="400000"/>
            </a:ln>
            <a:effectLst/>
          </p:spPr>
        </p:pic>
        <p:sp>
          <p:nvSpPr>
            <p:cNvPr id="423" name="Shape 423"/>
            <p:cNvSpPr/>
            <p:nvPr/>
          </p:nvSpPr>
          <p:spPr>
            <a:xfrm>
              <a:off x="7849830" y="1522136"/>
              <a:ext cx="629589" cy="719529"/>
            </a:xfrm>
            <a:prstGeom prst="ellipse">
              <a:avLst/>
            </a:prstGeom>
            <a:noFill/>
            <a:ln w="38100" cap="flat">
              <a:solidFill>
                <a:srgbClr val="FF0000"/>
              </a:solidFill>
              <a:prstDash val="solid"/>
              <a:miter lim="800000"/>
            </a:ln>
            <a:effectLst/>
          </p:spPr>
          <p:txBody>
            <a:bodyPr wrap="square" lIns="91439" tIns="91439" rIns="91439" bIns="91439" numCol="1" anchor="ctr">
              <a:noAutofit/>
            </a:bodyPr>
            <a:lstStyle/>
            <a:p>
              <a:pPr algn="ctr" defTabSz="1828800">
                <a:defRPr sz="3600">
                  <a:solidFill>
                    <a:srgbClr val="FFFFFF"/>
                  </a:solidFill>
                  <a:latin typeface="Calibri"/>
                  <a:ea typeface="Calibri"/>
                  <a:cs typeface="Calibri"/>
                  <a:sym typeface="Calibri"/>
                </a:defRPr>
              </a:pPr>
            </a:p>
          </p:txBody>
        </p:sp>
        <p:sp>
          <p:nvSpPr>
            <p:cNvPr id="424" name="Shape 424"/>
            <p:cNvSpPr/>
            <p:nvPr/>
          </p:nvSpPr>
          <p:spPr>
            <a:xfrm>
              <a:off x="84926" y="1522136"/>
              <a:ext cx="3575152" cy="779489"/>
            </a:xfrm>
            <a:prstGeom prst="ellipse">
              <a:avLst/>
            </a:prstGeom>
            <a:noFill/>
            <a:ln w="38100" cap="flat">
              <a:solidFill>
                <a:srgbClr val="FF0000"/>
              </a:solidFill>
              <a:prstDash val="solid"/>
              <a:miter lim="800000"/>
            </a:ln>
            <a:effectLst/>
          </p:spPr>
          <p:txBody>
            <a:bodyPr wrap="square" lIns="91439" tIns="91439" rIns="91439" bIns="91439" numCol="1" anchor="ctr">
              <a:noAutofit/>
            </a:bodyPr>
            <a:lstStyle/>
            <a:p>
              <a:pPr algn="ctr" defTabSz="1828800">
                <a:defRPr sz="3600">
                  <a:solidFill>
                    <a:srgbClr val="FFFFFF"/>
                  </a:solidFill>
                  <a:latin typeface="Calibri"/>
                  <a:ea typeface="Calibri"/>
                  <a:cs typeface="Calibri"/>
                  <a:sym typeface="Calibri"/>
                </a:defRPr>
              </a:pPr>
            </a:p>
          </p:txBody>
        </p:sp>
        <p:sp>
          <p:nvSpPr>
            <p:cNvPr id="425" name="Shape 425"/>
            <p:cNvSpPr/>
            <p:nvPr/>
          </p:nvSpPr>
          <p:spPr>
            <a:xfrm>
              <a:off x="16858921" y="1582095"/>
              <a:ext cx="629589" cy="719529"/>
            </a:xfrm>
            <a:prstGeom prst="ellipse">
              <a:avLst/>
            </a:prstGeom>
            <a:noFill/>
            <a:ln w="38100" cap="flat">
              <a:solidFill>
                <a:srgbClr val="FF0000"/>
              </a:solidFill>
              <a:prstDash val="solid"/>
              <a:miter lim="800000"/>
            </a:ln>
            <a:effectLst/>
          </p:spPr>
          <p:txBody>
            <a:bodyPr wrap="square" lIns="91439" tIns="91439" rIns="91439" bIns="91439" numCol="1" anchor="ctr">
              <a:noAutofit/>
            </a:bodyPr>
            <a:lstStyle/>
            <a:p>
              <a:pPr algn="ctr" defTabSz="1828800">
                <a:defRPr sz="3600">
                  <a:solidFill>
                    <a:srgbClr val="FFFFFF"/>
                  </a:solidFill>
                  <a:latin typeface="Calibri"/>
                  <a:ea typeface="Calibri"/>
                  <a:cs typeface="Calibri"/>
                  <a:sym typeface="Calibri"/>
                </a:defRPr>
              </a:pPr>
            </a:p>
          </p:txBody>
        </p:sp>
        <p:sp>
          <p:nvSpPr>
            <p:cNvPr id="426" name="Shape 426"/>
            <p:cNvSpPr/>
            <p:nvPr/>
          </p:nvSpPr>
          <p:spPr>
            <a:xfrm>
              <a:off x="11722961" y="2968525"/>
              <a:ext cx="1114427" cy="5638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defTabSz="1828800">
                <a:defRPr sz="2600">
                  <a:latin typeface="Calibri"/>
                  <a:ea typeface="Calibri"/>
                  <a:cs typeface="Calibri"/>
                  <a:sym typeface="Calibri"/>
                </a:defRPr>
              </a:lvl1pPr>
            </a:lstStyle>
            <a:p>
              <a:pPr/>
              <a:r>
                <a:t>0 m</a:t>
              </a:r>
            </a:p>
          </p:txBody>
        </p:sp>
        <p:sp>
          <p:nvSpPr>
            <p:cNvPr id="427" name="Shape 427"/>
            <p:cNvSpPr/>
            <p:nvPr/>
          </p:nvSpPr>
          <p:spPr>
            <a:xfrm>
              <a:off x="16580156" y="2873363"/>
              <a:ext cx="1114427" cy="5638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defTabSz="1828800">
                <a:defRPr sz="2600">
                  <a:latin typeface="Calibri"/>
                  <a:ea typeface="Calibri"/>
                  <a:cs typeface="Calibri"/>
                  <a:sym typeface="Calibri"/>
                </a:defRPr>
              </a:lvl1pPr>
            </a:lstStyle>
            <a:p>
              <a:pPr/>
              <a:r>
                <a:t>18 m</a:t>
              </a:r>
            </a:p>
          </p:txBody>
        </p:sp>
        <p:sp>
          <p:nvSpPr>
            <p:cNvPr id="428" name="Shape 428"/>
            <p:cNvSpPr/>
            <p:nvPr/>
          </p:nvSpPr>
          <p:spPr>
            <a:xfrm flipV="1">
              <a:off x="12216053" y="2625047"/>
              <a:ext cx="1" cy="431425"/>
            </a:xfrm>
            <a:prstGeom prst="line">
              <a:avLst/>
            </a:prstGeom>
            <a:noFill/>
            <a:ln w="50800" cap="flat">
              <a:solidFill>
                <a:srgbClr val="000000"/>
              </a:solidFill>
              <a:prstDash val="solid"/>
              <a:miter lim="800000"/>
            </a:ln>
            <a:effectLst/>
          </p:spPr>
          <p:txBody>
            <a:bodyPr wrap="square" lIns="91439" tIns="91439" rIns="91439" bIns="91439" numCol="1" anchor="t">
              <a:noAutofit/>
            </a:bodyPr>
            <a:lstStyle/>
            <a:p>
              <a:pPr defTabSz="1828800">
                <a:defRPr sz="3600">
                  <a:latin typeface="Calibri"/>
                  <a:ea typeface="Calibri"/>
                  <a:cs typeface="Calibri"/>
                  <a:sym typeface="Calibri"/>
                </a:defRPr>
              </a:pPr>
            </a:p>
          </p:txBody>
        </p:sp>
        <p:sp>
          <p:nvSpPr>
            <p:cNvPr id="429" name="Shape 429"/>
            <p:cNvSpPr/>
            <p:nvPr/>
          </p:nvSpPr>
          <p:spPr>
            <a:xfrm flipV="1">
              <a:off x="17137370" y="2546484"/>
              <a:ext cx="1" cy="431425"/>
            </a:xfrm>
            <a:prstGeom prst="line">
              <a:avLst/>
            </a:prstGeom>
            <a:noFill/>
            <a:ln w="50800" cap="flat">
              <a:solidFill>
                <a:srgbClr val="000000"/>
              </a:solidFill>
              <a:prstDash val="solid"/>
              <a:miter lim="800000"/>
            </a:ln>
            <a:effectLst/>
          </p:spPr>
          <p:txBody>
            <a:bodyPr wrap="square" lIns="91439" tIns="91439" rIns="91439" bIns="91439" numCol="1" anchor="t">
              <a:noAutofit/>
            </a:bodyPr>
            <a:lstStyle/>
            <a:p>
              <a:pPr defTabSz="1828800">
                <a:defRPr sz="3600">
                  <a:latin typeface="Calibri"/>
                  <a:ea typeface="Calibri"/>
                  <a:cs typeface="Calibri"/>
                  <a:sym typeface="Calibri"/>
                </a:defRPr>
              </a:pPr>
            </a:p>
          </p:txBody>
        </p:sp>
        <p:sp>
          <p:nvSpPr>
            <p:cNvPr id="430" name="Shape 430"/>
            <p:cNvSpPr/>
            <p:nvPr/>
          </p:nvSpPr>
          <p:spPr>
            <a:xfrm>
              <a:off x="7579267" y="2919545"/>
              <a:ext cx="2242389" cy="5638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defTabSz="1828800">
                <a:defRPr sz="2600">
                  <a:latin typeface="Calibri"/>
                  <a:ea typeface="Calibri"/>
                  <a:cs typeface="Calibri"/>
                  <a:sym typeface="Calibri"/>
                </a:defRPr>
              </a:lvl1pPr>
            </a:lstStyle>
            <a:p>
              <a:pPr/>
              <a:r>
                <a:t>-15 m</a:t>
              </a:r>
            </a:p>
          </p:txBody>
        </p:sp>
        <p:sp>
          <p:nvSpPr>
            <p:cNvPr id="431" name="Shape 431"/>
            <p:cNvSpPr/>
            <p:nvPr/>
          </p:nvSpPr>
          <p:spPr>
            <a:xfrm flipV="1">
              <a:off x="8162599" y="2480864"/>
              <a:ext cx="1" cy="431425"/>
            </a:xfrm>
            <a:prstGeom prst="line">
              <a:avLst/>
            </a:prstGeom>
            <a:noFill/>
            <a:ln w="50800" cap="flat">
              <a:solidFill>
                <a:srgbClr val="000000"/>
              </a:solidFill>
              <a:prstDash val="solid"/>
              <a:miter lim="800000"/>
            </a:ln>
            <a:effectLst/>
          </p:spPr>
          <p:txBody>
            <a:bodyPr wrap="square" lIns="91439" tIns="91439" rIns="91439" bIns="91439" numCol="1" anchor="t">
              <a:noAutofit/>
            </a:bodyPr>
            <a:lstStyle/>
            <a:p>
              <a:pPr defTabSz="1828800">
                <a:defRPr sz="3600">
                  <a:latin typeface="Calibri"/>
                  <a:ea typeface="Calibri"/>
                  <a:cs typeface="Calibri"/>
                  <a:sym typeface="Calibri"/>
                </a:defRPr>
              </a:pPr>
            </a:p>
          </p:txBody>
        </p:sp>
        <p:sp>
          <p:nvSpPr>
            <p:cNvPr id="432" name="Shape 432"/>
            <p:cNvSpPr/>
            <p:nvPr/>
          </p:nvSpPr>
          <p:spPr>
            <a:xfrm>
              <a:off x="2636191" y="2769211"/>
              <a:ext cx="1599842" cy="5638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defTabSz="1828800">
                <a:defRPr sz="2600">
                  <a:latin typeface="Calibri"/>
                  <a:ea typeface="Calibri"/>
                  <a:cs typeface="Calibri"/>
                  <a:sym typeface="Calibri"/>
                </a:defRPr>
              </a:lvl1pPr>
            </a:lstStyle>
            <a:p>
              <a:pPr/>
              <a:r>
                <a:t>-35 m</a:t>
              </a:r>
            </a:p>
          </p:txBody>
        </p:sp>
        <p:sp>
          <p:nvSpPr>
            <p:cNvPr id="433" name="Shape 433"/>
            <p:cNvSpPr/>
            <p:nvPr/>
          </p:nvSpPr>
          <p:spPr>
            <a:xfrm flipV="1">
              <a:off x="3274316" y="2361245"/>
              <a:ext cx="1" cy="431425"/>
            </a:xfrm>
            <a:prstGeom prst="line">
              <a:avLst/>
            </a:prstGeom>
            <a:noFill/>
            <a:ln w="50800" cap="flat">
              <a:solidFill>
                <a:srgbClr val="000000"/>
              </a:solidFill>
              <a:prstDash val="solid"/>
              <a:miter lim="800000"/>
            </a:ln>
            <a:effectLst/>
          </p:spPr>
          <p:txBody>
            <a:bodyPr wrap="square" lIns="91439" tIns="91439" rIns="91439" bIns="91439" numCol="1" anchor="t">
              <a:noAutofit/>
            </a:bodyPr>
            <a:lstStyle/>
            <a:p>
              <a:pPr defTabSz="1828800">
                <a:defRPr sz="3600">
                  <a:latin typeface="Calibri"/>
                  <a:ea typeface="Calibri"/>
                  <a:cs typeface="Calibri"/>
                  <a:sym typeface="Calibri"/>
                </a:defRPr>
              </a:pPr>
            </a:p>
          </p:txBody>
        </p:sp>
        <p:sp>
          <p:nvSpPr>
            <p:cNvPr id="434" name="Shape 434"/>
            <p:cNvSpPr/>
            <p:nvPr/>
          </p:nvSpPr>
          <p:spPr>
            <a:xfrm>
              <a:off x="0" y="2794336"/>
              <a:ext cx="1655354" cy="5638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defTabSz="1828800">
                <a:defRPr sz="2600">
                  <a:latin typeface="Calibri"/>
                  <a:ea typeface="Calibri"/>
                  <a:cs typeface="Calibri"/>
                  <a:sym typeface="Calibri"/>
                </a:defRPr>
              </a:lvl1pPr>
            </a:lstStyle>
            <a:p>
              <a:pPr/>
              <a:r>
                <a:t>-45 m</a:t>
              </a:r>
            </a:p>
          </p:txBody>
        </p:sp>
        <p:sp>
          <p:nvSpPr>
            <p:cNvPr id="435" name="Shape 435"/>
            <p:cNvSpPr/>
            <p:nvPr/>
          </p:nvSpPr>
          <p:spPr>
            <a:xfrm flipV="1">
              <a:off x="447661" y="2374489"/>
              <a:ext cx="1" cy="431425"/>
            </a:xfrm>
            <a:prstGeom prst="line">
              <a:avLst/>
            </a:prstGeom>
            <a:noFill/>
            <a:ln w="50800" cap="flat">
              <a:solidFill>
                <a:srgbClr val="000000"/>
              </a:solidFill>
              <a:prstDash val="solid"/>
              <a:miter lim="800000"/>
            </a:ln>
            <a:effectLst/>
          </p:spPr>
          <p:txBody>
            <a:bodyPr wrap="square" lIns="91439" tIns="91439" rIns="91439" bIns="91439" numCol="1" anchor="t">
              <a:noAutofit/>
            </a:bodyPr>
            <a:lstStyle/>
            <a:p>
              <a:pPr defTabSz="1828800">
                <a:defRPr sz="3600">
                  <a:latin typeface="Calibri"/>
                  <a:ea typeface="Calibri"/>
                  <a:cs typeface="Calibri"/>
                  <a:sym typeface="Calibri"/>
                </a:defRPr>
              </a:pPr>
            </a:p>
          </p:txBody>
        </p:sp>
        <p:sp>
          <p:nvSpPr>
            <p:cNvPr id="436" name="Shape 436"/>
            <p:cNvSpPr/>
            <p:nvPr/>
          </p:nvSpPr>
          <p:spPr>
            <a:xfrm>
              <a:off x="84926" y="1943275"/>
              <a:ext cx="203462" cy="1573961"/>
            </a:xfrm>
            <a:prstGeom prst="line">
              <a:avLst/>
            </a:prstGeom>
            <a:noFill/>
            <a:ln w="38100" cap="flat">
              <a:solidFill>
                <a:srgbClr val="FF0000"/>
              </a:solidFill>
              <a:prstDash val="solid"/>
              <a:miter lim="800000"/>
            </a:ln>
            <a:effectLst/>
          </p:spPr>
          <p:txBody>
            <a:bodyPr wrap="square" lIns="91439" tIns="91439" rIns="91439" bIns="91439" numCol="1" anchor="t">
              <a:noAutofit/>
            </a:bodyPr>
            <a:lstStyle/>
            <a:p>
              <a:pPr defTabSz="1828800">
                <a:defRPr sz="3600">
                  <a:latin typeface="Calibri"/>
                  <a:ea typeface="Calibri"/>
                  <a:cs typeface="Calibri"/>
                  <a:sym typeface="Calibri"/>
                </a:defRPr>
              </a:pPr>
            </a:p>
          </p:txBody>
        </p:sp>
        <p:sp>
          <p:nvSpPr>
            <p:cNvPr id="437" name="Shape 437"/>
            <p:cNvSpPr/>
            <p:nvPr/>
          </p:nvSpPr>
          <p:spPr>
            <a:xfrm>
              <a:off x="3656037" y="1881899"/>
              <a:ext cx="1714351" cy="1588953"/>
            </a:xfrm>
            <a:prstGeom prst="line">
              <a:avLst/>
            </a:prstGeom>
            <a:noFill/>
            <a:ln w="38100" cap="flat">
              <a:solidFill>
                <a:srgbClr val="FF0000"/>
              </a:solidFill>
              <a:prstDash val="solid"/>
              <a:miter lim="800000"/>
            </a:ln>
            <a:effectLst/>
          </p:spPr>
          <p:txBody>
            <a:bodyPr wrap="square" lIns="91439" tIns="91439" rIns="91439" bIns="91439" numCol="1" anchor="t">
              <a:noAutofit/>
            </a:bodyPr>
            <a:lstStyle/>
            <a:p>
              <a:pPr defTabSz="1828800">
                <a:defRPr sz="3600">
                  <a:latin typeface="Calibri"/>
                  <a:ea typeface="Calibri"/>
                  <a:cs typeface="Calibri"/>
                  <a:sym typeface="Calibri"/>
                </a:defRPr>
              </a:pPr>
            </a:p>
          </p:txBody>
        </p:sp>
        <p:sp>
          <p:nvSpPr>
            <p:cNvPr id="438" name="Shape 438"/>
            <p:cNvSpPr/>
            <p:nvPr/>
          </p:nvSpPr>
          <p:spPr>
            <a:xfrm flipH="1">
              <a:off x="6776709" y="1871189"/>
              <a:ext cx="1086603" cy="2260895"/>
            </a:xfrm>
            <a:prstGeom prst="line">
              <a:avLst/>
            </a:prstGeom>
            <a:noFill/>
            <a:ln w="38100" cap="flat">
              <a:solidFill>
                <a:srgbClr val="FF0000"/>
              </a:solidFill>
              <a:prstDash val="solid"/>
              <a:miter lim="800000"/>
            </a:ln>
            <a:effectLst/>
          </p:spPr>
          <p:txBody>
            <a:bodyPr wrap="square" lIns="91439" tIns="91439" rIns="91439" bIns="91439" numCol="1" anchor="t">
              <a:noAutofit/>
            </a:bodyPr>
            <a:lstStyle/>
            <a:p>
              <a:pPr defTabSz="1828800">
                <a:defRPr sz="3600">
                  <a:latin typeface="Calibri"/>
                  <a:ea typeface="Calibri"/>
                  <a:cs typeface="Calibri"/>
                  <a:sym typeface="Calibri"/>
                </a:defRPr>
              </a:pPr>
            </a:p>
          </p:txBody>
        </p:sp>
        <p:sp>
          <p:nvSpPr>
            <p:cNvPr id="439" name="Shape 439"/>
            <p:cNvSpPr/>
            <p:nvPr/>
          </p:nvSpPr>
          <p:spPr>
            <a:xfrm>
              <a:off x="8513049" y="1911880"/>
              <a:ext cx="3056094" cy="2220205"/>
            </a:xfrm>
            <a:prstGeom prst="line">
              <a:avLst/>
            </a:prstGeom>
            <a:noFill/>
            <a:ln w="38100" cap="flat">
              <a:solidFill>
                <a:srgbClr val="FF0000"/>
              </a:solidFill>
              <a:prstDash val="solid"/>
              <a:miter lim="800000"/>
            </a:ln>
            <a:effectLst/>
          </p:spPr>
          <p:txBody>
            <a:bodyPr wrap="square" lIns="91439" tIns="91439" rIns="91439" bIns="91439" numCol="1" anchor="t">
              <a:noAutofit/>
            </a:bodyPr>
            <a:lstStyle/>
            <a:p>
              <a:pPr defTabSz="1828800">
                <a:defRPr sz="3600">
                  <a:latin typeface="Calibri"/>
                  <a:ea typeface="Calibri"/>
                  <a:cs typeface="Calibri"/>
                  <a:sym typeface="Calibri"/>
                </a:defRPr>
              </a:pPr>
            </a:p>
          </p:txBody>
        </p:sp>
        <p:sp>
          <p:nvSpPr>
            <p:cNvPr id="440" name="Shape 440"/>
            <p:cNvSpPr/>
            <p:nvPr/>
          </p:nvSpPr>
          <p:spPr>
            <a:xfrm flipH="1">
              <a:off x="13643416" y="1860479"/>
              <a:ext cx="3239192" cy="2702089"/>
            </a:xfrm>
            <a:prstGeom prst="line">
              <a:avLst/>
            </a:prstGeom>
            <a:noFill/>
            <a:ln w="38100" cap="flat">
              <a:solidFill>
                <a:srgbClr val="FF0000"/>
              </a:solidFill>
              <a:prstDash val="solid"/>
              <a:miter lim="800000"/>
            </a:ln>
            <a:effectLst/>
          </p:spPr>
          <p:txBody>
            <a:bodyPr wrap="square" lIns="91439" tIns="91439" rIns="91439" bIns="91439" numCol="1" anchor="t">
              <a:noAutofit/>
            </a:bodyPr>
            <a:lstStyle/>
            <a:p>
              <a:pPr defTabSz="1828800">
                <a:defRPr sz="3600">
                  <a:latin typeface="Calibri"/>
                  <a:ea typeface="Calibri"/>
                  <a:cs typeface="Calibri"/>
                  <a:sym typeface="Calibri"/>
                </a:defRPr>
              </a:pPr>
            </a:p>
          </p:txBody>
        </p:sp>
        <p:sp>
          <p:nvSpPr>
            <p:cNvPr id="441" name="Shape 441"/>
            <p:cNvSpPr/>
            <p:nvPr/>
          </p:nvSpPr>
          <p:spPr>
            <a:xfrm>
              <a:off x="17503867" y="2025369"/>
              <a:ext cx="1518302" cy="2624789"/>
            </a:xfrm>
            <a:prstGeom prst="line">
              <a:avLst/>
            </a:prstGeom>
            <a:noFill/>
            <a:ln w="38100" cap="flat">
              <a:solidFill>
                <a:srgbClr val="FF0000"/>
              </a:solidFill>
              <a:prstDash val="solid"/>
              <a:miter lim="800000"/>
            </a:ln>
            <a:effectLst/>
          </p:spPr>
          <p:txBody>
            <a:bodyPr wrap="square" lIns="91439" tIns="91439" rIns="91439" bIns="91439" numCol="1" anchor="t">
              <a:noAutofit/>
            </a:bodyPr>
            <a:lstStyle/>
            <a:p>
              <a:pPr defTabSz="1828800">
                <a:defRPr sz="3600">
                  <a:latin typeface="Calibri"/>
                  <a:ea typeface="Calibri"/>
                  <a:cs typeface="Calibri"/>
                  <a:sym typeface="Calibri"/>
                </a:defRPr>
              </a:pPr>
            </a:p>
          </p:txBody>
        </p:sp>
        <p:sp>
          <p:nvSpPr>
            <p:cNvPr id="442" name="Shape 442"/>
            <p:cNvSpPr/>
            <p:nvPr/>
          </p:nvSpPr>
          <p:spPr>
            <a:xfrm flipH="1" flipV="1">
              <a:off x="12726938" y="571879"/>
              <a:ext cx="2963543" cy="19242"/>
            </a:xfrm>
            <a:prstGeom prst="line">
              <a:avLst/>
            </a:prstGeom>
            <a:noFill/>
            <a:ln w="63500" cap="flat">
              <a:solidFill>
                <a:srgbClr val="FF0000"/>
              </a:solidFill>
              <a:prstDash val="solid"/>
              <a:miter lim="800000"/>
              <a:tailEnd type="triangle" w="med" len="med"/>
            </a:ln>
            <a:effectLst/>
          </p:spPr>
          <p:txBody>
            <a:bodyPr wrap="square" lIns="91439" tIns="91439" rIns="91439" bIns="91439" numCol="1" anchor="t">
              <a:noAutofit/>
            </a:bodyPr>
            <a:lstStyle/>
            <a:p>
              <a:pPr defTabSz="1828800">
                <a:defRPr sz="3600">
                  <a:latin typeface="Calibri"/>
                  <a:ea typeface="Calibri"/>
                  <a:cs typeface="Calibri"/>
                  <a:sym typeface="Calibri"/>
                </a:defRPr>
              </a:pPr>
            </a:p>
          </p:txBody>
        </p:sp>
        <p:sp>
          <p:nvSpPr>
            <p:cNvPr id="443" name="Shape 443"/>
            <p:cNvSpPr/>
            <p:nvPr/>
          </p:nvSpPr>
          <p:spPr>
            <a:xfrm flipV="1">
              <a:off x="8457047" y="571879"/>
              <a:ext cx="3193045" cy="38483"/>
            </a:xfrm>
            <a:prstGeom prst="line">
              <a:avLst/>
            </a:prstGeom>
            <a:noFill/>
            <a:ln w="63500" cap="flat">
              <a:solidFill>
                <a:srgbClr val="0000FF"/>
              </a:solidFill>
              <a:prstDash val="solid"/>
              <a:miter lim="800000"/>
              <a:tailEnd type="triangle" w="med" len="med"/>
            </a:ln>
            <a:effectLst/>
          </p:spPr>
          <p:txBody>
            <a:bodyPr wrap="square" lIns="91439" tIns="91439" rIns="91439" bIns="91439" numCol="1" anchor="t">
              <a:noAutofit/>
            </a:bodyPr>
            <a:lstStyle/>
            <a:p>
              <a:pPr defTabSz="1828800">
                <a:defRPr sz="3600">
                  <a:latin typeface="Calibri"/>
                  <a:ea typeface="Calibri"/>
                  <a:cs typeface="Calibri"/>
                  <a:sym typeface="Calibri"/>
                </a:defRPr>
              </a:pPr>
            </a:p>
          </p:txBody>
        </p:sp>
        <p:sp>
          <p:nvSpPr>
            <p:cNvPr id="444" name="Shape 444"/>
            <p:cNvSpPr/>
            <p:nvPr/>
          </p:nvSpPr>
          <p:spPr>
            <a:xfrm>
              <a:off x="8937171" y="0"/>
              <a:ext cx="7062467" cy="5638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defTabSz="1828800">
                <a:defRPr sz="2600">
                  <a:solidFill>
                    <a:srgbClr val="0000FF"/>
                  </a:solidFill>
                  <a:latin typeface="Calibri"/>
                  <a:ea typeface="Calibri"/>
                  <a:cs typeface="Calibri"/>
                  <a:sym typeface="Calibri"/>
                </a:defRPr>
              </a:pPr>
              <a:r>
                <a:t>hadrons</a:t>
              </a:r>
              <a:r>
                <a:rPr>
                  <a:solidFill>
                    <a:srgbClr val="000000"/>
                  </a:solidFill>
                </a:rPr>
                <a:t>                                          </a:t>
              </a:r>
              <a:r>
                <a:rPr>
                  <a:solidFill>
                    <a:srgbClr val="FF0000"/>
                  </a:solidFill>
                </a:rPr>
                <a:t>electrons</a:t>
              </a:r>
            </a:p>
          </p:txBody>
        </p:sp>
        <p:pic>
          <p:nvPicPr>
            <p:cNvPr id="445" name="image3.png"/>
            <p:cNvPicPr>
              <a:picLocks noChangeAspect="1"/>
            </p:cNvPicPr>
            <p:nvPr/>
          </p:nvPicPr>
          <p:blipFill>
            <a:blip r:embed="rId3">
              <a:extLst/>
            </a:blip>
            <a:stretch>
              <a:fillRect/>
            </a:stretch>
          </p:blipFill>
          <p:spPr>
            <a:xfrm>
              <a:off x="184206" y="3517236"/>
              <a:ext cx="5350448" cy="4515871"/>
            </a:xfrm>
            <a:prstGeom prst="rect">
              <a:avLst/>
            </a:prstGeom>
            <a:ln w="25400" cap="flat">
              <a:noFill/>
              <a:miter lim="400000"/>
            </a:ln>
            <a:effectLst/>
          </p:spPr>
        </p:pic>
        <p:pic>
          <p:nvPicPr>
            <p:cNvPr id="446" name="image4.png"/>
            <p:cNvPicPr>
              <a:picLocks noChangeAspect="1"/>
            </p:cNvPicPr>
            <p:nvPr/>
          </p:nvPicPr>
          <p:blipFill>
            <a:blip r:embed="rId4">
              <a:extLst/>
            </a:blip>
            <a:stretch>
              <a:fillRect/>
            </a:stretch>
          </p:blipFill>
          <p:spPr>
            <a:xfrm>
              <a:off x="6793941" y="4134291"/>
              <a:ext cx="4775201" cy="2387601"/>
            </a:xfrm>
            <a:prstGeom prst="rect">
              <a:avLst/>
            </a:prstGeom>
            <a:ln w="25400" cap="flat">
              <a:noFill/>
              <a:miter lim="400000"/>
            </a:ln>
            <a:effectLst/>
          </p:spPr>
        </p:pic>
        <p:sp>
          <p:nvSpPr>
            <p:cNvPr id="447" name="Shape 447"/>
            <p:cNvSpPr/>
            <p:nvPr/>
          </p:nvSpPr>
          <p:spPr>
            <a:xfrm flipV="1">
              <a:off x="21937875" y="2696579"/>
              <a:ext cx="2519517" cy="1369813"/>
            </a:xfrm>
            <a:prstGeom prst="line">
              <a:avLst/>
            </a:prstGeom>
            <a:noFill/>
            <a:ln w="38100" cap="flat">
              <a:solidFill>
                <a:srgbClr val="FF0000"/>
              </a:solidFill>
              <a:prstDash val="solid"/>
              <a:miter lim="800000"/>
              <a:tailEnd type="triangle" w="med" len="med"/>
            </a:ln>
            <a:effectLst/>
          </p:spPr>
          <p:txBody>
            <a:bodyPr wrap="square" lIns="91439" tIns="91439" rIns="91439" bIns="91439" numCol="1" anchor="t">
              <a:noAutofit/>
            </a:bodyPr>
            <a:lstStyle/>
            <a:p>
              <a:pPr defTabSz="1828800">
                <a:defRPr sz="3600">
                  <a:latin typeface="Calibri"/>
                  <a:ea typeface="Calibri"/>
                  <a:cs typeface="Calibri"/>
                  <a:sym typeface="Calibri"/>
                </a:defRPr>
              </a:pPr>
            </a:p>
          </p:txBody>
        </p:sp>
      </p:grpSp>
      <p:sp>
        <p:nvSpPr>
          <p:cNvPr id="449" name="Shape 449"/>
          <p:cNvSpPr/>
          <p:nvPr/>
        </p:nvSpPr>
        <p:spPr>
          <a:xfrm>
            <a:off x="50814" y="9539259"/>
            <a:ext cx="6927861" cy="39166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defTabSz="1828800">
              <a:buFont typeface="Arial"/>
              <a:defRPr b="1" sz="3600">
                <a:latin typeface="Calibri"/>
                <a:ea typeface="Calibri"/>
                <a:cs typeface="Calibri"/>
                <a:sym typeface="Calibri"/>
              </a:defRPr>
            </a:pPr>
            <a:r>
              <a:t>Lumi Monitor </a:t>
            </a:r>
          </a:p>
          <a:p>
            <a:pPr marL="342900" indent="-342900" defTabSz="1828800">
              <a:buSzPct val="100000"/>
              <a:buFont typeface="Arial"/>
              <a:buChar char="•"/>
              <a:defRPr b="1" sz="3600">
                <a:latin typeface="Calibri"/>
                <a:ea typeface="Calibri"/>
                <a:cs typeface="Calibri"/>
                <a:sym typeface="Calibri"/>
              </a:defRPr>
            </a:pPr>
            <a:r>
              <a:rPr b="0"/>
              <a:t>Integrated into IR</a:t>
            </a:r>
            <a:endParaRPr b="0"/>
          </a:p>
          <a:p>
            <a:pPr marL="342900" indent="-342900" defTabSz="1828800">
              <a:buSzPct val="100000"/>
              <a:buFont typeface="Arial"/>
              <a:buChar char="•"/>
              <a:defRPr sz="3600">
                <a:latin typeface="Calibri"/>
                <a:ea typeface="Calibri"/>
                <a:cs typeface="Calibri"/>
                <a:sym typeface="Calibri"/>
              </a:defRPr>
            </a:pPr>
            <a:r>
              <a:t>Includes a pair spectrometer</a:t>
            </a:r>
          </a:p>
          <a:p>
            <a:pPr marL="342900" indent="-342900" defTabSz="1828800">
              <a:buSzPct val="100000"/>
              <a:buFont typeface="Arial"/>
              <a:buChar char="•"/>
              <a:defRPr sz="3600">
                <a:latin typeface="Calibri"/>
                <a:ea typeface="Calibri"/>
                <a:cs typeface="Calibri"/>
                <a:sym typeface="Calibri"/>
              </a:defRPr>
            </a:pPr>
            <a:r>
              <a:t>Effect of beam optics studies</a:t>
            </a:r>
          </a:p>
          <a:p>
            <a:pPr marL="342900" indent="-342900" defTabSz="1828800">
              <a:buSzPct val="100000"/>
              <a:buFont typeface="Arial"/>
              <a:buChar char="•"/>
              <a:defRPr sz="3600">
                <a:latin typeface="Calibri"/>
                <a:ea typeface="Calibri"/>
                <a:cs typeface="Calibri"/>
                <a:sym typeface="Calibri"/>
              </a:defRPr>
            </a:pPr>
            <a:r>
              <a:t>Angular divergence dominates the acceptance, current parameters are ok</a:t>
            </a:r>
          </a:p>
        </p:txBody>
      </p:sp>
      <p:sp>
        <p:nvSpPr>
          <p:cNvPr id="450" name="Shape 450"/>
          <p:cNvSpPr/>
          <p:nvPr/>
        </p:nvSpPr>
        <p:spPr>
          <a:xfrm>
            <a:off x="6656679" y="7948950"/>
            <a:ext cx="6990020" cy="39166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defTabSz="1828800">
              <a:defRPr b="1" sz="3600">
                <a:solidFill>
                  <a:srgbClr val="021EAA"/>
                </a:solidFill>
                <a:latin typeface="Calibri"/>
                <a:ea typeface="Calibri"/>
                <a:cs typeface="Calibri"/>
                <a:sym typeface="Calibri"/>
              </a:defRPr>
            </a:pPr>
            <a:r>
              <a:t>Low Q</a:t>
            </a:r>
            <a:r>
              <a:rPr baseline="31000"/>
              <a:t>2</a:t>
            </a:r>
            <a:r>
              <a:t>-tagger</a:t>
            </a:r>
          </a:p>
          <a:p>
            <a:pPr marL="304800" indent="-304800" defTabSz="1828800">
              <a:buSzPct val="100000"/>
              <a:buFont typeface="Arial"/>
              <a:buChar char="•"/>
              <a:defRPr sz="3600">
                <a:solidFill>
                  <a:srgbClr val="021EAA"/>
                </a:solidFill>
                <a:latin typeface="Calibri"/>
                <a:ea typeface="Calibri"/>
                <a:cs typeface="Calibri"/>
                <a:sym typeface="Calibri"/>
              </a:defRPr>
            </a:pPr>
            <a:r>
              <a:t>Tracking code to calculate scattering angle of electron</a:t>
            </a:r>
          </a:p>
          <a:p>
            <a:pPr marL="304800" indent="-304800" defTabSz="1828800">
              <a:buSzPct val="100000"/>
              <a:buFont typeface="Arial"/>
              <a:buChar char="•"/>
              <a:defRPr sz="3600">
                <a:solidFill>
                  <a:srgbClr val="021EAA"/>
                </a:solidFill>
                <a:latin typeface="Calibri"/>
                <a:ea typeface="Calibri"/>
                <a:cs typeface="Calibri"/>
                <a:sym typeface="Calibri"/>
              </a:defRPr>
            </a:pPr>
            <a:r>
              <a:t>Iterate with machine designers to improve IR design</a:t>
            </a:r>
          </a:p>
          <a:p>
            <a:pPr marL="304800" indent="-304800" defTabSz="1828800">
              <a:buSzPct val="100000"/>
              <a:buFont typeface="Arial"/>
              <a:buChar char="•"/>
              <a:defRPr sz="3600">
                <a:solidFill>
                  <a:srgbClr val="021EAA"/>
                </a:solidFill>
                <a:latin typeface="Calibri"/>
                <a:ea typeface="Calibri"/>
                <a:cs typeface="Calibri"/>
                <a:sym typeface="Calibri"/>
              </a:defRPr>
            </a:pPr>
            <a:r>
              <a:t>Pythia studies show acceptance down to Q</a:t>
            </a:r>
            <a:r>
              <a:rPr baseline="31000"/>
              <a:t>2</a:t>
            </a:r>
            <a:r>
              <a:t> O(10</a:t>
            </a:r>
            <a:r>
              <a:rPr baseline="31000"/>
              <a:t>-5</a:t>
            </a:r>
            <a:r>
              <a:t> GeV</a:t>
            </a:r>
            <a:r>
              <a:rPr baseline="31000"/>
              <a:t>2</a:t>
            </a:r>
            <a:r>
              <a:t>)</a:t>
            </a:r>
          </a:p>
        </p:txBody>
      </p:sp>
      <p:sp>
        <p:nvSpPr>
          <p:cNvPr id="451" name="Shape 451"/>
          <p:cNvSpPr/>
          <p:nvPr/>
        </p:nvSpPr>
        <p:spPr>
          <a:xfrm>
            <a:off x="13205361" y="5123110"/>
            <a:ext cx="7404115" cy="3916681"/>
          </a:xfrm>
          <a:prstGeom prst="rect">
            <a:avLst/>
          </a:prstGeom>
          <a:solidFill>
            <a:srgbClr val="FFFFFF"/>
          </a:solidFill>
          <a:ln w="25400">
            <a:miter lim="400000"/>
          </a:ln>
          <a:extLst>
            <a:ext uri="{C572A759-6A51-4108-AA02-DFA0A04FC94B}">
              <ma14:wrappingTextBoxFlag xmlns:ma14="http://schemas.microsoft.com/office/mac/drawingml/2011/main" val="1"/>
            </a:ext>
          </a:extLst>
        </p:spPr>
        <p:txBody>
          <a:bodyPr tIns="91439" bIns="91439">
            <a:spAutoFit/>
          </a:bodyPr>
          <a:lstStyle/>
          <a:p>
            <a:pPr defTabSz="1828800">
              <a:defRPr b="1" sz="3600">
                <a:latin typeface="Calibri"/>
                <a:ea typeface="Calibri"/>
                <a:cs typeface="Calibri"/>
                <a:sym typeface="Calibri"/>
              </a:defRPr>
            </a:pPr>
            <a:r>
              <a:t>Forward Proton Spectrometer</a:t>
            </a:r>
          </a:p>
          <a:p>
            <a:pPr marL="330200" indent="-330200" defTabSz="1828800">
              <a:buSzPct val="100000"/>
              <a:buFont typeface="Arial"/>
              <a:buChar char="•"/>
              <a:defRPr sz="3600">
                <a:latin typeface="Calibri"/>
                <a:ea typeface="Calibri"/>
                <a:cs typeface="Calibri"/>
                <a:sym typeface="Calibri"/>
              </a:defRPr>
            </a:pPr>
            <a:r>
              <a:t>Important for DVCS</a:t>
            </a:r>
          </a:p>
          <a:p>
            <a:pPr marL="330200" indent="-330200" defTabSz="1828800">
              <a:buSzPct val="100000"/>
              <a:buFont typeface="Arial"/>
              <a:buChar char="•"/>
              <a:defRPr sz="3600">
                <a:latin typeface="Calibri"/>
                <a:ea typeface="Calibri"/>
                <a:cs typeface="Calibri"/>
                <a:sym typeface="Calibri"/>
              </a:defRPr>
            </a:pPr>
            <a:r>
              <a:t>Roman Pot integrated into IR</a:t>
            </a:r>
          </a:p>
          <a:p>
            <a:pPr marL="330200" indent="-330200" defTabSz="1828800">
              <a:buSzPct val="100000"/>
              <a:buFont typeface="Arial"/>
              <a:buChar char="•"/>
              <a:defRPr sz="3600">
                <a:latin typeface="Calibri"/>
                <a:ea typeface="Calibri"/>
                <a:cs typeface="Calibri"/>
                <a:sym typeface="Calibri"/>
              </a:defRPr>
            </a:pPr>
            <a:r>
              <a:t>Studied the acceptance of protons through the lattice</a:t>
            </a:r>
          </a:p>
          <a:p>
            <a:pPr marL="330200" indent="-330200" defTabSz="1828800">
              <a:buSzPct val="100000"/>
              <a:buFont typeface="Arial"/>
              <a:buChar char="•"/>
              <a:defRPr sz="3600">
                <a:latin typeface="Calibri"/>
                <a:ea typeface="Calibri"/>
                <a:cs typeface="Calibri"/>
                <a:sym typeface="Calibri"/>
              </a:defRPr>
            </a:pPr>
            <a:r>
              <a:t>Feedback to machine designers to push for next iteration</a:t>
            </a:r>
          </a:p>
        </p:txBody>
      </p:sp>
      <p:pic>
        <p:nvPicPr>
          <p:cNvPr id="452" name="image5.pdf"/>
          <p:cNvPicPr>
            <a:picLocks noChangeAspect="1"/>
          </p:cNvPicPr>
          <p:nvPr/>
        </p:nvPicPr>
        <p:blipFill>
          <a:blip r:embed="rId5">
            <a:extLst/>
          </a:blip>
          <a:stretch>
            <a:fillRect/>
          </a:stretch>
        </p:blipFill>
        <p:spPr>
          <a:xfrm>
            <a:off x="13773587" y="8898016"/>
            <a:ext cx="6267663" cy="2730359"/>
          </a:xfrm>
          <a:prstGeom prst="rect">
            <a:avLst/>
          </a:prstGeom>
          <a:ln w="25400">
            <a:miter lim="400000"/>
          </a:ln>
        </p:spPr>
      </p:pic>
      <p:sp>
        <p:nvSpPr>
          <p:cNvPr id="453" name="Shape 453"/>
          <p:cNvSpPr/>
          <p:nvPr/>
        </p:nvSpPr>
        <p:spPr>
          <a:xfrm>
            <a:off x="20234230" y="5777288"/>
            <a:ext cx="4037512" cy="71170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defTabSz="1828800">
              <a:defRPr b="1" sz="3600">
                <a:solidFill>
                  <a:srgbClr val="021EAA"/>
                </a:solidFill>
                <a:latin typeface="Calibri"/>
                <a:ea typeface="Calibri"/>
                <a:cs typeface="Calibri"/>
                <a:sym typeface="Calibri"/>
              </a:defRPr>
            </a:pPr>
            <a:r>
              <a:t>Electron polarimetry</a:t>
            </a:r>
          </a:p>
          <a:p>
            <a:pPr marL="342900" indent="-342900" defTabSz="1828800">
              <a:buSzPct val="100000"/>
              <a:buFont typeface="Arial"/>
              <a:buChar char="•"/>
              <a:defRPr sz="3600">
                <a:solidFill>
                  <a:srgbClr val="021EAA"/>
                </a:solidFill>
                <a:latin typeface="Calibri"/>
                <a:ea typeface="Calibri"/>
                <a:cs typeface="Calibri"/>
                <a:sym typeface="Calibri"/>
              </a:defRPr>
            </a:pPr>
            <a:r>
              <a:t>Identified the space in the tunnel</a:t>
            </a:r>
          </a:p>
          <a:p>
            <a:pPr marL="342900" indent="-342900" defTabSz="1828800">
              <a:buSzPct val="100000"/>
              <a:buFont typeface="Arial"/>
              <a:buChar char="•"/>
              <a:defRPr sz="3600">
                <a:solidFill>
                  <a:srgbClr val="021EAA"/>
                </a:solidFill>
                <a:latin typeface="Calibri"/>
                <a:ea typeface="Calibri"/>
                <a:cs typeface="Calibri"/>
                <a:sym typeface="Calibri"/>
              </a:defRPr>
            </a:pPr>
            <a:r>
              <a:t>Estimated constraints on the laser (cathode by cathode measurement in about 2 minutes)</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5" name="Shape 455"/>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456" name="Shape 456"/>
          <p:cNvSpPr/>
          <p:nvPr>
            <p:ph type="title"/>
          </p:nvPr>
        </p:nvSpPr>
        <p:spPr>
          <a:prstGeom prst="rect">
            <a:avLst/>
          </a:prstGeom>
        </p:spPr>
        <p:txBody>
          <a:bodyPr/>
          <a:lstStyle/>
          <a:p>
            <a:pPr/>
            <a:r>
              <a:t>General Remarks from the Committee</a:t>
            </a:r>
          </a:p>
        </p:txBody>
      </p:sp>
      <p:sp>
        <p:nvSpPr>
          <p:cNvPr id="457" name="Shape 457"/>
          <p:cNvSpPr/>
          <p:nvPr>
            <p:ph type="body" idx="1"/>
          </p:nvPr>
        </p:nvSpPr>
        <p:spPr>
          <a:xfrm>
            <a:off x="312061" y="1518769"/>
            <a:ext cx="23759877" cy="12146569"/>
          </a:xfrm>
          <a:prstGeom prst="rect">
            <a:avLst/>
          </a:prstGeom>
        </p:spPr>
        <p:txBody>
          <a:bodyPr/>
          <a:lstStyle/>
          <a:p>
            <a:pPr lvl="1">
              <a:spcBef>
                <a:spcPts val="2900"/>
              </a:spcBef>
            </a:pPr>
            <a:r>
              <a:t>It is great to see proposals come to a conclusion with a deliverable that is of general value for the EIC development (e.g. eRD12) </a:t>
            </a:r>
          </a:p>
          <a:p>
            <a:pPr lvl="1">
              <a:spcBef>
                <a:spcPts val="2900"/>
              </a:spcBef>
              <a:defRPr>
                <a:solidFill>
                  <a:srgbClr val="021EAA"/>
                </a:solidFill>
              </a:defRPr>
            </a:pPr>
            <a:r>
              <a:t>Field is getting more crowded and level of funding will not change in the near future. The protocol for proposal submission will be modified and proposals will have to address different funding levels: 100% +/- 25%. </a:t>
            </a:r>
          </a:p>
          <a:p>
            <a:pPr lvl="1">
              <a:spcBef>
                <a:spcPts val="2900"/>
              </a:spcBef>
            </a:pPr>
            <a:r>
              <a:t>Given the severe financial constraints, a guideline of one year of support per postdoc will be implemented; this hopefully will encourage securing matching support by the proponents. </a:t>
            </a:r>
          </a:p>
          <a:p>
            <a:pPr lvl="1">
              <a:spcBef>
                <a:spcPts val="2900"/>
              </a:spcBef>
              <a:defRPr>
                <a:solidFill>
                  <a:srgbClr val="021EAA"/>
                </a:solidFill>
              </a:defRPr>
            </a:pPr>
            <a:r>
              <a:t>EIC R&amp;D funding is NOT base funding, but should be considered as supplemental funding to initiate new directions. </a:t>
            </a:r>
          </a:p>
          <a:p>
            <a:pPr lvl="1">
              <a:spcBef>
                <a:spcPts val="2900"/>
              </a:spcBef>
            </a:pPr>
            <a:r>
              <a:t>There seems to be a tendency of some of collaborations that have been in existence for a longer time to move in the direction of (value) engineering. The committee feels that it is too early for this (R&amp;D versus PED)</a:t>
            </a:r>
          </a:p>
        </p:txBody>
      </p:sp>
      <p:sp>
        <p:nvSpPr>
          <p:cNvPr id="458" name="Shape 45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0" name="Shape 460"/>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461" name="Shape 461"/>
          <p:cNvSpPr/>
          <p:nvPr>
            <p:ph type="title"/>
          </p:nvPr>
        </p:nvSpPr>
        <p:spPr>
          <a:prstGeom prst="rect">
            <a:avLst/>
          </a:prstGeom>
        </p:spPr>
        <p:txBody>
          <a:bodyPr/>
          <a:lstStyle/>
          <a:p>
            <a:pPr/>
            <a:r>
              <a:t>General Remarks from the Project Coordinator</a:t>
            </a:r>
          </a:p>
        </p:txBody>
      </p:sp>
      <p:sp>
        <p:nvSpPr>
          <p:cNvPr id="462" name="Shape 462"/>
          <p:cNvSpPr/>
          <p:nvPr>
            <p:ph type="body" idx="1"/>
          </p:nvPr>
        </p:nvSpPr>
        <p:spPr>
          <a:xfrm>
            <a:off x="312061" y="1807022"/>
            <a:ext cx="23759878" cy="11398535"/>
          </a:xfrm>
          <a:prstGeom prst="rect">
            <a:avLst/>
          </a:prstGeom>
        </p:spPr>
        <p:txBody>
          <a:bodyPr/>
          <a:lstStyle/>
          <a:p>
            <a:pPr lvl="1">
              <a:spcBef>
                <a:spcPts val="2600"/>
              </a:spcBef>
            </a:pPr>
            <a:r>
              <a:t>It is great and rewarding to see the program grows and mature</a:t>
            </a:r>
          </a:p>
          <a:p>
            <a:pPr lvl="1">
              <a:spcBef>
                <a:spcPts val="2600"/>
              </a:spcBef>
            </a:pPr>
            <a:r>
              <a:t>Program has participants from 43 institutions (11 non-US)</a:t>
            </a:r>
          </a:p>
          <a:p>
            <a:pPr lvl="1">
              <a:spcBef>
                <a:spcPts val="2600"/>
              </a:spcBef>
            </a:pPr>
            <a:r>
              <a:t>The number of peer reviewed publication grows steadily</a:t>
            </a:r>
          </a:p>
          <a:p>
            <a:pPr lvl="1">
              <a:spcBef>
                <a:spcPts val="2600"/>
              </a:spcBef>
              <a:defRPr>
                <a:solidFill>
                  <a:srgbClr val="021EAA"/>
                </a:solidFill>
              </a:defRPr>
            </a:pPr>
            <a:r>
              <a:t>Certainly in the near future funding is not expected to increase stressing the project (and the committee)</a:t>
            </a:r>
          </a:p>
          <a:p>
            <a:pPr lvl="1">
              <a:spcBef>
                <a:spcPts val="2600"/>
              </a:spcBef>
              <a:defRPr>
                <a:solidFill>
                  <a:srgbClr val="021EAA"/>
                </a:solidFill>
              </a:defRPr>
            </a:pPr>
            <a:r>
              <a:t>We will make some changes to the proposal format (include different funding levels) and apply new rules (e.g. only support for 1 year/postdoc) to mitigate some funding issues</a:t>
            </a:r>
          </a:p>
          <a:p>
            <a:pPr lvl="1">
              <a:spcBef>
                <a:spcPts val="2600"/>
              </a:spcBef>
              <a:defRPr>
                <a:solidFill>
                  <a:srgbClr val="021EAA"/>
                </a:solidFill>
              </a:defRPr>
            </a:pPr>
            <a:r>
              <a:t>Need to work with DOE to implement LRP recommendation and increase funding. </a:t>
            </a:r>
          </a:p>
          <a:p>
            <a:pPr lvl="1">
              <a:spcBef>
                <a:spcPts val="2600"/>
              </a:spcBef>
              <a:defRPr>
                <a:solidFill>
                  <a:srgbClr val="021EAA"/>
                </a:solidFill>
              </a:defRPr>
            </a:pPr>
            <a:r>
              <a:t>The program needs to have room (i.e. funds) for further grow</a:t>
            </a:r>
          </a:p>
        </p:txBody>
      </p:sp>
      <p:sp>
        <p:nvSpPr>
          <p:cNvPr id="463" name="Shape 46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173" name="Shape 173"/>
          <p:cNvSpPr/>
          <p:nvPr>
            <p:ph type="title"/>
          </p:nvPr>
        </p:nvSpPr>
        <p:spPr>
          <a:prstGeom prst="rect">
            <a:avLst/>
          </a:prstGeom>
        </p:spPr>
        <p:txBody>
          <a:bodyPr/>
          <a:lstStyle/>
          <a:p>
            <a:pPr/>
            <a:r>
              <a:t>2010/2011 - EIC Key Years</a:t>
            </a:r>
          </a:p>
        </p:txBody>
      </p:sp>
      <p:sp>
        <p:nvSpPr>
          <p:cNvPr id="174" name="Shape 174"/>
          <p:cNvSpPr/>
          <p:nvPr>
            <p:ph type="body" idx="1"/>
          </p:nvPr>
        </p:nvSpPr>
        <p:spPr>
          <a:prstGeom prst="rect">
            <a:avLst/>
          </a:prstGeom>
        </p:spPr>
        <p:txBody>
          <a:bodyPr/>
          <a:lstStyle/>
          <a:p>
            <a:pPr lvl="1"/>
            <a:r>
              <a:t>Work on the EIC White Paper started</a:t>
            </a:r>
          </a:p>
          <a:p>
            <a:pPr lvl="2"/>
            <a:r>
              <a:t>Working groups of few enthusiast</a:t>
            </a:r>
          </a:p>
          <a:p>
            <a:pPr lvl="1"/>
            <a:r>
              <a:t>Few experimentalists from universities involved (although many were interested)</a:t>
            </a:r>
          </a:p>
          <a:p>
            <a:pPr lvl="1"/>
            <a:r>
              <a:t>No organized user group in sight</a:t>
            </a:r>
          </a:p>
          <a:p>
            <a:pPr lvl="1"/>
            <a:r>
              <a:t>Machine design at JLAB and BNL well underway</a:t>
            </a:r>
          </a:p>
          <a:p>
            <a:pPr lvl="1"/>
            <a:r>
              <a:t>No detector design(s) nor R&amp;D efforts</a:t>
            </a:r>
          </a:p>
        </p:txBody>
      </p:sp>
      <p:sp>
        <p:nvSpPr>
          <p:cNvPr id="175" name="Shape 175"/>
          <p:cNvSpPr/>
          <p:nvPr>
            <p:ph type="sldNum" sz="quarter" idx="2"/>
          </p:nvPr>
        </p:nvSpPr>
        <p:spPr>
          <a:xfrm>
            <a:off x="23678691" y="12985216"/>
            <a:ext cx="413668" cy="59796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78" name="Group 178"/>
          <p:cNvGrpSpPr/>
          <p:nvPr/>
        </p:nvGrpSpPr>
        <p:grpSpPr>
          <a:xfrm>
            <a:off x="2446838" y="7737626"/>
            <a:ext cx="17013876" cy="5797501"/>
            <a:chOff x="-508000" y="0"/>
            <a:chExt cx="17013874" cy="5797500"/>
          </a:xfrm>
        </p:grpSpPr>
        <p:pic>
          <p:nvPicPr>
            <p:cNvPr id="176" name="3531650_dbf0_1024x2000.jpg"/>
            <p:cNvPicPr>
              <a:picLocks noChangeAspect="1"/>
            </p:cNvPicPr>
            <p:nvPr/>
          </p:nvPicPr>
          <p:blipFill>
            <a:blip r:embed="rId2">
              <a:extLst/>
            </a:blip>
            <a:srcRect l="0" t="0" r="0" b="11354"/>
            <a:stretch>
              <a:fillRect/>
            </a:stretch>
          </p:blipFill>
          <p:spPr>
            <a:xfrm>
              <a:off x="7782941" y="0"/>
              <a:ext cx="8722934" cy="5797501"/>
            </a:xfrm>
            <a:prstGeom prst="rect">
              <a:avLst/>
            </a:prstGeom>
            <a:ln w="25400" cap="flat">
              <a:noFill/>
              <a:round/>
            </a:ln>
            <a:effectLst/>
          </p:spPr>
        </p:pic>
        <p:sp>
          <p:nvSpPr>
            <p:cNvPr id="177" name="Shape 177"/>
            <p:cNvSpPr/>
            <p:nvPr/>
          </p:nvSpPr>
          <p:spPr>
            <a:xfrm>
              <a:off x="-508000" y="1847948"/>
              <a:ext cx="7848233" cy="1685313"/>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ctr">
              <a:noAutofit/>
            </a:bodyPr>
            <a:lstStyle/>
            <a:p>
              <a:pPr>
                <a:defRPr sz="4800">
                  <a:solidFill>
                    <a:srgbClr val="021EAA"/>
                  </a:solidFill>
                </a:defRPr>
              </a:pPr>
              <a:r>
                <a:t>2010/2011 the need to get </a:t>
              </a:r>
            </a:p>
            <a:p>
              <a:pPr>
                <a:defRPr sz="4800">
                  <a:solidFill>
                    <a:srgbClr val="021EAA"/>
                  </a:solidFill>
                </a:defRPr>
              </a:pPr>
              <a:r>
                <a:t>the ball rolling was apparent</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78"/>
                                        </p:tgtEl>
                                        <p:attrNameLst>
                                          <p:attrName>style.visibility</p:attrName>
                                        </p:attrNameLst>
                                      </p:cBhvr>
                                      <p:to>
                                        <p:strVal val="visible"/>
                                      </p:to>
                                    </p:set>
                                    <p:anim calcmode="lin" valueType="num">
                                      <p:cBhvr>
                                        <p:cTn id="7" dur="750" fill="hold"/>
                                        <p:tgtEl>
                                          <p:spTgt spid="178"/>
                                        </p:tgtEl>
                                        <p:attrNameLst>
                                          <p:attrName>ppt_w</p:attrName>
                                        </p:attrNameLst>
                                      </p:cBhvr>
                                      <p:tavLst>
                                        <p:tav tm="0">
                                          <p:val>
                                            <p:fltVal val="0"/>
                                          </p:val>
                                        </p:tav>
                                        <p:tav tm="100000">
                                          <p:val>
                                            <p:strVal val="#ppt_w"/>
                                          </p:val>
                                        </p:tav>
                                      </p:tavLst>
                                    </p:anim>
                                    <p:anim calcmode="lin" valueType="num">
                                      <p:cBhvr>
                                        <p:cTn id="8" dur="750" fill="hold"/>
                                        <p:tgtEl>
                                          <p:spTgt spid="1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181" name="Shape 181"/>
          <p:cNvSpPr/>
          <p:nvPr>
            <p:ph type="title"/>
          </p:nvPr>
        </p:nvSpPr>
        <p:spPr>
          <a:prstGeom prst="rect">
            <a:avLst/>
          </a:prstGeom>
        </p:spPr>
        <p:txBody>
          <a:bodyPr/>
          <a:lstStyle/>
          <a:p>
            <a:pPr/>
            <a:r>
              <a:t>Generic Detector R&amp;D for an EIC</a:t>
            </a:r>
          </a:p>
        </p:txBody>
      </p:sp>
      <p:sp>
        <p:nvSpPr>
          <p:cNvPr id="182" name="Shape 182"/>
          <p:cNvSpPr/>
          <p:nvPr>
            <p:ph type="body" idx="1"/>
          </p:nvPr>
        </p:nvSpPr>
        <p:spPr>
          <a:prstGeom prst="rect">
            <a:avLst/>
          </a:prstGeom>
        </p:spPr>
        <p:txBody>
          <a:bodyPr/>
          <a:lstStyle/>
          <a:p>
            <a:pPr>
              <a:defRPr sz="5200">
                <a:solidFill>
                  <a:srgbClr val="021EAA"/>
                </a:solidFill>
              </a:defRPr>
            </a:pPr>
            <a:r>
              <a:t>In January 2011 BNL, in association with JLab and the DOE Office of NP, announced a generic detector R&amp;D program to address the scientific requirements for measurements at a future EIC</a:t>
            </a:r>
          </a:p>
          <a:p>
            <a:pPr>
              <a:defRPr sz="4800">
                <a:solidFill>
                  <a:srgbClr val="021EAA"/>
                </a:solidFill>
              </a:defRPr>
            </a:pPr>
          </a:p>
          <a:p>
            <a:pPr>
              <a:defRPr sz="5200" u="sng"/>
            </a:pPr>
            <a:r>
              <a:t>Goals of Effort</a:t>
            </a:r>
          </a:p>
          <a:p>
            <a:pPr marL="635000" indent="-635000">
              <a:buClr>
                <a:srgbClr val="FF2600"/>
              </a:buClr>
              <a:buSzPct val="150000"/>
              <a:buChar char="•"/>
              <a:defRPr sz="5200"/>
            </a:pPr>
            <a:r>
              <a:t>Enable successful design and timely implementation of an EIC experimental program</a:t>
            </a:r>
          </a:p>
          <a:p>
            <a:pPr marL="635000" indent="-635000">
              <a:buClr>
                <a:srgbClr val="FF2600"/>
              </a:buClr>
              <a:buSzPct val="150000"/>
              <a:buChar char="•"/>
              <a:defRPr sz="5200"/>
            </a:pPr>
            <a:r>
              <a:t>Develop instrumentation solutions that meet realistic cost expectations</a:t>
            </a:r>
          </a:p>
          <a:p>
            <a:pPr marL="635000" indent="-635000">
              <a:buClr>
                <a:srgbClr val="FF2600"/>
              </a:buClr>
              <a:buSzPct val="150000"/>
              <a:buChar char="•"/>
              <a:defRPr sz="5200"/>
            </a:pPr>
            <a:r>
              <a:t>Stimulate the formation of user collaborations to design and build experiments</a:t>
            </a:r>
          </a:p>
        </p:txBody>
      </p:sp>
      <p:sp>
        <p:nvSpPr>
          <p:cNvPr id="183" name="Shape 183"/>
          <p:cNvSpPr/>
          <p:nvPr>
            <p:ph type="sldNum" sz="quarter" idx="2"/>
          </p:nvPr>
        </p:nvSpPr>
        <p:spPr>
          <a:xfrm>
            <a:off x="23678691" y="12985216"/>
            <a:ext cx="413668" cy="59796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86" name="Group 186"/>
          <p:cNvGrpSpPr/>
          <p:nvPr/>
        </p:nvGrpSpPr>
        <p:grpSpPr>
          <a:xfrm>
            <a:off x="3878284" y="10106831"/>
            <a:ext cx="16696411" cy="3262701"/>
            <a:chOff x="0" y="0"/>
            <a:chExt cx="16696410" cy="3262700"/>
          </a:xfrm>
        </p:grpSpPr>
        <p:pic>
          <p:nvPicPr>
            <p:cNvPr id="184" name="pasted-image.png"/>
            <p:cNvPicPr>
              <a:picLocks noChangeAspect="1"/>
            </p:cNvPicPr>
            <p:nvPr/>
          </p:nvPicPr>
          <p:blipFill>
            <a:blip r:embed="rId2">
              <a:extLst/>
            </a:blip>
            <a:stretch>
              <a:fillRect/>
            </a:stretch>
          </p:blipFill>
          <p:spPr>
            <a:xfrm>
              <a:off x="0" y="0"/>
              <a:ext cx="2586493" cy="3262701"/>
            </a:xfrm>
            <a:prstGeom prst="rect">
              <a:avLst/>
            </a:prstGeom>
            <a:ln w="25400" cap="flat">
              <a:noFill/>
              <a:round/>
            </a:ln>
            <a:effectLst/>
          </p:spPr>
        </p:pic>
        <p:sp>
          <p:nvSpPr>
            <p:cNvPr id="185" name="Shape 185"/>
            <p:cNvSpPr/>
            <p:nvPr/>
          </p:nvSpPr>
          <p:spPr>
            <a:xfrm>
              <a:off x="2734149" y="381000"/>
              <a:ext cx="13962262" cy="2089919"/>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t">
              <a:spAutoFit/>
            </a:bodyPr>
            <a:lstStyle/>
            <a:p>
              <a:pPr defTabSz="1828800">
                <a:defRPr sz="4400">
                  <a:latin typeface="+mn-lt"/>
                  <a:ea typeface="+mn-ea"/>
                  <a:cs typeface="+mn-cs"/>
                  <a:sym typeface="Arial"/>
                </a:defRPr>
              </a:pPr>
              <a:r>
                <a:rPr b="1">
                  <a:solidFill>
                    <a:srgbClr val="FF0000"/>
                  </a:solidFill>
                </a:rPr>
                <a:t>Peer-Reviewed program established in 2011 to enable EIC experiments</a:t>
              </a:r>
              <a:endParaRPr b="1">
                <a:solidFill>
                  <a:srgbClr val="FF0000"/>
                </a:solidFill>
              </a:endParaRPr>
            </a:p>
            <a:p>
              <a:pPr defTabSz="1828800">
                <a:defRPr sz="4400">
                  <a:latin typeface="+mn-lt"/>
                  <a:ea typeface="+mn-ea"/>
                  <a:cs typeface="+mn-cs"/>
                  <a:sym typeface="Arial"/>
                </a:defRPr>
              </a:pPr>
              <a:r>
                <a:t>Initiator, driver, and coordinator until 2014: Tom Ludlam</a:t>
              </a:r>
            </a:p>
          </p:txBody>
        </p:sp>
      </p:gr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189" name="Shape 189"/>
          <p:cNvSpPr/>
          <p:nvPr>
            <p:ph type="title"/>
          </p:nvPr>
        </p:nvSpPr>
        <p:spPr>
          <a:prstGeom prst="rect">
            <a:avLst/>
          </a:prstGeom>
        </p:spPr>
        <p:txBody>
          <a:bodyPr/>
          <a:lstStyle/>
          <a:p>
            <a:pPr/>
            <a:r>
              <a:t>Generic Detector R&amp;D for an EIC</a:t>
            </a:r>
          </a:p>
        </p:txBody>
      </p:sp>
      <p:sp>
        <p:nvSpPr>
          <p:cNvPr id="190" name="Shape 190"/>
          <p:cNvSpPr/>
          <p:nvPr>
            <p:ph type="body" idx="1"/>
          </p:nvPr>
        </p:nvSpPr>
        <p:spPr>
          <a:prstGeom prst="rect">
            <a:avLst/>
          </a:prstGeom>
        </p:spPr>
        <p:txBody>
          <a:bodyPr/>
          <a:lstStyle/>
          <a:p>
            <a:pPr lvl="1">
              <a:defRPr sz="5300"/>
            </a:pPr>
            <a:r>
              <a:t>Funded by DOE, managed by BNL:  1M$-1.5M$/year</a:t>
            </a:r>
          </a:p>
          <a:p>
            <a:pPr lvl="1">
              <a:defRPr sz="5300"/>
            </a:pPr>
            <a:r>
              <a:t>Program explicitly open to international participation</a:t>
            </a:r>
          </a:p>
          <a:p>
            <a:pPr lvl="1">
              <a:defRPr sz="5300"/>
            </a:pPr>
            <a:r>
              <a:t>Key to success: Standing EIC Detector Advisory Committee consisting of internationally recognized experts in detector technology and collider physics</a:t>
            </a:r>
          </a:p>
          <a:p>
            <a:pPr lvl="2">
              <a:defRPr sz="5300"/>
            </a:pPr>
            <a:r>
              <a:t>Meets twice a year</a:t>
            </a:r>
          </a:p>
          <a:p>
            <a:pPr lvl="3">
              <a:defRPr sz="5300"/>
            </a:pPr>
            <a:r>
              <a:t>~January: Review of ongoing projects</a:t>
            </a:r>
          </a:p>
          <a:p>
            <a:pPr lvl="3">
              <a:defRPr sz="5300"/>
            </a:pPr>
            <a:r>
              <a:t>~July: Review and new proposals</a:t>
            </a:r>
          </a:p>
        </p:txBody>
      </p:sp>
      <p:sp>
        <p:nvSpPr>
          <p:cNvPr id="191" name="Shape 191"/>
          <p:cNvSpPr/>
          <p:nvPr>
            <p:ph type="sldNum" sz="quarter" idx="2"/>
          </p:nvPr>
        </p:nvSpPr>
        <p:spPr>
          <a:xfrm>
            <a:off x="23678691" y="12985216"/>
            <a:ext cx="413668" cy="59796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2" name="Shape 192"/>
          <p:cNvSpPr/>
          <p:nvPr/>
        </p:nvSpPr>
        <p:spPr>
          <a:xfrm>
            <a:off x="363863" y="11979764"/>
            <a:ext cx="17123060" cy="1400359"/>
          </a:xfrm>
          <a:prstGeom prst="rect">
            <a:avLst/>
          </a:prstGeom>
          <a:ln w="254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defTabSz="1426463">
              <a:defRPr sz="3432">
                <a:latin typeface="+mn-lt"/>
                <a:ea typeface="+mn-ea"/>
                <a:cs typeface="+mn-cs"/>
                <a:sym typeface="Arial"/>
              </a:defRPr>
            </a:pPr>
            <a:r>
              <a:rPr b="1"/>
              <a:t>Current:</a:t>
            </a:r>
            <a:r>
              <a:t> </a:t>
            </a:r>
            <a:r>
              <a:t>Marcel Demarteau</a:t>
            </a:r>
            <a:r>
              <a:rPr b="1">
                <a:solidFill>
                  <a:srgbClr val="FF2600"/>
                </a:solidFill>
              </a:rPr>
              <a:t>*</a:t>
            </a:r>
            <a:r>
              <a:rPr baseline="-932"/>
              <a:t> </a:t>
            </a:r>
            <a:r>
              <a:t>(ANL), Carl Haber (LBNL), Peter Krizan (Ljubljana), </a:t>
            </a:r>
          </a:p>
          <a:p>
            <a:pPr defTabSz="1426463">
              <a:defRPr sz="3432">
                <a:latin typeface="+mn-lt"/>
                <a:ea typeface="+mn-ea"/>
                <a:cs typeface="+mn-cs"/>
                <a:sym typeface="Arial"/>
              </a:defRPr>
            </a:pPr>
            <a:r>
              <a:t>Ian Shipsey</a:t>
            </a:r>
            <a:r>
              <a:rPr baseline="-932"/>
              <a:t> </a:t>
            </a:r>
            <a:r>
              <a:t>(Oxford), Rick Van Berg (UPenn), Jerry Va’vra (SLAC), Glenn Young (JLab)</a:t>
            </a:r>
          </a:p>
        </p:txBody>
      </p:sp>
      <p:grpSp>
        <p:nvGrpSpPr>
          <p:cNvPr id="200" name="Group 200"/>
          <p:cNvGrpSpPr/>
          <p:nvPr/>
        </p:nvGrpSpPr>
        <p:grpSpPr>
          <a:xfrm>
            <a:off x="269013" y="9231877"/>
            <a:ext cx="17058761" cy="2360173"/>
            <a:chOff x="0" y="0"/>
            <a:chExt cx="17058760" cy="2360172"/>
          </a:xfrm>
        </p:grpSpPr>
        <p:pic>
          <p:nvPicPr>
            <p:cNvPr id="193" name="pasted-image.png"/>
            <p:cNvPicPr>
              <a:picLocks noChangeAspect="1"/>
            </p:cNvPicPr>
            <p:nvPr/>
          </p:nvPicPr>
          <p:blipFill>
            <a:blip r:embed="rId2">
              <a:extLst/>
            </a:blip>
            <a:stretch>
              <a:fillRect/>
            </a:stretch>
          </p:blipFill>
          <p:spPr>
            <a:xfrm>
              <a:off x="0" y="0"/>
              <a:ext cx="1872621" cy="2340776"/>
            </a:xfrm>
            <a:prstGeom prst="rect">
              <a:avLst/>
            </a:prstGeom>
            <a:ln w="25400" cap="flat">
              <a:noFill/>
              <a:round/>
            </a:ln>
            <a:effectLst/>
          </p:spPr>
        </p:pic>
        <p:pic>
          <p:nvPicPr>
            <p:cNvPr id="194" name="pasted-image.png"/>
            <p:cNvPicPr>
              <a:picLocks noChangeAspect="1"/>
            </p:cNvPicPr>
            <p:nvPr/>
          </p:nvPicPr>
          <p:blipFill>
            <a:blip r:embed="rId3">
              <a:extLst/>
            </a:blip>
            <a:stretch>
              <a:fillRect/>
            </a:stretch>
          </p:blipFill>
          <p:spPr>
            <a:xfrm>
              <a:off x="2187804" y="0"/>
              <a:ext cx="2340777" cy="2340776"/>
            </a:xfrm>
            <a:prstGeom prst="rect">
              <a:avLst/>
            </a:prstGeom>
            <a:ln w="25400" cap="flat">
              <a:noFill/>
              <a:round/>
            </a:ln>
            <a:effectLst/>
          </p:spPr>
        </p:pic>
        <p:pic>
          <p:nvPicPr>
            <p:cNvPr id="195" name="pasted-image.png"/>
            <p:cNvPicPr>
              <a:picLocks noChangeAspect="1"/>
            </p:cNvPicPr>
            <p:nvPr/>
          </p:nvPicPr>
          <p:blipFill>
            <a:blip r:embed="rId4">
              <a:extLst/>
            </a:blip>
            <a:stretch>
              <a:fillRect/>
            </a:stretch>
          </p:blipFill>
          <p:spPr>
            <a:xfrm>
              <a:off x="5047653" y="0"/>
              <a:ext cx="1586242" cy="2340776"/>
            </a:xfrm>
            <a:prstGeom prst="rect">
              <a:avLst/>
            </a:prstGeom>
            <a:ln w="25400" cap="flat">
              <a:noFill/>
              <a:round/>
            </a:ln>
            <a:effectLst/>
          </p:spPr>
        </p:pic>
        <p:pic>
          <p:nvPicPr>
            <p:cNvPr id="196" name="pasted-image.png"/>
            <p:cNvPicPr>
              <a:picLocks noChangeAspect="1"/>
            </p:cNvPicPr>
            <p:nvPr/>
          </p:nvPicPr>
          <p:blipFill>
            <a:blip r:embed="rId5">
              <a:extLst/>
            </a:blip>
            <a:srcRect l="15523" t="0" r="15523" b="50701"/>
            <a:stretch>
              <a:fillRect/>
            </a:stretch>
          </p:blipFill>
          <p:spPr>
            <a:xfrm>
              <a:off x="7117224" y="0"/>
              <a:ext cx="2475824" cy="2360173"/>
            </a:xfrm>
            <a:prstGeom prst="rect">
              <a:avLst/>
            </a:prstGeom>
            <a:ln w="25400" cap="flat">
              <a:noFill/>
              <a:round/>
            </a:ln>
            <a:effectLst/>
          </p:spPr>
        </p:pic>
        <p:pic>
          <p:nvPicPr>
            <p:cNvPr id="197" name="pasted-image.png"/>
            <p:cNvPicPr>
              <a:picLocks noChangeAspect="1"/>
            </p:cNvPicPr>
            <p:nvPr/>
          </p:nvPicPr>
          <p:blipFill>
            <a:blip r:embed="rId6">
              <a:extLst/>
            </a:blip>
            <a:srcRect l="21981" t="27896" r="59970" b="42655"/>
            <a:stretch>
              <a:fillRect/>
            </a:stretch>
          </p:blipFill>
          <p:spPr>
            <a:xfrm>
              <a:off x="9908144" y="0"/>
              <a:ext cx="1929300" cy="2359805"/>
            </a:xfrm>
            <a:prstGeom prst="rect">
              <a:avLst/>
            </a:prstGeom>
            <a:ln w="25400" cap="flat">
              <a:noFill/>
              <a:round/>
            </a:ln>
            <a:effectLst/>
          </p:spPr>
        </p:pic>
        <p:pic>
          <p:nvPicPr>
            <p:cNvPr id="198" name="pasted-image.png"/>
            <p:cNvPicPr>
              <a:picLocks noChangeAspect="1"/>
            </p:cNvPicPr>
            <p:nvPr/>
          </p:nvPicPr>
          <p:blipFill>
            <a:blip r:embed="rId7">
              <a:extLst/>
            </a:blip>
            <a:stretch>
              <a:fillRect/>
            </a:stretch>
          </p:blipFill>
          <p:spPr>
            <a:xfrm>
              <a:off x="12181602" y="0"/>
              <a:ext cx="2359824" cy="2359823"/>
            </a:xfrm>
            <a:prstGeom prst="rect">
              <a:avLst/>
            </a:prstGeom>
            <a:ln w="25400" cap="flat">
              <a:noFill/>
              <a:round/>
            </a:ln>
            <a:effectLst/>
          </p:spPr>
        </p:pic>
        <p:pic>
          <p:nvPicPr>
            <p:cNvPr id="199" name="pasted-image.png"/>
            <p:cNvPicPr>
              <a:picLocks noChangeAspect="1"/>
            </p:cNvPicPr>
            <p:nvPr/>
          </p:nvPicPr>
          <p:blipFill>
            <a:blip r:embed="rId8">
              <a:extLst/>
            </a:blip>
            <a:srcRect l="5384" t="3127" r="5384" b="13434"/>
            <a:stretch>
              <a:fillRect/>
            </a:stretch>
          </p:blipFill>
          <p:spPr>
            <a:xfrm>
              <a:off x="14925938" y="0"/>
              <a:ext cx="2132823" cy="2360013"/>
            </a:xfrm>
            <a:prstGeom prst="rect">
              <a:avLst/>
            </a:prstGeom>
            <a:ln w="25400" cap="flat">
              <a:noFill/>
              <a:round/>
            </a:ln>
            <a:effectLst/>
          </p:spPr>
        </p:pic>
      </p:grpSp>
      <p:grpSp>
        <p:nvGrpSpPr>
          <p:cNvPr id="203" name="Group 203"/>
          <p:cNvGrpSpPr/>
          <p:nvPr/>
        </p:nvGrpSpPr>
        <p:grpSpPr>
          <a:xfrm>
            <a:off x="19263275" y="9231877"/>
            <a:ext cx="3997533" cy="2360173"/>
            <a:chOff x="0" y="0"/>
            <a:chExt cx="3997531" cy="2360172"/>
          </a:xfrm>
        </p:grpSpPr>
        <p:pic>
          <p:nvPicPr>
            <p:cNvPr id="201" name="image12.jpg" descr="EIC Detector R&amp;D Committee.jpg"/>
            <p:cNvPicPr>
              <a:picLocks noChangeAspect="1"/>
            </p:cNvPicPr>
            <p:nvPr/>
          </p:nvPicPr>
          <p:blipFill>
            <a:blip r:embed="rId9">
              <a:extLst/>
            </a:blip>
            <a:srcRect l="16565" t="4612" r="76294" b="66785"/>
            <a:stretch>
              <a:fillRect/>
            </a:stretch>
          </p:blipFill>
          <p:spPr>
            <a:xfrm>
              <a:off x="0" y="0"/>
              <a:ext cx="1675208" cy="2360173"/>
            </a:xfrm>
            <a:prstGeom prst="rect">
              <a:avLst/>
            </a:prstGeom>
            <a:ln w="25400" cap="flat">
              <a:noFill/>
              <a:miter lim="400000"/>
            </a:ln>
            <a:effectLst/>
          </p:spPr>
        </p:pic>
        <p:pic>
          <p:nvPicPr>
            <p:cNvPr id="202" name="image12.jpg" descr="EIC Detector R&amp;D Committee.jpg"/>
            <p:cNvPicPr>
              <a:picLocks noChangeAspect="1"/>
            </p:cNvPicPr>
            <p:nvPr/>
          </p:nvPicPr>
          <p:blipFill>
            <a:blip r:embed="rId9">
              <a:extLst/>
            </a:blip>
            <a:srcRect l="57059" t="11681" r="34532" b="59843"/>
            <a:stretch>
              <a:fillRect/>
            </a:stretch>
          </p:blipFill>
          <p:spPr>
            <a:xfrm>
              <a:off x="2016361" y="0"/>
              <a:ext cx="1981171" cy="2359758"/>
            </a:xfrm>
            <a:prstGeom prst="rect">
              <a:avLst/>
            </a:prstGeom>
            <a:ln w="25400" cap="flat">
              <a:noFill/>
              <a:miter lim="400000"/>
            </a:ln>
            <a:effectLst/>
          </p:spPr>
        </p:pic>
      </p:grpSp>
      <p:sp>
        <p:nvSpPr>
          <p:cNvPr id="204" name="Shape 204"/>
          <p:cNvSpPr/>
          <p:nvPr/>
        </p:nvSpPr>
        <p:spPr>
          <a:xfrm>
            <a:off x="18749483" y="11888333"/>
            <a:ext cx="5411051" cy="1456222"/>
          </a:xfrm>
          <a:prstGeom prst="rect">
            <a:avLst/>
          </a:prstGeom>
          <a:ln w="254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defTabSz="1389888">
              <a:defRPr sz="3343">
                <a:latin typeface="+mn-lt"/>
                <a:ea typeface="+mn-ea"/>
                <a:cs typeface="+mn-cs"/>
                <a:sym typeface="Arial"/>
              </a:defRPr>
            </a:pPr>
            <a:r>
              <a:rPr b="1"/>
              <a:t>Retired:</a:t>
            </a:r>
            <a:r>
              <a:t> </a:t>
            </a:r>
          </a:p>
          <a:p>
            <a:pPr defTabSz="1389888">
              <a:defRPr sz="3343">
                <a:latin typeface="+mn-lt"/>
                <a:ea typeface="+mn-ea"/>
                <a:cs typeface="+mn-cs"/>
                <a:sym typeface="Arial"/>
              </a:defRPr>
            </a:pPr>
            <a:r>
              <a:t>Robert  Klanner (Hamburg), </a:t>
            </a:r>
          </a:p>
          <a:p>
            <a:pPr defTabSz="1389888">
              <a:defRPr sz="3343">
                <a:latin typeface="+mn-lt"/>
                <a:ea typeface="+mn-ea"/>
                <a:cs typeface="+mn-cs"/>
                <a:sym typeface="Arial"/>
              </a:defRPr>
            </a:pPr>
            <a:r>
              <a:t>Howard Wieman (LBL) </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207" name="Shape 207"/>
          <p:cNvSpPr/>
          <p:nvPr>
            <p:ph type="title"/>
          </p:nvPr>
        </p:nvSpPr>
        <p:spPr>
          <a:prstGeom prst="rect">
            <a:avLst/>
          </a:prstGeom>
        </p:spPr>
        <p:txBody>
          <a:bodyPr/>
          <a:lstStyle/>
          <a:p>
            <a:pPr/>
            <a:r>
              <a:t>Consortia</a:t>
            </a:r>
          </a:p>
        </p:txBody>
      </p:sp>
      <p:sp>
        <p:nvSpPr>
          <p:cNvPr id="208" name="Shape 208"/>
          <p:cNvSpPr/>
          <p:nvPr>
            <p:ph type="body" idx="1"/>
          </p:nvPr>
        </p:nvSpPr>
        <p:spPr>
          <a:xfrm>
            <a:off x="436988" y="1645769"/>
            <a:ext cx="23634950" cy="11861801"/>
          </a:xfrm>
          <a:prstGeom prst="rect">
            <a:avLst/>
          </a:prstGeom>
        </p:spPr>
        <p:txBody>
          <a:bodyPr/>
          <a:lstStyle/>
          <a:p>
            <a:pPr>
              <a:spcBef>
                <a:spcPts val="1100"/>
              </a:spcBef>
              <a:defRPr b="1"/>
            </a:pPr>
            <a:r>
              <a:t>Committee was and is supporting the formation of consortia</a:t>
            </a:r>
          </a:p>
          <a:p>
            <a:pPr lvl="1">
              <a:spcBef>
                <a:spcPts val="1100"/>
              </a:spcBef>
            </a:pPr>
            <a:r>
              <a:t>Combining efforts of groups from universities and labs with similar targets</a:t>
            </a:r>
          </a:p>
          <a:p>
            <a:pPr lvl="2">
              <a:spcBef>
                <a:spcPts val="1100"/>
              </a:spcBef>
            </a:pPr>
            <a:r>
              <a:t>encourage close collaboration </a:t>
            </a:r>
          </a:p>
          <a:p>
            <a:pPr lvl="2">
              <a:spcBef>
                <a:spcPts val="1100"/>
              </a:spcBef>
            </a:pPr>
            <a:r>
              <a:t>sharing of resources, some freedom in distribution of funds</a:t>
            </a:r>
          </a:p>
          <a:p>
            <a:pPr lvl="1">
              <a:spcBef>
                <a:spcPts val="1100"/>
              </a:spcBef>
            </a:pPr>
            <a:r>
              <a:t>Currently:</a:t>
            </a:r>
          </a:p>
          <a:p>
            <a:pPr lvl="2">
              <a:spcBef>
                <a:spcPts val="1100"/>
              </a:spcBef>
            </a:pPr>
            <a:r>
              <a:t>Tracking consortium - 7 institutions</a:t>
            </a:r>
          </a:p>
          <a:p>
            <a:pPr lvl="2">
              <a:spcBef>
                <a:spcPts val="1100"/>
              </a:spcBef>
            </a:pPr>
            <a:r>
              <a:t>Calorimeter consortium - 12 institutions</a:t>
            </a:r>
          </a:p>
          <a:p>
            <a:pPr lvl="2">
              <a:spcBef>
                <a:spcPts val="1100"/>
              </a:spcBef>
            </a:pPr>
            <a:r>
              <a:t>PID consortium - 20 institutions</a:t>
            </a:r>
          </a:p>
          <a:p>
            <a:pPr lvl="1">
              <a:spcBef>
                <a:spcPts val="1100"/>
              </a:spcBef>
            </a:pPr>
            <a:r>
              <a:t>Potential future candidates:</a:t>
            </a:r>
          </a:p>
          <a:p>
            <a:pPr lvl="2">
              <a:spcBef>
                <a:spcPts val="1100"/>
              </a:spcBef>
            </a:pPr>
            <a:r>
              <a:t>Si Vertex consortium</a:t>
            </a:r>
          </a:p>
          <a:p>
            <a:pPr lvl="2">
              <a:spcBef>
                <a:spcPts val="1100"/>
              </a:spcBef>
            </a:pPr>
            <a:r>
              <a:t>Software and Computing consortium</a:t>
            </a:r>
          </a:p>
          <a:p>
            <a:pPr>
              <a:spcBef>
                <a:spcPts val="1100"/>
              </a:spcBef>
              <a:defRPr>
                <a:solidFill>
                  <a:srgbClr val="021EAA"/>
                </a:solidFill>
              </a:defRPr>
            </a:pPr>
            <a:r>
              <a:t>First step toward building scientific collaborations to successfully build EIC detector components</a:t>
            </a:r>
          </a:p>
        </p:txBody>
      </p:sp>
      <p:sp>
        <p:nvSpPr>
          <p:cNvPr id="209" name="Shape 209"/>
          <p:cNvSpPr/>
          <p:nvPr>
            <p:ph type="sldNum" sz="quarter" idx="2"/>
          </p:nvPr>
        </p:nvSpPr>
        <p:spPr>
          <a:xfrm>
            <a:off x="23678691" y="12985216"/>
            <a:ext cx="413668" cy="59796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212" name="Shape 212"/>
          <p:cNvSpPr/>
          <p:nvPr>
            <p:ph type="title"/>
          </p:nvPr>
        </p:nvSpPr>
        <p:spPr>
          <a:prstGeom prst="rect">
            <a:avLst/>
          </a:prstGeom>
        </p:spPr>
        <p:txBody>
          <a:bodyPr/>
          <a:lstStyle/>
          <a:p>
            <a:pPr/>
            <a:r>
              <a:t>Reminder: EIC Detector Requirements </a:t>
            </a:r>
          </a:p>
        </p:txBody>
      </p:sp>
      <p:sp>
        <p:nvSpPr>
          <p:cNvPr id="213" name="Shape 213"/>
          <p:cNvSpPr/>
          <p:nvPr>
            <p:ph type="body" idx="1"/>
          </p:nvPr>
        </p:nvSpPr>
        <p:spPr>
          <a:xfrm>
            <a:off x="312061" y="2801336"/>
            <a:ext cx="23759878" cy="10498394"/>
          </a:xfrm>
          <a:prstGeom prst="rect">
            <a:avLst/>
          </a:prstGeom>
        </p:spPr>
        <p:txBody>
          <a:bodyPr lIns="88900" tIns="88900" rIns="88900" bIns="88900" numCol="2" spcCol="1187993"/>
          <a:lstStyle/>
          <a:p>
            <a:pPr lvl="1" defTabSz="12700">
              <a:defRPr sz="4500"/>
            </a:pPr>
            <a:r>
              <a:t>-3.5 &lt; η &lt; 3.5 is sufficient for the central detector</a:t>
            </a:r>
          </a:p>
          <a:p>
            <a:pPr lvl="2" marL="1412875" indent="-457200" defTabSz="12700">
              <a:defRPr sz="4500"/>
            </a:pPr>
            <a:r>
              <a:t>try to get to </a:t>
            </a:r>
            <a:r>
              <a:rPr>
                <a:latin typeface="Symbol"/>
                <a:ea typeface="Symbol"/>
                <a:cs typeface="Symbol"/>
                <a:sym typeface="Symbol"/>
              </a:rPr>
              <a:t>η</a:t>
            </a:r>
            <a:r>
              <a:t> = -4 if possible</a:t>
            </a:r>
          </a:p>
          <a:p>
            <a:pPr lvl="1" defTabSz="12700">
              <a:defRPr sz="4500"/>
            </a:pPr>
            <a:r>
              <a:t>Material budget of ≲ 5% X/X</a:t>
            </a:r>
            <a:r>
              <a:rPr baseline="-5999"/>
              <a:t>0</a:t>
            </a:r>
          </a:p>
          <a:p>
            <a:pPr lvl="1" defTabSz="12700">
              <a:defRPr sz="4500"/>
            </a:pPr>
            <a:r>
              <a:t>Momentum resolution on a (few) % level is fine</a:t>
            </a:r>
          </a:p>
          <a:p>
            <a:pPr lvl="2" marL="1412875" indent="-457200" defTabSz="12700">
              <a:defRPr sz="4500"/>
            </a:pPr>
            <a:r>
              <a:t>no need to do better at a cost of higher X/X</a:t>
            </a:r>
            <a:r>
              <a:rPr baseline="-5999"/>
              <a:t>0</a:t>
            </a:r>
          </a:p>
          <a:p>
            <a:pPr lvl="1" defTabSz="12700">
              <a:defRPr sz="4500"/>
            </a:pPr>
            <a:r>
              <a:t>Electron ID</a:t>
            </a:r>
          </a:p>
          <a:p>
            <a:pPr lvl="2" marL="1412875" indent="-457200" defTabSz="12700">
              <a:defRPr sz="4500"/>
            </a:pPr>
            <a:r>
              <a:t>-3.5 &lt; </a:t>
            </a:r>
            <a:r>
              <a:rPr>
                <a:latin typeface="Symbol"/>
                <a:ea typeface="Symbol"/>
                <a:cs typeface="Symbol"/>
                <a:sym typeface="Symbol"/>
              </a:rPr>
              <a:t>η</a:t>
            </a:r>
            <a:r>
              <a:t> &lt; 1; </a:t>
            </a:r>
            <a:r>
              <a:rPr>
                <a:latin typeface="Symbol"/>
                <a:ea typeface="Symbol"/>
                <a:cs typeface="Symbol"/>
                <a:sym typeface="Symbol"/>
              </a:rPr>
              <a:t>π</a:t>
            </a:r>
            <a:r>
              <a:t> suppression up to 1:10</a:t>
            </a:r>
            <a:r>
              <a:rPr baseline="31999"/>
              <a:t>4</a:t>
            </a:r>
            <a:endParaRPr baseline="31999"/>
          </a:p>
          <a:p>
            <a:pPr lvl="2" marL="1412875" indent="-457200" defTabSz="12700">
              <a:defRPr sz="4500"/>
            </a:pPr>
            <a:r>
              <a:t>~2%/√E energy resolution (and low constant term) for η &lt; -2</a:t>
            </a:r>
          </a:p>
          <a:p>
            <a:pPr lvl="2" marL="1412875" indent="-457200" defTabSz="12700">
              <a:defRPr sz="4500"/>
            </a:pPr>
            <a:r>
              <a:t>~7%/√E energy resolution for -2&lt;η&lt; 1</a:t>
            </a:r>
          </a:p>
          <a:p>
            <a:pPr lvl="2" marL="1412875" indent="-457200" defTabSz="12700">
              <a:defRPr sz="4500"/>
            </a:pPr>
            <a:r>
              <a:t>~10-12%/√E in barrel</a:t>
            </a:r>
          </a:p>
          <a:p>
            <a:pPr lvl="1" defTabSz="12700">
              <a:defRPr sz="4500"/>
            </a:pPr>
            <a:r>
              <a:t>π/K/p separation</a:t>
            </a:r>
          </a:p>
          <a:p>
            <a:pPr lvl="2" marL="1412875" indent="-457200" defTabSz="12700">
              <a:defRPr sz="4500"/>
            </a:pPr>
            <a:r>
              <a:t>momentum distributions are very </a:t>
            </a:r>
            <a:r>
              <a:rPr>
                <a:latin typeface="Symbol"/>
                <a:ea typeface="Symbol"/>
                <a:cs typeface="Symbol"/>
                <a:sym typeface="Symbol"/>
              </a:rPr>
              <a:t>η</a:t>
            </a:r>
            <a:r>
              <a:t>-dependent</a:t>
            </a:r>
          </a:p>
          <a:p>
            <a:pPr lvl="3" defTabSz="12700">
              <a:defRPr sz="4500"/>
            </a:pPr>
            <a:r>
              <a:t>Forward η: up to ~50 GeV/c</a:t>
            </a:r>
          </a:p>
          <a:p>
            <a:pPr lvl="3" defTabSz="12700">
              <a:defRPr sz="4500"/>
            </a:pPr>
            <a:r>
              <a:t>Central η: up to ~4++ GeV/c</a:t>
            </a:r>
          </a:p>
          <a:p>
            <a:pPr lvl="3" defTabSz="12700">
              <a:defRPr sz="4500"/>
            </a:pPr>
            <a:r>
              <a:t>Backward η: up to ~5-6 GeV/c </a:t>
            </a:r>
          </a:p>
          <a:p>
            <a:pPr lvl="2" marL="1412875" indent="-457200" defTabSz="12700">
              <a:defRPr sz="4500"/>
            </a:pPr>
            <a:r>
              <a:t>suppression factors ~100 required</a:t>
            </a:r>
          </a:p>
          <a:p>
            <a:pPr lvl="1" defTabSz="12700">
              <a:defRPr sz="4500"/>
            </a:pPr>
            <a:r>
              <a:t>Spatial resolution of primary vertex</a:t>
            </a:r>
          </a:p>
          <a:p>
            <a:pPr lvl="2" marL="1412875" indent="-457200" defTabSz="12700">
              <a:defRPr sz="4500"/>
            </a:pPr>
            <a:r>
              <a:t>~10-20 μm</a:t>
            </a:r>
          </a:p>
          <a:p>
            <a:pPr lvl="1" defTabSz="12700">
              <a:defRPr sz="4500"/>
            </a:pPr>
            <a:r>
              <a:t>Jets</a:t>
            </a:r>
          </a:p>
          <a:p>
            <a:pPr lvl="2" marL="1412875" indent="-457200" defTabSz="12700">
              <a:defRPr sz="4500"/>
            </a:pPr>
            <a:r>
              <a:t>HCAL needed at forward η; at mid-η no HCAL needed</a:t>
            </a:r>
          </a:p>
        </p:txBody>
      </p:sp>
      <p:sp>
        <p:nvSpPr>
          <p:cNvPr id="214" name="Shape 214"/>
          <p:cNvSpPr/>
          <p:nvPr>
            <p:ph type="sldNum" sz="quarter" idx="2"/>
          </p:nvPr>
        </p:nvSpPr>
        <p:spPr>
          <a:xfrm>
            <a:off x="23678691" y="12985216"/>
            <a:ext cx="413668" cy="59796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5" name="Shape 215"/>
          <p:cNvSpPr/>
          <p:nvPr/>
        </p:nvSpPr>
        <p:spPr>
          <a:xfrm>
            <a:off x="248561" y="1544169"/>
            <a:ext cx="23759877" cy="1197838"/>
          </a:xfrm>
          <a:prstGeom prst="rect">
            <a:avLst/>
          </a:prstGeom>
          <a:ln w="25400">
            <a:miter lim="400000"/>
          </a:ln>
          <a:extLst>
            <a:ext uri="{C572A759-6A51-4108-AA02-DFA0A04FC94B}">
              <ma14:wrappingTextBoxFlag xmlns:ma14="http://schemas.microsoft.com/office/mac/drawingml/2011/main" val="1"/>
            </a:ext>
          </a:extLst>
        </p:spPr>
        <p:txBody>
          <a:bodyPr lIns="101600" tIns="101600" rIns="101600" bIns="101600"/>
          <a:lstStyle>
            <a:lvl1pPr marL="82550" marR="82550" defTabSz="1828800">
              <a:spcBef>
                <a:spcPts val="900"/>
              </a:spcBef>
              <a:defRPr sz="5500">
                <a:solidFill>
                  <a:srgbClr val="941100"/>
                </a:solidFill>
                <a:uFill>
                  <a:solidFill>
                    <a:srgbClr val="000000"/>
                  </a:solidFill>
                </a:uFill>
                <a:latin typeface="+mn-lt"/>
                <a:ea typeface="+mn-ea"/>
                <a:cs typeface="+mn-cs"/>
                <a:sym typeface="Arial"/>
              </a:defRPr>
            </a:lvl1pPr>
          </a:lstStyle>
          <a:p>
            <a:pPr/>
            <a:r>
              <a:t>There are site-dependent requirements but overall they are rather similar:</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Shape 217"/>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218" name="Shape 218"/>
          <p:cNvSpPr/>
          <p:nvPr>
            <p:ph type="title"/>
          </p:nvPr>
        </p:nvSpPr>
        <p:spPr>
          <a:prstGeom prst="rect">
            <a:avLst/>
          </a:prstGeom>
        </p:spPr>
        <p:txBody>
          <a:bodyPr/>
          <a:lstStyle/>
          <a:p>
            <a:pPr/>
            <a:r>
              <a:t>EIC Detector Requirements and R&amp;D in Context</a:t>
            </a:r>
          </a:p>
        </p:txBody>
      </p:sp>
      <p:sp>
        <p:nvSpPr>
          <p:cNvPr id="219" name="Shape 219"/>
          <p:cNvSpPr/>
          <p:nvPr>
            <p:ph type="body" idx="1"/>
          </p:nvPr>
        </p:nvSpPr>
        <p:spPr>
          <a:xfrm>
            <a:off x="312061" y="1518769"/>
            <a:ext cx="23759877" cy="9678252"/>
          </a:xfrm>
          <a:prstGeom prst="rect">
            <a:avLst/>
          </a:prstGeom>
        </p:spPr>
        <p:txBody>
          <a:bodyPr/>
          <a:lstStyle/>
          <a:p>
            <a:pPr>
              <a:defRPr b="1"/>
            </a:pPr>
            <a:r>
              <a:t>In Short:</a:t>
            </a:r>
          </a:p>
          <a:p>
            <a:pPr lvl="1"/>
            <a:r>
              <a:t>Hermetic detector, low mass inner tracking, good PID (e and </a:t>
            </a:r>
            <a:r>
              <a:rPr>
                <a:latin typeface="Symbol"/>
                <a:ea typeface="Symbol"/>
                <a:cs typeface="Symbol"/>
                <a:sym typeface="Symbol"/>
              </a:rPr>
              <a:t>π</a:t>
            </a:r>
            <a:r>
              <a:t>/K/p), calorimetry </a:t>
            </a:r>
          </a:p>
          <a:p>
            <a:pPr lvl="1"/>
            <a:r>
              <a:t>Moderate radiation hardness requirements, low pile-up, low multiplicity</a:t>
            </a:r>
          </a:p>
          <a:p>
            <a:pPr>
              <a:defRPr b="1">
                <a:solidFill>
                  <a:srgbClr val="021EAA"/>
                </a:solidFill>
              </a:defRPr>
            </a:pPr>
            <a:r>
              <a:t>Comparison:</a:t>
            </a:r>
          </a:p>
          <a:p>
            <a:pPr lvl="1">
              <a:defRPr>
                <a:solidFill>
                  <a:srgbClr val="021EAA"/>
                </a:solidFill>
              </a:defRPr>
            </a:pPr>
            <a:r>
              <a:t>Majority of R&amp;D in HEP and HENP is currently related to LHC phase-I and phase-II upgrades</a:t>
            </a:r>
          </a:p>
          <a:p>
            <a:pPr lvl="1">
              <a:defRPr>
                <a:solidFill>
                  <a:srgbClr val="021EAA"/>
                </a:solidFill>
              </a:defRPr>
            </a:pPr>
            <a:r>
              <a:t>Radiation hardness and rate are top R&amp;D items for pp. Less emphasis on PID (notable exceptions is LHCb). High multiplicity and high data taking rate for AA (ALICE). </a:t>
            </a:r>
          </a:p>
          <a:p>
            <a:pPr lvl="1">
              <a:defRPr>
                <a:solidFill>
                  <a:srgbClr val="021EAA"/>
                </a:solidFill>
              </a:defRPr>
            </a:pPr>
            <a:r>
              <a:t>With end of phase-I R&amp;D efforts on MAPS, PID, GEM-TPC will stop</a:t>
            </a:r>
          </a:p>
        </p:txBody>
      </p:sp>
      <p:sp>
        <p:nvSpPr>
          <p:cNvPr id="220" name="Shape 220"/>
          <p:cNvSpPr/>
          <p:nvPr>
            <p:ph type="sldNum" sz="quarter" idx="2"/>
          </p:nvPr>
        </p:nvSpPr>
        <p:spPr>
          <a:xfrm>
            <a:off x="23678691" y="12985216"/>
            <a:ext cx="413668" cy="59796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1" name="Shape 221"/>
          <p:cNvSpPr/>
          <p:nvPr/>
        </p:nvSpPr>
        <p:spPr>
          <a:xfrm>
            <a:off x="682750" y="11200686"/>
            <a:ext cx="22199301" cy="2120901"/>
          </a:xfrm>
          <a:prstGeom prst="rect">
            <a:avLst/>
          </a:prstGeom>
          <a:ln w="38100">
            <a:solidFill>
              <a:srgbClr val="941100"/>
            </a:solidFill>
            <a:miter lim="400000"/>
          </a:ln>
          <a:extLst>
            <a:ext uri="{C572A759-6A51-4108-AA02-DFA0A04FC94B}">
              <ma14:wrappingTextBoxFlag xmlns:ma14="http://schemas.microsoft.com/office/mac/drawingml/2011/main" val="1"/>
            </a:ext>
          </a:extLst>
        </p:spPr>
        <p:txBody>
          <a:bodyPr lIns="228600" tIns="228600" rIns="228600" bIns="228600" anchor="ctr">
            <a:spAutoFit/>
          </a:bodyPr>
          <a:lstStyle>
            <a:lvl1pPr>
              <a:defRPr sz="5300">
                <a:solidFill>
                  <a:srgbClr val="941100"/>
                </a:solidFill>
              </a:defRPr>
            </a:lvl1pPr>
          </a:lstStyle>
          <a:p>
            <a:pPr/>
            <a:r>
              <a:t>Specific requirements for an EIC demand R&amp;D that is not covered by main stream HEP, HENP R&amp;D - we have to drive it ourselves</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nvSpPr>
        <p:spPr>
          <a:xfrm flipV="1">
            <a:off x="222359" y="1374775"/>
            <a:ext cx="23939283" cy="1"/>
          </a:xfrm>
          <a:prstGeom prst="line">
            <a:avLst/>
          </a:prstGeom>
          <a:ln w="76200">
            <a:solidFill>
              <a:srgbClr val="021EAA"/>
            </a:solidFill>
          </a:ln>
        </p:spPr>
        <p:txBody>
          <a:bodyPr lIns="0" tIns="0" rIns="0" bIns="0"/>
          <a:lstStyle/>
          <a:p>
            <a:pPr/>
          </a:p>
        </p:txBody>
      </p:sp>
      <p:sp>
        <p:nvSpPr>
          <p:cNvPr id="224" name="Shape 224"/>
          <p:cNvSpPr/>
          <p:nvPr>
            <p:ph type="title"/>
          </p:nvPr>
        </p:nvSpPr>
        <p:spPr>
          <a:xfrm>
            <a:off x="255426" y="15245"/>
            <a:ext cx="23409375" cy="1430010"/>
          </a:xfrm>
          <a:prstGeom prst="rect">
            <a:avLst/>
          </a:prstGeom>
        </p:spPr>
        <p:txBody>
          <a:bodyPr/>
          <a:lstStyle/>
          <a:p>
            <a:pPr/>
            <a:r>
              <a:t>Some Statistics (I)</a:t>
            </a:r>
          </a:p>
        </p:txBody>
      </p:sp>
      <p:sp>
        <p:nvSpPr>
          <p:cNvPr id="225" name="Shape 225"/>
          <p:cNvSpPr/>
          <p:nvPr>
            <p:ph type="body" sz="quarter" idx="1"/>
          </p:nvPr>
        </p:nvSpPr>
        <p:spPr>
          <a:xfrm>
            <a:off x="19805251" y="1597603"/>
            <a:ext cx="4243338" cy="3020135"/>
          </a:xfrm>
          <a:prstGeom prst="rect">
            <a:avLst/>
          </a:prstGeom>
        </p:spPr>
        <p:txBody>
          <a:bodyPr/>
          <a:lstStyle>
            <a:lvl1pPr>
              <a:defRPr sz="3800"/>
            </a:lvl1pPr>
          </a:lstStyle>
          <a:p>
            <a:pPr/>
            <a:r>
              <a:t>Note: &lt; 2014 proposals were considered every 1/2 year. Those are added up. </a:t>
            </a:r>
          </a:p>
        </p:txBody>
      </p:sp>
      <p:sp>
        <p:nvSpPr>
          <p:cNvPr id="226" name="Shape 226"/>
          <p:cNvSpPr/>
          <p:nvPr>
            <p:ph type="sldNum" sz="quarter" idx="2"/>
          </p:nvPr>
        </p:nvSpPr>
        <p:spPr>
          <a:xfrm>
            <a:off x="23678691" y="12985216"/>
            <a:ext cx="413668" cy="597968"/>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7" name="pasted-image.pdf"/>
          <p:cNvPicPr>
            <a:picLocks noChangeAspect="1"/>
          </p:cNvPicPr>
          <p:nvPr/>
        </p:nvPicPr>
        <p:blipFill>
          <a:blip r:embed="rId2">
            <a:extLst/>
          </a:blip>
          <a:stretch>
            <a:fillRect/>
          </a:stretch>
        </p:blipFill>
        <p:spPr>
          <a:xfrm>
            <a:off x="5202263" y="1633830"/>
            <a:ext cx="13515702" cy="9913403"/>
          </a:xfrm>
          <a:prstGeom prst="rect">
            <a:avLst/>
          </a:prstGeom>
          <a:ln w="25400"/>
        </p:spPr>
      </p:pic>
      <p:sp>
        <p:nvSpPr>
          <p:cNvPr id="228" name="Shape 228"/>
          <p:cNvSpPr/>
          <p:nvPr/>
        </p:nvSpPr>
        <p:spPr>
          <a:xfrm flipV="1">
            <a:off x="3849060" y="7123090"/>
            <a:ext cx="3423109" cy="595966"/>
          </a:xfrm>
          <a:prstGeom prst="line">
            <a:avLst/>
          </a:prstGeom>
          <a:ln w="88900">
            <a:solidFill>
              <a:srgbClr val="000000"/>
            </a:solidFill>
            <a:tailEnd type="triangle"/>
          </a:ln>
        </p:spPr>
        <p:txBody>
          <a:bodyPr lIns="0" tIns="0" rIns="0" bIns="0"/>
          <a:lstStyle/>
          <a:p>
            <a:pPr marL="81279" marR="81279" defTabSz="1828800">
              <a:defRPr sz="4800">
                <a:uFill>
                  <a:solidFill>
                    <a:srgbClr val="000000"/>
                  </a:solidFill>
                </a:uFill>
                <a:latin typeface="Times New Roman"/>
                <a:ea typeface="Times New Roman"/>
                <a:cs typeface="Times New Roman"/>
                <a:sym typeface="Times New Roman"/>
              </a:defRPr>
            </a:pPr>
          </a:p>
        </p:txBody>
      </p:sp>
      <p:sp>
        <p:nvSpPr>
          <p:cNvPr id="229" name="Shape 229"/>
          <p:cNvSpPr/>
          <p:nvPr/>
        </p:nvSpPr>
        <p:spPr>
          <a:xfrm>
            <a:off x="520317" y="7284257"/>
            <a:ext cx="4905150" cy="2108201"/>
          </a:xfrm>
          <a:prstGeom prst="rect">
            <a:avLst/>
          </a:prstGeom>
          <a:ln w="25400">
            <a:miter lim="400000"/>
          </a:ln>
          <a:extLst>
            <a:ext uri="{C572A759-6A51-4108-AA02-DFA0A04FC94B}">
              <ma14:wrappingTextBoxFlag xmlns:ma14="http://schemas.microsoft.com/office/mac/drawingml/2011/main" val="1"/>
            </a:ext>
          </a:extLst>
        </p:spPr>
        <p:txBody>
          <a:bodyPr lIns="101600" tIns="101600" rIns="101600" bIns="101600" anchor="ctr">
            <a:spAutoFit/>
          </a:bodyPr>
          <a:lstStyle>
            <a:lvl1pPr>
              <a:defRPr sz="4200"/>
            </a:lvl1pPr>
          </a:lstStyle>
          <a:p>
            <a:pPr/>
            <a:r>
              <a:t>First year: moderate requests in terms of funding</a:t>
            </a:r>
          </a:p>
        </p:txBody>
      </p:sp>
      <p:sp>
        <p:nvSpPr>
          <p:cNvPr id="230" name="Shape 230"/>
          <p:cNvSpPr/>
          <p:nvPr/>
        </p:nvSpPr>
        <p:spPr>
          <a:xfrm>
            <a:off x="9056844" y="3198872"/>
            <a:ext cx="2646318" cy="838201"/>
          </a:xfrm>
          <a:prstGeom prst="rect">
            <a:avLst/>
          </a:prstGeom>
          <a:ln w="25400">
            <a:miter lim="400000"/>
          </a:ln>
          <a:extLst>
            <a:ext uri="{C572A759-6A51-4108-AA02-DFA0A04FC94B}">
              <ma14:wrappingTextBoxFlag xmlns:ma14="http://schemas.microsoft.com/office/mac/drawingml/2011/main" val="1"/>
            </a:ext>
          </a:extLst>
        </p:spPr>
        <p:txBody>
          <a:bodyPr lIns="101600" tIns="101600" rIns="101600" bIns="101600" anchor="ctr">
            <a:spAutoFit/>
          </a:bodyPr>
          <a:lstStyle>
            <a:lvl1pPr>
              <a:defRPr sz="4200"/>
            </a:lvl1pPr>
          </a:lstStyle>
          <a:p>
            <a:pPr/>
            <a:r>
              <a:t>Consortia</a:t>
            </a:r>
          </a:p>
        </p:txBody>
      </p:sp>
      <p:sp>
        <p:nvSpPr>
          <p:cNvPr id="231" name="Shape 231"/>
          <p:cNvSpPr/>
          <p:nvPr/>
        </p:nvSpPr>
        <p:spPr>
          <a:xfrm>
            <a:off x="8692208" y="4050650"/>
            <a:ext cx="3197791" cy="1"/>
          </a:xfrm>
          <a:prstGeom prst="line">
            <a:avLst/>
          </a:prstGeom>
          <a:ln w="88900">
            <a:solidFill>
              <a:srgbClr val="000000"/>
            </a:solidFill>
            <a:headEnd type="triangle"/>
            <a:tailEnd type="triangle"/>
          </a:ln>
        </p:spPr>
        <p:txBody>
          <a:bodyPr lIns="0" tIns="0" rIns="0" bIns="0"/>
          <a:lstStyle/>
          <a:p>
            <a:pPr marL="81279" marR="81279" defTabSz="1828800">
              <a:defRPr sz="4800">
                <a:uFill>
                  <a:solidFill>
                    <a:srgbClr val="000000"/>
                  </a:solidFill>
                </a:uFill>
                <a:latin typeface="Times New Roman"/>
                <a:ea typeface="Times New Roman"/>
                <a:cs typeface="Times New Roman"/>
                <a:sym typeface="Times New Roman"/>
              </a:defRPr>
            </a:pPr>
          </a:p>
        </p:txBody>
      </p:sp>
      <p:grpSp>
        <p:nvGrpSpPr>
          <p:cNvPr id="234" name="Group 234"/>
          <p:cNvGrpSpPr/>
          <p:nvPr/>
        </p:nvGrpSpPr>
        <p:grpSpPr>
          <a:xfrm>
            <a:off x="13838242" y="3198872"/>
            <a:ext cx="1301579" cy="2181467"/>
            <a:chOff x="0" y="0"/>
            <a:chExt cx="1301578" cy="2181465"/>
          </a:xfrm>
        </p:grpSpPr>
        <p:sp>
          <p:nvSpPr>
            <p:cNvPr id="232" name="Shape 232"/>
            <p:cNvSpPr/>
            <p:nvPr/>
          </p:nvSpPr>
          <p:spPr>
            <a:xfrm>
              <a:off x="0" y="-1"/>
              <a:ext cx="1301579" cy="83820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101600" tIns="101600" rIns="101600" bIns="101600" numCol="1" anchor="ctr">
              <a:spAutoFit/>
            </a:bodyPr>
            <a:lstStyle>
              <a:lvl1pPr>
                <a:defRPr sz="4200"/>
              </a:lvl1pPr>
            </a:lstStyle>
            <a:p>
              <a:pPr/>
              <a:r>
                <a:t>LRP</a:t>
              </a:r>
            </a:p>
          </p:txBody>
        </p:sp>
        <p:sp>
          <p:nvSpPr>
            <p:cNvPr id="233" name="Shape 233"/>
            <p:cNvSpPr/>
            <p:nvPr/>
          </p:nvSpPr>
          <p:spPr>
            <a:xfrm flipH="1">
              <a:off x="579094" y="751457"/>
              <a:ext cx="1" cy="1430009"/>
            </a:xfrm>
            <a:prstGeom prst="line">
              <a:avLst/>
            </a:prstGeom>
            <a:noFill/>
            <a:ln w="88900" cap="flat">
              <a:solidFill>
                <a:srgbClr val="000000"/>
              </a:solidFill>
              <a:prstDash val="solid"/>
              <a:round/>
              <a:tailEnd type="triangle" w="med" len="med"/>
            </a:ln>
            <a:effectLst/>
          </p:spPr>
          <p:txBody>
            <a:bodyPr wrap="square" lIns="0" tIns="0" rIns="0" bIns="0" numCol="1" anchor="t">
              <a:noAutofit/>
            </a:bodyPr>
            <a:lstStyle/>
            <a:p>
              <a:pPr marL="81279" marR="81279" defTabSz="1828800">
                <a:defRPr sz="4800">
                  <a:uFill>
                    <a:solidFill>
                      <a:srgbClr val="000000"/>
                    </a:solidFill>
                  </a:uFill>
                  <a:latin typeface="Times New Roman"/>
                  <a:ea typeface="Times New Roman"/>
                  <a:cs typeface="Times New Roman"/>
                  <a:sym typeface="Times New Roman"/>
                </a:defRPr>
              </a:pPr>
            </a:p>
          </p:txBody>
        </p:sp>
      </p:grpSp>
      <p:sp>
        <p:nvSpPr>
          <p:cNvPr id="235" name="Shape 235"/>
          <p:cNvSpPr/>
          <p:nvPr/>
        </p:nvSpPr>
        <p:spPr>
          <a:xfrm>
            <a:off x="3769302" y="11731960"/>
            <a:ext cx="15742816" cy="1787292"/>
          </a:xfrm>
          <a:prstGeom prst="rect">
            <a:avLst/>
          </a:prstGeom>
          <a:ln w="254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p>
            <a:pPr lvl="1" marL="762000" marR="82550" indent="-508000" defTabSz="1828800">
              <a:spcBef>
                <a:spcPts val="900"/>
              </a:spcBef>
              <a:buClr>
                <a:srgbClr val="FF2600"/>
              </a:buClr>
              <a:buSzPct val="150000"/>
              <a:buChar char="•"/>
              <a:defRPr sz="5100">
                <a:uFill>
                  <a:solidFill>
                    <a:srgbClr val="000000"/>
                  </a:solidFill>
                </a:uFill>
                <a:latin typeface="+mn-lt"/>
                <a:ea typeface="+mn-ea"/>
                <a:cs typeface="+mn-cs"/>
                <a:sym typeface="Arial"/>
              </a:defRPr>
            </a:pPr>
            <a:r>
              <a:t>FY17: Record participation this time (expected)</a:t>
            </a:r>
          </a:p>
          <a:p>
            <a:pPr lvl="2" marL="1412875" marR="82550" indent="-457200" defTabSz="1828800">
              <a:spcBef>
                <a:spcPts val="800"/>
              </a:spcBef>
              <a:buClr>
                <a:srgbClr val="434ED6"/>
              </a:buClr>
              <a:buSzPct val="115000"/>
              <a:buFont typeface="Lucida Grande"/>
              <a:buChar char="‣"/>
              <a:defRPr sz="5100">
                <a:uFill>
                  <a:solidFill>
                    <a:srgbClr val="000000"/>
                  </a:solidFill>
                </a:uFill>
                <a:latin typeface="+mn-lt"/>
                <a:ea typeface="+mn-ea"/>
                <a:cs typeface="+mn-cs"/>
                <a:sym typeface="Arial"/>
              </a:defRPr>
            </a:pPr>
            <a:r>
              <a:t>8 new proposals, new strong international groups</a:t>
            </a: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101600" dist="25400" dir="0">
              <a:srgbClr val="000000">
                <a:alpha val="50000"/>
              </a:srgbClr>
            </a:outerShdw>
          </a:effectLst>
        </a:effectStyle>
        <a:effectStyle>
          <a:effectLst>
            <a:outerShdw sx="100000" sy="100000" kx="0" ky="0" algn="b" rotWithShape="0" blurRad="76200" dist="508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254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upright="0">
        <a:spAutoFit/>
      </a:bodyPr>
      <a:lstStyle>
        <a:defPPr marL="81279" marR="81279" indent="0" algn="l" defTabSz="1828800" rtl="0" fontAlgn="auto" latinLnBrk="0" hangingPunct="0">
          <a:lnSpc>
            <a:spcPct val="100000"/>
          </a:lnSpc>
          <a:spcBef>
            <a:spcPts val="0"/>
          </a:spcBef>
          <a:spcAft>
            <a:spcPts val="0"/>
          </a:spcAft>
          <a:buClrTx/>
          <a:buSzTx/>
          <a:buFontTx/>
          <a:buNone/>
          <a:tabLst/>
          <a:defRPr b="0" baseline="0" cap="none" i="0" spc="0" strike="noStrike" sz="48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101600" tIns="101600" rIns="101600" bIns="101600"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101600" dist="25400" dir="0">
              <a:srgbClr val="000000">
                <a:alpha val="50000"/>
              </a:srgbClr>
            </a:outerShdw>
          </a:effectLst>
        </a:effectStyle>
        <a:effectStyle>
          <a:effectLst>
            <a:outerShdw sx="100000" sy="100000" kx="0" ky="0" algn="b" rotWithShape="0" blurRad="76200" dist="508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D2A9"/>
        </a:solidFill>
        <a:ln w="254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upright="0">
        <a:spAutoFit/>
      </a:bodyPr>
      <a:lstStyle>
        <a:defPPr marL="81279" marR="81279" indent="0" algn="l" defTabSz="1828800" rtl="0" fontAlgn="auto" latinLnBrk="0" hangingPunct="0">
          <a:lnSpc>
            <a:spcPct val="100000"/>
          </a:lnSpc>
          <a:spcBef>
            <a:spcPts val="0"/>
          </a:spcBef>
          <a:spcAft>
            <a:spcPts val="0"/>
          </a:spcAft>
          <a:buClrTx/>
          <a:buSzTx/>
          <a:buFontTx/>
          <a:buNone/>
          <a:tabLst/>
          <a:defRPr b="0" baseline="0" cap="none" i="0" spc="0" strike="noStrike" sz="4800" u="none" kumimoji="0" normalizeH="0">
            <a:ln>
              <a:noFill/>
            </a:ln>
            <a:solidFill>
              <a:srgbClr val="000000"/>
            </a:solidFill>
            <a:effectLst/>
            <a:uFill>
              <a:solidFill>
                <a:srgbClr val="000000"/>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101600" tIns="101600" rIns="101600" bIns="101600"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