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6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C1C0-5F17-4FC7-9938-70B358C4D36F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DD9E-10FF-4CA4-AA2E-B17B2688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135466"/>
            <a:ext cx="1099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r>
              <a:rPr lang="en-US" sz="2400" dirty="0" smtClean="0"/>
              <a:t> </a:t>
            </a:r>
            <a:r>
              <a:rPr lang="en-US" sz="2400" b="1" i="1" dirty="0" smtClean="0"/>
              <a:t>T</a:t>
            </a:r>
            <a:r>
              <a:rPr lang="en-US" sz="2400" dirty="0" smtClean="0"/>
              <a:t>ime </a:t>
            </a:r>
            <a:r>
              <a:rPr lang="en-US" sz="2400" b="1" i="1" dirty="0" smtClean="0"/>
              <a:t>P</a:t>
            </a:r>
            <a:r>
              <a:rPr lang="en-US" sz="2400" dirty="0" smtClean="0"/>
              <a:t>rojection </a:t>
            </a:r>
            <a:r>
              <a:rPr lang="en-US" sz="2400" b="1" i="1" dirty="0" smtClean="0"/>
              <a:t>C</a:t>
            </a:r>
            <a:r>
              <a:rPr lang="en-US" sz="2400" dirty="0" smtClean="0"/>
              <a:t>hamber (</a:t>
            </a:r>
            <a:r>
              <a:rPr lang="en-US" sz="2400" b="1" i="1" dirty="0" smtClean="0"/>
              <a:t>TPC</a:t>
            </a:r>
            <a:r>
              <a:rPr lang="en-US" sz="2400" dirty="0" smtClean="0"/>
              <a:t>) Upgrade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100" y="690265"/>
            <a:ext cx="1099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 Hadron Collider at CERN will be upgraded to increase the </a:t>
            </a:r>
            <a:r>
              <a:rPr lang="en-US" dirty="0" err="1" smtClean="0"/>
              <a:t>Pb-Pb</a:t>
            </a:r>
            <a:r>
              <a:rPr lang="en-US" dirty="0" smtClean="0"/>
              <a:t> ion collision rate from 8 kHz to 50 kHz.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charged particle tracking detector at ALICE is a large </a:t>
            </a:r>
            <a:r>
              <a:rPr lang="en-US" dirty="0" smtClean="0"/>
              <a:t>TPC.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Trails </a:t>
            </a:r>
            <a:r>
              <a:rPr lang="en-US" dirty="0"/>
              <a:t>of ionization </a:t>
            </a:r>
            <a:r>
              <a:rPr lang="en-US" dirty="0" smtClean="0"/>
              <a:t>electrons produced by charged particles passing through the </a:t>
            </a:r>
            <a:r>
              <a:rPr lang="en-US" dirty="0"/>
              <a:t>TPC volume are drifted to the endcaps where the signal is </a:t>
            </a:r>
            <a:r>
              <a:rPr lang="en-US" dirty="0" smtClean="0"/>
              <a:t>multiplied by </a:t>
            </a:r>
            <a:r>
              <a:rPr lang="en-US" dirty="0"/>
              <a:t>multi-wire proportional </a:t>
            </a:r>
            <a:r>
              <a:rPr lang="en-US" dirty="0" smtClean="0"/>
              <a:t>chambers </a:t>
            </a:r>
            <a:r>
              <a:rPr lang="en-US" dirty="0"/>
              <a:t>(MPWC) </a:t>
            </a:r>
            <a:r>
              <a:rPr lang="en-US" dirty="0" smtClean="0"/>
              <a:t>and the </a:t>
            </a:r>
            <a:r>
              <a:rPr lang="en-US" dirty="0"/>
              <a:t>transverse position is recorded. The drift time gives the third coordinate and the ionization density can be used to determine the type of particle.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MWPC chambers will not operate at the projected </a:t>
            </a:r>
            <a:r>
              <a:rPr lang="en-US" dirty="0" err="1" smtClean="0"/>
              <a:t>Pb</a:t>
            </a:r>
            <a:r>
              <a:rPr lang="en-US" dirty="0" smtClean="0"/>
              <a:t> ion collision rates of 50,000/second – each producing thousands of charged particles.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upgrade to the TPC will replace the MPWC readout chambers with newer technology Gas Electron Multiplier (GEM) chambers.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readout electronics </a:t>
            </a:r>
          </a:p>
          <a:p>
            <a:r>
              <a:rPr lang="en-US" dirty="0" smtClean="0"/>
              <a:t>will allow recording of every</a:t>
            </a:r>
          </a:p>
          <a:p>
            <a:r>
              <a:rPr lang="en-US" dirty="0" smtClean="0"/>
              <a:t> collision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3324225"/>
            <a:ext cx="8867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217914" y="4830235"/>
            <a:ext cx="2209799" cy="165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8558559" y="2916089"/>
            <a:ext cx="2590799" cy="167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9371198" y="3435291"/>
            <a:ext cx="393065" cy="25400"/>
          </a:xfrm>
          <a:custGeom>
            <a:avLst/>
            <a:gdLst/>
            <a:ahLst/>
            <a:cxnLst/>
            <a:rect l="l" t="t" r="r" b="b"/>
            <a:pathLst>
              <a:path w="393065" h="25400">
                <a:moveTo>
                  <a:pt x="0" y="0"/>
                </a:moveTo>
                <a:lnTo>
                  <a:pt x="392950" y="25349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749012" y="3421801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40" h="76200">
                <a:moveTo>
                  <a:pt x="4914" y="0"/>
                </a:moveTo>
                <a:lnTo>
                  <a:pt x="0" y="76047"/>
                </a:lnTo>
                <a:lnTo>
                  <a:pt x="78498" y="42926"/>
                </a:lnTo>
                <a:lnTo>
                  <a:pt x="4914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307824" y="3398078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78498" y="0"/>
                </a:moveTo>
                <a:lnTo>
                  <a:pt x="0" y="33121"/>
                </a:lnTo>
                <a:lnTo>
                  <a:pt x="73596" y="76047"/>
                </a:lnTo>
                <a:lnTo>
                  <a:pt x="78498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9434174" y="3472216"/>
            <a:ext cx="28194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140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</a:pP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723905" y="1199699"/>
            <a:ext cx="5600065" cy="223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One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tt</a:t>
            </a:r>
            <a:r>
              <a:rPr sz="2000" b="1" spc="-5" dirty="0">
                <a:latin typeface="Calibri"/>
                <a:cs typeface="Calibri"/>
              </a:rPr>
              <a:t>er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dirty="0">
                <a:latin typeface="Calibri"/>
                <a:cs typeface="Calibri"/>
              </a:rPr>
              <a:t>op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 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~</a:t>
            </a:r>
            <a:r>
              <a:rPr sz="2000" b="1" dirty="0">
                <a:latin typeface="Calibri"/>
                <a:cs typeface="Calibri"/>
              </a:rPr>
              <a:t>20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60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800" b="1" i="1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009900"/>
                </a:solidFill>
                <a:latin typeface="Calibri"/>
                <a:cs typeface="Calibri"/>
              </a:rPr>
              <a:t>auli</a:t>
            </a:r>
            <a:r>
              <a:rPr sz="1800" b="1" i="1" dirty="0">
                <a:solidFill>
                  <a:srgbClr val="009900"/>
                </a:solidFill>
                <a:latin typeface="Calibri"/>
                <a:cs typeface="Calibri"/>
              </a:rPr>
              <a:t>  </a:t>
            </a:r>
            <a:r>
              <a:rPr sz="1800" b="1" i="1" spc="-10" dirty="0">
                <a:solidFill>
                  <a:srgbClr val="009900"/>
                </a:solidFill>
                <a:latin typeface="Calibri"/>
                <a:cs typeface="Calibri"/>
              </a:rPr>
              <a:t>N</a:t>
            </a:r>
            <a:r>
              <a:rPr sz="1800" b="1" i="1" spc="-15" dirty="0">
                <a:solidFill>
                  <a:srgbClr val="009900"/>
                </a:solidFill>
                <a:latin typeface="Calibri"/>
                <a:cs typeface="Calibri"/>
              </a:rPr>
              <a:t>IM</a:t>
            </a:r>
            <a:r>
              <a:rPr sz="1800" b="1" i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800" b="1" i="1" spc="-10" dirty="0" smtClean="0">
                <a:solidFill>
                  <a:srgbClr val="009900"/>
                </a:solidFill>
                <a:latin typeface="Calibri"/>
                <a:cs typeface="Calibri"/>
              </a:rPr>
              <a:t>A386(1997)531</a:t>
            </a:r>
            <a:endParaRPr lang="en-US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en-US" b="1" dirty="0" smtClean="0">
                <a:cs typeface="Calibri"/>
              </a:rPr>
              <a:t>Ionization electrons are guided by the electric field into the holes in the GEM foil where the very high field causes an avalanche – thus multiplying the signal.</a:t>
            </a:r>
            <a:endParaRPr lang="en-US" sz="1800" b="1" i="1" spc="-10" dirty="0" smtClean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4915092" y="3918531"/>
            <a:ext cx="1972055" cy="1924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6635687" y="4046548"/>
            <a:ext cx="859790" cy="457200"/>
          </a:xfrm>
          <a:custGeom>
            <a:avLst/>
            <a:gdLst/>
            <a:ahLst/>
            <a:cxnLst/>
            <a:rect l="l" t="t" r="r" b="b"/>
            <a:pathLst>
              <a:path w="859789" h="457200">
                <a:moveTo>
                  <a:pt x="0" y="0"/>
                </a:moveTo>
                <a:lnTo>
                  <a:pt x="859536" y="0"/>
                </a:lnTo>
                <a:lnTo>
                  <a:pt x="85953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6602160" y="5194119"/>
            <a:ext cx="1582420" cy="457200"/>
          </a:xfrm>
          <a:custGeom>
            <a:avLst/>
            <a:gdLst/>
            <a:ahLst/>
            <a:cxnLst/>
            <a:rect l="l" t="t" r="r" b="b"/>
            <a:pathLst>
              <a:path w="1582420" h="457200">
                <a:moveTo>
                  <a:pt x="0" y="0"/>
                </a:moveTo>
                <a:lnTo>
                  <a:pt x="1581912" y="0"/>
                </a:lnTo>
                <a:lnTo>
                  <a:pt x="158191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1"/>
          <p:cNvSpPr txBox="1"/>
          <p:nvPr/>
        </p:nvSpPr>
        <p:spPr>
          <a:xfrm>
            <a:off x="4686470" y="4084212"/>
            <a:ext cx="3965575" cy="210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15" baseline="2430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172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10"/>
              </a:spcBef>
            </a:pPr>
            <a:endParaRPr sz="1350" dirty="0"/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2004695">
              <a:lnSpc>
                <a:spcPct val="100000"/>
              </a:lnSpc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950" b="1" spc="15" baseline="2564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950" b="1" spc="-15" baseline="256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22" baseline="2430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out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10"/>
              </a:spcBef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-10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ic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fi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ld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in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hol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~</a:t>
            </a:r>
            <a:r>
              <a:rPr sz="1800" b="1" i="1" spc="-10" dirty="0">
                <a:latin typeface="Arial"/>
                <a:cs typeface="Arial"/>
              </a:rPr>
              <a:t>100k</a:t>
            </a:r>
            <a:r>
              <a:rPr sz="1800" b="1" i="1" spc="-5" dirty="0">
                <a:latin typeface="Arial"/>
                <a:cs typeface="Arial"/>
              </a:rPr>
              <a:t>V</a:t>
            </a:r>
            <a:r>
              <a:rPr sz="1800" b="1" i="1" dirty="0">
                <a:latin typeface="Arial"/>
                <a:cs typeface="Arial"/>
              </a:rPr>
              <a:t>/</a:t>
            </a:r>
            <a:r>
              <a:rPr sz="1800" b="1" i="1" spc="-10" dirty="0">
                <a:latin typeface="Arial"/>
                <a:cs typeface="Arial"/>
              </a:rPr>
              <a:t>cm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9011948" y="895349"/>
            <a:ext cx="2481071" cy="1949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9693430" y="1330453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4">
                <a:moveTo>
                  <a:pt x="0" y="0"/>
                </a:moveTo>
                <a:lnTo>
                  <a:pt x="343408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9629931" y="12923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10510802" y="1330453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044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10977148" y="12923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7"/>
          <p:cNvSpPr txBox="1"/>
          <p:nvPr/>
        </p:nvSpPr>
        <p:spPr>
          <a:xfrm>
            <a:off x="10055707" y="1229877"/>
            <a:ext cx="4597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70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8"/>
          <p:cNvSpPr txBox="1"/>
          <p:nvPr/>
        </p:nvSpPr>
        <p:spPr>
          <a:xfrm>
            <a:off x="10090652" y="1728315"/>
            <a:ext cx="4597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50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9155752" y="1739392"/>
            <a:ext cx="7334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716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50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 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po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sz="1200" b="1" spc="-35" dirty="0">
                <a:solidFill>
                  <a:srgbClr val="FFFF66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imi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9325135" y="1030500"/>
            <a:ext cx="9931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5 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 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Copp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9838499" y="2359672"/>
            <a:ext cx="9931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5 </a:t>
            </a:r>
            <a:r>
              <a:rPr sz="1200" b="1" spc="-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sz="1200" b="1" dirty="0">
                <a:solidFill>
                  <a:srgbClr val="FFFF66"/>
                </a:solidFill>
                <a:latin typeface="Arial"/>
                <a:cs typeface="Arial"/>
              </a:rPr>
              <a:t>m </a:t>
            </a:r>
            <a:r>
              <a:rPr sz="1200" b="1" spc="-5" dirty="0">
                <a:solidFill>
                  <a:srgbClr val="FFFF00"/>
                </a:solidFill>
                <a:latin typeface="Arial"/>
                <a:cs typeface="Arial"/>
              </a:rPr>
              <a:t>Copp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2"/>
          <p:cNvSpPr/>
          <p:nvPr/>
        </p:nvSpPr>
        <p:spPr>
          <a:xfrm>
            <a:off x="9917457" y="186995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>
                <a:moveTo>
                  <a:pt x="0" y="0"/>
                </a:moveTo>
                <a:lnTo>
                  <a:pt x="186436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9853959" y="18318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10548902" y="1876045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108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10765312" y="183794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6"/>
          <p:cNvSpPr txBox="1"/>
          <p:nvPr/>
        </p:nvSpPr>
        <p:spPr>
          <a:xfrm>
            <a:off x="866956" y="3951879"/>
            <a:ext cx="262255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sz="2000" b="1" spc="-35" dirty="0">
                <a:solidFill>
                  <a:srgbClr val="C0504D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C0504D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C0504D"/>
                </a:solidFill>
                <a:latin typeface="Arial"/>
                <a:cs typeface="Arial"/>
              </a:rPr>
              <a:t>cal </a:t>
            </a:r>
            <a:r>
              <a:rPr sz="2000" b="1" spc="-5" dirty="0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C0504D"/>
                </a:solidFill>
                <a:latin typeface="Arial"/>
                <a:cs typeface="Arial"/>
              </a:rPr>
              <a:t>ara</a:t>
            </a:r>
            <a:r>
              <a:rPr sz="2000" b="1" spc="-10" dirty="0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C0504D"/>
                </a:solidFill>
                <a:latin typeface="Arial"/>
                <a:cs typeface="Arial"/>
              </a:rPr>
              <a:t>eters:</a:t>
            </a:r>
            <a:endParaRPr sz="2000" dirty="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sz="2000" b="1" dirty="0">
                <a:latin typeface="Arial"/>
                <a:cs typeface="Arial"/>
              </a:rPr>
              <a:t>50</a:t>
            </a:r>
            <a:r>
              <a:rPr sz="2000" b="1" spc="-250" dirty="0">
                <a:latin typeface="Symbol"/>
                <a:cs typeface="Symbol"/>
              </a:rPr>
              <a:t>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apton</a:t>
            </a:r>
            <a:endParaRPr sz="2000" dirty="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etal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ated</a:t>
            </a:r>
            <a:endParaRPr sz="2000" dirty="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sz="2000" b="1" dirty="0">
                <a:latin typeface="Arial"/>
                <a:cs typeface="Arial"/>
              </a:rPr>
              <a:t>Ø50-70</a:t>
            </a:r>
            <a:r>
              <a:rPr sz="2000" b="1" spc="-250" dirty="0">
                <a:latin typeface="Symbol"/>
                <a:cs typeface="Symbol"/>
              </a:rPr>
              <a:t>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es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100-200</a:t>
            </a:r>
            <a:r>
              <a:rPr sz="2000" b="1" spc="-250" dirty="0">
                <a:latin typeface="Symbol"/>
                <a:cs typeface="Symbol"/>
              </a:rPr>
              <a:t>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tch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6" name="object 57"/>
          <p:cNvSpPr txBox="1">
            <a:spLocks noGrp="1"/>
          </p:cNvSpPr>
          <p:nvPr>
            <p:ph type="title"/>
          </p:nvPr>
        </p:nvSpPr>
        <p:spPr>
          <a:xfrm>
            <a:off x="347134" y="364480"/>
            <a:ext cx="9905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>
              <a:lnSpc>
                <a:spcPct val="100000"/>
              </a:lnSpc>
            </a:pPr>
            <a:r>
              <a:rPr sz="2400" b="1" i="1" spc="-10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400" b="1" i="1" spc="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400" b="1" i="1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400" b="1" i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400" b="1" i="1" spc="-15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400" b="1" i="1" spc="-5" dirty="0">
                <a:solidFill>
                  <a:srgbClr val="002060"/>
                </a:solidFill>
                <a:latin typeface="Calibri"/>
                <a:cs typeface="Calibri"/>
              </a:rPr>
              <a:t>ectro</a:t>
            </a:r>
            <a:r>
              <a:rPr sz="2400" b="1" i="1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400" b="1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2400" b="1" i="1" spc="-25" dirty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sz="2400" b="1" i="1" spc="-15" dirty="0">
                <a:solidFill>
                  <a:srgbClr val="002060"/>
                </a:solidFill>
                <a:latin typeface="Calibri"/>
                <a:cs typeface="Calibri"/>
              </a:rPr>
              <a:t>lti</a:t>
            </a:r>
            <a:r>
              <a:rPr sz="2400" b="1" i="1" spc="-1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2400" b="1" i="1" spc="-15" dirty="0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sz="2400" b="1" i="1" spc="-5" dirty="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sz="2400" b="1" i="1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400" b="1" i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400" b="1" i="1" spc="-20" dirty="0" smtClean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400" b="1" i="1" spc="-15" dirty="0" smtClean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400" b="1" i="1" dirty="0" smtClean="0">
                <a:solidFill>
                  <a:srgbClr val="002060"/>
                </a:solidFill>
                <a:latin typeface="Calibri"/>
                <a:cs typeface="Calibri"/>
              </a:rPr>
              <a:t>Ms</a:t>
            </a:r>
            <a:r>
              <a:rPr sz="2400" b="1" i="1" spc="-10" dirty="0" smtClean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lang="en-US" sz="2400" b="1" i="1" spc="-10" dirty="0" smtClean="0">
                <a:solidFill>
                  <a:srgbClr val="002060"/>
                </a:solidFill>
                <a:latin typeface="Calibri"/>
                <a:cs typeface="Calibri"/>
              </a:rPr>
              <a:t> - Solution for High Rate Operation </a:t>
            </a:r>
            <a:endParaRPr sz="2400" b="1" i="1" spc="-1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57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8449733" y="266192"/>
            <a:ext cx="3443393" cy="618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2992167" y="2060278"/>
            <a:ext cx="3067811" cy="1761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690840" y="604366"/>
            <a:ext cx="7640359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1047115" algn="l"/>
              </a:tabLst>
            </a:pP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ALI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18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20</a:t>
            </a:r>
            <a:r>
              <a:rPr sz="2175" spc="7" baseline="24904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175" baseline="2490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75" spc="-240" baseline="2490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ach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end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ach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nne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mbe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C)</a:t>
            </a:r>
            <a:r>
              <a:rPr sz="2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mber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(O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	</a:t>
            </a:r>
            <a:r>
              <a:rPr sz="2200" spc="-21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65" dirty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oils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Cs</a:t>
            </a:r>
            <a:r>
              <a:rPr sz="2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ided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i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s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ecti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ts val="2200"/>
              </a:lnSpc>
            </a:pPr>
            <a:endParaRPr sz="2200" dirty="0"/>
          </a:p>
          <a:p>
            <a:pPr>
              <a:lnSpc>
                <a:spcPts val="2200"/>
              </a:lnSpc>
              <a:spcBef>
                <a:spcPts val="57"/>
              </a:spcBef>
            </a:pPr>
            <a:endParaRPr lang="en-US" sz="2200" dirty="0" smtClean="0"/>
          </a:p>
          <a:p>
            <a:pPr marL="47625">
              <a:lnSpc>
                <a:spcPct val="100000"/>
              </a:lnSpc>
            </a:pPr>
            <a:r>
              <a:rPr lang="en-US" sz="2200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200" spc="-20" dirty="0" smtClean="0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sz="2200" spc="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65" dirty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828946" y="4251253"/>
            <a:ext cx="1028065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25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il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numbe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070636" y="3966289"/>
            <a:ext cx="277812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6385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₋	</a:t>
            </a:r>
            <a:r>
              <a:rPr sz="1800" spc="-10" dirty="0">
                <a:latin typeface="Calibri"/>
                <a:cs typeface="Calibri"/>
              </a:rPr>
              <a:t>40 se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(36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</a:t>
            </a:r>
            <a:r>
              <a:rPr sz="1800" spc="-10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sz="1800" dirty="0">
                <a:latin typeface="Calibri"/>
                <a:cs typeface="Calibri"/>
              </a:rPr>
              <a:t>₋	</a:t>
            </a:r>
            <a:r>
              <a:rPr sz="1800" spc="-10" dirty="0">
                <a:latin typeface="Calibri"/>
                <a:cs typeface="Calibri"/>
              </a:rPr>
              <a:t>4 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sz="1800" dirty="0">
                <a:latin typeface="Calibri"/>
                <a:cs typeface="Calibri"/>
              </a:rPr>
              <a:t>₋	</a:t>
            </a:r>
            <a:r>
              <a:rPr sz="1800" spc="-10" dirty="0">
                <a:latin typeface="Calibri"/>
                <a:cs typeface="Calibri"/>
              </a:rPr>
              <a:t>4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50904" y="5125849"/>
            <a:ext cx="7417587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175">
              <a:lnSpc>
                <a:spcPts val="2160"/>
              </a:lnSpc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640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G</a:t>
            </a:r>
            <a:r>
              <a:rPr sz="1800" b="1" i="1" spc="-15" dirty="0">
                <a:latin typeface="Calibri"/>
                <a:cs typeface="Calibri"/>
              </a:rPr>
              <a:t>E</a:t>
            </a:r>
            <a:r>
              <a:rPr sz="1800" b="1" i="1" spc="-20" dirty="0">
                <a:latin typeface="Calibri"/>
                <a:cs typeface="Calibri"/>
              </a:rPr>
              <a:t>M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f</a:t>
            </a:r>
            <a:r>
              <a:rPr sz="1800" b="1" i="1" spc="-5" dirty="0">
                <a:latin typeface="Calibri"/>
                <a:cs typeface="Calibri"/>
              </a:rPr>
              <a:t>oil</a:t>
            </a:r>
            <a:r>
              <a:rPr sz="1800" b="1" i="1" dirty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12700" marR="6350" algn="just">
              <a:lnSpc>
                <a:spcPts val="2640"/>
              </a:lnSpc>
              <a:spcBef>
                <a:spcPts val="85"/>
              </a:spcBef>
            </a:pPr>
            <a:r>
              <a:rPr sz="2200" spc="-21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mp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uct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002060"/>
                </a:solidFill>
                <a:latin typeface="Calibri"/>
                <a:cs typeface="Calibri"/>
              </a:rPr>
              <a:t>ef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ort</a:t>
            </a:r>
            <a:r>
              <a:rPr sz="2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oj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bee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002060"/>
                </a:solidFill>
                <a:latin typeface="Calibri"/>
                <a:cs typeface="Calibri"/>
              </a:rPr>
              <a:t> s</a:t>
            </a:r>
            <a:r>
              <a:rPr sz="2200" spc="-30" dirty="0">
                <a:solidFill>
                  <a:srgbClr val="002060"/>
                </a:solidFill>
                <a:latin typeface="Calibri"/>
                <a:cs typeface="Calibri"/>
              </a:rPr>
              <a:t>ev</a:t>
            </a:r>
            <a:r>
              <a:rPr sz="2200" spc="-2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spc="-15" dirty="0" smtClean="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sz="2200" spc="-30" dirty="0" smtClean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2200" spc="-15" dirty="0" smtClean="0">
                <a:solidFill>
                  <a:srgbClr val="002060"/>
                </a:solidFill>
                <a:latin typeface="Calibri"/>
                <a:cs typeface="Calibri"/>
              </a:rPr>
              <a:t>titut</a:t>
            </a:r>
            <a:r>
              <a:rPr sz="220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200" spc="-10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2200" spc="-15" dirty="0" smtClean="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endParaRPr lang="en-US" sz="2200" spc="-15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6350" algn="just">
              <a:lnSpc>
                <a:spcPts val="2640"/>
              </a:lnSpc>
              <a:spcBef>
                <a:spcPts val="85"/>
              </a:spcBef>
            </a:pPr>
            <a:r>
              <a:rPr lang="en-US" sz="2200" spc="-15" dirty="0" smtClean="0">
                <a:solidFill>
                  <a:srgbClr val="002060"/>
                </a:solidFill>
                <a:latin typeface="Calibri"/>
                <a:cs typeface="Calibri"/>
              </a:rPr>
              <a:t>US Teams with DOE support are building the IROCs</a:t>
            </a:r>
            <a:endParaRPr sz="2200" dirty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70133" y="5520267"/>
            <a:ext cx="3124200" cy="71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9227343" y="4583199"/>
            <a:ext cx="1802606" cy="16669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70255" y="4658003"/>
            <a:ext cx="111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46.7 cm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948988" y="4599869"/>
            <a:ext cx="80961" cy="1746162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10665737" y="5279208"/>
            <a:ext cx="1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49.7 cm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6" y="2546786"/>
            <a:ext cx="4174067" cy="18351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770" y="3421502"/>
            <a:ext cx="388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base fabricated at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University of Texas, Austin</a:t>
            </a:r>
          </a:p>
          <a:p>
            <a:r>
              <a:rPr lang="en-US" dirty="0" smtClean="0"/>
              <a:t>Also, vessels for testing and shipping IROCs to CERN.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14133" y="3589867"/>
            <a:ext cx="1769534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73533" y="3085042"/>
            <a:ext cx="347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 plane with readout electrodes, </a:t>
            </a:r>
            <a:r>
              <a:rPr lang="en-US" dirty="0"/>
              <a:t>Spacer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High voltage feedthroughs and cooling tube for electronics assembled on aluminum base and tested at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University of Tennessee, Knoxville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93757" y="3321845"/>
            <a:ext cx="1262062" cy="6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158040" y="3376354"/>
            <a:ext cx="1297779" cy="213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96771" y="3483593"/>
            <a:ext cx="2559048" cy="322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5" y="4605529"/>
            <a:ext cx="3779044" cy="2125712"/>
          </a:xfrm>
          <a:prstGeom prst="rect">
            <a:avLst/>
          </a:prstGeom>
        </p:spPr>
      </p:pic>
      <p:sp>
        <p:nvSpPr>
          <p:cNvPr id="23" name="object 2"/>
          <p:cNvSpPr/>
          <p:nvPr/>
        </p:nvSpPr>
        <p:spPr>
          <a:xfrm>
            <a:off x="8721216" y="5116366"/>
            <a:ext cx="2746884" cy="1741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4755C81-6D18-43B3-98CA-1CCA086B3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91" y="4610547"/>
            <a:ext cx="2827592" cy="21206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6" y="111763"/>
            <a:ext cx="4552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Fiberglass frames to support GEM foils fabricated and glued to foils at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Wayne State University</a:t>
            </a:r>
            <a:r>
              <a:rPr lang="en-US" dirty="0" smtClean="0"/>
              <a:t>.  Foils tested at high voltage before and after framing.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2960" y="316640"/>
            <a:ext cx="2533120" cy="18998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09" y="1098530"/>
            <a:ext cx="2091795" cy="209436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3014133" y="2387693"/>
            <a:ext cx="2257557" cy="6735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47556" y="118426"/>
            <a:ext cx="2232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assembly of GEM foils onto chamber body and QA tests with sources and X-ray generator at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Yale University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809169" y="95609"/>
            <a:ext cx="3326684" cy="2989433"/>
            <a:chOff x="3400043" y="1"/>
            <a:chExt cx="4837530" cy="6452472"/>
          </a:xfrm>
        </p:grpSpPr>
        <p:sp>
          <p:nvSpPr>
            <p:cNvPr id="40" name="object 2"/>
            <p:cNvSpPr/>
            <p:nvPr/>
          </p:nvSpPr>
          <p:spPr>
            <a:xfrm>
              <a:off x="3400043" y="1"/>
              <a:ext cx="4837530" cy="64524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"/>
            <p:cNvSpPr/>
            <p:nvPr/>
          </p:nvSpPr>
          <p:spPr>
            <a:xfrm>
              <a:off x="5010911" y="5131308"/>
              <a:ext cx="1986280" cy="184666"/>
            </a:xfrm>
            <a:custGeom>
              <a:avLst/>
              <a:gdLst/>
              <a:ahLst/>
              <a:cxnLst/>
              <a:rect l="l" t="t" r="r" b="b"/>
              <a:pathLst>
                <a:path w="1986279" h="368935">
                  <a:moveTo>
                    <a:pt x="0" y="0"/>
                  </a:moveTo>
                  <a:lnTo>
                    <a:pt x="1985772" y="0"/>
                  </a:lnTo>
                  <a:lnTo>
                    <a:pt x="1985772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200" dirty="0"/>
            </a:p>
          </p:txBody>
        </p:sp>
        <p:sp>
          <p:nvSpPr>
            <p:cNvPr id="42" name="object 4"/>
            <p:cNvSpPr txBox="1"/>
            <p:nvPr/>
          </p:nvSpPr>
          <p:spPr>
            <a:xfrm>
              <a:off x="5103239" y="5024348"/>
              <a:ext cx="1501775" cy="3985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>
                  <a:latin typeface="Calibri"/>
                  <a:cs typeface="Calibri"/>
                </a:rPr>
                <a:t>X-</a:t>
              </a:r>
              <a:r>
                <a:rPr sz="1200" spc="-50" dirty="0">
                  <a:latin typeface="Calibri"/>
                  <a:cs typeface="Calibri"/>
                </a:rPr>
                <a:t>r</a:t>
              </a:r>
              <a:r>
                <a:rPr sz="1200" spc="-45" dirty="0">
                  <a:latin typeface="Calibri"/>
                  <a:cs typeface="Calibri"/>
                </a:rPr>
                <a:t>a</a:t>
              </a:r>
              <a:r>
                <a:rPr sz="1200" spc="-10" dirty="0">
                  <a:latin typeface="Calibri"/>
                  <a:cs typeface="Calibri"/>
                </a:rPr>
                <a:t>y</a:t>
              </a:r>
              <a:r>
                <a:rPr sz="1200" dirty="0">
                  <a:latin typeface="Calibri"/>
                  <a:cs typeface="Calibri"/>
                </a:rPr>
                <a:t> </a:t>
              </a:r>
              <a:r>
                <a:rPr sz="1200" spc="-15" dirty="0">
                  <a:latin typeface="Calibri"/>
                  <a:cs typeface="Calibri"/>
                </a:rPr>
                <a:t>Ge</a:t>
              </a:r>
              <a:r>
                <a:rPr sz="1200" dirty="0">
                  <a:latin typeface="Calibri"/>
                  <a:cs typeface="Calibri"/>
                </a:rPr>
                <a:t>n</a:t>
              </a:r>
              <a:r>
                <a:rPr sz="1200" spc="-10" dirty="0">
                  <a:latin typeface="Calibri"/>
                  <a:cs typeface="Calibri"/>
                </a:rPr>
                <a:t>e</a:t>
              </a:r>
              <a:r>
                <a:rPr sz="1200" spc="-50" dirty="0">
                  <a:latin typeface="Calibri"/>
                  <a:cs typeface="Calibri"/>
                </a:rPr>
                <a:t>r</a:t>
              </a:r>
              <a:r>
                <a:rPr sz="1200" spc="-25" dirty="0">
                  <a:latin typeface="Calibri"/>
                  <a:cs typeface="Calibri"/>
                </a:rPr>
                <a:t>at</a:t>
              </a:r>
              <a:r>
                <a:rPr sz="1200" spc="-5" dirty="0">
                  <a:latin typeface="Calibri"/>
                  <a:cs typeface="Calibri"/>
                </a:rPr>
                <a:t>o</a:t>
              </a:r>
              <a:r>
                <a:rPr sz="1200" spc="-10" dirty="0">
                  <a:latin typeface="Calibri"/>
                  <a:cs typeface="Calibri"/>
                </a:rPr>
                <a:t>r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5"/>
            <p:cNvSpPr/>
            <p:nvPr/>
          </p:nvSpPr>
          <p:spPr>
            <a:xfrm>
              <a:off x="5205984" y="729995"/>
              <a:ext cx="1594485" cy="368935"/>
            </a:xfrm>
            <a:custGeom>
              <a:avLst/>
              <a:gdLst/>
              <a:ahLst/>
              <a:cxnLst/>
              <a:rect l="l" t="t" r="r" b="b"/>
              <a:pathLst>
                <a:path w="1594484" h="368934">
                  <a:moveTo>
                    <a:pt x="0" y="0"/>
                  </a:moveTo>
                  <a:lnTo>
                    <a:pt x="1594104" y="0"/>
                  </a:lnTo>
                  <a:lnTo>
                    <a:pt x="1594104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4" name="object 6"/>
            <p:cNvSpPr txBox="1"/>
            <p:nvPr/>
          </p:nvSpPr>
          <p:spPr>
            <a:xfrm>
              <a:off x="5284731" y="760572"/>
              <a:ext cx="126047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spc="-5" dirty="0">
                  <a:latin typeface="Calibri"/>
                  <a:cs typeface="Calibri"/>
                </a:rPr>
                <a:t>T</a:t>
              </a:r>
              <a:r>
                <a:rPr sz="1200" dirty="0">
                  <a:latin typeface="Calibri"/>
                  <a:cs typeface="Calibri"/>
                </a:rPr>
                <a:t>h</a:t>
              </a:r>
              <a:r>
                <a:rPr sz="1200" spc="-5" dirty="0">
                  <a:latin typeface="Calibri"/>
                  <a:cs typeface="Calibri"/>
                </a:rPr>
                <a:t>i</a:t>
              </a:r>
              <a:r>
                <a:rPr sz="1200" dirty="0">
                  <a:latin typeface="Calibri"/>
                  <a:cs typeface="Calibri"/>
                </a:rPr>
                <a:t>n</a:t>
              </a:r>
              <a:r>
                <a:rPr sz="1200" spc="10" dirty="0">
                  <a:latin typeface="Calibri"/>
                  <a:cs typeface="Calibri"/>
                </a:rPr>
                <a:t> </a:t>
              </a:r>
              <a:r>
                <a:rPr sz="1200" spc="-30" dirty="0">
                  <a:latin typeface="Calibri"/>
                  <a:cs typeface="Calibri"/>
                </a:rPr>
                <a:t>W</a:t>
              </a:r>
              <a:r>
                <a:rPr sz="1200" spc="-5" dirty="0">
                  <a:latin typeface="Calibri"/>
                  <a:cs typeface="Calibri"/>
                </a:rPr>
                <a:t>i</a:t>
              </a:r>
              <a:r>
                <a:rPr sz="1200" dirty="0">
                  <a:latin typeface="Calibri"/>
                  <a:cs typeface="Calibri"/>
                </a:rPr>
                <a:t>nd</a:t>
              </a:r>
              <a:r>
                <a:rPr sz="1200" spc="-15" dirty="0">
                  <a:latin typeface="Calibri"/>
                  <a:cs typeface="Calibri"/>
                </a:rPr>
                <a:t>ow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5" name="object 8"/>
            <p:cNvSpPr txBox="1"/>
            <p:nvPr/>
          </p:nvSpPr>
          <p:spPr>
            <a:xfrm>
              <a:off x="3602843" y="545330"/>
              <a:ext cx="976630" cy="39858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>
                  <a:latin typeface="Calibri"/>
                  <a:cs typeface="Calibri"/>
                </a:rPr>
                <a:t>X-Y </a:t>
              </a:r>
              <a:r>
                <a:rPr sz="1200" dirty="0" smtClean="0">
                  <a:latin typeface="Calibri"/>
                  <a:cs typeface="Calibri"/>
                </a:rPr>
                <a:t>S</a:t>
              </a:r>
              <a:r>
                <a:rPr sz="1200" spc="-30" dirty="0" smtClean="0">
                  <a:latin typeface="Calibri"/>
                  <a:cs typeface="Calibri"/>
                </a:rPr>
                <a:t>t</a:t>
              </a:r>
              <a:r>
                <a:rPr sz="1200" spc="-10" dirty="0" smtClean="0">
                  <a:latin typeface="Calibri"/>
                  <a:cs typeface="Calibri"/>
                </a:rPr>
                <a:t>a</a:t>
              </a:r>
              <a:r>
                <a:rPr sz="1200" spc="-20" dirty="0" smtClean="0">
                  <a:latin typeface="Calibri"/>
                  <a:cs typeface="Calibri"/>
                </a:rPr>
                <a:t>g</a:t>
              </a:r>
              <a:r>
                <a:rPr sz="1200" spc="-10" dirty="0" smtClean="0">
                  <a:latin typeface="Calibri"/>
                  <a:cs typeface="Calibri"/>
                </a:rPr>
                <a:t>e</a:t>
              </a:r>
              <a:r>
                <a:rPr sz="1200" dirty="0" smtClean="0">
                  <a:latin typeface="Calibri"/>
                  <a:cs typeface="Calibri"/>
                </a:rPr>
                <a:t>s</a:t>
              </a:r>
              <a:endParaRPr lang="en-US" sz="1200" dirty="0" smtClean="0">
                <a:latin typeface="Calibri"/>
                <a:cs typeface="Calibri"/>
              </a:endParaRPr>
            </a:p>
          </p:txBody>
        </p:sp>
        <p:sp>
          <p:nvSpPr>
            <p:cNvPr id="46" name="object 9"/>
            <p:cNvSpPr/>
            <p:nvPr/>
          </p:nvSpPr>
          <p:spPr>
            <a:xfrm>
              <a:off x="6109715" y="1028700"/>
              <a:ext cx="495299" cy="14432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6165341" y="1053846"/>
              <a:ext cx="303530" cy="1214755"/>
            </a:xfrm>
            <a:custGeom>
              <a:avLst/>
              <a:gdLst/>
              <a:ahLst/>
              <a:cxnLst/>
              <a:rect l="l" t="t" r="r" b="b"/>
              <a:pathLst>
                <a:path w="303529" h="1214755">
                  <a:moveTo>
                    <a:pt x="0" y="0"/>
                  </a:moveTo>
                  <a:lnTo>
                    <a:pt x="303390" y="1214501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11"/>
            <p:cNvSpPr/>
            <p:nvPr/>
          </p:nvSpPr>
          <p:spPr>
            <a:xfrm>
              <a:off x="6427889" y="2246358"/>
              <a:ext cx="75565" cy="85090"/>
            </a:xfrm>
            <a:custGeom>
              <a:avLst/>
              <a:gdLst/>
              <a:ahLst/>
              <a:cxnLst/>
              <a:rect l="l" t="t" r="r" b="b"/>
              <a:pathLst>
                <a:path w="75565" h="85089">
                  <a:moveTo>
                    <a:pt x="75412" y="0"/>
                  </a:moveTo>
                  <a:lnTo>
                    <a:pt x="0" y="18834"/>
                  </a:lnTo>
                  <a:lnTo>
                    <a:pt x="56540" y="84823"/>
                  </a:lnTo>
                  <a:lnTo>
                    <a:pt x="75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9" name="object 12"/>
            <p:cNvSpPr/>
            <p:nvPr/>
          </p:nvSpPr>
          <p:spPr>
            <a:xfrm>
              <a:off x="5490971" y="3831335"/>
              <a:ext cx="387095" cy="13655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0" name="object 13"/>
            <p:cNvSpPr/>
            <p:nvPr/>
          </p:nvSpPr>
          <p:spPr>
            <a:xfrm>
              <a:off x="5546597" y="3996466"/>
              <a:ext cx="200025" cy="1136015"/>
            </a:xfrm>
            <a:custGeom>
              <a:avLst/>
              <a:gdLst/>
              <a:ahLst/>
              <a:cxnLst/>
              <a:rect l="l" t="t" r="r" b="b"/>
              <a:pathLst>
                <a:path w="200025" h="1136014">
                  <a:moveTo>
                    <a:pt x="0" y="1135684"/>
                  </a:moveTo>
                  <a:lnTo>
                    <a:pt x="199872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14"/>
            <p:cNvSpPr/>
            <p:nvPr/>
          </p:nvSpPr>
          <p:spPr>
            <a:xfrm>
              <a:off x="5705964" y="3932678"/>
              <a:ext cx="76835" cy="83820"/>
            </a:xfrm>
            <a:custGeom>
              <a:avLst/>
              <a:gdLst/>
              <a:ahLst/>
              <a:cxnLst/>
              <a:rect l="l" t="t" r="r" b="b"/>
              <a:pathLst>
                <a:path w="76835" h="83820">
                  <a:moveTo>
                    <a:pt x="51739" y="0"/>
                  </a:moveTo>
                  <a:lnTo>
                    <a:pt x="0" y="69811"/>
                  </a:lnTo>
                  <a:lnTo>
                    <a:pt x="76542" y="83286"/>
                  </a:lnTo>
                  <a:lnTo>
                    <a:pt x="517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object 16"/>
            <p:cNvSpPr/>
            <p:nvPr/>
          </p:nvSpPr>
          <p:spPr>
            <a:xfrm rot="2286230">
              <a:off x="3743417" y="1299711"/>
              <a:ext cx="841375" cy="128905"/>
            </a:xfrm>
            <a:custGeom>
              <a:avLst/>
              <a:gdLst/>
              <a:ahLst/>
              <a:cxnLst/>
              <a:rect l="l" t="t" r="r" b="b"/>
              <a:pathLst>
                <a:path w="841375" h="128905">
                  <a:moveTo>
                    <a:pt x="0" y="0"/>
                  </a:moveTo>
                  <a:lnTo>
                    <a:pt x="840943" y="128701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17"/>
            <p:cNvSpPr/>
            <p:nvPr/>
          </p:nvSpPr>
          <p:spPr>
            <a:xfrm>
              <a:off x="4410514" y="2707317"/>
              <a:ext cx="83185" cy="76835"/>
            </a:xfrm>
            <a:custGeom>
              <a:avLst/>
              <a:gdLst/>
              <a:ahLst/>
              <a:cxnLst/>
              <a:rect l="l" t="t" r="r" b="b"/>
              <a:pathLst>
                <a:path w="83185" h="76835">
                  <a:moveTo>
                    <a:pt x="11760" y="0"/>
                  </a:moveTo>
                  <a:lnTo>
                    <a:pt x="0" y="76835"/>
                  </a:lnTo>
                  <a:lnTo>
                    <a:pt x="82702" y="50177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316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441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Gas Electron Multipliers (GEMs) - Solution for High Rate Operation 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majka</dc:creator>
  <cp:lastModifiedBy>majka</cp:lastModifiedBy>
  <cp:revision>17</cp:revision>
  <dcterms:created xsi:type="dcterms:W3CDTF">2018-02-01T17:06:45Z</dcterms:created>
  <dcterms:modified xsi:type="dcterms:W3CDTF">2018-02-03T20:42:03Z</dcterms:modified>
</cp:coreProperties>
</file>