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3" r:id="rId18"/>
    <p:sldId id="270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ADE4-FDCD-4D9D-836F-08DCE8C45E5C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5362-27C5-46AC-B5F6-3F591ED2F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732" y="223077"/>
            <a:ext cx="7320868" cy="942532"/>
          </a:xfrm>
        </p:spPr>
        <p:txBody>
          <a:bodyPr>
            <a:noAutofit/>
          </a:bodyPr>
          <a:lstStyle/>
          <a:p>
            <a:r>
              <a:rPr lang="en-US" sz="2000" b="1" i="1" dirty="0"/>
              <a:t>Status of IROC assembly at University of Tennessee, Knoxville (UTK)</a:t>
            </a:r>
            <a:br>
              <a:rPr lang="en-US" sz="2000" b="1" i="1" dirty="0"/>
            </a:br>
            <a:br>
              <a:rPr lang="en-US" sz="2000" b="1" i="1" dirty="0"/>
            </a:br>
            <a:r>
              <a:rPr lang="en-US" sz="1600" b="1" i="1" dirty="0"/>
              <a:t>Andrew Castro, Charles Hughes, Soren Sorensen, Will Witt</a:t>
            </a:r>
            <a:endParaRPr lang="en-US" sz="2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732" y="1497204"/>
            <a:ext cx="7320868" cy="51680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Functions performed at UTK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Gluing of </a:t>
            </a:r>
            <a:r>
              <a:rPr lang="en-US" dirty="0" err="1"/>
              <a:t>alu</a:t>
            </a:r>
            <a:r>
              <a:rPr lang="en-US" dirty="0"/>
              <a:t>-body, </a:t>
            </a:r>
            <a:r>
              <a:rPr lang="en-US" dirty="0" err="1"/>
              <a:t>strongbacks</a:t>
            </a:r>
            <a:r>
              <a:rPr lang="en-US" dirty="0"/>
              <a:t>, and pad-planes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Gluing of HV connectors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Leak testing of assembled IROCs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Laboratory status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Lab was setup from scratch in 2016. We have been allocated ~300 </a:t>
            </a:r>
            <a:r>
              <a:rPr lang="en-US" dirty="0" err="1"/>
              <a:t>sqft</a:t>
            </a:r>
            <a:r>
              <a:rPr lang="en-US" dirty="0"/>
              <a:t> in a room next to the office of our postdoc and graduate students. 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The lab consists of a vacuum table on loan from Heidelberg, 3 large tables, 2 rolling tables,. We have also purchased a laptop for DAQ, an oxygen sensor, and miscellaneous workshop tolls.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Production status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In 2016 we produced 2 pre-production IROCs. 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In 2017 we have produced 5 production IROCs that have been shipped to Yale.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We estimate we can produce at ~8 IROCs per months once we have the components ready.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9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components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2C9E2-3187-477E-A7D9-C391750C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72247"/>
              </p:ext>
            </p:extLst>
          </p:nvPr>
        </p:nvGraphicFramePr>
        <p:xfrm>
          <a:off x="717862" y="4996806"/>
          <a:ext cx="3657600" cy="1074420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946684740"/>
                    </a:ext>
                  </a:extLst>
                </a:gridCol>
              </a:tblGrid>
              <a:tr h="44030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 dummy male connectors on ERNI female connectors to avoid glue contamination.</a:t>
                      </a:r>
                      <a:endParaRPr lang="en-US" sz="1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21196"/>
                  </a:ext>
                </a:extLst>
              </a:tr>
              <a:tr h="5014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Apply epoxy (each layer ~200 - 300 um thick using plastic roller)</a:t>
                      </a:r>
                      <a:r>
                        <a:rPr lang="en-US" sz="14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g resin, 16 g hardener per side of IROC</a:t>
                      </a:r>
                      <a:endParaRPr lang="en-US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013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3CF238-8FA4-4456-B693-5643F58D2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2" y="1025106"/>
            <a:ext cx="3657600" cy="27432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0D27B3-C989-4315-985E-D724083C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42" y="3923881"/>
            <a:ext cx="3657600" cy="27432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08C6A-1423-41D0-B577-B472E7A0C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02510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components III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930B4-EA74-4908-8F0E-E355901B1423}"/>
              </a:ext>
            </a:extLst>
          </p:cNvPr>
          <p:cNvSpPr txBox="1"/>
          <p:nvPr/>
        </p:nvSpPr>
        <p:spPr>
          <a:xfrm>
            <a:off x="711235" y="4282008"/>
            <a:ext cx="3822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epoxy to each of the 4 surfaces (1 pad plane, 2 strong backs and 1 </a:t>
            </a:r>
            <a:r>
              <a:rPr lang="en-US" dirty="0" err="1"/>
              <a:t>alubody</a:t>
            </a:r>
            <a:r>
              <a:rPr lang="en-US" dirty="0"/>
              <a:t>) using rollers of various lengths.</a:t>
            </a:r>
          </a:p>
          <a:p>
            <a:endParaRPr lang="en-US" dirty="0"/>
          </a:p>
          <a:p>
            <a:r>
              <a:rPr lang="en-US" dirty="0"/>
              <a:t>Gluing 2 IROCs at a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AD03E-1A66-4F64-B5DF-78AFB0F12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5" y="1259920"/>
            <a:ext cx="3657600" cy="274320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FA8B0C-DF93-4E31-83C8-8D1B91FEF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18954"/>
          <a:stretch/>
        </p:blipFill>
        <p:spPr>
          <a:xfrm>
            <a:off x="5102204" y="1259920"/>
            <a:ext cx="3657600" cy="257368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C7438F-9836-466A-A6DB-1CC76637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b="15385"/>
          <a:stretch/>
        </p:blipFill>
        <p:spPr>
          <a:xfrm>
            <a:off x="5102204" y="3883810"/>
            <a:ext cx="3657600" cy="28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3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components IV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930B4-EA74-4908-8F0E-E355901B1423}"/>
              </a:ext>
            </a:extLst>
          </p:cNvPr>
          <p:cNvSpPr txBox="1"/>
          <p:nvPr/>
        </p:nvSpPr>
        <p:spPr>
          <a:xfrm>
            <a:off x="628648" y="4408660"/>
            <a:ext cx="780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gluing place lead bricks to apply pressure to glued surfaces.</a:t>
            </a:r>
          </a:p>
          <a:p>
            <a:endParaRPr lang="en-US" dirty="0"/>
          </a:p>
          <a:p>
            <a:r>
              <a:rPr lang="en-US" dirty="0"/>
              <a:t>Place lead bricks in the middle initially to ensure flow of epoxy is towards the edges.</a:t>
            </a:r>
          </a:p>
          <a:p>
            <a:endParaRPr lang="en-US" dirty="0"/>
          </a:p>
          <a:p>
            <a:r>
              <a:rPr lang="en-US" dirty="0"/>
              <a:t>Surplus epoxy oozing from the edges are cut after 1-1.5 hours.</a:t>
            </a:r>
          </a:p>
          <a:p>
            <a:endParaRPr lang="en-US" dirty="0"/>
          </a:p>
          <a:p>
            <a:r>
              <a:rPr lang="en-US" dirty="0"/>
              <a:t>Curing for 16-24 hours under pressure.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C47F2-AA8B-40CC-A0A6-354520A58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547446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76571-C24F-4111-97A9-4671192ED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54744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GEM Frame support holes and prep for gluing of HV connectors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930B4-EA74-4908-8F0E-E355901B1423}"/>
              </a:ext>
            </a:extLst>
          </p:cNvPr>
          <p:cNvSpPr txBox="1"/>
          <p:nvPr/>
        </p:nvSpPr>
        <p:spPr>
          <a:xfrm>
            <a:off x="6591719" y="1429432"/>
            <a:ext cx="2192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main gluing operation the UTK Mechanical Workshop drills holes for the GEM Frame support and makes cutouts for the HV wires.</a:t>
            </a:r>
          </a:p>
          <a:p>
            <a:endParaRPr lang="en-US" dirty="0"/>
          </a:p>
          <a:p>
            <a:r>
              <a:rPr lang="en-US" dirty="0"/>
              <a:t>Preparation for gluing of HV connectors on homemade jig providing horizontal gluing surfaces.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FE96A-17E0-4187-B1AC-D5D29514D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t="33144" r="23357" b="1581"/>
          <a:stretch/>
        </p:blipFill>
        <p:spPr>
          <a:xfrm>
            <a:off x="703384" y="1597688"/>
            <a:ext cx="5788930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HV Connectors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930B4-EA74-4908-8F0E-E355901B1423}"/>
              </a:ext>
            </a:extLst>
          </p:cNvPr>
          <p:cNvSpPr txBox="1"/>
          <p:nvPr/>
        </p:nvSpPr>
        <p:spPr>
          <a:xfrm>
            <a:off x="628648" y="4408660"/>
            <a:ext cx="780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Layout of HV connectors (photo from pre-production)</a:t>
            </a:r>
          </a:p>
          <a:p>
            <a:endParaRPr lang="en-US" dirty="0"/>
          </a:p>
          <a:p>
            <a:r>
              <a:rPr lang="en-US" dirty="0"/>
              <a:t>Mounting of HV </a:t>
            </a:r>
            <a:r>
              <a:rPr lang="en-US" dirty="0" err="1"/>
              <a:t>Lemo</a:t>
            </a:r>
            <a:r>
              <a:rPr lang="en-US" dirty="0"/>
              <a:t> connectors on the electronics side of IROC (test prior to actual gluing).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40ED7-8A3A-43B8-90F3-BE9D1125D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61" y="1417034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11913-0881-4526-8327-CCE9121E7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42943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HV connectors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8AD27-6CB6-41E4-A213-E88EEBE82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7326" r="14895"/>
          <a:stretch/>
        </p:blipFill>
        <p:spPr>
          <a:xfrm>
            <a:off x="5124659" y="1228465"/>
            <a:ext cx="3657600" cy="4112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7A336-7B5F-479E-8324-DB4250186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228465"/>
            <a:ext cx="36576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800FB-7FFC-4499-917B-F3C711694128}"/>
              </a:ext>
            </a:extLst>
          </p:cNvPr>
          <p:cNvSpPr txBox="1"/>
          <p:nvPr/>
        </p:nvSpPr>
        <p:spPr>
          <a:xfrm>
            <a:off x="733531" y="4592097"/>
            <a:ext cx="355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Gluing of HV connectors. </a:t>
            </a:r>
          </a:p>
          <a:p>
            <a:endParaRPr lang="en-US" dirty="0"/>
          </a:p>
          <a:p>
            <a:r>
              <a:rPr lang="en-US" dirty="0"/>
              <a:t>Takes 2 days since each side has to cure prior to moving IROCs</a:t>
            </a:r>
          </a:p>
        </p:txBody>
      </p:sp>
    </p:spTree>
    <p:extLst>
      <p:ext uri="{BB962C8B-B14F-4D97-AF65-F5344CB8AC3E}">
        <p14:creationId xmlns:p14="http://schemas.microsoft.com/office/powerpoint/2010/main" val="9127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Leak Test Setup 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23FE8B-E9AA-4A09-82EE-5B052EA89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8" y="1151463"/>
            <a:ext cx="3657600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0FDC05-4524-4D1B-9630-90604DDEC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151463"/>
            <a:ext cx="3657600" cy="274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AC65AA-324F-41A4-ABF4-F714BBA8F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66" y="4318254"/>
            <a:ext cx="8227126" cy="24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Leak Test Setup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14436-AB4B-47BB-A2EE-602500E1F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7" y="1400570"/>
            <a:ext cx="365760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400E86-7071-4C49-8C01-1027AA90A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" y="1400570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CA630-7B1A-488C-9308-5ABF385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66" y="4318254"/>
            <a:ext cx="8227126" cy="24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A8D372-75CA-4A1D-B549-A7DBF4F2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2" y="389218"/>
            <a:ext cx="7968330" cy="60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Leak Test Measurements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CA630-7B1A-488C-9308-5ABF385A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1233411"/>
            <a:ext cx="5933312" cy="1760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A4A9B8-1D99-4009-BF02-07A277C67DC8}"/>
                  </a:ext>
                </a:extLst>
              </p:cNvPr>
              <p:cNvSpPr txBox="1"/>
              <p:nvPr/>
            </p:nvSpPr>
            <p:spPr>
              <a:xfrm>
                <a:off x="462224" y="3243223"/>
                <a:ext cx="859459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𝑓</m:t>
                        </m:r>
                      </m:e>
                      <m:sub>
                        <m:r>
                          <a:rPr lang="en-US" sz="1400" i="1"/>
                          <m:t>𝑁</m:t>
                        </m:r>
                      </m:sub>
                    </m:sSub>
                  </m:oMath>
                </a14:m>
                <a:r>
                  <a:rPr lang="en-US" sz="1400" dirty="0"/>
                  <a:t> = The volumetric flow rate of the Nitrogen tank contents (L/min or mL/</a:t>
                </a:r>
                <a:r>
                  <a:rPr lang="en-US" sz="1400" dirty="0" err="1"/>
                  <a:t>hr</a:t>
                </a:r>
                <a:r>
                  <a:rPr lang="en-US" sz="1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𝜌</m:t>
                        </m:r>
                      </m:e>
                      <m:sub>
                        <m:r>
                          <a:rPr lang="en-US" sz="1400" i="1"/>
                          <m:t>𝑁</m:t>
                        </m:r>
                      </m:sub>
                    </m:sSub>
                  </m:oMath>
                </a14:m>
                <a:r>
                  <a:rPr lang="en-US" sz="1400" dirty="0"/>
                  <a:t> = The concentration of Oxygen in the Nitrogen tank in parts per million ( &lt;&lt; 1 ppm for ultra high purity Nitrogen)</a:t>
                </a:r>
              </a:p>
              <a:p>
                <a:r>
                  <a:rPr lang="en-US" sz="1400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𝑓</m:t>
                        </m:r>
                      </m:e>
                      <m:sub>
                        <m:r>
                          <a:rPr lang="en-US" sz="1400" i="1"/>
                          <m:t>𝐿</m:t>
                        </m:r>
                      </m:sub>
                    </m:sSub>
                  </m:oMath>
                </a14:m>
                <a:r>
                  <a:rPr lang="en-US" sz="1400" dirty="0"/>
                  <a:t> = The volumetric flow rate of the leak into the Test Vessel and IROC (L/min or mL/</a:t>
                </a:r>
                <a:r>
                  <a:rPr lang="en-US" sz="1400" dirty="0" err="1"/>
                  <a:t>hr</a:t>
                </a:r>
                <a:r>
                  <a:rPr lang="en-US" sz="1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𝜌</m:t>
                        </m:r>
                      </m:e>
                      <m:sub>
                        <m:r>
                          <a:rPr lang="en-US" sz="1400" i="1"/>
                          <m:t>𝐿</m:t>
                        </m:r>
                      </m:sub>
                    </m:sSub>
                  </m:oMath>
                </a14:m>
                <a:r>
                  <a:rPr lang="en-US" sz="1400" dirty="0"/>
                  <a:t> = The concentration of Oxygen in the leak in parts per million (209500 ppm or 20.95 % for air)</a:t>
                </a:r>
              </a:p>
              <a:p>
                <a:r>
                  <a:rPr lang="en-US" sz="1400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𝑓</m:t>
                        </m:r>
                      </m:e>
                      <m:sub>
                        <m:r>
                          <a:rPr lang="en-US" sz="1400" i="1"/>
                          <m:t>𝑂</m:t>
                        </m:r>
                      </m:sub>
                    </m:sSub>
                  </m:oMath>
                </a14:m>
                <a:r>
                  <a:rPr lang="en-US" sz="1400" dirty="0"/>
                  <a:t> = The volumetric flow rate of Oxygen into the Oxygen sensor (L/min or mL/</a:t>
                </a:r>
                <a:r>
                  <a:rPr lang="en-US" sz="1400" dirty="0" err="1"/>
                  <a:t>hr</a:t>
                </a:r>
                <a:r>
                  <a:rPr lang="en-US" sz="1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/>
                        </m:ctrlPr>
                      </m:sSubPr>
                      <m:e>
                        <m:r>
                          <a:rPr lang="en-US" sz="1400" i="1"/>
                          <m:t>𝜌</m:t>
                        </m:r>
                      </m:e>
                      <m:sub>
                        <m:r>
                          <a:rPr lang="en-US" sz="1400" i="1"/>
                          <m:t>𝑂</m:t>
                        </m:r>
                      </m:sub>
                    </m:sSub>
                  </m:oMath>
                </a14:m>
                <a:r>
                  <a:rPr lang="en-US" sz="1400" dirty="0"/>
                  <a:t> = The concentration of Oxygen in the Oxygen sensor in parts per million 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A4A9B8-1D99-4009-BF02-07A277C67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4" y="3243223"/>
                <a:ext cx="8594597" cy="2031325"/>
              </a:xfrm>
              <a:prstGeom prst="rect">
                <a:avLst/>
              </a:prstGeom>
              <a:blipFill>
                <a:blip r:embed="rId3"/>
                <a:stretch>
                  <a:fillRect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3AFAA9-A1B7-4FFE-9FDE-3680F48AEC81}"/>
                  </a:ext>
                </a:extLst>
              </p:cNvPr>
              <p:cNvSpPr/>
              <p:nvPr/>
            </p:nvSpPr>
            <p:spPr>
              <a:xfrm>
                <a:off x="2991240" y="5426333"/>
                <a:ext cx="2519985" cy="963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1221A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1221AE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1221AE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>
                            <a:solidFill>
                              <a:srgbClr val="1221AE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1221AE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1221AE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1221AE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1221AE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>
                            <a:solidFill>
                              <a:srgbClr val="1221AE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3AFAA9-A1B7-4FFE-9FDE-3680F48AE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240" y="5426333"/>
                <a:ext cx="2519985" cy="963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Reception of </a:t>
            </a:r>
            <a:r>
              <a:rPr lang="en-US" dirty="0" err="1"/>
              <a:t>AluBodies</a:t>
            </a:r>
            <a:r>
              <a:rPr lang="en-US" dirty="0"/>
              <a:t> (AB) from Texas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49D5A-65C8-4130-805B-08F87013C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895963"/>
            <a:ext cx="3657600" cy="2743201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243625-E1DB-4E1E-B19A-9EC7BF5CA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74742"/>
              </p:ext>
            </p:extLst>
          </p:nvPr>
        </p:nvGraphicFramePr>
        <p:xfrm>
          <a:off x="628648" y="4916287"/>
          <a:ext cx="7886702" cy="1501585"/>
        </p:xfrm>
        <a:graphic>
          <a:graphicData uri="http://schemas.openxmlformats.org/drawingml/2006/table">
            <a:tbl>
              <a:tblPr firstRow="1" firstCol="1" bandRow="1"/>
              <a:tblGrid>
                <a:gridCol w="7886702">
                  <a:extLst>
                    <a:ext uri="{9D8B030D-6E8A-4147-A177-3AD203B41FA5}">
                      <a16:colId xmlns:a16="http://schemas.microsoft.com/office/drawing/2014/main" val="3161218503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 and Organize IROC lab using compressed air. Wipe down all surfaces. Make sure everything is put away correctly </a:t>
                      </a:r>
                      <a:endParaRPr lang="en-US" sz="1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7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 for defects in AluBody(AB).</a:t>
                      </a:r>
                      <a:endParaRPr lang="en-US" sz="1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 all surfaces, especially all holes on AB.</a:t>
                      </a:r>
                      <a:endParaRPr lang="en-US" sz="1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188198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 L-Profiles on inner surface of AB</a:t>
                      </a:r>
                      <a:endParaRPr lang="en-US" sz="1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929136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Inspect protective 3M layer on PP GEM side</a:t>
                      </a:r>
                      <a:endParaRPr lang="en-US" sz="1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4666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Remove barcode sticker on PP and place on underside of AB.  Record ID number above.</a:t>
                      </a:r>
                      <a:endParaRPr lang="en-US" sz="12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1454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E04B31F-1D13-4E72-A977-56A4E1B00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89596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7609AF-2709-4EF6-8556-C7032C73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55" y="2897351"/>
            <a:ext cx="5334274" cy="3816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Leak Test Measurements 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30E93-1972-4B14-9B6D-D4951EB2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2" y="1429432"/>
            <a:ext cx="4155283" cy="2951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590D94-3204-4D97-9232-CFD917EC79E1}"/>
              </a:ext>
            </a:extLst>
          </p:cNvPr>
          <p:cNvSpPr txBox="1"/>
          <p:nvPr/>
        </p:nvSpPr>
        <p:spPr>
          <a:xfrm>
            <a:off x="4809752" y="1429432"/>
            <a:ext cx="415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Leak test starts by flushing test vessel with low purity (cheap) Nitrogen at a very high rate (4 l/min)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85E47-8C81-4558-9376-D05F24E66BC5}"/>
              </a:ext>
            </a:extLst>
          </p:cNvPr>
          <p:cNvSpPr txBox="1"/>
          <p:nvPr/>
        </p:nvSpPr>
        <p:spPr>
          <a:xfrm>
            <a:off x="628648" y="4805624"/>
            <a:ext cx="3051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O</a:t>
            </a:r>
            <a:r>
              <a:rPr lang="en-US" baseline="-25000" dirty="0"/>
              <a:t>2</a:t>
            </a:r>
            <a:r>
              <a:rPr lang="en-US" dirty="0"/>
              <a:t> content is below 5 ppm, we perform 2 measurement with high purity nitrogen at a flow of 0.18 l/m and 0.05 l/m</a:t>
            </a:r>
          </a:p>
        </p:txBody>
      </p:sp>
    </p:spTree>
    <p:extLst>
      <p:ext uri="{BB962C8B-B14F-4D97-AF65-F5344CB8AC3E}">
        <p14:creationId xmlns:p14="http://schemas.microsoft.com/office/powerpoint/2010/main" val="400520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Leak Test Measurements 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90D94-3204-4D97-9232-CFD917EC79E1}"/>
              </a:ext>
            </a:extLst>
          </p:cNvPr>
          <p:cNvSpPr txBox="1"/>
          <p:nvPr/>
        </p:nvSpPr>
        <p:spPr>
          <a:xfrm>
            <a:off x="628648" y="1429432"/>
            <a:ext cx="741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Leak test result for the first 5 production IROCs: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38373-7689-4CBD-BA7E-D6CA9E4E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1" y="1964327"/>
            <a:ext cx="7856326" cy="23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86D5FD-29AB-458F-B848-D192EE606D5C}"/>
              </a:ext>
            </a:extLst>
          </p:cNvPr>
          <p:cNvSpPr txBox="1"/>
          <p:nvPr/>
        </p:nvSpPr>
        <p:spPr>
          <a:xfrm>
            <a:off x="628647" y="4284327"/>
            <a:ext cx="800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actual leak rate for IROC_003 is much better than shown in table, since the test vessel had a serious leak that was removed after the production of IROC_003 by replacing the original thin bottom plate with a much thicker Al plate with an O-ring.</a:t>
            </a:r>
          </a:p>
          <a:p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i="1" dirty="0"/>
              <a:t>conservative</a:t>
            </a:r>
            <a:r>
              <a:rPr lang="en-US" sz="1600" dirty="0"/>
              <a:t> estimate assumes the High Purity Nitrogen has no O</a:t>
            </a:r>
            <a:r>
              <a:rPr lang="en-US" sz="1600" baseline="-25000" dirty="0"/>
              <a:t>2</a:t>
            </a:r>
            <a:r>
              <a:rPr lang="en-US" sz="1600" dirty="0"/>
              <a:t> impurities and the test vessel and the various connectors have no leaks.</a:t>
            </a:r>
          </a:p>
          <a:p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i="1" dirty="0"/>
              <a:t>actual</a:t>
            </a:r>
            <a:r>
              <a:rPr lang="en-US" sz="1600" dirty="0"/>
              <a:t> estimate takes into account that a) the High Purity Nitrogen has a measured O</a:t>
            </a:r>
            <a:r>
              <a:rPr lang="en-US" sz="1600" baseline="-25000" dirty="0"/>
              <a:t>2</a:t>
            </a:r>
            <a:r>
              <a:rPr lang="en-US" sz="1600" dirty="0"/>
              <a:t> impurity of ~0.4 ppm and b) subtracting the leak rate for the test vessel without the IROC.</a:t>
            </a:r>
          </a:p>
        </p:txBody>
      </p:sp>
    </p:spTree>
    <p:extLst>
      <p:ext uri="{BB962C8B-B14F-4D97-AF65-F5344CB8AC3E}">
        <p14:creationId xmlns:p14="http://schemas.microsoft.com/office/powerpoint/2010/main" val="41785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Production time estimates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6D5FD-29AB-458F-B848-D192EE606D5C}"/>
              </a:ext>
            </a:extLst>
          </p:cNvPr>
          <p:cNvSpPr txBox="1"/>
          <p:nvPr/>
        </p:nvSpPr>
        <p:spPr>
          <a:xfrm>
            <a:off x="720551" y="3621137"/>
            <a:ext cx="8002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Very conservative estimate using 21 workdays per month and assume no parallel operations: </a:t>
            </a:r>
          </a:p>
          <a:p>
            <a:r>
              <a:rPr lang="en-US" sz="1600" dirty="0"/>
              <a:t>3 IROCs per month.</a:t>
            </a:r>
          </a:p>
          <a:p>
            <a:endParaRPr lang="en-US" sz="1600" dirty="0"/>
          </a:p>
          <a:p>
            <a:r>
              <a:rPr lang="en-US" sz="1600" dirty="0"/>
              <a:t>Realistic estimate based on our experience producing the first 5 IROCs using parallel operations and also </a:t>
            </a:r>
            <a:r>
              <a:rPr lang="en-US" sz="1600" dirty="0" err="1"/>
              <a:t>occationally</a:t>
            </a:r>
            <a:r>
              <a:rPr lang="en-US" sz="1600" dirty="0"/>
              <a:t> performing flow rate changes (a 5 minute operation) during weekends: </a:t>
            </a:r>
          </a:p>
          <a:p>
            <a:endParaRPr lang="en-US" sz="1600" u="sng" dirty="0"/>
          </a:p>
          <a:p>
            <a:r>
              <a:rPr lang="en-US" sz="1600" u="sng" dirty="0"/>
              <a:t>~8 IROCs per month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E68052-A534-4E64-86D0-3D9070F0A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97895"/>
              </p:ext>
            </p:extLst>
          </p:nvPr>
        </p:nvGraphicFramePr>
        <p:xfrm>
          <a:off x="720551" y="1429432"/>
          <a:ext cx="34194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Worksheet" r:id="rId3" imgW="3419678" imgH="1885950" progId="Excel.Sheet.12">
                  <p:embed/>
                </p:oleObj>
              </mc:Choice>
              <mc:Fallback>
                <p:oleObj name="Worksheet" r:id="rId3" imgW="3419678" imgH="1885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551" y="1429432"/>
                        <a:ext cx="341947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96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Inspection of </a:t>
            </a:r>
            <a:r>
              <a:rPr lang="en-US" dirty="0" err="1"/>
              <a:t>AluBodies</a:t>
            </a:r>
            <a:r>
              <a:rPr lang="en-US" dirty="0"/>
              <a:t>, </a:t>
            </a:r>
            <a:r>
              <a:rPr lang="en-US" dirty="0" err="1"/>
              <a:t>Strongbacks</a:t>
            </a:r>
            <a:r>
              <a:rPr lang="en-US" dirty="0"/>
              <a:t> and Pad-planes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28A094-E661-43A4-8EE4-352715764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801259"/>
            <a:ext cx="3657600" cy="27432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AA5E2-616B-4D9B-A231-E4F9A44F1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80125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Production of cooling tube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76E54F5-077D-41C1-B0CC-3E2CFB939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716443"/>
            <a:ext cx="3657600" cy="27432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76D33C-A6BA-4053-A149-0842D99E9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716443"/>
            <a:ext cx="365760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CD9109-34CE-4D0E-A57F-D99F329D620B}"/>
              </a:ext>
            </a:extLst>
          </p:cNvPr>
          <p:cNvSpPr/>
          <p:nvPr/>
        </p:nvSpPr>
        <p:spPr>
          <a:xfrm>
            <a:off x="2285998" y="50068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The cooling tube is made of 6.0 mm Cu with a total length of ~65”.</a:t>
            </a:r>
          </a:p>
          <a:p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The tube is formed by using the groove in the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alubody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296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cooling tube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D4EA8D-3157-4EB6-A80F-4E4DF1030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429432"/>
            <a:ext cx="3657600" cy="2743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55C81-6D18-43B3-98CA-1CCA086B3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429432"/>
            <a:ext cx="3657600" cy="2743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D10487-8C2D-423D-9260-774014F17D51}"/>
              </a:ext>
            </a:extLst>
          </p:cNvPr>
          <p:cNvSpPr/>
          <p:nvPr/>
        </p:nvSpPr>
        <p:spPr>
          <a:xfrm>
            <a:off x="2285998" y="50068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The cooling tube is glued in place using epoxy mixed with Cu powder to optimize the heat transfer.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589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cooling tube II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6D0BC1-3165-4B30-9626-CC8D5E1CF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661852"/>
            <a:ext cx="3657600" cy="2743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D700C4-4DC7-4EA3-86A2-923FF8963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661852"/>
            <a:ext cx="36576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A530CA-99AF-4BFA-AD6C-15D94D63026D}"/>
              </a:ext>
            </a:extLst>
          </p:cNvPr>
          <p:cNvSpPr txBox="1"/>
          <p:nvPr/>
        </p:nvSpPr>
        <p:spPr>
          <a:xfrm>
            <a:off x="628649" y="49677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Fastening the cooling tubes while epoxy is hardening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FF895-BEC3-4189-B40D-A31C377F9FB5}"/>
              </a:ext>
            </a:extLst>
          </p:cNvPr>
          <p:cNvSpPr txBox="1"/>
          <p:nvPr/>
        </p:nvSpPr>
        <p:spPr>
          <a:xfrm>
            <a:off x="4857748" y="49677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that the cooling tube is situated below the horizontal plane of the </a:t>
            </a:r>
            <a:r>
              <a:rPr lang="en-US" dirty="0" err="1"/>
              <a:t>Alubody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8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cooling tube III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C0192-5DD7-4634-BAB3-185E778C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3" y="1696801"/>
            <a:ext cx="3657600" cy="27432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9D37A-3733-4FC8-AEA7-92B5ACFFA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696801"/>
            <a:ext cx="36576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D31024-AD3B-4A6E-86D7-DE70ADADFEFE}"/>
              </a:ext>
            </a:extLst>
          </p:cNvPr>
          <p:cNvSpPr txBox="1"/>
          <p:nvPr/>
        </p:nvSpPr>
        <p:spPr>
          <a:xfrm>
            <a:off x="743613" y="5154805"/>
            <a:ext cx="7637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the top layer of epoxy for the cooling tubes.</a:t>
            </a:r>
          </a:p>
          <a:p>
            <a:endParaRPr lang="en-US" dirty="0"/>
          </a:p>
          <a:p>
            <a:r>
              <a:rPr lang="en-US" dirty="0"/>
              <a:t>Please note homemade jigs for holding the </a:t>
            </a:r>
            <a:r>
              <a:rPr lang="en-US" dirty="0" err="1"/>
              <a:t>alubodies</a:t>
            </a:r>
            <a:r>
              <a:rPr lang="en-US" dirty="0"/>
              <a:t> during the gluing process.</a:t>
            </a:r>
          </a:p>
          <a:p>
            <a:endParaRPr lang="en-US" dirty="0"/>
          </a:p>
          <a:p>
            <a:r>
              <a:rPr lang="en-US" dirty="0"/>
              <a:t>For the production stage we are processing 2 IROCs in parallel.</a:t>
            </a:r>
          </a:p>
        </p:txBody>
      </p:sp>
    </p:spTree>
    <p:extLst>
      <p:ext uri="{BB962C8B-B14F-4D97-AF65-F5344CB8AC3E}">
        <p14:creationId xmlns:p14="http://schemas.microsoft.com/office/powerpoint/2010/main" val="15114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Preparation of Pad Planes and </a:t>
            </a:r>
            <a:r>
              <a:rPr lang="en-US" dirty="0" err="1"/>
              <a:t>Strongbacks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31024-AD3B-4A6E-86D7-DE70ADADFEFE}"/>
              </a:ext>
            </a:extLst>
          </p:cNvPr>
          <p:cNvSpPr txBox="1"/>
          <p:nvPr/>
        </p:nvSpPr>
        <p:spPr>
          <a:xfrm>
            <a:off x="743613" y="5154805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Inspect and clean pad-planes and </a:t>
            </a:r>
            <a:r>
              <a:rPr lang="en-US" dirty="0" err="1"/>
              <a:t>strongbacks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FFD9CC-B4EA-45A5-8579-ADDF1BEF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2" y="1094956"/>
            <a:ext cx="3657600" cy="2743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6D536-4454-48FC-822D-D7B7A1D51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094956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6A820E-B34B-4E47-B0D6-4BB4F2A6A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 r="604" b="24835"/>
          <a:stretch/>
        </p:blipFill>
        <p:spPr>
          <a:xfrm>
            <a:off x="4857748" y="3974177"/>
            <a:ext cx="3657600" cy="28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4CC-5AAE-49BA-BCF7-6204DC69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3869"/>
            <a:ext cx="7886700" cy="1325563"/>
          </a:xfrm>
        </p:spPr>
        <p:txBody>
          <a:bodyPr/>
          <a:lstStyle/>
          <a:p>
            <a:r>
              <a:rPr lang="en-US" dirty="0"/>
              <a:t>Gluing of components 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31024-AD3B-4A6E-86D7-DE70ADADFEFE}"/>
              </a:ext>
            </a:extLst>
          </p:cNvPr>
          <p:cNvSpPr txBox="1"/>
          <p:nvPr/>
        </p:nvSpPr>
        <p:spPr>
          <a:xfrm>
            <a:off x="743613" y="4813161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table from Heidelberg is used for the gluing operation</a:t>
            </a:r>
          </a:p>
          <a:p>
            <a:endParaRPr lang="en-US" dirty="0"/>
          </a:p>
          <a:p>
            <a:r>
              <a:rPr lang="en-US" dirty="0"/>
              <a:t>Initially dry mount pad plane, </a:t>
            </a:r>
            <a:r>
              <a:rPr lang="en-US" dirty="0" err="1"/>
              <a:t>strongback</a:t>
            </a:r>
            <a:r>
              <a:rPr lang="en-US" dirty="0"/>
              <a:t> and </a:t>
            </a:r>
            <a:r>
              <a:rPr lang="en-US" dirty="0" err="1"/>
              <a:t>alubody</a:t>
            </a:r>
            <a:r>
              <a:rPr lang="en-US" dirty="0"/>
              <a:t> to test pinhole alignment and planarity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D1A486-76A4-49BD-9178-BD2934118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1145687"/>
            <a:ext cx="3657600" cy="27432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F8CE1-4CDE-4F04-ADD0-AB5C4B89B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3" y="1145687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2CC1E2-5C19-440A-9C1C-6389989A1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8" y="399924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931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Cambria Math</vt:lpstr>
      <vt:lpstr>Times New Roman</vt:lpstr>
      <vt:lpstr>Office Theme</vt:lpstr>
      <vt:lpstr>Microsoft Excel Worksheet</vt:lpstr>
      <vt:lpstr>Status of IROC assembly at University of Tennessee, Knoxville (UTK)  Andrew Castro, Charles Hughes, Soren Sorensen, Will Witt</vt:lpstr>
      <vt:lpstr>Reception of AluBodies (AB) from Texas</vt:lpstr>
      <vt:lpstr>Inspection of AluBodies, Strongbacks and Pad-planes</vt:lpstr>
      <vt:lpstr>Production of cooling tube</vt:lpstr>
      <vt:lpstr>Gluing of cooling tube I</vt:lpstr>
      <vt:lpstr>Gluing of cooling tube II</vt:lpstr>
      <vt:lpstr>Gluing of cooling tube III</vt:lpstr>
      <vt:lpstr>Preparation of Pad Planes and Strongbacks</vt:lpstr>
      <vt:lpstr>Gluing of components I</vt:lpstr>
      <vt:lpstr>Gluing of components II</vt:lpstr>
      <vt:lpstr>Gluing of components III</vt:lpstr>
      <vt:lpstr>Gluing of components IV</vt:lpstr>
      <vt:lpstr>GEM Frame support holes and prep for gluing of HV connectors</vt:lpstr>
      <vt:lpstr>HV Connectors</vt:lpstr>
      <vt:lpstr>Gluing of HV connectors II</vt:lpstr>
      <vt:lpstr>Leak Test Setup I</vt:lpstr>
      <vt:lpstr>Leak Test Setup II</vt:lpstr>
      <vt:lpstr>PowerPoint Presentation</vt:lpstr>
      <vt:lpstr>Leak Test Measurements</vt:lpstr>
      <vt:lpstr>Leak Test Measurements II</vt:lpstr>
      <vt:lpstr>Leak Test Measurements III</vt:lpstr>
      <vt:lpstr>Production time estimates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IROC assembly at University of Tennessee</dc:title>
  <dc:creator>Soren Sorensen</dc:creator>
  <cp:lastModifiedBy>Sorensen, Soren P</cp:lastModifiedBy>
  <cp:revision>38</cp:revision>
  <dcterms:created xsi:type="dcterms:W3CDTF">2016-05-05T19:46:29Z</dcterms:created>
  <dcterms:modified xsi:type="dcterms:W3CDTF">2017-07-24T08:18:36Z</dcterms:modified>
</cp:coreProperties>
</file>